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82" r:id="rId12"/>
    <p:sldId id="266" r:id="rId13"/>
    <p:sldId id="267" r:id="rId14"/>
    <p:sldId id="273" r:id="rId15"/>
    <p:sldId id="274" r:id="rId16"/>
    <p:sldId id="276" r:id="rId17"/>
    <p:sldId id="268" r:id="rId18"/>
    <p:sldId id="269" r:id="rId19"/>
    <p:sldId id="270" r:id="rId20"/>
    <p:sldId id="271" r:id="rId21"/>
    <p:sldId id="272"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14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AE3880-F4F8-41C6-A856-2CA9AE7EE538}" type="datetimeFigureOut">
              <a:rPr lang="en-IN" smtClean="0"/>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E3880-F4F8-41C6-A856-2CA9AE7EE538}" type="datetimeFigureOut">
              <a:rPr lang="en-IN" smtClean="0"/>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E3880-F4F8-41C6-A856-2CA9AE7EE538}" type="datetimeFigureOut">
              <a:rPr lang="en-IN" smtClean="0"/>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E3880-F4F8-41C6-A856-2CA9AE7EE538}" type="datetimeFigureOut">
              <a:rPr lang="en-IN" smtClean="0"/>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AE3880-F4F8-41C6-A856-2CA9AE7EE538}" type="datetimeFigureOut">
              <a:rPr lang="en-IN" smtClean="0"/>
              <a:t>21-09-2014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7EB85-FD5A-4292-8F63-28263A2B4494}"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AE3880-F4F8-41C6-A856-2CA9AE7EE538}" type="datetimeFigureOut">
              <a:rPr lang="en-IN" smtClean="0"/>
              <a:t>21-09-2014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7EB85-FD5A-4292-8F63-28263A2B4494}"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AE3880-F4F8-41C6-A856-2CA9AE7EE538}" type="datetimeFigureOut">
              <a:rPr lang="en-IN" smtClean="0"/>
              <a:t>21-09-2014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7EB85-FD5A-4292-8F63-28263A2B4494}"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AE3880-F4F8-41C6-A856-2CA9AE7EE538}" type="datetimeFigureOut">
              <a:rPr lang="en-IN" smtClean="0"/>
              <a:t>21-09-2014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87EB85-FD5A-4292-8F63-28263A2B4494}"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E3880-F4F8-41C6-A856-2CA9AE7EE538}" type="datetimeFigureOut">
              <a:rPr lang="en-IN" smtClean="0"/>
              <a:t>21-09-2014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87EB85-FD5A-4292-8F63-28263A2B4494}"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AE3880-F4F8-41C6-A856-2CA9AE7EE538}" type="datetimeFigureOut">
              <a:rPr lang="en-IN" smtClean="0"/>
              <a:t>21-09-2014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7EB85-FD5A-4292-8F63-28263A2B4494}"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DAE3880-F4F8-41C6-A856-2CA9AE7EE538}" type="datetimeFigureOut">
              <a:rPr lang="en-IN" smtClean="0"/>
              <a:t>21-09-2014</a:t>
            </a:fld>
            <a:endParaRPr lang="en-IN"/>
          </a:p>
        </p:txBody>
      </p:sp>
      <p:sp>
        <p:nvSpPr>
          <p:cNvPr id="9" name="Slide Number Placeholder 8"/>
          <p:cNvSpPr>
            <a:spLocks noGrp="1"/>
          </p:cNvSpPr>
          <p:nvPr>
            <p:ph type="sldNum" sz="quarter" idx="11"/>
          </p:nvPr>
        </p:nvSpPr>
        <p:spPr/>
        <p:txBody>
          <a:bodyPr/>
          <a:lstStyle/>
          <a:p>
            <a:fld id="{BF87EB85-FD5A-4292-8F63-28263A2B4494}"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F87EB85-FD5A-4292-8F63-28263A2B4494}"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DAE3880-F4F8-41C6-A856-2CA9AE7EE538}" type="datetimeFigureOut">
              <a:rPr lang="en-IN" smtClean="0"/>
              <a:t>21-09-2014</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www.onbile.com/info/wp-content/uploads/2013/07/The-Flash-5g-technology.jpg"/>
          <p:cNvPicPr>
            <a:picLocks noChangeAspect="1" noChangeArrowheads="1"/>
          </p:cNvPicPr>
          <p:nvPr/>
        </p:nvPicPr>
        <p:blipFill>
          <a:blip r:embed="rId2">
            <a:lum contrast="10000"/>
          </a:blip>
          <a:srcRect/>
          <a:stretch>
            <a:fillRect/>
          </a:stretch>
        </p:blipFill>
        <p:spPr bwMode="auto">
          <a:xfrm>
            <a:off x="0" y="0"/>
            <a:ext cx="9144000" cy="6741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6732240" y="2724353"/>
            <a:ext cx="1872208" cy="646331"/>
          </a:xfrm>
          <a:prstGeom prst="rect">
            <a:avLst/>
          </a:prstGeom>
          <a:noFill/>
        </p:spPr>
        <p:txBody>
          <a:bodyPr wrap="square" rtlCol="0">
            <a:spAutoFit/>
          </a:bodyPr>
          <a:lstStyle/>
          <a:p>
            <a:r>
              <a:rPr lang="en-IN" dirty="0" smtClean="0">
                <a:solidFill>
                  <a:srgbClr val="FF0000"/>
                </a:solidFill>
              </a:rPr>
              <a:t>PRESENTED BY :-</a:t>
            </a:r>
          </a:p>
          <a:p>
            <a:r>
              <a:rPr lang="en-IN" dirty="0" smtClean="0">
                <a:solidFill>
                  <a:srgbClr val="FF0000"/>
                </a:solidFill>
              </a:rPr>
              <a:t>JAFAR SHAH (40)</a:t>
            </a:r>
            <a:endParaRPr lang="en-IN" dirty="0">
              <a:solidFill>
                <a:srgbClr val="FF0000"/>
              </a:solidFill>
            </a:endParaRPr>
          </a:p>
        </p:txBody>
      </p:sp>
    </p:spTree>
    <p:extLst>
      <p:ext uri="{BB962C8B-B14F-4D97-AF65-F5344CB8AC3E}">
        <p14:creationId xmlns:p14="http://schemas.microsoft.com/office/powerpoint/2010/main" val="1321884950"/>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5G :- 5’th Generation </a:t>
            </a:r>
            <a:endParaRPr lang="en-IN" dirty="0"/>
          </a:p>
        </p:txBody>
      </p:sp>
      <p:sp>
        <p:nvSpPr>
          <p:cNvPr id="3" name="Content Placeholder 2"/>
          <p:cNvSpPr>
            <a:spLocks noGrp="1"/>
          </p:cNvSpPr>
          <p:nvPr>
            <p:ph idx="1"/>
          </p:nvPr>
        </p:nvSpPr>
        <p:spPr/>
        <p:txBody>
          <a:bodyPr/>
          <a:lstStyle/>
          <a:p>
            <a:r>
              <a:rPr lang="en-US" dirty="0"/>
              <a:t>It is the next major phase of mobile telecommunication &amp; wireless system.</a:t>
            </a:r>
          </a:p>
          <a:p>
            <a:r>
              <a:rPr lang="en-US" dirty="0"/>
              <a:t>It is 10 times more faster than 4G.</a:t>
            </a:r>
          </a:p>
          <a:p>
            <a:r>
              <a:rPr lang="en-US" dirty="0"/>
              <a:t>It has a expected speed of 1gbps.</a:t>
            </a:r>
          </a:p>
          <a:p>
            <a:r>
              <a:rPr lang="en-US" dirty="0"/>
              <a:t>Lower cost than the previous version.</a:t>
            </a:r>
          </a:p>
          <a:p>
            <a:r>
              <a:rPr lang="en-US" dirty="0"/>
              <a:t>It is expected to come around the year </a:t>
            </a:r>
            <a:r>
              <a:rPr lang="en-US" dirty="0" smtClean="0"/>
              <a:t>2017.</a:t>
            </a:r>
          </a:p>
          <a:p>
            <a:endParaRPr lang="en-US" dirty="0"/>
          </a:p>
          <a:p>
            <a:endParaRPr lang="en-IN" dirty="0"/>
          </a:p>
        </p:txBody>
      </p:sp>
      <p:pic>
        <p:nvPicPr>
          <p:cNvPr id="4"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156176" y="2204864"/>
            <a:ext cx="2149624" cy="1785614"/>
          </a:xfrm>
          <a:prstGeom prst="ellipse">
            <a:avLst/>
          </a:prstGeom>
          <a:ln>
            <a:noFill/>
          </a:ln>
          <a:effectLst>
            <a:softEdge rad="112500"/>
          </a:effec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040149"/>
            <a:ext cx="597666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656483"/>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of 5G with other :-</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784887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660147"/>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Networking Architecture of 5G:-</a:t>
            </a:r>
            <a:endParaRPr lang="en-IN" dirty="0"/>
          </a:p>
        </p:txBody>
      </p:sp>
      <p:sp>
        <p:nvSpPr>
          <p:cNvPr id="4" name="Content Placeholder 3"/>
          <p:cNvSpPr>
            <a:spLocks noGrp="1"/>
          </p:cNvSpPr>
          <p:nvPr>
            <p:ph idx="1"/>
          </p:nvPr>
        </p:nvSpPr>
        <p:spPr>
          <a:xfrm>
            <a:off x="457200" y="1600200"/>
            <a:ext cx="7620000" cy="461665"/>
          </a:xfrm>
          <a:prstGeom prst="rect">
            <a:avLst/>
          </a:prstGeom>
        </p:spPr>
        <p:txBody>
          <a:bodyPr wrap="square">
            <a:spAutoFit/>
          </a:bodyPr>
          <a:lstStyle/>
          <a:p>
            <a:pPr algn="ctr">
              <a:buFont typeface="Wingdings" pitchFamily="2" charset="2"/>
              <a:buChar char="Ø"/>
            </a:pPr>
            <a:r>
              <a:rPr lang="en-US" sz="2400" dirty="0" smtClean="0"/>
              <a:t>   OSI </a:t>
            </a:r>
            <a:r>
              <a:rPr lang="en-US" sz="2400" dirty="0"/>
              <a:t>Layers                           </a:t>
            </a:r>
            <a:r>
              <a:rPr lang="en-US" sz="2400" dirty="0" smtClean="0"/>
              <a:t>       5G </a:t>
            </a:r>
            <a:r>
              <a:rPr lang="en-US" sz="2400" dirty="0"/>
              <a:t>mobile </a:t>
            </a:r>
            <a:r>
              <a:rPr lang="en-US" sz="2400" dirty="0" smtClean="0"/>
              <a:t>network layer</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988840"/>
            <a:ext cx="7848872" cy="4536504"/>
          </a:xfrm>
          <a:prstGeom prst="rect">
            <a:avLst/>
          </a:prstGeom>
        </p:spPr>
      </p:pic>
    </p:spTree>
    <p:extLst>
      <p:ext uri="{BB962C8B-B14F-4D97-AF65-F5344CB8AC3E}">
        <p14:creationId xmlns:p14="http://schemas.microsoft.com/office/powerpoint/2010/main" val="2224287610"/>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4" name="Rectangle 5"/>
          <p:cNvSpPr>
            <a:spLocks noGrp="1" noChangeArrowheads="1"/>
          </p:cNvSpPr>
          <p:nvPr>
            <p:ph idx="1"/>
          </p:nvPr>
        </p:nvSpPr>
        <p:spPr bwMode="auto">
          <a:xfrm>
            <a:off x="467544" y="620688"/>
            <a:ext cx="7620000" cy="60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v"/>
            </a:pPr>
            <a:r>
              <a:rPr lang="en-US" sz="2000" dirty="0">
                <a:latin typeface="Calibri" pitchFamily="34" charset="0"/>
              </a:rPr>
              <a:t>OWA  stands for Open Wireless Architecture this layer is used to be used as Physical Layer + Data link Layer = OWA.</a:t>
            </a:r>
          </a:p>
          <a:p>
            <a:pPr>
              <a:buFont typeface="Wingdings" pitchFamily="2" charset="2"/>
              <a:buChar char="v"/>
            </a:pPr>
            <a:endParaRPr lang="en-US" sz="2000" dirty="0">
              <a:latin typeface="Calibri" pitchFamily="34" charset="0"/>
            </a:endParaRPr>
          </a:p>
          <a:p>
            <a:pPr>
              <a:buFont typeface="Wingdings" pitchFamily="2" charset="2"/>
              <a:buChar char="v"/>
            </a:pPr>
            <a:r>
              <a:rPr lang="en-US" sz="2000" dirty="0">
                <a:latin typeface="Calibri" pitchFamily="34" charset="0"/>
              </a:rPr>
              <a:t>Network Layer is divided into two sub layers</a:t>
            </a:r>
          </a:p>
          <a:p>
            <a:r>
              <a:rPr lang="en-US" sz="2000" dirty="0">
                <a:latin typeface="Calibri" pitchFamily="34" charset="0"/>
              </a:rPr>
              <a:t>   1) Lower Network Layer</a:t>
            </a:r>
          </a:p>
          <a:p>
            <a:r>
              <a:rPr lang="en-US" sz="2000" dirty="0">
                <a:latin typeface="Calibri" pitchFamily="34" charset="0"/>
              </a:rPr>
              <a:t>   2) Upper Network Layer</a:t>
            </a:r>
          </a:p>
          <a:p>
            <a:pPr>
              <a:buFont typeface="Wingdings" pitchFamily="2" charset="2"/>
              <a:buChar char="v"/>
            </a:pPr>
            <a:endParaRPr lang="en-US" sz="2000" dirty="0">
              <a:latin typeface="Calibri" pitchFamily="34" charset="0"/>
            </a:endParaRPr>
          </a:p>
          <a:p>
            <a:pPr>
              <a:buFont typeface="Wingdings" pitchFamily="2" charset="2"/>
              <a:buChar char="v"/>
            </a:pPr>
            <a:r>
              <a:rPr lang="en-US" sz="2000" dirty="0">
                <a:latin typeface="Calibri" pitchFamily="34" charset="0"/>
              </a:rPr>
              <a:t>Network Layer is used to route the data from source to destination.</a:t>
            </a:r>
          </a:p>
          <a:p>
            <a:pPr>
              <a:buFont typeface="Wingdings" pitchFamily="2" charset="2"/>
              <a:buChar char="v"/>
            </a:pPr>
            <a:endParaRPr lang="en-US" sz="2000" dirty="0">
              <a:latin typeface="Calibri" pitchFamily="34" charset="0"/>
            </a:endParaRPr>
          </a:p>
          <a:p>
            <a:pPr>
              <a:buFont typeface="Wingdings" pitchFamily="2" charset="2"/>
              <a:buChar char="v"/>
            </a:pPr>
            <a:r>
              <a:rPr lang="en-US" sz="2000" dirty="0">
                <a:latin typeface="Calibri" pitchFamily="34" charset="0"/>
              </a:rPr>
              <a:t>Open transport layer perform the operation of both Transport Layer and Session Layer.</a:t>
            </a:r>
          </a:p>
          <a:p>
            <a:r>
              <a:rPr lang="en-US" sz="2000" dirty="0">
                <a:latin typeface="Calibri" pitchFamily="34" charset="0"/>
              </a:rPr>
              <a:t>Transport Layer + Session Layer=OTL</a:t>
            </a:r>
            <a:r>
              <a:rPr lang="en-US" sz="2000" dirty="0" smtClean="0">
                <a:latin typeface="Calibri" pitchFamily="34" charset="0"/>
              </a:rPr>
              <a:t>.</a:t>
            </a:r>
            <a:endParaRPr lang="en-US" sz="2000" dirty="0">
              <a:latin typeface="Calibri" pitchFamily="34" charset="0"/>
            </a:endParaRPr>
          </a:p>
          <a:p>
            <a:pPr>
              <a:buFont typeface="Wingdings" pitchFamily="2" charset="2"/>
              <a:buChar char="v"/>
            </a:pPr>
            <a:r>
              <a:rPr lang="en-US" sz="2000" dirty="0">
                <a:latin typeface="Calibri" pitchFamily="34" charset="0"/>
              </a:rPr>
              <a:t>Application Layer marks the data into proper format i.e. ,it decrypt the data which is in encrypted </a:t>
            </a:r>
            <a:r>
              <a:rPr lang="en-US" sz="2000" dirty="0" smtClean="0">
                <a:latin typeface="Calibri" pitchFamily="34" charset="0"/>
              </a:rPr>
              <a:t>form and </a:t>
            </a:r>
            <a:r>
              <a:rPr lang="en-US" sz="2000" dirty="0"/>
              <a:t>selects the best wireless connection for a given service.</a:t>
            </a:r>
          </a:p>
          <a:p>
            <a:pPr>
              <a:buFont typeface="Wingdings" pitchFamily="2" charset="2"/>
              <a:buChar char="v"/>
            </a:pPr>
            <a:endParaRPr lang="en-US" sz="2000" dirty="0">
              <a:latin typeface="Calibri" pitchFamily="34" charset="0"/>
            </a:endParaRPr>
          </a:p>
          <a:p>
            <a:endParaRPr lang="en-US" sz="1600" dirty="0">
              <a:latin typeface="Calibri" pitchFamily="34" charset="0"/>
            </a:endParaRPr>
          </a:p>
        </p:txBody>
      </p:sp>
    </p:spTree>
    <p:extLst>
      <p:ext uri="{BB962C8B-B14F-4D97-AF65-F5344CB8AC3E}">
        <p14:creationId xmlns:p14="http://schemas.microsoft.com/office/powerpoint/2010/main" val="2403276676"/>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Grp="1" noChangeArrowheads="1"/>
          </p:cNvSpPr>
          <p:nvPr>
            <p:ph type="title"/>
          </p:nvPr>
        </p:nvSpPr>
        <p:spPr bwMode="auto">
          <a:xfrm>
            <a:off x="457200" y="76697"/>
            <a:ext cx="76200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4800" b="1" dirty="0" smtClean="0">
                <a:solidFill>
                  <a:srgbClr val="002060"/>
                </a:solidFill>
              </a:rPr>
              <a:t> </a:t>
            </a:r>
            <a:r>
              <a:rPr lang="en-US" sz="3600" b="1" dirty="0" smtClean="0">
                <a:solidFill>
                  <a:srgbClr val="002060"/>
                </a:solidFill>
              </a:rPr>
              <a:t>DATA TRANSFER ARCHITECHTURE </a:t>
            </a:r>
            <a:r>
              <a:rPr lang="en-US" sz="3600" b="1" dirty="0">
                <a:solidFill>
                  <a:srgbClr val="002060"/>
                </a:solidFill>
              </a:rPr>
              <a:t>OF 5G</a:t>
            </a:r>
          </a:p>
          <a:p>
            <a:endParaRPr lang="en-IN" dirty="0"/>
          </a:p>
        </p:txBody>
      </p:sp>
      <p:pic>
        <p:nvPicPr>
          <p:cNvPr id="5" name="Content Placeholder 4" descr="gfdgf.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7704856"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750206"/>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7303" y="609600"/>
            <a:ext cx="8305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400" b="1" u="sng" dirty="0">
                <a:latin typeface="Calibri" pitchFamily="34" charset="0"/>
              </a:rPr>
              <a:t>RAN</a:t>
            </a:r>
            <a:r>
              <a:rPr lang="en-IN" sz="2400" b="1" dirty="0">
                <a:latin typeface="Calibri" pitchFamily="34" charset="0"/>
              </a:rPr>
              <a:t> </a:t>
            </a:r>
            <a:endParaRPr lang="en-IN" sz="2000" dirty="0">
              <a:latin typeface="Calibri" pitchFamily="34" charset="0"/>
            </a:endParaRPr>
          </a:p>
          <a:p>
            <a:pPr algn="just"/>
            <a:r>
              <a:rPr lang="en-IN" sz="2000" dirty="0">
                <a:latin typeface="Calibri" pitchFamily="34" charset="0"/>
              </a:rPr>
              <a:t>A </a:t>
            </a:r>
            <a:r>
              <a:rPr lang="en-IN" sz="2000" b="1" dirty="0">
                <a:latin typeface="Calibri" pitchFamily="34" charset="0"/>
              </a:rPr>
              <a:t>radio access network</a:t>
            </a:r>
            <a:r>
              <a:rPr lang="en-IN" sz="2000" dirty="0">
                <a:latin typeface="Calibri" pitchFamily="34" charset="0"/>
              </a:rPr>
              <a:t> (</a:t>
            </a:r>
            <a:r>
              <a:rPr lang="en-IN" sz="2000" b="1" dirty="0">
                <a:latin typeface="Calibri" pitchFamily="34" charset="0"/>
              </a:rPr>
              <a:t>RAN</a:t>
            </a:r>
            <a:r>
              <a:rPr lang="en-IN" sz="2000" dirty="0">
                <a:latin typeface="Calibri" pitchFamily="34" charset="0"/>
              </a:rPr>
              <a:t>) is part of a mobile telecommunication system. It implements a Radio Access Technology. Conceptually, it resides between a device such as a mobile phone, a computer, or any remotely controlled machine and provides connection with its core network.</a:t>
            </a:r>
          </a:p>
          <a:p>
            <a:r>
              <a:rPr lang="en-IN" sz="2400" b="1" u="sng" dirty="0">
                <a:latin typeface="Calibri" pitchFamily="34" charset="0"/>
              </a:rPr>
              <a:t>FLAT IP NETWORK</a:t>
            </a:r>
            <a:endParaRPr lang="en-IN" sz="2400" dirty="0">
              <a:latin typeface="Calibri" pitchFamily="34" charset="0"/>
            </a:endParaRPr>
          </a:p>
          <a:p>
            <a:pPr algn="just"/>
            <a:r>
              <a:rPr lang="en-IN" sz="2000" dirty="0">
                <a:latin typeface="Calibri" pitchFamily="34" charset="0"/>
              </a:rPr>
              <a:t>Certainly Flat IP network is the key concept to make 5G acceptable for all kind of technologies. To meet customer demand for real-time data applications delivered over mobile broadband networks, wireless operators are turning to</a:t>
            </a:r>
            <a:r>
              <a:rPr lang="en-IN" sz="2800" dirty="0">
                <a:latin typeface="Calibri" pitchFamily="34" charset="0"/>
              </a:rPr>
              <a:t> </a:t>
            </a:r>
            <a:r>
              <a:rPr lang="en-IN" sz="2000" dirty="0">
                <a:latin typeface="Calibri" pitchFamily="34" charset="0"/>
              </a:rPr>
              <a:t>flat IP network architectures.</a:t>
            </a:r>
            <a:r>
              <a:rPr lang="en-IN" sz="2000" b="1" u="sng" dirty="0">
                <a:latin typeface="Calibri" pitchFamily="34" charset="0"/>
              </a:rPr>
              <a:t> </a:t>
            </a:r>
          </a:p>
          <a:p>
            <a:r>
              <a:rPr lang="en-IN" sz="2400" b="1" u="sng" dirty="0">
                <a:latin typeface="Calibri" pitchFamily="34" charset="0"/>
              </a:rPr>
              <a:t>5G NANOCORE </a:t>
            </a:r>
            <a:endParaRPr lang="en-IN" sz="2400" dirty="0">
              <a:latin typeface="Calibri" pitchFamily="34" charset="0"/>
            </a:endParaRPr>
          </a:p>
          <a:p>
            <a:r>
              <a:rPr lang="en-IN" sz="2000" dirty="0">
                <a:latin typeface="Calibri" pitchFamily="34" charset="0"/>
              </a:rPr>
              <a:t>The 5G </a:t>
            </a:r>
            <a:r>
              <a:rPr lang="en-IN" sz="2000" dirty="0" err="1">
                <a:latin typeface="Calibri" pitchFamily="34" charset="0"/>
              </a:rPr>
              <a:t>Nanocore</a:t>
            </a:r>
            <a:r>
              <a:rPr lang="en-IN" sz="2000" dirty="0">
                <a:latin typeface="Calibri" pitchFamily="34" charset="0"/>
              </a:rPr>
              <a:t> is a convergence of below mention technologies. These technologies have their own impact on exiting wireless network which makes them in to 5G. </a:t>
            </a:r>
          </a:p>
          <a:p>
            <a:pPr>
              <a:buFont typeface="Wingdings" pitchFamily="2" charset="2"/>
              <a:buChar char="Ø"/>
            </a:pPr>
            <a:r>
              <a:rPr lang="en-IN" sz="2000" b="1" dirty="0">
                <a:latin typeface="Calibri" pitchFamily="34" charset="0"/>
              </a:rPr>
              <a:t>Nanotechnology.</a:t>
            </a:r>
          </a:p>
          <a:p>
            <a:pPr>
              <a:buFont typeface="Wingdings" pitchFamily="2" charset="2"/>
              <a:buChar char="Ø"/>
            </a:pPr>
            <a:r>
              <a:rPr lang="en-IN" sz="2000" b="1" dirty="0">
                <a:latin typeface="Calibri" pitchFamily="34" charset="0"/>
              </a:rPr>
              <a:t>Cloud Computing.</a:t>
            </a:r>
          </a:p>
          <a:p>
            <a:pPr>
              <a:buFont typeface="Wingdings" pitchFamily="2" charset="2"/>
              <a:buChar char="Ø"/>
            </a:pPr>
            <a:r>
              <a:rPr lang="en-IN" sz="2000" b="1" dirty="0">
                <a:latin typeface="Calibri" pitchFamily="34" charset="0"/>
              </a:rPr>
              <a:t>All IP Platform.</a:t>
            </a:r>
          </a:p>
        </p:txBody>
      </p:sp>
    </p:spTree>
    <p:extLst>
      <p:ext uri="{BB962C8B-B14F-4D97-AF65-F5344CB8AC3E}">
        <p14:creationId xmlns:p14="http://schemas.microsoft.com/office/powerpoint/2010/main" val="1215305380"/>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763" y="533400"/>
            <a:ext cx="8077200" cy="60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Ø"/>
            </a:pPr>
            <a:r>
              <a:rPr lang="en-IN" sz="2400" b="1" u="sng" dirty="0">
                <a:latin typeface="Calibri" pitchFamily="34" charset="0"/>
              </a:rPr>
              <a:t>Nano Technology </a:t>
            </a:r>
            <a:r>
              <a:rPr lang="en-IN" sz="2400" b="1" dirty="0">
                <a:latin typeface="Calibri" pitchFamily="34" charset="0"/>
              </a:rPr>
              <a:t> :-</a:t>
            </a:r>
            <a:endParaRPr lang="en-IN" sz="2400" b="1" u="sng" dirty="0">
              <a:latin typeface="Calibri" pitchFamily="34" charset="0"/>
            </a:endParaRPr>
          </a:p>
          <a:p>
            <a:r>
              <a:rPr lang="en-IN" sz="1600" dirty="0">
                <a:latin typeface="Calibri" pitchFamily="34" charset="0"/>
              </a:rPr>
              <a:t>	</a:t>
            </a:r>
            <a:r>
              <a:rPr lang="en-IN" dirty="0">
                <a:latin typeface="Calibri" pitchFamily="34" charset="0"/>
              </a:rPr>
              <a:t>Nanotechnology is the application of </a:t>
            </a:r>
            <a:r>
              <a:rPr lang="en-IN" dirty="0" err="1">
                <a:latin typeface="Calibri" pitchFamily="34" charset="0"/>
              </a:rPr>
              <a:t>nano</a:t>
            </a:r>
            <a:r>
              <a:rPr lang="en-IN" dirty="0">
                <a:latin typeface="Calibri" pitchFamily="34" charset="0"/>
              </a:rPr>
              <a:t> science to control process on manometer scale. i.e. between 0.1 and100nm.The field is also known as molecular nanotechnology(MNT). It deals with control of the structure of matter based on atom-by-atom and molecule by molecule engineering. The term nanotechnology was introduced by </a:t>
            </a:r>
            <a:r>
              <a:rPr lang="en-IN" dirty="0" err="1">
                <a:latin typeface="Calibri" pitchFamily="34" charset="0"/>
              </a:rPr>
              <a:t>Nori</a:t>
            </a:r>
            <a:r>
              <a:rPr lang="en-IN" dirty="0">
                <a:latin typeface="Calibri" pitchFamily="34" charset="0"/>
              </a:rPr>
              <a:t> Taniguchi in 1974 at the Tokyo international conference on production engineering.</a:t>
            </a:r>
          </a:p>
          <a:p>
            <a:pPr>
              <a:buFont typeface="Wingdings" pitchFamily="2" charset="2"/>
              <a:buChar char="Ø"/>
            </a:pPr>
            <a:r>
              <a:rPr lang="en-IN" sz="2400" b="1" u="sng" dirty="0">
                <a:latin typeface="Calibri" pitchFamily="34" charset="0"/>
              </a:rPr>
              <a:t>Cloud computing </a:t>
            </a:r>
            <a:r>
              <a:rPr lang="en-IN" sz="3200" b="1" dirty="0">
                <a:latin typeface="Calibri" pitchFamily="34" charset="0"/>
              </a:rPr>
              <a:t>:-</a:t>
            </a:r>
            <a:endParaRPr lang="en-IN" sz="2400" b="1" dirty="0">
              <a:latin typeface="Calibri" pitchFamily="34" charset="0"/>
            </a:endParaRPr>
          </a:p>
          <a:p>
            <a:r>
              <a:rPr lang="en-IN" dirty="0">
                <a:latin typeface="Calibri" pitchFamily="34" charset="0"/>
              </a:rPr>
              <a:t>	Cloud computing is a technology that uses the internet and central remote server to maintain data and applications. In 5G network this central remote server will be our content provide. Cloud computing allows consumers and business to use applications without installation and access their personal files at any computer with internet access. The same concept is going to be used in </a:t>
            </a:r>
            <a:r>
              <a:rPr lang="en-IN" dirty="0" err="1">
                <a:latin typeface="Calibri" pitchFamily="34" charset="0"/>
              </a:rPr>
              <a:t>Nanocore</a:t>
            </a:r>
            <a:r>
              <a:rPr lang="en-IN" dirty="0">
                <a:latin typeface="Calibri" pitchFamily="34" charset="0"/>
              </a:rPr>
              <a:t> where the user tries to access his private account form a global content provider through </a:t>
            </a:r>
            <a:r>
              <a:rPr lang="en-IN" dirty="0" err="1">
                <a:latin typeface="Calibri" pitchFamily="34" charset="0"/>
              </a:rPr>
              <a:t>Nanocore</a:t>
            </a:r>
            <a:r>
              <a:rPr lang="en-IN" dirty="0">
                <a:latin typeface="Calibri" pitchFamily="34" charset="0"/>
              </a:rPr>
              <a:t> in form of cloud.</a:t>
            </a:r>
          </a:p>
          <a:p>
            <a:pPr>
              <a:buFont typeface="Wingdings" pitchFamily="2" charset="2"/>
              <a:buChar char="Ø"/>
            </a:pPr>
            <a:r>
              <a:rPr lang="en-IN" sz="2400" b="1" u="sng" dirty="0">
                <a:latin typeface="Calibri" pitchFamily="34" charset="0"/>
              </a:rPr>
              <a:t>The All-IP Network(AIPN)</a:t>
            </a:r>
            <a:r>
              <a:rPr lang="en-IN" sz="2400" dirty="0">
                <a:latin typeface="Calibri" pitchFamily="34" charset="0"/>
              </a:rPr>
              <a:t> :-</a:t>
            </a:r>
          </a:p>
          <a:p>
            <a:r>
              <a:rPr lang="en-IN" dirty="0">
                <a:latin typeface="Calibri" pitchFamily="34" charset="0"/>
              </a:rPr>
              <a:t>	The All-IP Network(AIPN) is an evolution of the 3GPPsystem to meet the increasing demands of the mobile telecommunications market. To meets customer demand for real-time data applications delivered over mobile broadband networks, wireless operators are turning to flat IP network architectures.</a:t>
            </a:r>
            <a:endParaRPr lang="en-IN" sz="1400" dirty="0">
              <a:latin typeface="Calibri" pitchFamily="34" charset="0"/>
            </a:endParaRPr>
          </a:p>
        </p:txBody>
      </p:sp>
    </p:spTree>
    <p:extLst>
      <p:ext uri="{BB962C8B-B14F-4D97-AF65-F5344CB8AC3E}">
        <p14:creationId xmlns:p14="http://schemas.microsoft.com/office/powerpoint/2010/main" val="1031667937"/>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4000" b="1" dirty="0">
                <a:latin typeface="Calibri" pitchFamily="34" charset="0"/>
              </a:rPr>
              <a:t>FUNCTIONAL ARCHITECTURE OF 5G</a:t>
            </a:r>
            <a:endParaRPr lang="en-IN" sz="4000" b="1" dirty="0">
              <a:latin typeface="Calibri" pitchFamily="34" charset="0"/>
            </a:endParaRPr>
          </a:p>
        </p:txBody>
      </p:sp>
      <p:pic>
        <p:nvPicPr>
          <p:cNvPr id="5" name="Picture 6" descr="Capture.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064896"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369283"/>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116632"/>
            <a:ext cx="7488832" cy="5909310"/>
          </a:xfrm>
          <a:prstGeom prst="rect">
            <a:avLst/>
          </a:prstGeom>
        </p:spPr>
        <p:txBody>
          <a:bodyPr wrap="square">
            <a:spAutoFit/>
          </a:bodyPr>
          <a:lstStyle/>
          <a:p>
            <a:pPr>
              <a:buFont typeface="Wingdings" pitchFamily="2" charset="2"/>
              <a:buChar char="v"/>
            </a:pPr>
            <a:r>
              <a:rPr lang="en-US" dirty="0" smtClean="0">
                <a:latin typeface="Calibri" pitchFamily="34" charset="0"/>
              </a:rPr>
              <a:t>GPRS  (General Packet Radio Service)</a:t>
            </a:r>
          </a:p>
          <a:p>
            <a:r>
              <a:rPr lang="en-US" dirty="0" smtClean="0">
                <a:latin typeface="Calibri" pitchFamily="34" charset="0"/>
              </a:rPr>
              <a:t>   	a) It is used to transmit data at 60kb/sec.</a:t>
            </a:r>
          </a:p>
          <a:p>
            <a:r>
              <a:rPr lang="en-US" dirty="0" smtClean="0">
                <a:latin typeface="Calibri" pitchFamily="34" charset="0"/>
              </a:rPr>
              <a:t>  	b) It consume less battery during sending &amp; receiving mail or     .   .  .  .                     browsing  internet.</a:t>
            </a:r>
          </a:p>
          <a:p>
            <a:pPr>
              <a:buFont typeface="Wingdings" pitchFamily="2" charset="2"/>
              <a:buChar char="v"/>
            </a:pPr>
            <a:endParaRPr lang="en-US" dirty="0" smtClean="0">
              <a:latin typeface="Calibri" pitchFamily="34" charset="0"/>
            </a:endParaRPr>
          </a:p>
          <a:p>
            <a:pPr>
              <a:buFont typeface="Wingdings" pitchFamily="2" charset="2"/>
              <a:buChar char="v"/>
            </a:pPr>
            <a:r>
              <a:rPr lang="en-US" dirty="0" smtClean="0">
                <a:latin typeface="Calibri" pitchFamily="34" charset="0"/>
              </a:rPr>
              <a:t>EDGE  (Exchanged Data Rate for GSM  Evolution)</a:t>
            </a:r>
          </a:p>
          <a:p>
            <a:r>
              <a:rPr lang="en-US" dirty="0" smtClean="0">
                <a:latin typeface="Calibri" pitchFamily="34" charset="0"/>
              </a:rPr>
              <a:t>	a) It is an advance version of GPRS .</a:t>
            </a:r>
          </a:p>
          <a:p>
            <a:r>
              <a:rPr lang="en-US" dirty="0" smtClean="0">
                <a:latin typeface="Calibri" pitchFamily="34" charset="0"/>
              </a:rPr>
              <a:t>	b) It provide a data speed of 473kb/sec.</a:t>
            </a:r>
          </a:p>
          <a:p>
            <a:pPr>
              <a:buFont typeface="Wingdings" pitchFamily="2" charset="2"/>
              <a:buChar char="v"/>
            </a:pPr>
            <a:endParaRPr lang="en-US" dirty="0" smtClean="0">
              <a:latin typeface="Calibri" pitchFamily="34" charset="0"/>
            </a:endParaRPr>
          </a:p>
          <a:p>
            <a:pPr>
              <a:buFont typeface="Wingdings" pitchFamily="2" charset="2"/>
              <a:buChar char="v"/>
            </a:pPr>
            <a:r>
              <a:rPr lang="en-US" dirty="0" smtClean="0">
                <a:latin typeface="Calibri" pitchFamily="34" charset="0"/>
              </a:rPr>
              <a:t>3G </a:t>
            </a:r>
          </a:p>
          <a:p>
            <a:r>
              <a:rPr lang="en-US" dirty="0" smtClean="0">
                <a:latin typeface="Calibri" pitchFamily="34" charset="0"/>
              </a:rPr>
              <a:t>	a) 3G makes it possible to do video call on mobile network.</a:t>
            </a:r>
          </a:p>
          <a:p>
            <a:r>
              <a:rPr lang="en-US" dirty="0" smtClean="0">
                <a:latin typeface="Calibri" pitchFamily="34" charset="0"/>
              </a:rPr>
              <a:t>	b) It also provide efficient way to browse internet  on mobile networking.</a:t>
            </a:r>
          </a:p>
          <a:p>
            <a:pPr>
              <a:buFont typeface="Wingdings" pitchFamily="2" charset="2"/>
              <a:buChar char="v"/>
            </a:pPr>
            <a:endParaRPr lang="en-US" dirty="0" smtClean="0">
              <a:latin typeface="Calibri" pitchFamily="34" charset="0"/>
            </a:endParaRPr>
          </a:p>
          <a:p>
            <a:pPr>
              <a:buFont typeface="Wingdings" pitchFamily="2" charset="2"/>
              <a:buChar char="v"/>
            </a:pPr>
            <a:r>
              <a:rPr lang="en-US" dirty="0" smtClean="0">
                <a:latin typeface="Calibri" pitchFamily="34" charset="0"/>
              </a:rPr>
              <a:t>WLAN( Wireless LAN)</a:t>
            </a:r>
          </a:p>
          <a:p>
            <a:r>
              <a:rPr lang="en-US" dirty="0" smtClean="0">
                <a:latin typeface="Calibri" pitchFamily="34" charset="0"/>
              </a:rPr>
              <a:t>	a) Wireless LAN provides short range, high speed wireless data    .      .                connection   between mobile data device using radio or signal.</a:t>
            </a:r>
          </a:p>
          <a:p>
            <a:endParaRPr lang="en-US" dirty="0" smtClean="0">
              <a:latin typeface="Calibri" pitchFamily="34" charset="0"/>
            </a:endParaRPr>
          </a:p>
          <a:p>
            <a:pPr>
              <a:buFont typeface="Wingdings" pitchFamily="2" charset="2"/>
              <a:buChar char="v"/>
            </a:pPr>
            <a:r>
              <a:rPr lang="en-US" dirty="0" smtClean="0">
                <a:latin typeface="Calibri" pitchFamily="34" charset="0"/>
              </a:rPr>
              <a:t> LTE(Long Term Evolution)</a:t>
            </a:r>
          </a:p>
          <a:p>
            <a:r>
              <a:rPr lang="en-US" dirty="0" smtClean="0">
                <a:latin typeface="Calibri" pitchFamily="34" charset="0"/>
              </a:rPr>
              <a:t>	a) LTE is standard for mobile communication for high speed data </a:t>
            </a:r>
          </a:p>
          <a:p>
            <a:r>
              <a:rPr lang="en-US" dirty="0" smtClean="0">
                <a:latin typeface="Calibri" pitchFamily="34" charset="0"/>
              </a:rPr>
              <a:t>                       transmission for mobile  network. Its Speed is up to 100mb/sec.</a:t>
            </a:r>
            <a:endParaRPr lang="en-US" dirty="0">
              <a:latin typeface="Calibri" pitchFamily="34" charset="0"/>
            </a:endParaRPr>
          </a:p>
        </p:txBody>
      </p:sp>
    </p:spTree>
    <p:extLst>
      <p:ext uri="{BB962C8B-B14F-4D97-AF65-F5344CB8AC3E}">
        <p14:creationId xmlns:p14="http://schemas.microsoft.com/office/powerpoint/2010/main" val="2704359620"/>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4071" y="1844824"/>
            <a:ext cx="8229600" cy="4897760"/>
          </a:xfrm>
          <a:prstGeom prst="rect">
            <a:avLst/>
          </a:prstGeom>
        </p:spPr>
        <p:txBody>
          <a:bodyPr>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Wingdings" pitchFamily="2" charset="2"/>
              <a:buChar char="Ø"/>
            </a:pPr>
            <a:r>
              <a:rPr lang="en-US" sz="2800" dirty="0" smtClean="0"/>
              <a:t> In 5G mobile IP, each cell phone is expected to have a permanent "home" IP address, along with a "care-of" address that represents its actual location.</a:t>
            </a:r>
          </a:p>
          <a:p>
            <a:pPr>
              <a:buFont typeface="Wingdings" pitchFamily="2" charset="2"/>
              <a:buChar char="Ø"/>
            </a:pPr>
            <a:r>
              <a:rPr lang="en-US" sz="2800" dirty="0" smtClean="0"/>
              <a:t> IPv6 is needed for many addresses and the multiple layers of sub netting.</a:t>
            </a:r>
          </a:p>
          <a:p>
            <a:pPr>
              <a:buFont typeface="Wingdings" pitchFamily="2" charset="2"/>
              <a:buChar char="Ø"/>
            </a:pPr>
            <a:r>
              <a:rPr lang="en-US" sz="2800" dirty="0" smtClean="0"/>
              <a:t> 128 bits (4 times more than current 32 bit IPv4 address) may be divided into four parts (I thru IV) for supporting different functions. The first 32-bit part (I) may be defined as the home address of a device while the second part (II) may be declared as the care-of address allowing communication between cell phones and personal computers.</a:t>
            </a:r>
            <a:endParaRPr lang="en-US" sz="2800" dirty="0"/>
          </a:p>
        </p:txBody>
      </p:sp>
      <p:sp>
        <p:nvSpPr>
          <p:cNvPr id="3" name="Title 2"/>
          <p:cNvSpPr>
            <a:spLocks noGrp="1"/>
          </p:cNvSpPr>
          <p:nvPr>
            <p:ph type="title"/>
          </p:nvPr>
        </p:nvSpPr>
        <p:spPr>
          <a:xfrm>
            <a:off x="457200" y="274638"/>
            <a:ext cx="7620000" cy="922114"/>
          </a:xfrm>
        </p:spPr>
        <p:txBody>
          <a:bodyPr/>
          <a:lstStyle/>
          <a:p>
            <a:pPr marL="685800" indent="-685800">
              <a:buFont typeface="Wingdings" pitchFamily="2" charset="2"/>
              <a:buChar char="Ø"/>
            </a:pPr>
            <a:r>
              <a:rPr lang="en-IN" dirty="0" smtClean="0"/>
              <a:t> Principle Of Data Transmission :-</a:t>
            </a:r>
            <a:endParaRPr lang="en-IN" dirty="0"/>
          </a:p>
        </p:txBody>
      </p:sp>
      <p:pic>
        <p:nvPicPr>
          <p:cNvPr id="4"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156176" y="59210"/>
            <a:ext cx="2149624" cy="1785614"/>
          </a:xfrm>
          <a:prstGeom prst="ellipse">
            <a:avLst/>
          </a:prstGeom>
          <a:ln>
            <a:noFill/>
          </a:ln>
          <a:effectLst>
            <a:softEdge rad="112500"/>
          </a:effectLst>
        </p:spPr>
      </p:pic>
    </p:spTree>
    <p:extLst>
      <p:ext uri="{BB962C8B-B14F-4D97-AF65-F5344CB8AC3E}">
        <p14:creationId xmlns:p14="http://schemas.microsoft.com/office/powerpoint/2010/main" val="2247134992"/>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4000" b="1" dirty="0">
                <a:solidFill>
                  <a:srgbClr val="FF0000"/>
                </a:solidFill>
                <a:latin typeface="Buy More"/>
              </a:rPr>
              <a:t>C O N T E N T S</a:t>
            </a:r>
          </a:p>
        </p:txBody>
      </p:sp>
      <p:sp>
        <p:nvSpPr>
          <p:cNvPr id="3" name="Content Placeholder 2"/>
          <p:cNvSpPr>
            <a:spLocks noGrp="1"/>
          </p:cNvSpPr>
          <p:nvPr>
            <p:ph idx="1"/>
          </p:nvPr>
        </p:nvSpPr>
        <p:spPr/>
        <p:txBody>
          <a:bodyPr>
            <a:normAutofit/>
          </a:bodyPr>
          <a:lstStyle/>
          <a:p>
            <a:pPr marL="457200" indent="-457200" fontAlgn="auto">
              <a:spcBef>
                <a:spcPts val="0"/>
              </a:spcBef>
              <a:spcAft>
                <a:spcPts val="0"/>
              </a:spcAft>
              <a:buFont typeface="Wingdings" pitchFamily="2" charset="2"/>
              <a:buChar char="q"/>
              <a:defRPr/>
            </a:pPr>
            <a:r>
              <a:rPr lang="en-US" dirty="0"/>
              <a:t>Introduction to 5G.</a:t>
            </a:r>
          </a:p>
          <a:p>
            <a:pPr marL="457200" indent="-457200" fontAlgn="auto">
              <a:spcBef>
                <a:spcPts val="0"/>
              </a:spcBef>
              <a:spcAft>
                <a:spcPts val="0"/>
              </a:spcAft>
              <a:buFont typeface="Wingdings" pitchFamily="2" charset="2"/>
              <a:buChar char="q"/>
              <a:defRPr/>
            </a:pPr>
            <a:r>
              <a:rPr lang="en-US" dirty="0"/>
              <a:t>5G Experience be like.</a:t>
            </a:r>
          </a:p>
          <a:p>
            <a:pPr marL="457200" indent="-457200" fontAlgn="auto">
              <a:spcBef>
                <a:spcPts val="0"/>
              </a:spcBef>
              <a:spcAft>
                <a:spcPts val="0"/>
              </a:spcAft>
              <a:buFont typeface="Wingdings" pitchFamily="2" charset="2"/>
              <a:buChar char="q"/>
              <a:defRPr/>
            </a:pPr>
            <a:r>
              <a:rPr lang="en-US" dirty="0"/>
              <a:t>Brief Idea about 5G.</a:t>
            </a:r>
          </a:p>
          <a:p>
            <a:pPr marL="457200" indent="-457200" fontAlgn="auto">
              <a:spcBef>
                <a:spcPts val="0"/>
              </a:spcBef>
              <a:spcAft>
                <a:spcPts val="0"/>
              </a:spcAft>
              <a:buFont typeface="Wingdings" pitchFamily="2" charset="2"/>
              <a:buChar char="q"/>
              <a:defRPr/>
            </a:pPr>
            <a:r>
              <a:rPr lang="en-US" dirty="0"/>
              <a:t>Evolution from 1G to 5G.</a:t>
            </a:r>
          </a:p>
          <a:p>
            <a:pPr marL="457200" indent="-457200" fontAlgn="auto">
              <a:spcBef>
                <a:spcPts val="0"/>
              </a:spcBef>
              <a:spcAft>
                <a:spcPts val="0"/>
              </a:spcAft>
              <a:buFont typeface="Wingdings" pitchFamily="2" charset="2"/>
              <a:buChar char="q"/>
              <a:defRPr/>
            </a:pPr>
            <a:r>
              <a:rPr lang="en-US" dirty="0"/>
              <a:t>Comparison table of features of 1G to 5G.</a:t>
            </a:r>
          </a:p>
          <a:p>
            <a:pPr marL="457200" indent="-457200" fontAlgn="auto">
              <a:spcBef>
                <a:spcPts val="0"/>
              </a:spcBef>
              <a:spcAft>
                <a:spcPts val="0"/>
              </a:spcAft>
              <a:buFont typeface="Wingdings" pitchFamily="2" charset="2"/>
              <a:buChar char="q"/>
              <a:defRPr/>
            </a:pPr>
            <a:r>
              <a:rPr lang="en-US" dirty="0"/>
              <a:t>Architecture of 5G.</a:t>
            </a:r>
          </a:p>
          <a:p>
            <a:pPr marL="457200" indent="-457200" fontAlgn="auto">
              <a:spcBef>
                <a:spcPts val="0"/>
              </a:spcBef>
              <a:spcAft>
                <a:spcPts val="0"/>
              </a:spcAft>
              <a:buFont typeface="Wingdings" pitchFamily="2" charset="2"/>
              <a:buChar char="q"/>
              <a:defRPr/>
            </a:pPr>
            <a:r>
              <a:rPr lang="en-US" dirty="0"/>
              <a:t>Functional Architecture of 5G.</a:t>
            </a:r>
          </a:p>
          <a:p>
            <a:pPr marL="457200" indent="-457200" fontAlgn="auto">
              <a:spcBef>
                <a:spcPts val="0"/>
              </a:spcBef>
              <a:spcAft>
                <a:spcPts val="0"/>
              </a:spcAft>
              <a:buFont typeface="Wingdings" pitchFamily="2" charset="2"/>
              <a:buChar char="q"/>
              <a:defRPr/>
            </a:pPr>
            <a:r>
              <a:rPr lang="en-US" dirty="0"/>
              <a:t>Hardware and Software of </a:t>
            </a:r>
            <a:r>
              <a:rPr lang="en-US"/>
              <a:t>5G</a:t>
            </a:r>
            <a:r>
              <a:rPr lang="en-US" smtClean="0"/>
              <a:t>.</a:t>
            </a:r>
            <a:endParaRPr lang="en-US" dirty="0"/>
          </a:p>
          <a:p>
            <a:pPr marL="457200" indent="-457200" fontAlgn="auto">
              <a:spcBef>
                <a:spcPts val="0"/>
              </a:spcBef>
              <a:spcAft>
                <a:spcPts val="0"/>
              </a:spcAft>
              <a:buFont typeface="Wingdings" pitchFamily="2" charset="2"/>
              <a:buChar char="q"/>
              <a:defRPr/>
            </a:pPr>
            <a:r>
              <a:rPr lang="en-US" dirty="0"/>
              <a:t>Advantages.</a:t>
            </a:r>
          </a:p>
          <a:p>
            <a:pPr marL="457200" indent="-457200" fontAlgn="auto">
              <a:spcBef>
                <a:spcPts val="0"/>
              </a:spcBef>
              <a:spcAft>
                <a:spcPts val="0"/>
              </a:spcAft>
              <a:buFont typeface="Wingdings" pitchFamily="2" charset="2"/>
              <a:buChar char="q"/>
              <a:defRPr/>
            </a:pPr>
            <a:r>
              <a:rPr lang="en-US" dirty="0"/>
              <a:t>Disadvantages.</a:t>
            </a:r>
          </a:p>
          <a:p>
            <a:pPr marL="457200" indent="-457200" fontAlgn="auto">
              <a:spcBef>
                <a:spcPts val="0"/>
              </a:spcBef>
              <a:spcAft>
                <a:spcPts val="0"/>
              </a:spcAft>
              <a:buFont typeface="Wingdings" pitchFamily="2" charset="2"/>
              <a:buChar char="q"/>
              <a:defRPr/>
            </a:pPr>
            <a:r>
              <a:rPr lang="en-US" dirty="0"/>
              <a:t>Applications.</a:t>
            </a:r>
          </a:p>
          <a:p>
            <a:pPr marL="457200" indent="-457200" fontAlgn="auto">
              <a:spcBef>
                <a:spcPts val="0"/>
              </a:spcBef>
              <a:spcAft>
                <a:spcPts val="0"/>
              </a:spcAft>
              <a:buFont typeface="Wingdings" pitchFamily="2" charset="2"/>
              <a:buChar char="q"/>
              <a:defRPr/>
            </a:pPr>
            <a:r>
              <a:rPr lang="en-US" dirty="0"/>
              <a:t>Conclusion.</a:t>
            </a:r>
          </a:p>
          <a:p>
            <a:endParaRPr lang="en-IN" dirty="0"/>
          </a:p>
        </p:txBody>
      </p:sp>
      <p:pic>
        <p:nvPicPr>
          <p:cNvPr id="5"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156176" y="131218"/>
            <a:ext cx="2149624" cy="1569590"/>
          </a:xfrm>
          <a:prstGeom prst="ellipse">
            <a:avLst/>
          </a:prstGeom>
          <a:ln>
            <a:noFill/>
          </a:ln>
          <a:effectLst>
            <a:softEdge rad="112500"/>
          </a:effectLst>
        </p:spPr>
      </p:pic>
    </p:spTree>
    <p:extLst>
      <p:ext uri="{BB962C8B-B14F-4D97-AF65-F5344CB8AC3E}">
        <p14:creationId xmlns:p14="http://schemas.microsoft.com/office/powerpoint/2010/main" val="2836028180"/>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Hardware </a:t>
            </a:r>
            <a:r>
              <a:rPr lang="en-US" sz="4800" dirty="0" smtClean="0"/>
              <a:t>Used  in  5G :-</a:t>
            </a:r>
            <a:endParaRPr lang="en-IN" dirty="0"/>
          </a:p>
        </p:txBody>
      </p:sp>
      <p:sp>
        <p:nvSpPr>
          <p:cNvPr id="4" name="Text Placeholder 3"/>
          <p:cNvSpPr>
            <a:spLocks noGrp="1"/>
          </p:cNvSpPr>
          <p:nvPr>
            <p:ph type="body" idx="1"/>
          </p:nvPr>
        </p:nvSpPr>
        <p:spPr/>
        <p:txBody>
          <a:bodyPr/>
          <a:lstStyle/>
          <a:p>
            <a:r>
              <a:rPr lang="en-IN" dirty="0" smtClean="0"/>
              <a:t>HARDWARE USED :-</a:t>
            </a:r>
            <a:endParaRPr lang="en-IN" dirty="0"/>
          </a:p>
        </p:txBody>
      </p:sp>
      <p:sp>
        <p:nvSpPr>
          <p:cNvPr id="5" name="Content Placeholder 4"/>
          <p:cNvSpPr>
            <a:spLocks noGrp="1"/>
          </p:cNvSpPr>
          <p:nvPr>
            <p:ph sz="half" idx="2"/>
          </p:nvPr>
        </p:nvSpPr>
        <p:spPr/>
        <p:txBody>
          <a:bodyPr/>
          <a:lstStyle/>
          <a:p>
            <a:pPr marL="411480" lvl="1" indent="0">
              <a:buNone/>
            </a:pPr>
            <a:endParaRPr lang="en-IN" dirty="0"/>
          </a:p>
        </p:txBody>
      </p:sp>
      <p:sp>
        <p:nvSpPr>
          <p:cNvPr id="6" name="Text Placeholder 5"/>
          <p:cNvSpPr>
            <a:spLocks noGrp="1"/>
          </p:cNvSpPr>
          <p:nvPr>
            <p:ph type="body" sz="quarter" idx="3"/>
          </p:nvPr>
        </p:nvSpPr>
        <p:spPr/>
        <p:txBody>
          <a:bodyPr/>
          <a:lstStyle/>
          <a:p>
            <a:endParaRPr lang="en-IN" dirty="0"/>
          </a:p>
        </p:txBody>
      </p:sp>
      <p:sp>
        <p:nvSpPr>
          <p:cNvPr id="3" name="Rectangle 2"/>
          <p:cNvSpPr/>
          <p:nvPr/>
        </p:nvSpPr>
        <p:spPr>
          <a:xfrm>
            <a:off x="611560" y="2348880"/>
            <a:ext cx="3312368" cy="3477875"/>
          </a:xfrm>
          <a:prstGeom prst="rect">
            <a:avLst/>
          </a:prstGeom>
        </p:spPr>
        <p:txBody>
          <a:bodyPr wrap="square">
            <a:spAutoFit/>
          </a:bodyPr>
          <a:lstStyle/>
          <a:p>
            <a:pPr marL="342900" indent="-342900">
              <a:buFont typeface="Wingdings" pitchFamily="2" charset="2"/>
              <a:buChar char="§"/>
            </a:pPr>
            <a:r>
              <a:rPr lang="en-US" sz="2000" b="1" dirty="0" smtClean="0"/>
              <a:t>Uses UWB (Ultra Wide Band) networks with higher BW at low energy levels.</a:t>
            </a:r>
          </a:p>
          <a:p>
            <a:pPr marL="342900" indent="-342900">
              <a:buFont typeface="Wingdings" pitchFamily="2" charset="2"/>
              <a:buChar char="§"/>
            </a:pPr>
            <a:r>
              <a:rPr lang="en-US" sz="2000" b="1" dirty="0" smtClean="0"/>
              <a:t> BW is of 4000 Mbps, which is 400 times faster than today’s wireless networks</a:t>
            </a:r>
          </a:p>
          <a:p>
            <a:pPr marL="342900" indent="-342900">
              <a:buFont typeface="Wingdings" pitchFamily="2" charset="2"/>
              <a:buChar char="§"/>
            </a:pPr>
            <a:r>
              <a:rPr lang="en-US" sz="2000" b="1" dirty="0" smtClean="0"/>
              <a:t>Uses smart antenna</a:t>
            </a:r>
          </a:p>
          <a:p>
            <a:pPr marL="342900" indent="-342900">
              <a:buFont typeface="Wingdings" pitchFamily="2" charset="2"/>
              <a:buChar char="§"/>
            </a:pPr>
            <a:r>
              <a:rPr lang="en-US" sz="2000" b="1" dirty="0" smtClean="0"/>
              <a:t>Uses CDMA (Code Division Multiple Access)</a:t>
            </a:r>
          </a:p>
        </p:txBody>
      </p:sp>
      <p:pic>
        <p:nvPicPr>
          <p:cNvPr id="8"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588224" y="59210"/>
            <a:ext cx="1717576" cy="1425574"/>
          </a:xfrm>
          <a:prstGeom prst="ellipse">
            <a:avLst/>
          </a:prstGeom>
          <a:ln>
            <a:noFill/>
          </a:ln>
          <a:effectLst>
            <a:softEdge rad="112500"/>
          </a:effectLst>
        </p:spPr>
      </p:pic>
      <p:pic>
        <p:nvPicPr>
          <p:cNvPr id="2050" name="Picture 2"/>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427985" y="1772815"/>
            <a:ext cx="3744416" cy="483528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633093"/>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Used in 5G :-</a:t>
            </a:r>
            <a:endParaRPr lang="en-IN" dirty="0"/>
          </a:p>
        </p:txBody>
      </p:sp>
      <p:sp>
        <p:nvSpPr>
          <p:cNvPr id="3" name="Text Placeholder 2"/>
          <p:cNvSpPr>
            <a:spLocks noGrp="1"/>
          </p:cNvSpPr>
          <p:nvPr>
            <p:ph type="body" idx="1"/>
          </p:nvPr>
        </p:nvSpPr>
        <p:spPr/>
        <p:txBody>
          <a:bodyPr/>
          <a:lstStyle/>
          <a:p>
            <a:r>
              <a:rPr lang="en-IN" dirty="0" smtClean="0"/>
              <a:t>SOFTWARE USED</a:t>
            </a:r>
            <a:endParaRPr lang="en-IN" dirty="0"/>
          </a:p>
        </p:txBody>
      </p:sp>
      <p:sp>
        <p:nvSpPr>
          <p:cNvPr id="4" name="Content Placeholder 3"/>
          <p:cNvSpPr>
            <a:spLocks noGrp="1"/>
          </p:cNvSpPr>
          <p:nvPr>
            <p:ph sz="half" idx="2"/>
          </p:nvPr>
        </p:nvSpPr>
        <p:spPr/>
        <p:txBody>
          <a:bodyPr>
            <a:normAutofit fontScale="92500"/>
          </a:bodyPr>
          <a:lstStyle/>
          <a:p>
            <a:pPr>
              <a:buFont typeface="Wingdings" pitchFamily="2" charset="2"/>
              <a:buChar char="§"/>
            </a:pPr>
            <a:r>
              <a:rPr lang="en-US" dirty="0"/>
              <a:t>5G will be single unified standard of different wireless networks, including LAN technologies, LAN/WAN, WWWW- World Wide Wireless Web, unified IP &amp; seamless combination of broadband</a:t>
            </a:r>
          </a:p>
          <a:p>
            <a:r>
              <a:rPr lang="en-US" dirty="0"/>
              <a:t>Software defined radio, encryption, flexibility, Anti-Virus </a:t>
            </a:r>
            <a:endParaRPr lang="en-IN" dirty="0"/>
          </a:p>
          <a:p>
            <a:endParaRPr lang="en-IN" dirty="0"/>
          </a:p>
        </p:txBody>
      </p:sp>
      <p:sp>
        <p:nvSpPr>
          <p:cNvPr id="5" name="Text Placeholder 4"/>
          <p:cNvSpPr>
            <a:spLocks noGrp="1"/>
          </p:cNvSpPr>
          <p:nvPr>
            <p:ph type="body" sz="quarter" idx="3"/>
          </p:nvPr>
        </p:nvSpPr>
        <p:spPr/>
        <p:txBody>
          <a:bodyPr/>
          <a:lstStyle/>
          <a:p>
            <a:endParaRPr lang="en-IN" dirty="0"/>
          </a:p>
        </p:txBody>
      </p:sp>
      <p:pic>
        <p:nvPicPr>
          <p:cNvPr id="7"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228184" y="59210"/>
            <a:ext cx="2077616" cy="1425574"/>
          </a:xfrm>
          <a:prstGeom prst="ellipse">
            <a:avLst/>
          </a:prstGeom>
          <a:ln>
            <a:noFill/>
          </a:ln>
          <a:effectLst>
            <a:softEdge rad="112500"/>
          </a:effectLst>
        </p:spPr>
      </p:pic>
      <p:pic>
        <p:nvPicPr>
          <p:cNvPr id="1027" name="Picture 3"/>
          <p:cNvPicPr>
            <a:picLocks noGrp="1" noChangeAspect="1" noChangeArrowheads="1"/>
          </p:cNvPicPr>
          <p:nvPr>
            <p:ph sz="quarter" idx="4"/>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355976" y="1628800"/>
            <a:ext cx="394982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03716"/>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ADVANTAGES :-</a:t>
            </a:r>
            <a:endParaRPr lang="en-IN" dirty="0"/>
          </a:p>
        </p:txBody>
      </p:sp>
      <p:sp>
        <p:nvSpPr>
          <p:cNvPr id="8" name="TextBox 7"/>
          <p:cNvSpPr txBox="1"/>
          <p:nvPr/>
        </p:nvSpPr>
        <p:spPr>
          <a:xfrm>
            <a:off x="179512" y="1556792"/>
            <a:ext cx="8077200" cy="4339650"/>
          </a:xfrm>
          <a:prstGeom prst="rect">
            <a:avLst/>
          </a:prstGeom>
          <a:noFill/>
        </p:spPr>
        <p:txBody>
          <a:bodyPr>
            <a:spAutoFit/>
          </a:bodyPr>
          <a:lstStyle/>
          <a:p>
            <a:pPr marL="457200" indent="-457200" fontAlgn="auto">
              <a:spcBef>
                <a:spcPts val="0"/>
              </a:spcBef>
              <a:spcAft>
                <a:spcPts val="0"/>
              </a:spcAft>
              <a:defRPr/>
            </a:pPr>
            <a:endParaRPr lang="en-US" dirty="0">
              <a:solidFill>
                <a:srgbClr val="17045C"/>
              </a:solidFill>
              <a:latin typeface="+mn-lt"/>
              <a:cs typeface="Andalus" pitchFamily="18" charset="-78"/>
            </a:endParaRPr>
          </a:p>
          <a:p>
            <a:pPr marL="457200" indent="-457200" fontAlgn="auto">
              <a:spcBef>
                <a:spcPts val="0"/>
              </a:spcBef>
              <a:spcAft>
                <a:spcPts val="0"/>
              </a:spcAft>
              <a:buFont typeface="Wingdings" pitchFamily="2" charset="2"/>
              <a:buChar char="v"/>
              <a:defRPr/>
            </a:pPr>
            <a:r>
              <a:rPr lang="en-US" sz="2000" dirty="0">
                <a:latin typeface="+mn-lt"/>
                <a:cs typeface="Andalus" pitchFamily="18" charset="-78"/>
              </a:rPr>
              <a:t>Data  Bandwidth of 1Gbps or higher.</a:t>
            </a:r>
          </a:p>
          <a:p>
            <a:pPr marL="457200" indent="-457200" fontAlgn="auto">
              <a:spcBef>
                <a:spcPts val="0"/>
              </a:spcBef>
              <a:spcAft>
                <a:spcPts val="0"/>
              </a:spcAft>
              <a:defRPr/>
            </a:pPr>
            <a:endParaRPr lang="en-US" sz="2000" dirty="0">
              <a:latin typeface="+mn-lt"/>
              <a:cs typeface="Andalus" pitchFamily="18" charset="-78"/>
            </a:endParaRPr>
          </a:p>
          <a:p>
            <a:pPr marL="457200" indent="-457200" fontAlgn="auto">
              <a:spcBef>
                <a:spcPts val="0"/>
              </a:spcBef>
              <a:spcAft>
                <a:spcPts val="0"/>
              </a:spcAft>
              <a:buFont typeface="Wingdings" pitchFamily="2" charset="2"/>
              <a:buChar char="v"/>
              <a:defRPr/>
            </a:pPr>
            <a:r>
              <a:rPr lang="en-US" sz="2000" dirty="0">
                <a:latin typeface="+mn-lt"/>
                <a:cs typeface="Andalus" pitchFamily="18" charset="-78"/>
              </a:rPr>
              <a:t>Dynamic information access.</a:t>
            </a:r>
          </a:p>
          <a:p>
            <a:pPr marL="457200" indent="-457200" fontAlgn="auto">
              <a:spcBef>
                <a:spcPts val="0"/>
              </a:spcBef>
              <a:spcAft>
                <a:spcPts val="0"/>
              </a:spcAft>
              <a:defRPr/>
            </a:pPr>
            <a:endParaRPr lang="en-US" sz="2000" dirty="0">
              <a:latin typeface="+mn-lt"/>
              <a:cs typeface="Andalus" pitchFamily="18" charset="-78"/>
            </a:endParaRPr>
          </a:p>
          <a:p>
            <a:pPr marL="457200" indent="-457200" fontAlgn="auto">
              <a:spcBef>
                <a:spcPts val="0"/>
              </a:spcBef>
              <a:spcAft>
                <a:spcPts val="0"/>
              </a:spcAft>
              <a:buFont typeface="Wingdings" pitchFamily="2" charset="2"/>
              <a:buChar char="v"/>
              <a:defRPr/>
            </a:pPr>
            <a:r>
              <a:rPr lang="en-US" sz="2000" dirty="0">
                <a:latin typeface="+mn-lt"/>
                <a:cs typeface="Andalus" pitchFamily="18" charset="-78"/>
              </a:rPr>
              <a:t>Available at low cost.</a:t>
            </a:r>
          </a:p>
          <a:p>
            <a:pPr marL="457200" indent="-457200" fontAlgn="auto">
              <a:spcBef>
                <a:spcPts val="0"/>
              </a:spcBef>
              <a:spcAft>
                <a:spcPts val="0"/>
              </a:spcAft>
              <a:defRPr/>
            </a:pPr>
            <a:endParaRPr lang="en-US" sz="2000" dirty="0">
              <a:latin typeface="+mn-lt"/>
              <a:cs typeface="Andalus" pitchFamily="18" charset="-78"/>
            </a:endParaRPr>
          </a:p>
          <a:p>
            <a:pPr marL="457200" indent="-457200" fontAlgn="auto">
              <a:spcBef>
                <a:spcPts val="0"/>
              </a:spcBef>
              <a:spcAft>
                <a:spcPts val="0"/>
              </a:spcAft>
              <a:buFont typeface="Wingdings" pitchFamily="2" charset="2"/>
              <a:buChar char="v"/>
              <a:defRPr/>
            </a:pPr>
            <a:r>
              <a:rPr lang="en-US" sz="2000" dirty="0">
                <a:latin typeface="+mn-lt"/>
                <a:cs typeface="Andalus" pitchFamily="18" charset="-78"/>
              </a:rPr>
              <a:t>Finest Quality Of Service(QOS).</a:t>
            </a:r>
          </a:p>
          <a:p>
            <a:pPr marL="457200" indent="-457200" fontAlgn="auto">
              <a:spcBef>
                <a:spcPts val="0"/>
              </a:spcBef>
              <a:spcAft>
                <a:spcPts val="0"/>
              </a:spcAft>
              <a:defRPr/>
            </a:pPr>
            <a:endParaRPr lang="en-US" sz="2000" dirty="0">
              <a:latin typeface="+mn-lt"/>
              <a:cs typeface="Andalus" pitchFamily="18" charset="-78"/>
            </a:endParaRPr>
          </a:p>
          <a:p>
            <a:pPr marL="457200" indent="-457200" fontAlgn="auto">
              <a:spcBef>
                <a:spcPts val="0"/>
              </a:spcBef>
              <a:spcAft>
                <a:spcPts val="0"/>
              </a:spcAft>
              <a:buFont typeface="Wingdings" pitchFamily="2" charset="2"/>
              <a:buChar char="v"/>
              <a:defRPr/>
            </a:pPr>
            <a:r>
              <a:rPr lang="en-US" sz="2000" dirty="0">
                <a:latin typeface="+mn-lt"/>
                <a:cs typeface="Andalus" pitchFamily="18" charset="-78"/>
              </a:rPr>
              <a:t>Pages will upload almost instantly.</a:t>
            </a:r>
          </a:p>
          <a:p>
            <a:pPr marL="457200" indent="-457200" fontAlgn="auto">
              <a:spcBef>
                <a:spcPts val="0"/>
              </a:spcBef>
              <a:spcAft>
                <a:spcPts val="0"/>
              </a:spcAft>
              <a:defRPr/>
            </a:pPr>
            <a:endParaRPr lang="en-US" sz="2000" dirty="0">
              <a:latin typeface="+mn-lt"/>
              <a:cs typeface="Andalus" pitchFamily="18" charset="-78"/>
            </a:endParaRPr>
          </a:p>
          <a:p>
            <a:pPr marL="457200" indent="-457200" fontAlgn="auto">
              <a:spcBef>
                <a:spcPts val="0"/>
              </a:spcBef>
              <a:spcAft>
                <a:spcPts val="0"/>
              </a:spcAft>
              <a:buFont typeface="Wingdings" pitchFamily="2" charset="2"/>
              <a:buChar char="v"/>
              <a:defRPr/>
            </a:pPr>
            <a:r>
              <a:rPr lang="en-US" sz="2000" dirty="0">
                <a:latin typeface="+mn-lt"/>
                <a:cs typeface="Andalus" pitchFamily="18" charset="-78"/>
              </a:rPr>
              <a:t>Support interactive multimedia, voice, streaming video, Internet,  and other broadband services.</a:t>
            </a:r>
          </a:p>
          <a:p>
            <a:pPr fontAlgn="auto">
              <a:spcBef>
                <a:spcPts val="0"/>
              </a:spcBef>
              <a:spcAft>
                <a:spcPts val="0"/>
              </a:spcAft>
              <a:defRPr/>
            </a:pPr>
            <a:endParaRPr lang="en-US" dirty="0">
              <a:solidFill>
                <a:srgbClr val="002060"/>
              </a:solidFill>
              <a:latin typeface="+mn-lt"/>
              <a:cs typeface="+mn-cs"/>
            </a:endParaRPr>
          </a:p>
        </p:txBody>
      </p:sp>
      <p:pic>
        <p:nvPicPr>
          <p:cNvPr id="9"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179096" y="512676"/>
            <a:ext cx="2077616" cy="2088231"/>
          </a:xfrm>
          <a:prstGeom prst="ellipse">
            <a:avLst/>
          </a:prstGeom>
          <a:ln>
            <a:noFill/>
          </a:ln>
          <a:effectLst>
            <a:softEdge rad="112500"/>
          </a:effectLst>
        </p:spPr>
      </p:pic>
    </p:spTree>
    <p:extLst>
      <p:ext uri="{BB962C8B-B14F-4D97-AF65-F5344CB8AC3E}">
        <p14:creationId xmlns:p14="http://schemas.microsoft.com/office/powerpoint/2010/main" val="1837403082"/>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DISADVANTAGE :-</a:t>
            </a:r>
            <a:endParaRPr lang="en-IN" dirty="0"/>
          </a:p>
        </p:txBody>
      </p:sp>
      <p:sp>
        <p:nvSpPr>
          <p:cNvPr id="8" name="TextBox 3"/>
          <p:cNvSpPr txBox="1">
            <a:spLocks noChangeArrowheads="1"/>
          </p:cNvSpPr>
          <p:nvPr/>
        </p:nvSpPr>
        <p:spPr bwMode="auto">
          <a:xfrm>
            <a:off x="30444" y="2132856"/>
            <a:ext cx="8077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sz="2800" dirty="0">
              <a:solidFill>
                <a:srgbClr val="002060"/>
              </a:solidFill>
            </a:endParaRPr>
          </a:p>
          <a:p>
            <a:pPr>
              <a:buFont typeface="Wingdings" pitchFamily="2" charset="2"/>
              <a:buChar char="v"/>
            </a:pPr>
            <a:r>
              <a:rPr lang="en-US" sz="2000" dirty="0"/>
              <a:t> Since 5G services are likely to run on ultra-high spectrum bands, which </a:t>
            </a:r>
          </a:p>
          <a:p>
            <a:r>
              <a:rPr lang="en-US" sz="2000" dirty="0"/>
              <a:t>     travel shorter distances compared with lower bands, they may be more </a:t>
            </a:r>
          </a:p>
          <a:p>
            <a:r>
              <a:rPr lang="en-US" sz="2000" dirty="0"/>
              <a:t>     suited to enhanced indoor coverage.</a:t>
            </a:r>
            <a:br>
              <a:rPr lang="en-US" sz="2000" dirty="0"/>
            </a:br>
            <a:endParaRPr lang="en-US" sz="2000" dirty="0"/>
          </a:p>
          <a:p>
            <a:pPr>
              <a:buFont typeface="Wingdings" pitchFamily="2" charset="2"/>
              <a:buChar char="v"/>
            </a:pPr>
            <a:r>
              <a:rPr lang="en-US" sz="2000" dirty="0"/>
              <a:t>  Higher frequencies could be blocked by buildings and they lose intensity </a:t>
            </a:r>
          </a:p>
          <a:p>
            <a:r>
              <a:rPr lang="en-US" sz="2000" dirty="0"/>
              <a:t>      over longer distances. That means, offering wider coverage would be a </a:t>
            </a:r>
          </a:p>
          <a:p>
            <a:r>
              <a:rPr lang="en-US" sz="2000" dirty="0"/>
              <a:t>      challenge.</a:t>
            </a:r>
          </a:p>
        </p:txBody>
      </p:sp>
      <p:pic>
        <p:nvPicPr>
          <p:cNvPr id="9"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179096" y="512676"/>
            <a:ext cx="2077616" cy="2088231"/>
          </a:xfrm>
          <a:prstGeom prst="ellipse">
            <a:avLst/>
          </a:prstGeom>
          <a:ln>
            <a:noFill/>
          </a:ln>
          <a:effectLst>
            <a:softEdge rad="112500"/>
          </a:effectLst>
        </p:spPr>
      </p:pic>
    </p:spTree>
    <p:extLst>
      <p:ext uri="{BB962C8B-B14F-4D97-AF65-F5344CB8AC3E}">
        <p14:creationId xmlns:p14="http://schemas.microsoft.com/office/powerpoint/2010/main" val="369682318"/>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a:spLocks noChangeArrowheads="1"/>
          </p:cNvSpPr>
          <p:nvPr/>
        </p:nvSpPr>
        <p:spPr bwMode="auto">
          <a:xfrm>
            <a:off x="838200" y="685800"/>
            <a:ext cx="69342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4000" b="1" dirty="0"/>
              <a:t>APPLICATIONS </a:t>
            </a:r>
          </a:p>
          <a:p>
            <a:pPr>
              <a:buFont typeface="Wingdings" pitchFamily="2" charset="2"/>
              <a:buChar char="v"/>
            </a:pPr>
            <a:endParaRPr lang="en-US" dirty="0">
              <a:cs typeface="Andalus" pitchFamily="18" charset="-78"/>
            </a:endParaRPr>
          </a:p>
          <a:p>
            <a:pPr>
              <a:buFont typeface="Wingdings" pitchFamily="2" charset="2"/>
              <a:buChar char="v"/>
            </a:pPr>
            <a:r>
              <a:rPr lang="en-US" dirty="0">
                <a:cs typeface="Andalus" pitchFamily="18" charset="-78"/>
              </a:rPr>
              <a:t>  </a:t>
            </a:r>
            <a:r>
              <a:rPr lang="en-US" dirty="0" err="1">
                <a:cs typeface="Andalus" pitchFamily="18" charset="-78"/>
              </a:rPr>
              <a:t>Wireable</a:t>
            </a:r>
            <a:r>
              <a:rPr lang="en-US" dirty="0">
                <a:cs typeface="Andalus" pitchFamily="18" charset="-78"/>
              </a:rPr>
              <a:t> devices with AI(Artificial Intelligence)capabilities.</a:t>
            </a:r>
          </a:p>
          <a:p>
            <a:r>
              <a:rPr lang="en-US" dirty="0">
                <a:cs typeface="Andalus" pitchFamily="18" charset="-78"/>
              </a:rPr>
              <a:t> </a:t>
            </a:r>
          </a:p>
          <a:p>
            <a:pPr>
              <a:buFont typeface="Wingdings" pitchFamily="2" charset="2"/>
              <a:buChar char="v"/>
            </a:pPr>
            <a:r>
              <a:rPr lang="en-US" dirty="0">
                <a:cs typeface="Andalus" pitchFamily="18" charset="-78"/>
              </a:rPr>
              <a:t>  5G iPhones.</a:t>
            </a:r>
          </a:p>
          <a:p>
            <a:endParaRPr lang="en-US" dirty="0">
              <a:cs typeface="Andalus" pitchFamily="18" charset="-78"/>
            </a:endParaRPr>
          </a:p>
          <a:p>
            <a:pPr>
              <a:buFont typeface="Wingdings" pitchFamily="2" charset="2"/>
              <a:buChar char="v"/>
            </a:pPr>
            <a:r>
              <a:rPr lang="en-US" dirty="0">
                <a:cs typeface="Andalus" pitchFamily="18" charset="-78"/>
              </a:rPr>
              <a:t>  With 6</a:t>
            </a:r>
            <a:r>
              <a:rPr lang="en-US" baseline="30000" dirty="0">
                <a:cs typeface="Andalus" pitchFamily="18" charset="-78"/>
              </a:rPr>
              <a:t>th</a:t>
            </a:r>
            <a:r>
              <a:rPr lang="en-US" dirty="0">
                <a:cs typeface="Andalus" pitchFamily="18" charset="-78"/>
              </a:rPr>
              <a:t> Sense technology.</a:t>
            </a:r>
          </a:p>
          <a:p>
            <a:endParaRPr lang="en-US" dirty="0">
              <a:cs typeface="Andalus" pitchFamily="18" charset="-78"/>
            </a:endParaRPr>
          </a:p>
          <a:p>
            <a:pPr>
              <a:buFont typeface="Wingdings" pitchFamily="2" charset="2"/>
              <a:buChar char="v"/>
            </a:pPr>
            <a:r>
              <a:rPr lang="en-US" dirty="0">
                <a:cs typeface="Andalus" pitchFamily="18" charset="-78"/>
              </a:rPr>
              <a:t>  Global Networks.</a:t>
            </a:r>
          </a:p>
          <a:p>
            <a:endParaRPr lang="en-US" dirty="0">
              <a:cs typeface="Andalus" pitchFamily="18" charset="-78"/>
            </a:endParaRPr>
          </a:p>
          <a:p>
            <a:pPr>
              <a:buFont typeface="Wingdings" pitchFamily="2" charset="2"/>
              <a:buChar char="v"/>
            </a:pPr>
            <a:r>
              <a:rPr lang="en-US" dirty="0">
                <a:cs typeface="Andalus" pitchFamily="18" charset="-78"/>
              </a:rPr>
              <a:t>  VoIP(Voice Over IP) enabled devices.</a:t>
            </a:r>
          </a:p>
          <a:p>
            <a:r>
              <a:rPr lang="en-US" dirty="0"/>
              <a:t> </a:t>
            </a:r>
          </a:p>
          <a:p>
            <a:pPr>
              <a:buFont typeface="Wingdings" pitchFamily="2" charset="2"/>
              <a:buChar char="v"/>
            </a:pPr>
            <a:r>
              <a:rPr lang="en-US" dirty="0"/>
              <a:t>  Radio resource management.</a:t>
            </a:r>
          </a:p>
          <a:p>
            <a:endParaRPr lang="en-US" dirty="0"/>
          </a:p>
          <a:p>
            <a:pPr>
              <a:buFont typeface="Wingdings" pitchFamily="2" charset="2"/>
              <a:buChar char="v"/>
            </a:pPr>
            <a:r>
              <a:rPr lang="en-US" dirty="0"/>
              <a:t>  Media independent handover.</a:t>
            </a:r>
          </a:p>
          <a:p>
            <a:pPr>
              <a:buFont typeface="Wingdings" pitchFamily="2" charset="2"/>
              <a:buChar char="v"/>
            </a:pPr>
            <a:endParaRPr lang="en-US" dirty="0"/>
          </a:p>
        </p:txBody>
      </p:sp>
      <p:pic>
        <p:nvPicPr>
          <p:cNvPr id="8"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161081" y="2348880"/>
            <a:ext cx="2077616" cy="2088231"/>
          </a:xfrm>
          <a:prstGeom prst="ellipse">
            <a:avLst/>
          </a:prstGeom>
          <a:ln>
            <a:noFill/>
          </a:ln>
          <a:effectLst>
            <a:softEdge rad="112500"/>
          </a:effectLst>
        </p:spPr>
      </p:pic>
    </p:spTree>
    <p:extLst>
      <p:ext uri="{BB962C8B-B14F-4D97-AF65-F5344CB8AC3E}">
        <p14:creationId xmlns:p14="http://schemas.microsoft.com/office/powerpoint/2010/main" val="2790599127"/>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txBox="1">
            <a:spLocks noChangeArrowheads="1"/>
          </p:cNvSpPr>
          <p:nvPr/>
        </p:nvSpPr>
        <p:spPr bwMode="auto">
          <a:xfrm>
            <a:off x="323528" y="908720"/>
            <a:ext cx="76962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50000"/>
              </a:lnSpc>
            </a:pPr>
            <a:r>
              <a:rPr lang="en-US" sz="4000" b="1" dirty="0"/>
              <a:t>CONCLUSION</a:t>
            </a:r>
          </a:p>
          <a:p>
            <a:pPr>
              <a:lnSpc>
                <a:spcPct val="150000"/>
              </a:lnSpc>
            </a:pPr>
            <a:endParaRPr lang="en-IN" sz="1100" b="1" dirty="0"/>
          </a:p>
          <a:p>
            <a:pPr>
              <a:lnSpc>
                <a:spcPct val="150000"/>
              </a:lnSpc>
              <a:buFont typeface="Wingdings" pitchFamily="2" charset="2"/>
              <a:buChar char="v"/>
            </a:pPr>
            <a:r>
              <a:rPr lang="en-IN" sz="2000" dirty="0"/>
              <a:t>5G technology is going to be a new revolution in wireless systems   </a:t>
            </a:r>
          </a:p>
          <a:p>
            <a:pPr>
              <a:lnSpc>
                <a:spcPct val="150000"/>
              </a:lnSpc>
            </a:pPr>
            <a:r>
              <a:rPr lang="en-IN" sz="2000" dirty="0"/>
              <a:t>     market.</a:t>
            </a:r>
          </a:p>
          <a:p>
            <a:pPr>
              <a:lnSpc>
                <a:spcPct val="150000"/>
              </a:lnSpc>
              <a:buFont typeface="Wingdings" pitchFamily="2" charset="2"/>
              <a:buChar char="v"/>
            </a:pPr>
            <a:r>
              <a:rPr lang="en-US" sz="2000" dirty="0"/>
              <a:t>5G will be User Centric.</a:t>
            </a:r>
          </a:p>
          <a:p>
            <a:pPr>
              <a:lnSpc>
                <a:spcPct val="150000"/>
              </a:lnSpc>
              <a:buFont typeface="Wingdings" pitchFamily="2" charset="2"/>
              <a:buChar char="v"/>
            </a:pPr>
            <a:r>
              <a:rPr lang="en-US" sz="2000" dirty="0"/>
              <a:t>5G is the next frontier of innovation for entire mobile industry. </a:t>
            </a:r>
          </a:p>
          <a:p>
            <a:pPr>
              <a:lnSpc>
                <a:spcPct val="150000"/>
              </a:lnSpc>
              <a:buFont typeface="Wingdings" pitchFamily="2" charset="2"/>
              <a:buChar char="v"/>
            </a:pPr>
            <a:r>
              <a:rPr lang="en-US" sz="2000" dirty="0"/>
              <a:t>5G - a promising Generation of wireless communication that will  </a:t>
            </a:r>
          </a:p>
          <a:p>
            <a:pPr>
              <a:lnSpc>
                <a:spcPct val="150000"/>
              </a:lnSpc>
            </a:pPr>
            <a:r>
              <a:rPr lang="en-US" sz="2000" dirty="0"/>
              <a:t>    change people’s lives.</a:t>
            </a:r>
            <a:endParaRPr lang="en-IN" sz="2000" dirty="0"/>
          </a:p>
        </p:txBody>
      </p:sp>
      <p:pic>
        <p:nvPicPr>
          <p:cNvPr id="3"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5942112" y="260649"/>
            <a:ext cx="2077616" cy="1944215"/>
          </a:xfrm>
          <a:prstGeom prst="ellipse">
            <a:avLst/>
          </a:prstGeom>
          <a:ln>
            <a:noFill/>
          </a:ln>
          <a:effectLst>
            <a:softEdge rad="112500"/>
          </a:effectLst>
        </p:spPr>
      </p:pic>
    </p:spTree>
    <p:extLst>
      <p:ext uri="{BB962C8B-B14F-4D97-AF65-F5344CB8AC3E}">
        <p14:creationId xmlns:p14="http://schemas.microsoft.com/office/powerpoint/2010/main" val="648492440"/>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457200" y="3657600"/>
            <a:ext cx="480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5400" dirty="0">
                <a:latin typeface="Eras Demi ITC" pitchFamily="34" charset="0"/>
              </a:rPr>
              <a:t> Any queries</a:t>
            </a:r>
          </a:p>
        </p:txBody>
      </p:sp>
      <p:pic>
        <p:nvPicPr>
          <p:cNvPr id="3" name="Picture 2" descr="E:\project work\mini project\images (3).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29200" y="685800"/>
            <a:ext cx="3605213" cy="588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338390"/>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457200" y="492195"/>
            <a:ext cx="7620000" cy="707886"/>
          </a:xfrm>
          <a:prstGeom prst="rect">
            <a:avLst/>
          </a:prstGeom>
          <a:noFill/>
        </p:spPr>
        <p:txBody>
          <a:bodyPr anchor="ctr">
            <a:spAutoFit/>
          </a:bodyPr>
          <a:lstStyle/>
          <a:p>
            <a:pPr marL="571500" indent="-571500" algn="just" defTabSz="0" fontAlgn="auto">
              <a:spcBef>
                <a:spcPts val="0"/>
              </a:spcBef>
              <a:spcAft>
                <a:spcPts val="0"/>
              </a:spcAft>
              <a:buFont typeface="Wingdings" pitchFamily="2" charset="2"/>
              <a:buChar char="Ø"/>
              <a:tabLst>
                <a:tab pos="0" algn="ctr"/>
              </a:tabLst>
              <a:defRPr/>
            </a:pPr>
            <a:r>
              <a:rPr lang="en-US" sz="4000" b="1" spc="-10" dirty="0">
                <a:solidFill>
                  <a:schemeClr val="tx1"/>
                </a:solidFill>
                <a:latin typeface="+mn-lt"/>
                <a:cs typeface="+mn-cs"/>
              </a:rPr>
              <a:t>INTRODUCTION</a:t>
            </a:r>
          </a:p>
        </p:txBody>
      </p:sp>
      <p:sp>
        <p:nvSpPr>
          <p:cNvPr id="3" name="Content Placeholder 2"/>
          <p:cNvSpPr>
            <a:spLocks noGrp="1"/>
          </p:cNvSpPr>
          <p:nvPr>
            <p:ph idx="1"/>
          </p:nvPr>
        </p:nvSpPr>
        <p:spPr/>
        <p:txBody>
          <a:bodyPr>
            <a:normAutofit lnSpcReduction="10000"/>
          </a:bodyPr>
          <a:lstStyle/>
          <a:p>
            <a:pPr algn="just">
              <a:buFont typeface="Wingdings" pitchFamily="2" charset="2"/>
              <a:buChar char="v"/>
            </a:pPr>
            <a:r>
              <a:rPr lang="en-US" sz="2800" dirty="0"/>
              <a:t>5G is the short for fifth generation, a mobile </a:t>
            </a:r>
            <a:r>
              <a:rPr lang="en-US" sz="2800" dirty="0" smtClean="0"/>
              <a:t>broadband technology </a:t>
            </a:r>
            <a:r>
              <a:rPr lang="en-US" sz="2800" dirty="0"/>
              <a:t>that is in the early stages of works and likely to </a:t>
            </a:r>
            <a:r>
              <a:rPr lang="en-US" sz="2800" dirty="0" smtClean="0"/>
              <a:t>be </a:t>
            </a:r>
            <a:r>
              <a:rPr lang="en-US" sz="2800" dirty="0"/>
              <a:t>in place six to seven years from now. </a:t>
            </a:r>
          </a:p>
          <a:p>
            <a:pPr algn="just">
              <a:buFont typeface="Wingdings" pitchFamily="2" charset="2"/>
              <a:buChar char="v"/>
            </a:pPr>
            <a:r>
              <a:rPr lang="en-US" sz="2800" dirty="0"/>
              <a:t>    A 5G network will be able to handle 10,000 times more </a:t>
            </a:r>
            <a:r>
              <a:rPr lang="en-US" sz="2800" dirty="0" smtClean="0"/>
              <a:t>call and </a:t>
            </a:r>
            <a:r>
              <a:rPr lang="en-US" sz="2800" dirty="0"/>
              <a:t>data traffic than the current 3G or 4G network.</a:t>
            </a:r>
          </a:p>
          <a:p>
            <a:pPr algn="just">
              <a:buFont typeface="Wingdings" pitchFamily="2" charset="2"/>
              <a:buChar char="v"/>
            </a:pPr>
            <a:r>
              <a:rPr lang="en-US" sz="2800" dirty="0"/>
              <a:t>    Data download speeds on 5G networks are likely to be </a:t>
            </a:r>
            <a:r>
              <a:rPr lang="en-US" sz="2800" dirty="0" smtClean="0"/>
              <a:t>several </a:t>
            </a:r>
            <a:r>
              <a:rPr lang="en-US" sz="2800" dirty="0"/>
              <a:t>hundred times more than 4G.</a:t>
            </a:r>
          </a:p>
          <a:p>
            <a:pPr marL="342900" indent="-342900" algn="just">
              <a:buFont typeface="Wingdings" pitchFamily="2" charset="2"/>
              <a:buChar char="v"/>
            </a:pPr>
            <a:r>
              <a:rPr lang="en-IN" sz="2800" dirty="0"/>
              <a:t>   5G mobile technology will change the means to use </a:t>
            </a:r>
            <a:r>
              <a:rPr lang="en-IN" sz="2800" dirty="0" smtClean="0"/>
              <a:t> </a:t>
            </a:r>
            <a:r>
              <a:rPr lang="en-IN" sz="2800" dirty="0"/>
              <a:t>cell  phones within very high bandwidth.</a:t>
            </a:r>
          </a:p>
          <a:p>
            <a:endParaRPr lang="en-IN" dirty="0"/>
          </a:p>
        </p:txBody>
      </p:sp>
      <p:pic>
        <p:nvPicPr>
          <p:cNvPr id="5"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156176" y="131218"/>
            <a:ext cx="2149624" cy="1137542"/>
          </a:xfrm>
          <a:prstGeom prst="ellipse">
            <a:avLst/>
          </a:prstGeom>
          <a:ln>
            <a:noFill/>
          </a:ln>
          <a:effectLst>
            <a:softEdge rad="112500"/>
          </a:effectLst>
        </p:spPr>
      </p:pic>
    </p:spTree>
    <p:extLst>
      <p:ext uri="{BB962C8B-B14F-4D97-AF65-F5344CB8AC3E}">
        <p14:creationId xmlns:p14="http://schemas.microsoft.com/office/powerpoint/2010/main" val="1672039829"/>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620000" cy="792088"/>
          </a:xfrm>
        </p:spPr>
        <p:txBody>
          <a:bodyPr/>
          <a:lstStyle/>
          <a:p>
            <a:pPr marL="685800" indent="-685800">
              <a:buFont typeface="Wingdings" pitchFamily="2" charset="2"/>
              <a:buChar char="Ø"/>
            </a:pPr>
            <a:r>
              <a:rPr lang="en-US" sz="4000" b="1" dirty="0" smtClean="0">
                <a:solidFill>
                  <a:schemeClr val="tx1"/>
                </a:solidFill>
              </a:rPr>
              <a:t> BRIEF </a:t>
            </a:r>
            <a:r>
              <a:rPr lang="en-US" sz="4000" b="1" dirty="0">
                <a:solidFill>
                  <a:schemeClr val="tx1"/>
                </a:solidFill>
              </a:rPr>
              <a:t>IDEA ABOUT 5G</a:t>
            </a:r>
            <a:br>
              <a:rPr lang="en-US" sz="4000" b="1" dirty="0">
                <a:solidFill>
                  <a:schemeClr val="tx1"/>
                </a:solidFill>
              </a:rPr>
            </a:br>
            <a:endParaRPr lang="en-IN" sz="4000" dirty="0">
              <a:solidFill>
                <a:schemeClr val="tx1"/>
              </a:solidFill>
            </a:endParaRPr>
          </a:p>
        </p:txBody>
      </p:sp>
      <p:sp>
        <p:nvSpPr>
          <p:cNvPr id="3" name="Content Placeholder 2"/>
          <p:cNvSpPr>
            <a:spLocks noGrp="1"/>
          </p:cNvSpPr>
          <p:nvPr>
            <p:ph idx="1"/>
          </p:nvPr>
        </p:nvSpPr>
        <p:spPr>
          <a:xfrm>
            <a:off x="395536" y="1484784"/>
            <a:ext cx="7620000" cy="4800600"/>
          </a:xfrm>
        </p:spPr>
        <p:txBody>
          <a:bodyPr>
            <a:normAutofit fontScale="85000" lnSpcReduction="10000"/>
          </a:bodyPr>
          <a:lstStyle/>
          <a:p>
            <a:pPr>
              <a:buFont typeface="Wingdings" pitchFamily="2" charset="2"/>
              <a:buChar char="v"/>
            </a:pPr>
            <a:r>
              <a:rPr lang="en-US" sz="2400" b="1" dirty="0"/>
              <a:t>CURRENT STATUS OF 5G?</a:t>
            </a:r>
            <a:r>
              <a:rPr lang="en-US" sz="2400" dirty="0"/>
              <a:t/>
            </a:r>
            <a:br>
              <a:rPr lang="en-US" sz="2400" dirty="0"/>
            </a:br>
            <a:r>
              <a:rPr lang="en-US" sz="2400" dirty="0" smtClean="0"/>
              <a:t>          The </a:t>
            </a:r>
            <a:r>
              <a:rPr lang="en-US" sz="2400" dirty="0"/>
              <a:t>European Telecommunications Standards Institute is formulating 5G global technology standards, which are likely to be formalized by 2019.</a:t>
            </a:r>
            <a:br>
              <a:rPr lang="en-US" sz="2400" dirty="0"/>
            </a:br>
            <a:r>
              <a:rPr lang="en-US" sz="2400" dirty="0"/>
              <a:t>Telecom companies such as Nokia, Ericsson, NTT DoCoMo, Samsung, Huawei and Fujitsu are driving bulk of the 5G-related innovations.</a:t>
            </a:r>
          </a:p>
          <a:p>
            <a:pPr>
              <a:buFont typeface="Wingdings" pitchFamily="2" charset="2"/>
              <a:buChar char="v"/>
            </a:pPr>
            <a:endParaRPr lang="en-US" sz="2400" dirty="0"/>
          </a:p>
          <a:p>
            <a:pPr>
              <a:buFont typeface="Wingdings" pitchFamily="2" charset="2"/>
              <a:buChar char="v"/>
            </a:pPr>
            <a:r>
              <a:rPr lang="en-US" sz="2400" b="1" dirty="0"/>
              <a:t>PEOPLE WILL BE ABLE TO EXPERIENCE WITH 5G.</a:t>
            </a:r>
            <a:r>
              <a:rPr lang="en-US" sz="2400" dirty="0"/>
              <a:t/>
            </a:r>
            <a:br>
              <a:rPr lang="en-US" sz="2400" dirty="0"/>
            </a:br>
            <a:r>
              <a:rPr lang="en-US" sz="2400" dirty="0" smtClean="0"/>
              <a:t>            5G </a:t>
            </a:r>
            <a:r>
              <a:rPr lang="en-US" sz="2400" dirty="0"/>
              <a:t>networks are likely to be rolled out commercially between 2020 and 2025. If the global standards are finalized by 2019, the earliest commercial deployments could happen by 2020.</a:t>
            </a:r>
          </a:p>
          <a:p>
            <a:endParaRPr lang="en-US" sz="2400" b="1" dirty="0"/>
          </a:p>
          <a:p>
            <a:pPr>
              <a:buFont typeface="Wingdings" pitchFamily="2" charset="2"/>
              <a:buChar char="v"/>
            </a:pPr>
            <a:r>
              <a:rPr lang="en-US" sz="2400" b="1" dirty="0"/>
              <a:t>3G AND 4G HANDSETS DOESN’T RUN ON 5G NETWORKS.</a:t>
            </a:r>
            <a:r>
              <a:rPr lang="en-US" sz="2400" dirty="0"/>
              <a:t/>
            </a:r>
            <a:br>
              <a:rPr lang="en-US" sz="2400" dirty="0"/>
            </a:br>
            <a:r>
              <a:rPr lang="en-US" sz="2400" dirty="0" smtClean="0"/>
              <a:t>              No</a:t>
            </a:r>
            <a:r>
              <a:rPr lang="en-US" sz="2400" dirty="0"/>
              <a:t>.  5G will require new chipsets and devices capable of supporting speeds upwards of 10 gigabits per second. 4G and 3G run at a fraction of that speed.</a:t>
            </a:r>
          </a:p>
          <a:p>
            <a:endParaRPr lang="en-IN" dirty="0"/>
          </a:p>
        </p:txBody>
      </p:sp>
      <p:pic>
        <p:nvPicPr>
          <p:cNvPr id="4"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156176" y="131218"/>
            <a:ext cx="2149624" cy="1569590"/>
          </a:xfrm>
          <a:prstGeom prst="ellipse">
            <a:avLst/>
          </a:prstGeom>
          <a:ln>
            <a:noFill/>
          </a:ln>
          <a:effectLst>
            <a:softEdge rad="112500"/>
          </a:effectLst>
        </p:spPr>
      </p:pic>
    </p:spTree>
    <p:extLst>
      <p:ext uri="{BB962C8B-B14F-4D97-AF65-F5344CB8AC3E}">
        <p14:creationId xmlns:p14="http://schemas.microsoft.com/office/powerpoint/2010/main" val="4243408277"/>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marL="685800" indent="-685800">
              <a:buFont typeface="Wingdings" pitchFamily="2" charset="2"/>
              <a:buChar char="Ø"/>
            </a:pPr>
            <a:r>
              <a:rPr lang="en-US" sz="4800" dirty="0"/>
              <a:t>Evolution from 1G to 5G</a:t>
            </a:r>
            <a:endParaRPr lang="en-IN" dirty="0"/>
          </a:p>
        </p:txBody>
      </p:sp>
      <p:sp>
        <p:nvSpPr>
          <p:cNvPr id="3" name="Content Placeholder 2"/>
          <p:cNvSpPr>
            <a:spLocks noGrp="1"/>
          </p:cNvSpPr>
          <p:nvPr>
            <p:ph idx="1"/>
          </p:nvPr>
        </p:nvSpPr>
        <p:spPr>
          <a:xfrm>
            <a:off x="251520" y="1268760"/>
            <a:ext cx="8064896" cy="5132040"/>
          </a:xfrm>
        </p:spPr>
        <p:txBody>
          <a:bodyPr/>
          <a:lstStyle/>
          <a:p>
            <a:pPr>
              <a:buFont typeface="Wingdings" pitchFamily="2" charset="2"/>
              <a:buChar char="q"/>
            </a:pPr>
            <a:r>
              <a:rPr lang="en-US" sz="4000" dirty="0"/>
              <a:t>1G             (1980/1990)</a:t>
            </a:r>
          </a:p>
          <a:p>
            <a:pPr>
              <a:buFont typeface="Wingdings" pitchFamily="2" charset="2"/>
              <a:buChar char="q"/>
            </a:pPr>
            <a:r>
              <a:rPr lang="en-US" sz="4000" dirty="0"/>
              <a:t>2G/2.5G   ( Late 90’S) </a:t>
            </a:r>
          </a:p>
          <a:p>
            <a:pPr>
              <a:buFont typeface="Wingdings" pitchFamily="2" charset="2"/>
              <a:buChar char="q"/>
            </a:pPr>
            <a:r>
              <a:rPr lang="en-US" sz="4000" dirty="0"/>
              <a:t>3G             (2001)</a:t>
            </a:r>
          </a:p>
          <a:p>
            <a:pPr>
              <a:buFont typeface="Wingdings" pitchFamily="2" charset="2"/>
              <a:buChar char="q"/>
            </a:pPr>
            <a:r>
              <a:rPr lang="en-US" sz="4000" dirty="0"/>
              <a:t>4G             (2010)</a:t>
            </a:r>
          </a:p>
          <a:p>
            <a:pPr>
              <a:buFont typeface="Wingdings" pitchFamily="2" charset="2"/>
              <a:buChar char="q"/>
            </a:pPr>
            <a:r>
              <a:rPr lang="en-US" sz="4000" dirty="0"/>
              <a:t>5G </a:t>
            </a:r>
            <a:r>
              <a:rPr lang="en-US" sz="4000" dirty="0" smtClean="0"/>
              <a:t>(</a:t>
            </a:r>
            <a:r>
              <a:rPr lang="en-US" sz="4000" dirty="0"/>
              <a:t>Expected by 2017 in </a:t>
            </a:r>
            <a:r>
              <a:rPr lang="en-US" sz="4000" dirty="0" smtClean="0"/>
              <a:t>Indian                                Market</a:t>
            </a:r>
            <a:r>
              <a:rPr lang="en-US" sz="4000" dirty="0"/>
              <a:t>)</a:t>
            </a:r>
            <a:endParaRPr lang="en-IN" sz="4000" dirty="0"/>
          </a:p>
          <a:p>
            <a:endParaRPr lang="en-IN" dirty="0"/>
          </a:p>
        </p:txBody>
      </p:sp>
      <p:pic>
        <p:nvPicPr>
          <p:cNvPr id="4" name="Picture 2" descr="http://www.exuberantsolutions.com/images/5g-inserbia.jpg">
            <a:hlinkClick r:id="rId2" action="ppaction://hlinksldjump"/>
          </p:cNvPr>
          <p:cNvPicPr>
            <a:picLocks noChangeAspect="1" noChangeArrowheads="1"/>
          </p:cNvPicPr>
          <p:nvPr/>
        </p:nvPicPr>
        <p:blipFill>
          <a:blip r:embed="rId3" cstate="print"/>
          <a:srcRect/>
          <a:stretch>
            <a:fillRect/>
          </a:stretch>
        </p:blipFill>
        <p:spPr bwMode="auto">
          <a:xfrm>
            <a:off x="6012160" y="4941168"/>
            <a:ext cx="2149624" cy="1785614"/>
          </a:xfrm>
          <a:prstGeom prst="ellipse">
            <a:avLst/>
          </a:prstGeom>
          <a:ln>
            <a:noFill/>
          </a:ln>
          <a:effectLst>
            <a:softEdge rad="112500"/>
          </a:effectLst>
        </p:spPr>
      </p:pic>
    </p:spTree>
    <p:extLst>
      <p:ext uri="{BB962C8B-B14F-4D97-AF65-F5344CB8AC3E}">
        <p14:creationId xmlns:p14="http://schemas.microsoft.com/office/powerpoint/2010/main" val="106659335"/>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a:t>
            </a:r>
            <a:r>
              <a:rPr lang="en-US" sz="4800" dirty="0" smtClean="0"/>
              <a:t>1G:- 1’st Generation</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US" sz="3100" dirty="0"/>
              <a:t>1G refers to 1</a:t>
            </a:r>
            <a:r>
              <a:rPr lang="en-US" sz="3100" baseline="30000" dirty="0"/>
              <a:t>st</a:t>
            </a:r>
            <a:r>
              <a:rPr lang="en-US" sz="3100" dirty="0"/>
              <a:t>  generation of </a:t>
            </a:r>
            <a:r>
              <a:rPr lang="en-US" sz="3100" dirty="0" smtClean="0"/>
              <a:t>mobile</a:t>
            </a:r>
          </a:p>
          <a:p>
            <a:pPr marL="114300" indent="0" algn="just">
              <a:buNone/>
            </a:pPr>
            <a:r>
              <a:rPr lang="en-US" sz="3100" dirty="0"/>
              <a:t> </a:t>
            </a:r>
            <a:r>
              <a:rPr lang="en-US" sz="3100" dirty="0" smtClean="0"/>
              <a:t>     </a:t>
            </a:r>
            <a:r>
              <a:rPr lang="en-US" sz="3100" dirty="0"/>
              <a:t>telecommunication</a:t>
            </a:r>
          </a:p>
          <a:p>
            <a:pPr algn="just"/>
            <a:r>
              <a:rPr lang="en-US" sz="3100" dirty="0"/>
              <a:t>It is developed in 1980s and completed in early 1990s.</a:t>
            </a:r>
          </a:p>
          <a:p>
            <a:pPr algn="just"/>
            <a:r>
              <a:rPr lang="en-US" sz="3100" dirty="0"/>
              <a:t>It provides a speed up to 2.4kbps.</a:t>
            </a:r>
          </a:p>
          <a:p>
            <a:pPr algn="just"/>
            <a:r>
              <a:rPr lang="en-US" sz="3100" dirty="0"/>
              <a:t>It is based on analog system.</a:t>
            </a:r>
          </a:p>
          <a:p>
            <a:pPr algn="just"/>
            <a:r>
              <a:rPr lang="en-US" sz="3100" dirty="0"/>
              <a:t>It allows user to make call in one country.</a:t>
            </a:r>
          </a:p>
          <a:p>
            <a:pPr algn="just"/>
            <a:r>
              <a:rPr lang="en-US" sz="3100" dirty="0"/>
              <a:t>It has low capacity, unreliable handoff, poor voice </a:t>
            </a:r>
            <a:r>
              <a:rPr lang="en-US" sz="3100" dirty="0" smtClean="0"/>
              <a:t>links  ,</a:t>
            </a:r>
          </a:p>
          <a:p>
            <a:pPr marL="114300" indent="0" algn="just">
              <a:buNone/>
            </a:pPr>
            <a:r>
              <a:rPr lang="en-US" sz="3100" dirty="0"/>
              <a:t> </a:t>
            </a:r>
            <a:r>
              <a:rPr lang="en-US" sz="3100" dirty="0" smtClean="0"/>
              <a:t>  </a:t>
            </a:r>
            <a:r>
              <a:rPr lang="en-US" sz="3100" dirty="0"/>
              <a:t>and no security at all since voice calls were played back in </a:t>
            </a:r>
            <a:r>
              <a:rPr lang="en-US" sz="3100" dirty="0" smtClean="0"/>
              <a:t>      radio </a:t>
            </a:r>
            <a:r>
              <a:rPr lang="en-US" sz="3100" dirty="0"/>
              <a:t>towers, making these calls susceptible to unwanted eavesdropping by third parties</a:t>
            </a:r>
            <a:r>
              <a:rPr lang="en-US" sz="2800" dirty="0" smtClean="0">
                <a:solidFill>
                  <a:srgbClr val="C00000"/>
                </a:solidFill>
              </a:rPr>
              <a:t>.</a:t>
            </a:r>
            <a:r>
              <a:rPr lang="en-US" sz="2800" dirty="0" smtClean="0">
                <a:solidFill>
                  <a:schemeClr val="bg1"/>
                </a:solidFill>
              </a:rPr>
              <a:t> low </a:t>
            </a:r>
            <a:r>
              <a:rPr lang="en-US" sz="2400" dirty="0" smtClean="0">
                <a:solidFill>
                  <a:schemeClr val="bg1"/>
                </a:solidFill>
              </a:rPr>
              <a:t>capacity, unreliable handoff, poor voice links, and no security a</a:t>
            </a:r>
          </a:p>
          <a:p>
            <a:r>
              <a:rPr lang="en-US" sz="2400" dirty="0" smtClean="0">
                <a:solidFill>
                  <a:schemeClr val="bg1"/>
                </a:solidFill>
              </a:rPr>
              <a:t>t all since voice calls were played back in radio towers, making these calls susceptible to unwanted eavesdropping by third parties.</a:t>
            </a:r>
          </a:p>
          <a:p>
            <a:pPr marL="114300" indent="0">
              <a:buNone/>
            </a:pPr>
            <a:r>
              <a:rPr lang="en-US" sz="2400" dirty="0" smtClean="0">
                <a:solidFill>
                  <a:schemeClr val="bg1"/>
                </a:solidFill>
              </a:rPr>
              <a:t>has </a:t>
            </a:r>
            <a:r>
              <a:rPr lang="en-US" sz="2400" dirty="0">
                <a:solidFill>
                  <a:schemeClr val="bg1"/>
                </a:solidFill>
              </a:rPr>
              <a:t>low capacity, unreliable handoff, poor voice links, and no security at all since voice calls were played back in radio towers, making these calls susceptible to unwanted eavesdropping by third parties.</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797152"/>
            <a:ext cx="5688632" cy="20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832287"/>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7620000" cy="1143000"/>
          </a:xfrm>
        </p:spPr>
        <p:txBody>
          <a:bodyPr/>
          <a:lstStyle/>
          <a:p>
            <a:r>
              <a:rPr lang="en-IN" dirty="0" smtClean="0"/>
              <a:t>2G :- 2’nd Generation </a:t>
            </a:r>
            <a:endParaRPr lang="en-IN" dirty="0"/>
          </a:p>
        </p:txBody>
      </p:sp>
      <p:sp>
        <p:nvSpPr>
          <p:cNvPr id="3" name="Content Placeholder 2"/>
          <p:cNvSpPr>
            <a:spLocks noGrp="1"/>
          </p:cNvSpPr>
          <p:nvPr>
            <p:ph idx="1"/>
          </p:nvPr>
        </p:nvSpPr>
        <p:spPr>
          <a:xfrm>
            <a:off x="323528" y="1124744"/>
            <a:ext cx="7620000" cy="3960440"/>
          </a:xfrm>
        </p:spPr>
        <p:txBody>
          <a:bodyPr/>
          <a:lstStyle/>
          <a:p>
            <a:r>
              <a:rPr lang="en-US" sz="2400" dirty="0"/>
              <a:t>2G refers to 2</a:t>
            </a:r>
            <a:r>
              <a:rPr lang="en-US" sz="2400" baseline="30000" dirty="0"/>
              <a:t>nd</a:t>
            </a:r>
            <a:r>
              <a:rPr lang="en-US" sz="2400" dirty="0"/>
              <a:t> generation of mobile telecommunication.</a:t>
            </a:r>
          </a:p>
          <a:p>
            <a:r>
              <a:rPr lang="en-US" sz="2400" dirty="0"/>
              <a:t>It was developed in late 1980s and completed </a:t>
            </a:r>
          </a:p>
          <a:p>
            <a:pPr marL="0" indent="0">
              <a:buNone/>
            </a:pPr>
            <a:r>
              <a:rPr lang="en-US" sz="2400" dirty="0"/>
              <a:t>      in late 1990s.</a:t>
            </a:r>
          </a:p>
          <a:p>
            <a:r>
              <a:rPr lang="en-US" sz="2400" dirty="0"/>
              <a:t>It is based on digital system.               </a:t>
            </a:r>
          </a:p>
          <a:p>
            <a:r>
              <a:rPr lang="en-US" sz="2400" dirty="0"/>
              <a:t>It provides a speed of up to 64 kbps.</a:t>
            </a:r>
          </a:p>
          <a:p>
            <a:r>
              <a:rPr lang="en-US" sz="2400" dirty="0"/>
              <a:t>It provides services like voice and </a:t>
            </a:r>
            <a:r>
              <a:rPr lang="en-US" sz="2400" dirty="0" err="1"/>
              <a:t>sms</a:t>
            </a:r>
            <a:r>
              <a:rPr lang="en-US" sz="2400" dirty="0"/>
              <a:t> with</a:t>
            </a:r>
          </a:p>
          <a:p>
            <a:pPr marL="0" indent="0">
              <a:buNone/>
            </a:pPr>
            <a:r>
              <a:rPr lang="en-US" sz="2400" dirty="0"/>
              <a:t>      more clarity</a:t>
            </a:r>
            <a:r>
              <a:rPr lang="en-US" sz="2400" dirty="0" smtClean="0"/>
              <a:t>.</a:t>
            </a:r>
          </a:p>
          <a:p>
            <a:pPr indent="-342900">
              <a:buFont typeface="Wingdings" pitchFamily="2" charset="2"/>
              <a:buChar char="§"/>
            </a:pPr>
            <a:r>
              <a:rPr lang="en-IN" sz="2400" dirty="0" smtClean="0"/>
              <a:t>  Major </a:t>
            </a:r>
            <a:r>
              <a:rPr lang="en-IN" sz="2400" dirty="0"/>
              <a:t>prominent technologies were GSM, CDMA, and </a:t>
            </a:r>
            <a:r>
              <a:rPr lang="en-IN" sz="2400" dirty="0" smtClean="0"/>
              <a:t>      IS95</a:t>
            </a:r>
            <a:endParaRPr lang="en-IN" sz="2400" dirty="0"/>
          </a:p>
          <a:p>
            <a:pPr marL="0" indent="0">
              <a:buNone/>
            </a:pPr>
            <a:endParaRPr lang="en-US" sz="2400" dirty="0" smtClean="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725144"/>
            <a:ext cx="4176464" cy="193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857834"/>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3G :- Third Generation</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US" sz="2400" dirty="0"/>
              <a:t>NTT DoCoMo launched the first commercial 3G network on 1 October 2001, using the WCDMA technology</a:t>
            </a:r>
          </a:p>
          <a:p>
            <a:pPr>
              <a:buFont typeface="Wingdings" pitchFamily="2" charset="2"/>
              <a:buChar char="Ø"/>
            </a:pPr>
            <a:r>
              <a:rPr lang="en-US" sz="2400" dirty="0"/>
              <a:t> bandwidth of 3G network is  128 Kbps for mobile stations, and 2 Mbps for fixed applications</a:t>
            </a:r>
          </a:p>
          <a:p>
            <a:pPr>
              <a:buFont typeface="Wingdings" pitchFamily="2" charset="2"/>
              <a:buChar char="Ø"/>
            </a:pPr>
            <a:r>
              <a:rPr lang="en-US" sz="2400" dirty="0"/>
              <a:t> The current trend in mobile systems is to support the high bit rate data services at the downlink via High Speed Downlink Packet Access (HSDPA</a:t>
            </a:r>
            <a:r>
              <a:rPr lang="en-US" sz="2400" dirty="0" smtClean="0"/>
              <a:t>)</a:t>
            </a:r>
          </a:p>
          <a:p>
            <a:pPr>
              <a:buFont typeface="Wingdings" pitchFamily="2" charset="2"/>
              <a:buChar char="Ø"/>
            </a:pPr>
            <a:endParaRPr lang="en-US" sz="2400" dirty="0"/>
          </a:p>
          <a:p>
            <a:endParaRPr lang="en-IN" dirty="0"/>
          </a:p>
        </p:txBody>
      </p:sp>
      <p:pic>
        <p:nvPicPr>
          <p:cNvPr id="4" name="Picture 2" descr="http://media.edge-online.com/wp-content/uploads/edgeonline/2013/03/SamsungGalaxyS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233764" y="3991372"/>
            <a:ext cx="2708920"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283680"/>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4G:- 4’th Generation </a:t>
            </a:r>
            <a:endParaRPr lang="en-IN" dirty="0"/>
          </a:p>
        </p:txBody>
      </p:sp>
      <p:sp>
        <p:nvSpPr>
          <p:cNvPr id="3" name="Content Placeholder 2"/>
          <p:cNvSpPr>
            <a:spLocks noGrp="1"/>
          </p:cNvSpPr>
          <p:nvPr>
            <p:ph idx="1"/>
          </p:nvPr>
        </p:nvSpPr>
        <p:spPr/>
        <p:txBody>
          <a:bodyPr/>
          <a:lstStyle/>
          <a:p>
            <a:r>
              <a:rPr lang="en-US" dirty="0"/>
              <a:t>It was developed in the year 2010.</a:t>
            </a:r>
          </a:p>
          <a:p>
            <a:r>
              <a:rPr lang="en-US" dirty="0"/>
              <a:t>It is faster and more reliable.</a:t>
            </a:r>
          </a:p>
          <a:p>
            <a:r>
              <a:rPr lang="en-US" dirty="0"/>
              <a:t>It provides speed up to 100mbps.</a:t>
            </a:r>
          </a:p>
          <a:p>
            <a:r>
              <a:rPr lang="en-US" dirty="0"/>
              <a:t>It provides high performance like uploading and downloading speed.</a:t>
            </a:r>
          </a:p>
          <a:p>
            <a:r>
              <a:rPr lang="en-US" dirty="0"/>
              <a:t>It provides easy roaming as </a:t>
            </a:r>
            <a:r>
              <a:rPr lang="en-US" dirty="0" err="1"/>
              <a:t>compaired</a:t>
            </a:r>
            <a:r>
              <a:rPr lang="en-US" dirty="0"/>
              <a:t> to 3G.  </a:t>
            </a:r>
          </a:p>
          <a:p>
            <a:r>
              <a:rPr lang="en-IN" dirty="0"/>
              <a:t>Use of a higher Layer Protocol (IP) as transport medium affords intelligence at every stage within the network relative to a service</a:t>
            </a:r>
          </a:p>
          <a:p>
            <a:endParaRPr lang="en-IN" dirty="0"/>
          </a:p>
        </p:txBody>
      </p:sp>
      <p:pic>
        <p:nvPicPr>
          <p:cNvPr id="4" name="Picture 2" descr="http://www.thenewstribe.com/wp-content/uploads/2013/04/iPhone-5S-to-come-with-iOS-6-or-iOS-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725144"/>
            <a:ext cx="4248472"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278415"/>
      </p:ext>
    </p:extLst>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127</TotalTime>
  <Words>1164</Words>
  <Application>Microsoft Office PowerPoint</Application>
  <PresentationFormat>On-screen Show (4:3)</PresentationFormat>
  <Paragraphs>178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Adjacency</vt:lpstr>
      <vt:lpstr>PowerPoint Presentation</vt:lpstr>
      <vt:lpstr>C O N T E N T S</vt:lpstr>
      <vt:lpstr>INTRODUCTION</vt:lpstr>
      <vt:lpstr> BRIEF IDEA ABOUT 5G </vt:lpstr>
      <vt:lpstr>Evolution from 1G to 5G</vt:lpstr>
      <vt:lpstr> 1G:- 1’st Generation</vt:lpstr>
      <vt:lpstr>2G :- 2’nd Generation </vt:lpstr>
      <vt:lpstr>3G :- Third Generation</vt:lpstr>
      <vt:lpstr>4G:- 4’th Generation </vt:lpstr>
      <vt:lpstr>5G :- 5’th Generation </vt:lpstr>
      <vt:lpstr>Comparison of 5G with other :-</vt:lpstr>
      <vt:lpstr>Networking Architecture of 5G:-</vt:lpstr>
      <vt:lpstr>  </vt:lpstr>
      <vt:lpstr> DATA TRANSFER ARCHITECHTURE OF 5G </vt:lpstr>
      <vt:lpstr>PowerPoint Presentation</vt:lpstr>
      <vt:lpstr>PowerPoint Presentation</vt:lpstr>
      <vt:lpstr>FUNCTIONAL ARCHITECTURE OF 5G</vt:lpstr>
      <vt:lpstr>PowerPoint Presentation</vt:lpstr>
      <vt:lpstr> Principle Of Data Transmission :-</vt:lpstr>
      <vt:lpstr>Hardware Used  in  5G :-</vt:lpstr>
      <vt:lpstr>Software Used in 5G :-</vt:lpstr>
      <vt:lpstr>ADVANTAGES :-</vt:lpstr>
      <vt:lpstr>DISADVANTAGE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JAFAR</cp:lastModifiedBy>
  <cp:revision>18</cp:revision>
  <dcterms:created xsi:type="dcterms:W3CDTF">2014-09-21T06:15:54Z</dcterms:created>
  <dcterms:modified xsi:type="dcterms:W3CDTF">2014-09-21T08:27:54Z</dcterms:modified>
</cp:coreProperties>
</file>