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7" r:id="rId2"/>
    <p:sldId id="262" r:id="rId3"/>
    <p:sldId id="263" r:id="rId4"/>
    <p:sldId id="328" r:id="rId5"/>
    <p:sldId id="329" r:id="rId6"/>
    <p:sldId id="330" r:id="rId7"/>
    <p:sldId id="335" r:id="rId8"/>
    <p:sldId id="336" r:id="rId9"/>
    <p:sldId id="342" r:id="rId10"/>
    <p:sldId id="332" r:id="rId11"/>
    <p:sldId id="337" r:id="rId12"/>
    <p:sldId id="338" r:id="rId13"/>
    <p:sldId id="343" r:id="rId14"/>
    <p:sldId id="344" r:id="rId15"/>
    <p:sldId id="345" r:id="rId16"/>
    <p:sldId id="323" r:id="rId17"/>
    <p:sldId id="261" r:id="rId18"/>
    <p:sldId id="260" r:id="rId19"/>
    <p:sldId id="333" r:id="rId20"/>
    <p:sldId id="339" r:id="rId21"/>
    <p:sldId id="340" r:id="rId22"/>
    <p:sldId id="34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Kinh Kha" initials="NKK" lastIdx="1" clrIdx="0">
    <p:extLst>
      <p:ext uri="{19B8F6BF-5375-455C-9EA6-DF929625EA0E}">
        <p15:presenceInfo xmlns:p15="http://schemas.microsoft.com/office/powerpoint/2012/main" userId="S-1-5-21-3197815917-3488775918-2768529465-119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50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87074" autoAdjust="0"/>
  </p:normalViewPr>
  <p:slideViewPr>
    <p:cSldViewPr snapToGrid="0">
      <p:cViewPr varScale="1">
        <p:scale>
          <a:sx n="100" d="100"/>
          <a:sy n="100" d="100"/>
        </p:scale>
        <p:origin x="178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CEA121-3792-47FC-81FB-4CE3AB9B0A34}" type="datetimeFigureOut">
              <a:rPr lang="en-US" smtClean="0"/>
              <a:t>6/25/2019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A3D9A6-4887-404C-A5B8-219443609054}" type="slidenum">
              <a:rPr lang="en-US" smtClean="0"/>
              <a:t>‹#›</a:t>
            </a:fld>
            <a:endParaRPr lang="en-US"/>
          </a:p>
        </p:txBody>
      </p:sp>
    </p:spTree>
    <p:extLst>
      <p:ext uri="{BB962C8B-B14F-4D97-AF65-F5344CB8AC3E}">
        <p14:creationId xmlns:p14="http://schemas.microsoft.com/office/powerpoint/2010/main" val="3644239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netmanias.com/en/post/blog/8325/5g-iot-network-slicing-sdn-nfv/e2e-network-slicing-key-5g-technology-what-is-it-why-do-we-need-it-how-do-we-implement-it"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A3D9A6-4887-404C-A5B8-219443609054}" type="slidenum">
              <a:rPr lang="en-US" smtClean="0"/>
              <a:t>1</a:t>
            </a:fld>
            <a:endParaRPr lang="en-US"/>
          </a:p>
        </p:txBody>
      </p:sp>
    </p:spTree>
    <p:extLst>
      <p:ext uri="{BB962C8B-B14F-4D97-AF65-F5344CB8AC3E}">
        <p14:creationId xmlns:p14="http://schemas.microsoft.com/office/powerpoint/2010/main" val="15628380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UE sends Registration Request to AMF. The message includes requested NSSAI. </a:t>
            </a:r>
          </a:p>
          <a:p>
            <a:pPr marL="228600" indent="-228600">
              <a:buAutoNum type="arabicPeriod"/>
            </a:pPr>
            <a:r>
              <a:rPr lang="en-US" dirty="0" smtClean="0"/>
              <a:t>AMF </a:t>
            </a:r>
            <a:r>
              <a:rPr lang="en-US" dirty="0" err="1" smtClean="0"/>
              <a:t>sget</a:t>
            </a:r>
            <a:r>
              <a:rPr lang="en-US" dirty="0" smtClean="0"/>
              <a:t> subscription data from UDM.</a:t>
            </a:r>
          </a:p>
          <a:p>
            <a:pPr marL="228600" indent="-228600">
              <a:buAutoNum type="arabicPeriod"/>
            </a:pPr>
            <a:r>
              <a:rPr lang="en-US" dirty="0" smtClean="0"/>
              <a:t>UDM responds subscription data to AMF. The subscribed NSSAI includes subscribed S-NSSAI</a:t>
            </a:r>
          </a:p>
          <a:p>
            <a:pPr marL="228600" indent="-228600">
              <a:buAutoNum type="arabicPeriod"/>
            </a:pPr>
            <a:r>
              <a:rPr lang="en-US" dirty="0" smtClean="0"/>
              <a:t>AMF sends Slice Selection Request to NSSF to select slice for UE. The message includes requested NSSAI, subscribed NSSAI, UE location. </a:t>
            </a:r>
          </a:p>
          <a:p>
            <a:pPr marL="228600" indent="-228600">
              <a:buAutoNum type="arabicPeriod"/>
            </a:pPr>
            <a:r>
              <a:rPr lang="en-US" dirty="0" smtClean="0"/>
              <a:t>NSSF determines allowed NSSAI and selects target AMF based on information provided by AMF. NSSF sends Slice Selection Response to AMF. The message includes allowed </a:t>
            </a:r>
            <a:r>
              <a:rPr lang="en-US" dirty="0" err="1" smtClean="0"/>
              <a:t>NSSAI，mapping</a:t>
            </a:r>
            <a:r>
              <a:rPr lang="en-US" dirty="0" smtClean="0"/>
              <a:t> between the S-NSSAI in the Allowed NSSAI and the NRF and AMF list. The AMF list may include AMF IP address list or FQDN list.  AMF determines whether it is the target AMF based on whether it is included in the AMF list. If it is the target AMF, then the steps in box (B) are performed, the steps in box (A) are skipped. Otherwise the steps in box (A) are performed, the steps in box (B) are skipped. </a:t>
            </a:r>
          </a:p>
          <a:p>
            <a:pPr marL="228600" indent="-228600">
              <a:buAutoNum type="arabicPeriod"/>
            </a:pPr>
            <a:r>
              <a:rPr lang="en-US" dirty="0" smtClean="0"/>
              <a:t>AMF determines that it is not the target AMF, it sends Re-route NAS message to RAN. The message includes the Registration Request and the identifier of the target AMF. </a:t>
            </a:r>
          </a:p>
          <a:p>
            <a:pPr marL="228600" indent="-228600">
              <a:buAutoNum type="arabicPeriod"/>
            </a:pPr>
            <a:r>
              <a:rPr lang="en-US" dirty="0" smtClean="0"/>
              <a:t>RAN sends the Registration Request to the target AMF. </a:t>
            </a:r>
          </a:p>
          <a:p>
            <a:pPr marL="228600" indent="-228600">
              <a:buAutoNum type="arabicPeriod"/>
            </a:pPr>
            <a:r>
              <a:rPr lang="en-US" dirty="0" smtClean="0"/>
              <a:t>Authentication and security are performed. </a:t>
            </a:r>
          </a:p>
          <a:p>
            <a:pPr marL="228600" indent="-228600">
              <a:buAutoNum type="arabicPeriod"/>
            </a:pPr>
            <a:r>
              <a:rPr lang="en-US" dirty="0" smtClean="0"/>
              <a:t>Target AMF sends Registration Accept message to UE. </a:t>
            </a:r>
          </a:p>
          <a:p>
            <a:pPr marL="228600" indent="-228600">
              <a:buAutoNum type="arabicPeriod"/>
            </a:pPr>
            <a:r>
              <a:rPr lang="en-US" dirty="0" smtClean="0"/>
              <a:t>AMF determines that it is the target AMF. Authentication and security are performed. </a:t>
            </a:r>
          </a:p>
          <a:p>
            <a:pPr marL="228600" indent="-228600">
              <a:buAutoNum type="arabicPeriod"/>
            </a:pPr>
            <a:r>
              <a:rPr lang="en-US" dirty="0" smtClean="0"/>
              <a:t>AMF sends Registration Accept message to UE.</a:t>
            </a:r>
            <a:endParaRPr lang="en-US" dirty="0"/>
          </a:p>
        </p:txBody>
      </p:sp>
      <p:sp>
        <p:nvSpPr>
          <p:cNvPr id="4" name="Slide Number Placeholder 3"/>
          <p:cNvSpPr>
            <a:spLocks noGrp="1"/>
          </p:cNvSpPr>
          <p:nvPr>
            <p:ph type="sldNum" sz="quarter" idx="10"/>
          </p:nvPr>
        </p:nvSpPr>
        <p:spPr/>
        <p:txBody>
          <a:bodyPr/>
          <a:lstStyle/>
          <a:p>
            <a:fld id="{06A3D9A6-4887-404C-A5B8-219443609054}" type="slidenum">
              <a:rPr lang="en-US" smtClean="0"/>
              <a:t>10</a:t>
            </a:fld>
            <a:endParaRPr lang="en-US"/>
          </a:p>
        </p:txBody>
      </p:sp>
    </p:spTree>
    <p:extLst>
      <p:ext uri="{BB962C8B-B14F-4D97-AF65-F5344CB8AC3E}">
        <p14:creationId xmlns:p14="http://schemas.microsoft.com/office/powerpoint/2010/main" val="3745656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UE sends PDU Session Establishment Request to AMF. The message includes requested S-NSSAI I in the Allowed NSSAI. </a:t>
            </a:r>
          </a:p>
          <a:p>
            <a:pPr marL="228600" indent="-228600">
              <a:buAutoNum type="arabicPeriod"/>
            </a:pPr>
            <a:r>
              <a:rPr lang="en-US" dirty="0" smtClean="0"/>
              <a:t>AMF sends NF Discovery Request to NRF based on the mapping between the S-NSSAI and the NRF returned during registration procedure, the message includes requested S-NSSAI. </a:t>
            </a:r>
          </a:p>
          <a:p>
            <a:pPr marL="228600" indent="-228600">
              <a:buAutoNum type="arabicPeriod"/>
            </a:pPr>
            <a:r>
              <a:rPr lang="en-US" dirty="0" smtClean="0"/>
              <a:t>NRF selects SMF and sends the NF Discovery Response to AMF. The message includes SMF ID. </a:t>
            </a:r>
          </a:p>
          <a:p>
            <a:pPr marL="228600" indent="-228600">
              <a:buAutoNum type="arabicPeriod"/>
            </a:pPr>
            <a:r>
              <a:rPr lang="en-US" dirty="0" smtClean="0"/>
              <a:t>AMF sends the PDU Session Establishment Request to SMF. </a:t>
            </a:r>
          </a:p>
          <a:p>
            <a:pPr marL="228600" indent="-228600">
              <a:buAutoNum type="arabicPeriod"/>
            </a:pPr>
            <a:r>
              <a:rPr lang="en-US" dirty="0" smtClean="0"/>
              <a:t>SMF selects UPF and establishes session. </a:t>
            </a:r>
          </a:p>
          <a:p>
            <a:pPr marL="228600" indent="-228600">
              <a:buAutoNum type="arabicPeriod"/>
            </a:pPr>
            <a:r>
              <a:rPr lang="en-US" dirty="0" smtClean="0"/>
              <a:t>SMF sends PDU Session Establishment Response to AMF. The message includes the tunnel information of the UPF. </a:t>
            </a:r>
          </a:p>
          <a:p>
            <a:pPr marL="228600" indent="-228600">
              <a:buAutoNum type="arabicPeriod"/>
            </a:pPr>
            <a:r>
              <a:rPr lang="en-US" dirty="0" smtClean="0"/>
              <a:t>AMF sends the Session Establishment Request to RAN. The message includes tunnel information of the UPF </a:t>
            </a:r>
          </a:p>
          <a:p>
            <a:pPr marL="228600" indent="-228600">
              <a:buAutoNum type="arabicPeriod"/>
            </a:pPr>
            <a:r>
              <a:rPr lang="en-US" dirty="0" smtClean="0"/>
              <a:t>RAN establishes AN resource for the PDU session. </a:t>
            </a:r>
          </a:p>
          <a:p>
            <a:pPr marL="228600" indent="-228600">
              <a:buAutoNum type="arabicPeriod"/>
            </a:pPr>
            <a:r>
              <a:rPr lang="en-US" dirty="0" smtClean="0"/>
              <a:t>RAN sends Session Establishment Response to AMF. The message includes tunnel information of the RAN. </a:t>
            </a:r>
          </a:p>
          <a:p>
            <a:pPr marL="228600" indent="-228600">
              <a:buAutoNum type="arabicPeriod"/>
            </a:pPr>
            <a:r>
              <a:rPr lang="en-US" dirty="0" smtClean="0"/>
              <a:t>AMF sends PDU Session Update Request to SMF. The message includes tunnel information of the RAN. </a:t>
            </a:r>
          </a:p>
          <a:p>
            <a:pPr marL="228600" indent="-228600">
              <a:buAutoNum type="arabicPeriod"/>
            </a:pPr>
            <a:r>
              <a:rPr lang="en-US" dirty="0" smtClean="0"/>
              <a:t>SMF sends the tunnel information of the RAN to UPF. </a:t>
            </a:r>
          </a:p>
          <a:p>
            <a:pPr marL="228600" indent="-228600">
              <a:buAutoNum type="arabicPeriod"/>
            </a:pPr>
            <a:r>
              <a:rPr lang="en-US" dirty="0" smtClean="0"/>
              <a:t>SMF sends PDU Session Update Response to AMF. </a:t>
            </a:r>
          </a:p>
          <a:p>
            <a:pPr marL="0" indent="0">
              <a:buNone/>
            </a:pPr>
            <a:endParaRPr lang="en-US" dirty="0" smtClean="0"/>
          </a:p>
          <a:p>
            <a:pPr marL="0" indent="0">
              <a:buNone/>
            </a:pPr>
            <a:r>
              <a:rPr lang="en-US" dirty="0" smtClean="0"/>
              <a:t>Then the NSSF in VPLMN returns the NRF in HPLMN and NRF in VPLMN to AMF. The AMF sends the requested S-NSSAI and NRF in HPLMN to NRF in VPLMN. The NRF in VPLMN selects SMF in VPLMN and sends requested S-NSSAI to NRF in HPLMN. The NRF in HPLMN selects the SMF in HPLMN and send the ID of the SMF to the NRF in VPLMN. After receiving the ID of the SMF in HPLMN, the NRF in VPLMN sends the two SMFs to AMF. </a:t>
            </a:r>
            <a:endParaRPr lang="en-US" dirty="0"/>
          </a:p>
        </p:txBody>
      </p:sp>
      <p:sp>
        <p:nvSpPr>
          <p:cNvPr id="4" name="Slide Number Placeholder 3"/>
          <p:cNvSpPr>
            <a:spLocks noGrp="1"/>
          </p:cNvSpPr>
          <p:nvPr>
            <p:ph type="sldNum" sz="quarter" idx="10"/>
          </p:nvPr>
        </p:nvSpPr>
        <p:spPr/>
        <p:txBody>
          <a:bodyPr/>
          <a:lstStyle/>
          <a:p>
            <a:fld id="{06A3D9A6-4887-404C-A5B8-219443609054}" type="slidenum">
              <a:rPr lang="en-US" smtClean="0"/>
              <a:t>11</a:t>
            </a:fld>
            <a:endParaRPr lang="en-US"/>
          </a:p>
        </p:txBody>
      </p:sp>
    </p:spTree>
    <p:extLst>
      <p:ext uri="{BB962C8B-B14F-4D97-AF65-F5344CB8AC3E}">
        <p14:creationId xmlns:p14="http://schemas.microsoft.com/office/powerpoint/2010/main" val="3726197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development of 5G, it raised the following technical requirements for the transport network: </a:t>
            </a:r>
          </a:p>
          <a:p>
            <a:endParaRPr lang="en-US" dirty="0" smtClean="0"/>
          </a:p>
          <a:p>
            <a:r>
              <a:rPr lang="en-US" dirty="0" smtClean="0"/>
              <a:t>Large bandwidth: to meet requirements of </a:t>
            </a:r>
            <a:r>
              <a:rPr lang="en-US" dirty="0" err="1" smtClean="0"/>
              <a:t>eMBB</a:t>
            </a:r>
            <a:r>
              <a:rPr lang="en-US" dirty="0" smtClean="0"/>
              <a:t>, 5G base station density and single station capacity are greatly raised, and there appears demand for higher data rate and lager capacity of the transport network. Low latency: the URLLC makes strict demands on the forwarding delay of the transport network. Network slicing: in the age of 5G, the same transport network needs to support services of </a:t>
            </a:r>
            <a:r>
              <a:rPr lang="en-US" dirty="0" err="1" smtClean="0"/>
              <a:t>eMBB</a:t>
            </a:r>
            <a:r>
              <a:rPr lang="en-US" dirty="0" smtClean="0"/>
              <a:t>, URLLC and </a:t>
            </a:r>
            <a:r>
              <a:rPr lang="en-US" dirty="0" err="1" smtClean="0"/>
              <a:t>mMTC</a:t>
            </a:r>
            <a:r>
              <a:rPr lang="en-US" dirty="0" smtClean="0"/>
              <a:t> etc., and needs slicing network for different services. Flexible scheduling of the services: for the separately placement of 5G Centralized Unit/Distributed Unit (CU/DU), MEC subsidence, virtualization, etc., the transport network needs to provide inter-cloud connectivity and connection-oriented carrier grade packet transport.</a:t>
            </a:r>
          </a:p>
          <a:p>
            <a:endParaRPr lang="en-US" dirty="0" smtClean="0"/>
          </a:p>
          <a:p>
            <a:r>
              <a:rPr lang="en-US" dirty="0" smtClean="0"/>
              <a:t> </a:t>
            </a:r>
            <a:endParaRPr lang="en-US" dirty="0"/>
          </a:p>
        </p:txBody>
      </p:sp>
      <p:sp>
        <p:nvSpPr>
          <p:cNvPr id="4" name="Slide Number Placeholder 3"/>
          <p:cNvSpPr>
            <a:spLocks noGrp="1"/>
          </p:cNvSpPr>
          <p:nvPr>
            <p:ph type="sldNum" sz="quarter" idx="10"/>
          </p:nvPr>
        </p:nvSpPr>
        <p:spPr/>
        <p:txBody>
          <a:bodyPr/>
          <a:lstStyle/>
          <a:p>
            <a:fld id="{06A3D9A6-4887-404C-A5B8-219443609054}" type="slidenum">
              <a:rPr lang="en-US" smtClean="0"/>
              <a:t>12</a:t>
            </a:fld>
            <a:endParaRPr lang="en-US"/>
          </a:p>
        </p:txBody>
      </p:sp>
    </p:spTree>
    <p:extLst>
      <p:ext uri="{BB962C8B-B14F-4D97-AF65-F5344CB8AC3E}">
        <p14:creationId xmlns:p14="http://schemas.microsoft.com/office/powerpoint/2010/main" val="3297003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 </a:t>
            </a:r>
            <a:r>
              <a:rPr lang="en-US" baseline="0" dirty="0" smtClean="0"/>
              <a:t>  Risk: https://5g-ppp.eu/wp-content/uploads/2014/02/5G-PPP_White-Paper_Phase-1-Security-Landscape_June-2017.pdf</a:t>
            </a:r>
            <a:endParaRPr lang="en-US" dirty="0" smtClean="0"/>
          </a:p>
          <a:p>
            <a:pPr marL="171450" indent="-171450">
              <a:buFontTx/>
              <a:buChar char="-"/>
            </a:pPr>
            <a:r>
              <a:rPr lang="en-US" dirty="0" smtClean="0"/>
              <a:t>AKA</a:t>
            </a:r>
            <a:r>
              <a:rPr lang="en-US" baseline="0" dirty="0" smtClean="0"/>
              <a:t> Protocol: https://eprint.iacr.org/2018/1175.pdf#page=1&amp;zoom=auto,-47,800</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06A3D9A6-4887-404C-A5B8-219443609054}" type="slidenum">
              <a:rPr lang="en-US" smtClean="0"/>
              <a:t>13</a:t>
            </a:fld>
            <a:endParaRPr lang="en-US"/>
          </a:p>
        </p:txBody>
      </p:sp>
    </p:spTree>
    <p:extLst>
      <p:ext uri="{BB962C8B-B14F-4D97-AF65-F5344CB8AC3E}">
        <p14:creationId xmlns:p14="http://schemas.microsoft.com/office/powerpoint/2010/main" val="3887040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 </a:t>
            </a:r>
            <a:r>
              <a:rPr lang="en-US" baseline="0" dirty="0" smtClean="0"/>
              <a:t>  Risk: https://5g-ppp.eu/wp-content/uploads/2014/02/5G-PPP_White-Paper_Phase-1-Security-Landscape_June-2017.pdf</a:t>
            </a:r>
            <a:endParaRPr lang="en-US" dirty="0" smtClean="0"/>
          </a:p>
          <a:p>
            <a:pPr marL="171450" indent="-171450">
              <a:buFontTx/>
              <a:buChar char="-"/>
            </a:pPr>
            <a:r>
              <a:rPr lang="en-US" dirty="0" smtClean="0"/>
              <a:t>AKA</a:t>
            </a:r>
            <a:r>
              <a:rPr lang="en-US" baseline="0" dirty="0" smtClean="0"/>
              <a:t> Protocol: https://eprint.iacr.org/2018/1175.pdf#page=1&amp;zoom=auto,-47,800</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06A3D9A6-4887-404C-A5B8-219443609054}" type="slidenum">
              <a:rPr lang="en-US" smtClean="0"/>
              <a:t>14</a:t>
            </a:fld>
            <a:endParaRPr lang="en-US"/>
          </a:p>
        </p:txBody>
      </p:sp>
    </p:spTree>
    <p:extLst>
      <p:ext uri="{BB962C8B-B14F-4D97-AF65-F5344CB8AC3E}">
        <p14:creationId xmlns:p14="http://schemas.microsoft.com/office/powerpoint/2010/main" val="2745399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06A3D9A6-4887-404C-A5B8-219443609054}" type="slidenum">
              <a:rPr lang="en-US" smtClean="0"/>
              <a:t>15</a:t>
            </a:fld>
            <a:endParaRPr lang="en-US"/>
          </a:p>
        </p:txBody>
      </p:sp>
    </p:spTree>
    <p:extLst>
      <p:ext uri="{BB962C8B-B14F-4D97-AF65-F5344CB8AC3E}">
        <p14:creationId xmlns:p14="http://schemas.microsoft.com/office/powerpoint/2010/main" val="1209823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A3D9A6-4887-404C-A5B8-219443609054}" type="slidenum">
              <a:rPr lang="en-US" smtClean="0"/>
              <a:t>16</a:t>
            </a:fld>
            <a:endParaRPr lang="en-US"/>
          </a:p>
        </p:txBody>
      </p:sp>
    </p:spTree>
    <p:extLst>
      <p:ext uri="{BB962C8B-B14F-4D97-AF65-F5344CB8AC3E}">
        <p14:creationId xmlns:p14="http://schemas.microsoft.com/office/powerpoint/2010/main" val="3164747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0DB1EC42-9309-4D83-BD5E-1C76198D38FD}" type="slidenum">
              <a:rPr lang="en-US" smtClean="0"/>
              <a:pPr/>
              <a:t>17</a:t>
            </a:fld>
            <a:endParaRPr lang="en-US"/>
          </a:p>
        </p:txBody>
      </p:sp>
    </p:spTree>
    <p:extLst>
      <p:ext uri="{BB962C8B-B14F-4D97-AF65-F5344CB8AC3E}">
        <p14:creationId xmlns:p14="http://schemas.microsoft.com/office/powerpoint/2010/main" val="27253170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5G-PPP-5G-Architecture-White-Paper-Jan-2018-v2.0.pdf</a:t>
            </a:r>
            <a:endParaRPr lang="en-US" dirty="0"/>
          </a:p>
        </p:txBody>
      </p:sp>
      <p:sp>
        <p:nvSpPr>
          <p:cNvPr id="4" name="Slide Number Placeholder 3"/>
          <p:cNvSpPr>
            <a:spLocks noGrp="1"/>
          </p:cNvSpPr>
          <p:nvPr>
            <p:ph type="sldNum" sz="quarter" idx="10"/>
          </p:nvPr>
        </p:nvSpPr>
        <p:spPr/>
        <p:txBody>
          <a:bodyPr/>
          <a:lstStyle/>
          <a:p>
            <a:fld id="{06A3D9A6-4887-404C-A5B8-219443609054}" type="slidenum">
              <a:rPr lang="en-US" smtClean="0"/>
              <a:t>19</a:t>
            </a:fld>
            <a:endParaRPr lang="en-US"/>
          </a:p>
        </p:txBody>
      </p:sp>
    </p:spTree>
    <p:extLst>
      <p:ext uri="{BB962C8B-B14F-4D97-AF65-F5344CB8AC3E}">
        <p14:creationId xmlns:p14="http://schemas.microsoft.com/office/powerpoint/2010/main" val="28653066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5G-PPP-5G-Architecture-White-Paper-Jan-2018-v2.0.pdf</a:t>
            </a:r>
            <a:endParaRPr lang="en-US" dirty="0"/>
          </a:p>
        </p:txBody>
      </p:sp>
      <p:sp>
        <p:nvSpPr>
          <p:cNvPr id="4" name="Slide Number Placeholder 3"/>
          <p:cNvSpPr>
            <a:spLocks noGrp="1"/>
          </p:cNvSpPr>
          <p:nvPr>
            <p:ph type="sldNum" sz="quarter" idx="10"/>
          </p:nvPr>
        </p:nvSpPr>
        <p:spPr/>
        <p:txBody>
          <a:bodyPr/>
          <a:lstStyle/>
          <a:p>
            <a:fld id="{06A3D9A6-4887-404C-A5B8-219443609054}" type="slidenum">
              <a:rPr lang="en-US" smtClean="0"/>
              <a:t>20</a:t>
            </a:fld>
            <a:endParaRPr lang="en-US"/>
          </a:p>
        </p:txBody>
      </p:sp>
    </p:spTree>
    <p:extLst>
      <p:ext uri="{BB962C8B-B14F-4D97-AF65-F5344CB8AC3E}">
        <p14:creationId xmlns:p14="http://schemas.microsoft.com/office/powerpoint/2010/main" val="3969638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0DB1EC42-9309-4D83-BD5E-1C76198D38FD}" type="slidenum">
              <a:rPr lang="en-US" smtClean="0"/>
              <a:pPr/>
              <a:t>2</a:t>
            </a:fld>
            <a:endParaRPr lang="en-US"/>
          </a:p>
        </p:txBody>
      </p:sp>
    </p:spTree>
    <p:extLst>
      <p:ext uri="{BB962C8B-B14F-4D97-AF65-F5344CB8AC3E}">
        <p14:creationId xmlns:p14="http://schemas.microsoft.com/office/powerpoint/2010/main" val="32804492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5G-PPP-5G-Architecture-White-Paper-Jan-2018-v2.0.pdf</a:t>
            </a:r>
            <a:endParaRPr lang="en-US" dirty="0"/>
          </a:p>
        </p:txBody>
      </p:sp>
      <p:sp>
        <p:nvSpPr>
          <p:cNvPr id="4" name="Slide Number Placeholder 3"/>
          <p:cNvSpPr>
            <a:spLocks noGrp="1"/>
          </p:cNvSpPr>
          <p:nvPr>
            <p:ph type="sldNum" sz="quarter" idx="10"/>
          </p:nvPr>
        </p:nvSpPr>
        <p:spPr/>
        <p:txBody>
          <a:bodyPr/>
          <a:lstStyle/>
          <a:p>
            <a:fld id="{06A3D9A6-4887-404C-A5B8-219443609054}" type="slidenum">
              <a:rPr lang="en-US" smtClean="0"/>
              <a:t>21</a:t>
            </a:fld>
            <a:endParaRPr lang="en-US"/>
          </a:p>
        </p:txBody>
      </p:sp>
    </p:spTree>
    <p:extLst>
      <p:ext uri="{BB962C8B-B14F-4D97-AF65-F5344CB8AC3E}">
        <p14:creationId xmlns:p14="http://schemas.microsoft.com/office/powerpoint/2010/main" val="11671117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https://www.netmanias.com/en/post/blog/8325/5g-iot-network-slicing-sdn-nfv/e2e-network-slicing-key-5g-technology-what-is-it-why-do-we-need-it-how-do-we-implement-it</a:t>
            </a:r>
            <a:endParaRPr lang="en-US" dirty="0"/>
          </a:p>
        </p:txBody>
      </p:sp>
      <p:sp>
        <p:nvSpPr>
          <p:cNvPr id="4" name="Slide Number Placeholder 3"/>
          <p:cNvSpPr>
            <a:spLocks noGrp="1"/>
          </p:cNvSpPr>
          <p:nvPr>
            <p:ph type="sldNum" sz="quarter" idx="10"/>
          </p:nvPr>
        </p:nvSpPr>
        <p:spPr/>
        <p:txBody>
          <a:bodyPr/>
          <a:lstStyle/>
          <a:p>
            <a:fld id="{06A3D9A6-4887-404C-A5B8-219443609054}" type="slidenum">
              <a:rPr lang="en-US" smtClean="0"/>
              <a:t>22</a:t>
            </a:fld>
            <a:endParaRPr lang="en-US"/>
          </a:p>
        </p:txBody>
      </p:sp>
    </p:spTree>
    <p:extLst>
      <p:ext uri="{BB962C8B-B14F-4D97-AF65-F5344CB8AC3E}">
        <p14:creationId xmlns:p14="http://schemas.microsoft.com/office/powerpoint/2010/main" val="3564520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 abc.com</a:t>
            </a:r>
            <a:endParaRPr lang="en-US" dirty="0"/>
          </a:p>
        </p:txBody>
      </p:sp>
      <p:sp>
        <p:nvSpPr>
          <p:cNvPr id="4" name="Slide Number Placeholder 3"/>
          <p:cNvSpPr>
            <a:spLocks noGrp="1"/>
          </p:cNvSpPr>
          <p:nvPr>
            <p:ph type="sldNum" sz="quarter" idx="10"/>
          </p:nvPr>
        </p:nvSpPr>
        <p:spPr/>
        <p:txBody>
          <a:bodyPr/>
          <a:lstStyle/>
          <a:p>
            <a:fld id="{06A3D9A6-4887-404C-A5B8-219443609054}" type="slidenum">
              <a:rPr lang="en-US" smtClean="0"/>
              <a:t>3</a:t>
            </a:fld>
            <a:endParaRPr lang="en-US"/>
          </a:p>
        </p:txBody>
      </p:sp>
    </p:spTree>
    <p:extLst>
      <p:ext uri="{BB962C8B-B14F-4D97-AF65-F5344CB8AC3E}">
        <p14:creationId xmlns:p14="http://schemas.microsoft.com/office/powerpoint/2010/main" val="1790097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90000"/>
              </a:lnSpc>
              <a:spcBef>
                <a:spcPts val="1000"/>
              </a:spcBef>
              <a:buFont typeface="Wingdings" panose="05000000000000000000" pitchFamily="2" charset="2"/>
              <a:buChar char="v"/>
            </a:pPr>
            <a:r>
              <a:rPr lang="en-US" sz="1200" kern="1200" dirty="0" smtClean="0">
                <a:solidFill>
                  <a:srgbClr val="0070C0"/>
                </a:solidFill>
                <a:latin typeface="+mn-lt"/>
                <a:ea typeface="+mn-ea"/>
                <a:cs typeface="+mn-cs"/>
              </a:rPr>
              <a:t>The network slice is a composition of adequately configured network functions, network applications, and the underlying cloud infrastructure (physical, virtual or even emulated resources, RAN resources etc.), that are bundled together to meet the requirements of a specific use case, e.g., bandwidth, latency, processing, and resiliency, coupled with a business purpose. </a:t>
            </a:r>
          </a:p>
          <a:p>
            <a:pPr marL="228600" indent="-228600">
              <a:lnSpc>
                <a:spcPct val="90000"/>
              </a:lnSpc>
              <a:spcBef>
                <a:spcPts val="1000"/>
              </a:spcBef>
              <a:buFont typeface="Wingdings" panose="05000000000000000000" pitchFamily="2" charset="2"/>
              <a:buChar char="v"/>
            </a:pPr>
            <a:r>
              <a:rPr lang="en-US" sz="1200" kern="1200" dirty="0" smtClean="0">
                <a:solidFill>
                  <a:srgbClr val="0070C0"/>
                </a:solidFill>
                <a:latin typeface="+mn-lt"/>
                <a:ea typeface="+mn-ea"/>
                <a:cs typeface="+mn-cs"/>
              </a:rPr>
              <a:t>Network Slicing is an end-to-end concept covering all network segments including radio networks, wire access, core, transport and edge networks. </a:t>
            </a:r>
          </a:p>
          <a:p>
            <a:pPr marL="228600" indent="-228600">
              <a:lnSpc>
                <a:spcPct val="90000"/>
              </a:lnSpc>
              <a:spcBef>
                <a:spcPts val="1000"/>
              </a:spcBef>
              <a:buFont typeface="Wingdings" panose="05000000000000000000" pitchFamily="2" charset="2"/>
              <a:buChar char="v"/>
            </a:pPr>
            <a:r>
              <a:rPr lang="en-US" sz="1200" kern="1200" dirty="0" smtClean="0">
                <a:solidFill>
                  <a:srgbClr val="0070C0"/>
                </a:solidFill>
                <a:latin typeface="+mn-lt"/>
                <a:ea typeface="+mn-ea"/>
                <a:cs typeface="+mn-cs"/>
              </a:rPr>
              <a:t>The behavior of the network slice realized via network slice instance(s). </a:t>
            </a:r>
          </a:p>
          <a:p>
            <a:endParaRPr lang="en-US" dirty="0"/>
          </a:p>
        </p:txBody>
      </p:sp>
      <p:sp>
        <p:nvSpPr>
          <p:cNvPr id="4" name="Slide Number Placeholder 3"/>
          <p:cNvSpPr>
            <a:spLocks noGrp="1"/>
          </p:cNvSpPr>
          <p:nvPr>
            <p:ph type="sldNum" sz="quarter" idx="10"/>
          </p:nvPr>
        </p:nvSpPr>
        <p:spPr/>
        <p:txBody>
          <a:bodyPr/>
          <a:lstStyle/>
          <a:p>
            <a:fld id="{06A3D9A6-4887-404C-A5B8-219443609054}" type="slidenum">
              <a:rPr lang="en-US" smtClean="0"/>
              <a:t>4</a:t>
            </a:fld>
            <a:endParaRPr lang="en-US"/>
          </a:p>
        </p:txBody>
      </p:sp>
    </p:spTree>
    <p:extLst>
      <p:ext uri="{BB962C8B-B14F-4D97-AF65-F5344CB8AC3E}">
        <p14:creationId xmlns:p14="http://schemas.microsoft.com/office/powerpoint/2010/main" val="14852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latin typeface="+mn-lt"/>
                <a:ea typeface="+mn-ea"/>
                <a:cs typeface="+mn-cs"/>
              </a:rPr>
              <a:t>The network slice comprises a subset of virtual network infrastructure resources and the logical mobile network instance with the associated functions using these resources.</a:t>
            </a:r>
          </a:p>
          <a:p>
            <a:r>
              <a:rPr lang="en-US" sz="1200" b="0" kern="1200" dirty="0" smtClean="0">
                <a:solidFill>
                  <a:schemeClr val="tx1"/>
                </a:solidFill>
                <a:latin typeface="+mn-lt"/>
                <a:ea typeface="+mn-ea"/>
                <a:cs typeface="+mn-cs"/>
              </a:rPr>
              <a:t> It is dedicated to a specific tenant that, in turn, uses it to provide a specific telecommunication service (e.g. </a:t>
            </a:r>
            <a:r>
              <a:rPr lang="en-US" sz="1200" b="0" kern="1200" dirty="0" err="1" smtClean="0">
                <a:solidFill>
                  <a:schemeClr val="tx1"/>
                </a:solidFill>
                <a:latin typeface="+mn-lt"/>
                <a:ea typeface="+mn-ea"/>
                <a:cs typeface="+mn-cs"/>
              </a:rPr>
              <a:t>eMBB</a:t>
            </a:r>
            <a:r>
              <a:rPr lang="en-US" sz="1200" b="0" kern="1200" dirty="0" smtClean="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06A3D9A6-4887-404C-A5B8-219443609054}" type="slidenum">
              <a:rPr lang="en-US" smtClean="0"/>
              <a:t>5</a:t>
            </a:fld>
            <a:endParaRPr lang="en-US"/>
          </a:p>
        </p:txBody>
      </p:sp>
    </p:spTree>
    <p:extLst>
      <p:ext uri="{BB962C8B-B14F-4D97-AF65-F5344CB8AC3E}">
        <p14:creationId xmlns:p14="http://schemas.microsoft.com/office/powerpoint/2010/main" val="2783570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Authentication Server Function (AUSF): supports authentication server function. </a:t>
            </a:r>
          </a:p>
          <a:p>
            <a:r>
              <a:rPr lang="en-US" dirty="0" smtClean="0"/>
              <a:t>• Access and Mobility Management Function (AMF): access control, mobility control, transparent proxy for routing SM message. </a:t>
            </a:r>
          </a:p>
          <a:p>
            <a:r>
              <a:rPr lang="en-US" dirty="0" smtClean="0"/>
              <a:t>• Unified Data Repository (UDR): storage and retrieval of data by the UDM, PCF or NEF. </a:t>
            </a:r>
          </a:p>
          <a:p>
            <a:r>
              <a:rPr lang="en-US" dirty="0" smtClean="0"/>
              <a:t>• Unstructured Data Storage Network Function (UDSF): storage and retrieval of information as unstructured data by any NF. </a:t>
            </a:r>
          </a:p>
          <a:p>
            <a:r>
              <a:rPr lang="en-US" dirty="0" smtClean="0"/>
              <a:t>• Network Exposure Function (NEF): expose the services and capabilities provided by 3GPP network functions. </a:t>
            </a:r>
          </a:p>
          <a:p>
            <a:r>
              <a:rPr lang="en-US" dirty="0" smtClean="0"/>
              <a:t>• NF Repository Function (NRF): maintains NF profile, supports service discovery. </a:t>
            </a:r>
          </a:p>
          <a:p>
            <a:r>
              <a:rPr lang="en-US" dirty="0" smtClean="0"/>
              <a:t>• Policy Control function (PCF): decides the policy and provides them to the control plane function. </a:t>
            </a:r>
          </a:p>
          <a:p>
            <a:r>
              <a:rPr lang="en-US" dirty="0" smtClean="0"/>
              <a:t>• SMF (Session Management Function): manages the PDU session e.g. PDU session establishment, modify and release. </a:t>
            </a:r>
          </a:p>
          <a:p>
            <a:r>
              <a:rPr lang="en-US" dirty="0" smtClean="0"/>
              <a:t>• Unified Data Management (UDM): authentication credential processing, access authorization, registration/ mobility management and subscription management. </a:t>
            </a:r>
          </a:p>
          <a:p>
            <a:r>
              <a:rPr lang="en-US" dirty="0" smtClean="0"/>
              <a:t>• User plane Function (UPF): handles the user plane traffic, e.g. traffic routing &amp; forwarding, traffic inspection and usage reporting, handling. </a:t>
            </a:r>
          </a:p>
          <a:p>
            <a:r>
              <a:rPr lang="en-US" dirty="0" smtClean="0"/>
              <a:t>• Application Function (AF): interacts with the 3GPP Core Network (CN) to provide services. </a:t>
            </a:r>
          </a:p>
          <a:p>
            <a:r>
              <a:rPr lang="en-US" dirty="0" smtClean="0"/>
              <a:t>• Network Slice Selection Function (NSSF): selects the NSI, determines the allowed network slice selection assistance information (NSSAI) and AMF set to serve the UE. </a:t>
            </a:r>
            <a:endParaRPr lang="en-US" dirty="0"/>
          </a:p>
        </p:txBody>
      </p:sp>
      <p:sp>
        <p:nvSpPr>
          <p:cNvPr id="4" name="Slide Number Placeholder 3"/>
          <p:cNvSpPr>
            <a:spLocks noGrp="1"/>
          </p:cNvSpPr>
          <p:nvPr>
            <p:ph type="sldNum" sz="quarter" idx="10"/>
          </p:nvPr>
        </p:nvSpPr>
        <p:spPr/>
        <p:txBody>
          <a:bodyPr/>
          <a:lstStyle/>
          <a:p>
            <a:fld id="{06A3D9A6-4887-404C-A5B8-219443609054}" type="slidenum">
              <a:rPr lang="en-US" smtClean="0"/>
              <a:t>6</a:t>
            </a:fld>
            <a:endParaRPr lang="en-US"/>
          </a:p>
        </p:txBody>
      </p:sp>
    </p:spTree>
    <p:extLst>
      <p:ext uri="{BB962C8B-B14F-4D97-AF65-F5344CB8AC3E}">
        <p14:creationId xmlns:p14="http://schemas.microsoft.com/office/powerpoint/2010/main" val="179079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is the dedicated network slice and the other is the network slices sharing common CP NFs. Global network functions across multiple slices. Such functions are those related with multiple slices in the network, e.g., UE subscription repository function. The NSSF is such a common function provided to all network slices in a public land mobile network (PLMN). Common CP network functions for multiple slices with UE simultaneously connected. A UE can access multiple network slices at the same time. In this case, there should have a minimum set of NFs which can be flexibly expanded with additional NFs per slice requirement. The minimum set of common CP NFs should include AMF. The signaling (e.g., between UE and AMF function, and between new/target AMF function and old AMF function) can be reduced if mobility management (e.g. UE location update related management) is shared among different network slices when a UE simultaneously obtains services from different slices. </a:t>
            </a:r>
            <a:endParaRPr lang="en-US" dirty="0"/>
          </a:p>
        </p:txBody>
      </p:sp>
      <p:sp>
        <p:nvSpPr>
          <p:cNvPr id="4" name="Slide Number Placeholder 3"/>
          <p:cNvSpPr>
            <a:spLocks noGrp="1"/>
          </p:cNvSpPr>
          <p:nvPr>
            <p:ph type="sldNum" sz="quarter" idx="10"/>
          </p:nvPr>
        </p:nvSpPr>
        <p:spPr/>
        <p:txBody>
          <a:bodyPr/>
          <a:lstStyle/>
          <a:p>
            <a:fld id="{06A3D9A6-4887-404C-A5B8-219443609054}" type="slidenum">
              <a:rPr lang="en-US" smtClean="0"/>
              <a:t>7</a:t>
            </a:fld>
            <a:endParaRPr lang="en-US"/>
          </a:p>
        </p:txBody>
      </p:sp>
    </p:spTree>
    <p:extLst>
      <p:ext uri="{BB962C8B-B14F-4D97-AF65-F5344CB8AC3E}">
        <p14:creationId xmlns:p14="http://schemas.microsoft.com/office/powerpoint/2010/main" val="3601897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example of network slice with combination of shared and dedicated resources are illustrated in the figure, where each of the network slices have dedicated Network Functions (NFs) e.g. SMF, UPF, NEF, NRF &amp; AF nodes. It may be possible to implement shared NF for AMF, AUSF, PCF &amp; UDM (e.g. same operator implementing different network slice for MBB &amp; </a:t>
            </a:r>
            <a:r>
              <a:rPr lang="en-US" dirty="0" err="1" smtClean="0"/>
              <a:t>mMTC</a:t>
            </a:r>
            <a:r>
              <a:rPr lang="en-US" dirty="0" smtClean="0"/>
              <a:t> use cases; where as an entirely dedicated set of all NFs are implemented for Slice C. While this is for illustrative purposes, it provides a perspective on the range of combinations that need to be possible to be configured for different network slices based on business-driven tops down requirements and capabilities of the resources that may need to be brought together as part of a network slice. Also evident from the diagram is the set of network functions instantiated for each of the network slices – slice B does not instantiate an AF. </a:t>
            </a:r>
            <a:endParaRPr lang="en-US" dirty="0"/>
          </a:p>
        </p:txBody>
      </p:sp>
      <p:sp>
        <p:nvSpPr>
          <p:cNvPr id="4" name="Slide Number Placeholder 3"/>
          <p:cNvSpPr>
            <a:spLocks noGrp="1"/>
          </p:cNvSpPr>
          <p:nvPr>
            <p:ph type="sldNum" sz="quarter" idx="10"/>
          </p:nvPr>
        </p:nvSpPr>
        <p:spPr/>
        <p:txBody>
          <a:bodyPr/>
          <a:lstStyle/>
          <a:p>
            <a:fld id="{06A3D9A6-4887-404C-A5B8-219443609054}" type="slidenum">
              <a:rPr lang="en-US" smtClean="0"/>
              <a:t>8</a:t>
            </a:fld>
            <a:endParaRPr lang="en-US"/>
          </a:p>
        </p:txBody>
      </p:sp>
    </p:spTree>
    <p:extLst>
      <p:ext uri="{BB962C8B-B14F-4D97-AF65-F5344CB8AC3E}">
        <p14:creationId xmlns:p14="http://schemas.microsoft.com/office/powerpoint/2010/main" val="1890519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From White Paper 3: End to End Network Slicing:</a:t>
            </a:r>
          </a:p>
          <a:p>
            <a:pPr marL="0" indent="0">
              <a:buNone/>
            </a:pPr>
            <a:endParaRPr lang="en-US" dirty="0" smtClean="0"/>
          </a:p>
          <a:p>
            <a:pPr marL="0" indent="0">
              <a:buNone/>
            </a:pPr>
            <a:r>
              <a:rPr lang="en-US" dirty="0" smtClean="0"/>
              <a:t>4.2.2.1 S-NSSAI and NSSAI for CN slicing selection</a:t>
            </a:r>
          </a:p>
          <a:p>
            <a:pPr marL="0" indent="0">
              <a:buNone/>
            </a:pPr>
            <a:endParaRPr lang="en-US" dirty="0" smtClean="0"/>
          </a:p>
          <a:p>
            <a:pPr marL="0" indent="0">
              <a:buNone/>
            </a:pPr>
            <a:r>
              <a:rPr lang="en-US" dirty="0" smtClean="0"/>
              <a:t>A collection of S-NSSAIs is called as NSSAI, and each S-NSSAI assists the network in selecting a particular NSI at run time. An S-NSSAI is comprised of: • A slice/service type: the expected network slice </a:t>
            </a:r>
            <a:r>
              <a:rPr lang="en-US" dirty="0" err="1" smtClean="0"/>
              <a:t>behaviour</a:t>
            </a:r>
            <a:r>
              <a:rPr lang="en-US" dirty="0" smtClean="0"/>
              <a:t> in terms of features and services; • A slice differentiator: the optional information that complements the slice/service type(s) to allow further differentiation for selecting an NSI from the potentially multiple NSIs that all comply with the indicated slice/service type. The UE may have the following different types of NSSAIs: • Configured NSSAI: The network(i.e. the HPLMN) may provide a Configured NSSAI per PLMN in the UE. It can be standardized value or PLMN specific value.  • Allowed NSSAI: Upon successful completion of a UE's Registration procedure, the UE may obtain from the AMF an Allowed NSSAI for this registration area, which may include information of one or more S-NSSAIs . The UE shall use only the S-NSSAIs in the Allowed NSSAI corresponding to a Network Slice for the subsequent Network Slice selection related procedures in the registration area.  • AS(layer) NSSAI: Upon successful Registration, the UE is provided with an AS NSSAI, and a Temporary ID by the serving AMF. The UE shall include this AS NSSAI in AS layer e.g. RRC Connection Establishment resulting from initial and mobility Registration messages but not Service Request to enable the (R)AN to route the NAS </a:t>
            </a:r>
            <a:r>
              <a:rPr lang="en-US" dirty="0" err="1" smtClean="0"/>
              <a:t>signalling</a:t>
            </a:r>
            <a:r>
              <a:rPr lang="en-US" dirty="0" smtClean="0"/>
              <a:t> between the UE and the appropriate AMF in case the Temporary ID is not valid. </a:t>
            </a:r>
          </a:p>
          <a:p>
            <a:pPr marL="0" indent="0">
              <a:buNone/>
            </a:pPr>
            <a:endParaRPr lang="en-US" dirty="0" smtClean="0"/>
          </a:p>
          <a:p>
            <a:pPr marL="0" indent="0">
              <a:buNone/>
            </a:pPr>
            <a:r>
              <a:rPr lang="en-US" dirty="0" smtClean="0"/>
              <a:t>4.2.2.2 Serving AMF selection&amp; Registration to a set of NSI </a:t>
            </a:r>
          </a:p>
          <a:p>
            <a:pPr marL="0" indent="0">
              <a:buNone/>
            </a:pPr>
            <a:endParaRPr lang="en-US" dirty="0" smtClean="0"/>
          </a:p>
          <a:p>
            <a:pPr marL="0" indent="0">
              <a:buNone/>
            </a:pPr>
            <a:r>
              <a:rPr lang="en-US" dirty="0" smtClean="0"/>
              <a:t>When the UE initially accesses to the network , a set of network slices to serve the UE is determined first based on requested NSSAI provided by UE, i.e., the common network functions of the set of network slices, which at least includes an AMF, are determined.  If the (R)AN can not select an appropriate AMF based on the information included in the AS message, the (R)AN will forward the registration request message to a default AMF. The default AMF </a:t>
            </a:r>
            <a:r>
              <a:rPr lang="en-US" dirty="0" err="1" smtClean="0"/>
              <a:t>retrives</a:t>
            </a:r>
            <a:r>
              <a:rPr lang="en-US" dirty="0" smtClean="0"/>
              <a:t> the UE subscription data and interacts with the NSSF (Network Slice Selection Function) to get information for selection of a new AMF to serve the UE. The default AMF or the (R)AN determines a target AMF as the UE’s serving AMF based on the information. After successful initial registration the UE is provided with a temporary identity that is provided by the UE in AS message during subsequent accesses to enable the (R)AN to route the NAS message to the appropriate AMF, as long as the temporary identity is valid. Otherwise the (R)AN uses the AS NSSAI included in AS message to select an appropriate AMF and forwards the NAS message to the selected AMF. If the (R)AN is not able to select an AMF based on the temporary identity or the AS NSSAI, the NAS message is forwarded to a default AMF and the default AMF interacts with the NSSF to determine the information for selection of a new AMF to serve the UE. AMF forwards the requested NSSAI with UE’s subscribed NSSAI retrieved from UDM to NSSF. Based on UE’s subscribed NSSAI, requested NSSAI (if have), registration area and local policy, NSSF determines allowed NSSAI. Then NSSF determines the serving NSI based on allowed NSSAI, and responds the allowed NSSAI and NSI-ID of serving NSI in UE’s registration area to AMF. The mapping between S-NASSI and NRF can be changed due to the operational policy of operators. When the mapping changes, NSSF can notify AMFs on the change. Notified AMFs can de-register UE or be relocated to proper AMFs, which can be retrieved from NRF.  </a:t>
            </a:r>
          </a:p>
          <a:p>
            <a:pPr marL="0" indent="0">
              <a:buNone/>
            </a:pPr>
            <a:endParaRPr lang="en-US" dirty="0" smtClean="0"/>
          </a:p>
          <a:p>
            <a:pPr marL="0" indent="0">
              <a:buNone/>
            </a:pPr>
            <a:r>
              <a:rPr lang="en-US" dirty="0" smtClean="0"/>
              <a:t>4.2.2.3 Selection of a particular NSI for the UE for establishing a PDU session</a:t>
            </a:r>
          </a:p>
          <a:p>
            <a:pPr marL="0" indent="0">
              <a:buNone/>
            </a:pPr>
            <a:endParaRPr lang="en-US" dirty="0" smtClean="0"/>
          </a:p>
          <a:p>
            <a:pPr marL="0" indent="0">
              <a:buNone/>
            </a:pPr>
            <a:r>
              <a:rPr lang="en-US" dirty="0" smtClean="0"/>
              <a:t>A slice-specific network function(s) (e.g. SMF) within the NSI are selected by the AMF via the NRF during a PDU session establishment procedure based on the S-NSSAI and DNN included in the PDU session establishment request and other information e.g. UE subscription and local operator policies, when the UE triggers the establishment of a PDU session for an application.  The network operator may provision the UE with network slice selection policy (NSSP). The NSSP includes one or more NSSP rules each one associating an application with a certain S-NSSAI. A default rule that matches all applications to a default S-NSSAI may also be included. During Registration procedure, the serving AMF will get the </a:t>
            </a:r>
            <a:r>
              <a:rPr lang="en-US" dirty="0" err="1" smtClean="0"/>
              <a:t>the</a:t>
            </a:r>
            <a:r>
              <a:rPr lang="en-US" dirty="0" smtClean="0"/>
              <a:t> Allowed NSSAI and the corresponding NRF. The AMF provides the S-NSSAI included in the PDU session establishment request to the NRF and retrieves the SMF address for the PDU session and forwards the PDU session establishment request to the SMF. </a:t>
            </a:r>
            <a:endParaRPr lang="en-US" dirty="0"/>
          </a:p>
        </p:txBody>
      </p:sp>
      <p:sp>
        <p:nvSpPr>
          <p:cNvPr id="4" name="Slide Number Placeholder 3"/>
          <p:cNvSpPr>
            <a:spLocks noGrp="1"/>
          </p:cNvSpPr>
          <p:nvPr>
            <p:ph type="sldNum" sz="quarter" idx="10"/>
          </p:nvPr>
        </p:nvSpPr>
        <p:spPr/>
        <p:txBody>
          <a:bodyPr/>
          <a:lstStyle/>
          <a:p>
            <a:fld id="{06A3D9A6-4887-404C-A5B8-219443609054}" type="slidenum">
              <a:rPr lang="en-US" smtClean="0"/>
              <a:t>9</a:t>
            </a:fld>
            <a:endParaRPr lang="en-US"/>
          </a:p>
        </p:txBody>
      </p:sp>
    </p:spTree>
    <p:extLst>
      <p:ext uri="{BB962C8B-B14F-4D97-AF65-F5344CB8AC3E}">
        <p14:creationId xmlns:p14="http://schemas.microsoft.com/office/powerpoint/2010/main" val="2269865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1FC48AE-D507-4AE2-BACE-B453A18C670B}" type="datetimeFigureOut">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25616A-E375-47B2-80EA-9140569B77D0}" type="slidenum">
              <a:rPr lang="en-US" smtClean="0"/>
              <a:t>‹#›</a:t>
            </a:fld>
            <a:endParaRPr lang="en-US"/>
          </a:p>
        </p:txBody>
      </p:sp>
    </p:spTree>
    <p:extLst>
      <p:ext uri="{BB962C8B-B14F-4D97-AF65-F5344CB8AC3E}">
        <p14:creationId xmlns:p14="http://schemas.microsoft.com/office/powerpoint/2010/main" val="21429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FC48AE-D507-4AE2-BACE-B453A18C670B}" type="datetimeFigureOut">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25616A-E375-47B2-80EA-9140569B77D0}" type="slidenum">
              <a:rPr lang="en-US" smtClean="0"/>
              <a:t>‹#›</a:t>
            </a:fld>
            <a:endParaRPr lang="en-US"/>
          </a:p>
        </p:txBody>
      </p:sp>
    </p:spTree>
    <p:extLst>
      <p:ext uri="{BB962C8B-B14F-4D97-AF65-F5344CB8AC3E}">
        <p14:creationId xmlns:p14="http://schemas.microsoft.com/office/powerpoint/2010/main" val="3282335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FC48AE-D507-4AE2-BACE-B453A18C670B}" type="datetimeFigureOut">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25616A-E375-47B2-80EA-9140569B77D0}" type="slidenum">
              <a:rPr lang="en-US" smtClean="0"/>
              <a:t>‹#›</a:t>
            </a:fld>
            <a:endParaRPr lang="en-US"/>
          </a:p>
        </p:txBody>
      </p:sp>
    </p:spTree>
    <p:extLst>
      <p:ext uri="{BB962C8B-B14F-4D97-AF65-F5344CB8AC3E}">
        <p14:creationId xmlns:p14="http://schemas.microsoft.com/office/powerpoint/2010/main" val="2462210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Section Header">
    <p:spTree>
      <p:nvGrpSpPr>
        <p:cNvPr id="1" name=""/>
        <p:cNvGrpSpPr/>
        <p:nvPr/>
      </p:nvGrpSpPr>
      <p:grpSpPr>
        <a:xfrm>
          <a:off x="0" y="0"/>
          <a:ext cx="0" cy="0"/>
          <a:chOff x="0" y="0"/>
          <a:chExt cx="0" cy="0"/>
        </a:xfrm>
      </p:grpSpPr>
      <p:sp>
        <p:nvSpPr>
          <p:cNvPr id="7" name="Rectangle 6"/>
          <p:cNvSpPr/>
          <p:nvPr userDrawn="1"/>
        </p:nvSpPr>
        <p:spPr>
          <a:xfrm>
            <a:off x="0" y="0"/>
            <a:ext cx="9144000" cy="1143000"/>
          </a:xfrm>
          <a:prstGeom prst="rect">
            <a:avLst/>
          </a:prstGeom>
          <a:solidFill>
            <a:srgbClr val="2C80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p:cNvSpPr>
            <a:spLocks noGrp="1"/>
          </p:cNvSpPr>
          <p:nvPr>
            <p:ph idx="14" hasCustomPrompt="1"/>
          </p:nvPr>
        </p:nvSpPr>
        <p:spPr>
          <a:xfrm>
            <a:off x="257451" y="1368425"/>
            <a:ext cx="8357159" cy="2597183"/>
          </a:xfrm>
          <a:prstGeom prst="rect">
            <a:avLst/>
          </a:prstGeom>
        </p:spPr>
        <p:txBody>
          <a:bodyPr/>
          <a:lstStyle>
            <a:lvl1pPr marL="342900" indent="-342900">
              <a:buClr>
                <a:srgbClr val="2C80C2"/>
              </a:buClr>
              <a:buSzPct val="120000"/>
              <a:buFont typeface="Wingdings" panose="05000000000000000000" pitchFamily="2" charset="2"/>
              <a:buChar char="v"/>
              <a:defRPr sz="2400">
                <a:solidFill>
                  <a:srgbClr val="2C80C2"/>
                </a:solidFill>
                <a:latin typeface="Cambria" panose="02040503050406030204" pitchFamily="18" charset="0"/>
              </a:defRPr>
            </a:lvl1pPr>
            <a:lvl2pPr marL="800100" indent="-342900">
              <a:buClr>
                <a:schemeClr val="tx2"/>
              </a:buClr>
              <a:buSzPct val="120000"/>
              <a:buFont typeface="Wingdings" panose="05000000000000000000" pitchFamily="2" charset="2"/>
              <a:buChar char="§"/>
              <a:defRPr sz="2000">
                <a:solidFill>
                  <a:schemeClr val="tx2"/>
                </a:solidFill>
                <a:latin typeface="Cambria" panose="02040503050406030204" pitchFamily="18" charset="0"/>
              </a:defRPr>
            </a:lvl2pPr>
            <a:lvl3pPr marL="1200150" indent="-285750">
              <a:buClrTx/>
              <a:buFont typeface="Arial" panose="020B0604020202020204" pitchFamily="34" charset="0"/>
              <a:buChar char="•"/>
              <a:defRPr sz="1700">
                <a:solidFill>
                  <a:srgbClr val="2C80C2"/>
                </a:solidFill>
                <a:latin typeface="Cambria" panose="02040503050406030204" pitchFamily="18" charset="0"/>
              </a:defRPr>
            </a:lvl3pPr>
            <a:lvl4pPr marL="1600200" indent="-228600">
              <a:buFont typeface="Wingdings" panose="05000000000000000000" pitchFamily="2" charset="2"/>
              <a:buChar char="§"/>
              <a:defRPr sz="1500" baseline="0">
                <a:solidFill>
                  <a:schemeClr val="tx2"/>
                </a:solidFill>
                <a:latin typeface="Cambria" panose="02040503050406030204" pitchFamily="18" charset="0"/>
              </a:defRPr>
            </a:lvl4pPr>
            <a:lvl5pPr marL="2057400" indent="-228600">
              <a:buFont typeface="Wingdings" panose="05000000000000000000" pitchFamily="2" charset="2"/>
              <a:buChar char="§"/>
              <a:defRPr>
                <a:solidFill>
                  <a:schemeClr val="bg1"/>
                </a:solidFill>
                <a:latin typeface="Cambria" panose="02040503050406030204" pitchFamily="18" charset="0"/>
              </a:defRPr>
            </a:lvl5pPr>
          </a:lstStyle>
          <a:p>
            <a:pPr lvl="0"/>
            <a:r>
              <a:rPr lang="en-US" dirty="0" smtClean="0"/>
              <a:t>  Click to edit Master text styles</a:t>
            </a:r>
          </a:p>
          <a:p>
            <a:pPr lvl="1"/>
            <a:r>
              <a:rPr lang="en-US" dirty="0" smtClean="0"/>
              <a:t>Click to edit</a:t>
            </a:r>
          </a:p>
          <a:p>
            <a:pPr lvl="2"/>
            <a:r>
              <a:rPr lang="en-US" dirty="0" smtClean="0"/>
              <a:t>Click to edit</a:t>
            </a:r>
          </a:p>
          <a:p>
            <a:pPr lvl="3"/>
            <a:r>
              <a:rPr lang="en-US" dirty="0" smtClean="0"/>
              <a:t>Click to edit</a:t>
            </a:r>
          </a:p>
        </p:txBody>
      </p:sp>
      <p:sp>
        <p:nvSpPr>
          <p:cNvPr id="2" name="Title 1"/>
          <p:cNvSpPr>
            <a:spLocks noGrp="1"/>
          </p:cNvSpPr>
          <p:nvPr>
            <p:ph type="title"/>
          </p:nvPr>
        </p:nvSpPr>
        <p:spPr>
          <a:xfrm>
            <a:off x="188913" y="63500"/>
            <a:ext cx="7507287" cy="546100"/>
          </a:xfrm>
          <a:prstGeom prst="rect">
            <a:avLst/>
          </a:prstGeom>
        </p:spPr>
        <p:txBody>
          <a:bodyPr anchor="t"/>
          <a:lstStyle>
            <a:lvl1pPr algn="l">
              <a:defRPr sz="3400" b="1" cap="all">
                <a:solidFill>
                  <a:srgbClr val="FFFF00"/>
                </a:solidFill>
                <a:latin typeface="+mj-lt"/>
                <a:cs typeface="Cambria" panose="020405030504060302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211106" y="685800"/>
            <a:ext cx="3751293" cy="357187"/>
          </a:xfrm>
          <a:prstGeom prst="rect">
            <a:avLst/>
          </a:prstGeom>
        </p:spPr>
        <p:txBody>
          <a:bodyPr anchor="b"/>
          <a:lstStyle>
            <a:lvl1pPr marL="0" indent="0">
              <a:buNone/>
              <a:defRPr sz="2000">
                <a:solidFill>
                  <a:schemeClr val="bg1"/>
                </a:solidFill>
                <a:latin typeface="Cambria" panose="020405030504060302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345051026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7" name="Rectangle 6"/>
          <p:cNvSpPr/>
          <p:nvPr userDrawn="1"/>
        </p:nvSpPr>
        <p:spPr>
          <a:xfrm>
            <a:off x="0" y="0"/>
            <a:ext cx="9144000" cy="1143000"/>
          </a:xfrm>
          <a:prstGeom prst="rect">
            <a:avLst/>
          </a:prstGeom>
          <a:solidFill>
            <a:srgbClr val="2C80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p:cNvSpPr>
            <a:spLocks noGrp="1"/>
          </p:cNvSpPr>
          <p:nvPr>
            <p:ph idx="14" hasCustomPrompt="1"/>
          </p:nvPr>
        </p:nvSpPr>
        <p:spPr>
          <a:xfrm>
            <a:off x="257452" y="1368425"/>
            <a:ext cx="5638800" cy="2212975"/>
          </a:xfrm>
          <a:prstGeom prst="rect">
            <a:avLst/>
          </a:prstGeom>
        </p:spPr>
        <p:txBody>
          <a:bodyPr/>
          <a:lstStyle>
            <a:lvl1pPr marL="342900" indent="-342900">
              <a:buClr>
                <a:srgbClr val="2C80C2"/>
              </a:buClr>
              <a:buSzPct val="120000"/>
              <a:buFont typeface="Wingdings" panose="05000000000000000000" pitchFamily="2" charset="2"/>
              <a:buChar char="v"/>
              <a:defRPr sz="2400" b="1">
                <a:solidFill>
                  <a:srgbClr val="0070C0"/>
                </a:solidFill>
                <a:latin typeface="Cambria" panose="02040503050406030204" pitchFamily="18" charset="0"/>
              </a:defRPr>
            </a:lvl1pPr>
            <a:lvl2pPr marL="800100" indent="-342900">
              <a:buClr>
                <a:schemeClr val="tx2"/>
              </a:buClr>
              <a:buSzPct val="120000"/>
              <a:buFont typeface="Wingdings" panose="05000000000000000000" pitchFamily="2" charset="2"/>
              <a:buChar char="§"/>
              <a:defRPr sz="2000" b="0">
                <a:solidFill>
                  <a:schemeClr val="tx1"/>
                </a:solidFill>
                <a:latin typeface="Cambria" panose="02040503050406030204" pitchFamily="18" charset="0"/>
              </a:defRPr>
            </a:lvl2pPr>
            <a:lvl3pPr marL="1200150" indent="-285750">
              <a:buClrTx/>
              <a:buFont typeface="Arial" panose="020B0604020202020204" pitchFamily="34" charset="0"/>
              <a:buChar char="•"/>
              <a:defRPr sz="1700" b="1">
                <a:solidFill>
                  <a:srgbClr val="2C80C2"/>
                </a:solidFill>
                <a:latin typeface="Cambria" panose="02040503050406030204" pitchFamily="18" charset="0"/>
              </a:defRPr>
            </a:lvl3pPr>
            <a:lvl4pPr marL="1600200" indent="-228600">
              <a:buFont typeface="Wingdings" panose="05000000000000000000" pitchFamily="2" charset="2"/>
              <a:buChar char="§"/>
              <a:defRPr sz="1500" b="1" baseline="0">
                <a:solidFill>
                  <a:schemeClr val="tx2"/>
                </a:solidFill>
                <a:latin typeface="Cambria" panose="02040503050406030204" pitchFamily="18" charset="0"/>
              </a:defRPr>
            </a:lvl4pPr>
            <a:lvl5pPr marL="2057400" indent="-228600">
              <a:buFont typeface="Wingdings" panose="05000000000000000000" pitchFamily="2" charset="2"/>
              <a:buChar char="§"/>
              <a:defRPr>
                <a:solidFill>
                  <a:schemeClr val="bg1"/>
                </a:solidFill>
                <a:latin typeface="Cambria" panose="02040503050406030204" pitchFamily="18" charset="0"/>
              </a:defRPr>
            </a:lvl5pPr>
          </a:lstStyle>
          <a:p>
            <a:pPr lvl="0"/>
            <a:r>
              <a:rPr lang="en-US" dirty="0" smtClean="0"/>
              <a:t>  Click to edit Master text styles</a:t>
            </a:r>
          </a:p>
          <a:p>
            <a:pPr lvl="1"/>
            <a:r>
              <a:rPr lang="en-US" dirty="0" smtClean="0"/>
              <a:t>Click to edit</a:t>
            </a:r>
          </a:p>
          <a:p>
            <a:pPr lvl="2"/>
            <a:r>
              <a:rPr lang="en-US" dirty="0" smtClean="0"/>
              <a:t>Click to edit</a:t>
            </a:r>
          </a:p>
          <a:p>
            <a:pPr lvl="3"/>
            <a:r>
              <a:rPr lang="en-US" dirty="0" smtClean="0"/>
              <a:t>Click to edit</a:t>
            </a:r>
          </a:p>
        </p:txBody>
      </p:sp>
      <p:sp>
        <p:nvSpPr>
          <p:cNvPr id="2" name="Title 1" title="JKJKJK"/>
          <p:cNvSpPr>
            <a:spLocks noGrp="1"/>
          </p:cNvSpPr>
          <p:nvPr>
            <p:ph type="title"/>
          </p:nvPr>
        </p:nvSpPr>
        <p:spPr>
          <a:xfrm>
            <a:off x="169663" y="298450"/>
            <a:ext cx="7507287" cy="563231"/>
          </a:xfrm>
          <a:prstGeom prst="rect">
            <a:avLst/>
          </a:prstGeom>
          <a:ln>
            <a:noFill/>
          </a:ln>
        </p:spPr>
        <p:txBody>
          <a:bodyPr wrap="square" anchor="t">
            <a:spAutoFit/>
          </a:bodyPr>
          <a:lstStyle>
            <a:lvl1pPr algn="l">
              <a:defRPr sz="3400" b="1" cap="none">
                <a:solidFill>
                  <a:srgbClr val="FFFF00"/>
                </a:solidFill>
                <a:latin typeface="+mj-lt"/>
                <a:cs typeface="Cambria" panose="02040503050406030204" pitchFamily="18" charset="0"/>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a:xfrm>
            <a:off x="8534400" y="6456659"/>
            <a:ext cx="457200" cy="365125"/>
          </a:xfrm>
          <a:prstGeom prst="rect">
            <a:avLst/>
          </a:prstGeom>
        </p:spPr>
        <p:txBody>
          <a:bodyPr/>
          <a:lstStyle>
            <a:lvl1pPr>
              <a:defRPr sz="1600">
                <a:solidFill>
                  <a:srgbClr val="2C80C2"/>
                </a:solidFill>
              </a:defRPr>
            </a:lvl1pPr>
          </a:lstStyle>
          <a:p>
            <a:pPr>
              <a:defRPr/>
            </a:pPr>
            <a:fld id="{57516061-AF22-424D-BF78-71E4B4FB1CD8}" type="slidenum">
              <a:rPr lang="en-US" smtClean="0"/>
              <a:pPr>
                <a:defRPr/>
              </a:pPr>
              <a:t>‹#›</a:t>
            </a:fld>
            <a:endParaRPr lang="en-US" dirty="0"/>
          </a:p>
        </p:txBody>
      </p:sp>
    </p:spTree>
    <p:extLst>
      <p:ext uri="{BB962C8B-B14F-4D97-AF65-F5344CB8AC3E}">
        <p14:creationId xmlns:p14="http://schemas.microsoft.com/office/powerpoint/2010/main" val="386748003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FC48AE-D507-4AE2-BACE-B453A18C670B}" type="datetimeFigureOut">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25616A-E375-47B2-80EA-9140569B77D0}" type="slidenum">
              <a:rPr lang="en-US" smtClean="0"/>
              <a:t>‹#›</a:t>
            </a:fld>
            <a:endParaRPr lang="en-US"/>
          </a:p>
        </p:txBody>
      </p:sp>
    </p:spTree>
    <p:extLst>
      <p:ext uri="{BB962C8B-B14F-4D97-AF65-F5344CB8AC3E}">
        <p14:creationId xmlns:p14="http://schemas.microsoft.com/office/powerpoint/2010/main" val="2879346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FC48AE-D507-4AE2-BACE-B453A18C670B}" type="datetimeFigureOut">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25616A-E375-47B2-80EA-9140569B77D0}" type="slidenum">
              <a:rPr lang="en-US" smtClean="0"/>
              <a:t>‹#›</a:t>
            </a:fld>
            <a:endParaRPr lang="en-US"/>
          </a:p>
        </p:txBody>
      </p:sp>
    </p:spTree>
    <p:extLst>
      <p:ext uri="{BB962C8B-B14F-4D97-AF65-F5344CB8AC3E}">
        <p14:creationId xmlns:p14="http://schemas.microsoft.com/office/powerpoint/2010/main" val="3151097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FC48AE-D507-4AE2-BACE-B453A18C670B}" type="datetimeFigureOut">
              <a:rPr lang="en-US" smtClean="0"/>
              <a:t>6/25/2019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25616A-E375-47B2-80EA-9140569B77D0}" type="slidenum">
              <a:rPr lang="en-US" smtClean="0"/>
              <a:t>‹#›</a:t>
            </a:fld>
            <a:endParaRPr lang="en-US"/>
          </a:p>
        </p:txBody>
      </p:sp>
    </p:spTree>
    <p:extLst>
      <p:ext uri="{BB962C8B-B14F-4D97-AF65-F5344CB8AC3E}">
        <p14:creationId xmlns:p14="http://schemas.microsoft.com/office/powerpoint/2010/main" val="4103056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1FC48AE-D507-4AE2-BACE-B453A18C670B}" type="datetimeFigureOut">
              <a:rPr lang="en-US" smtClean="0"/>
              <a:t>6/25/2019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25616A-E375-47B2-80EA-9140569B77D0}" type="slidenum">
              <a:rPr lang="en-US" smtClean="0"/>
              <a:t>‹#›</a:t>
            </a:fld>
            <a:endParaRPr lang="en-US"/>
          </a:p>
        </p:txBody>
      </p:sp>
    </p:spTree>
    <p:extLst>
      <p:ext uri="{BB962C8B-B14F-4D97-AF65-F5344CB8AC3E}">
        <p14:creationId xmlns:p14="http://schemas.microsoft.com/office/powerpoint/2010/main" val="2154323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1FC48AE-D507-4AE2-BACE-B453A18C670B}" type="datetimeFigureOut">
              <a:rPr lang="en-US" smtClean="0"/>
              <a:t>6/25/2019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25616A-E375-47B2-80EA-9140569B77D0}" type="slidenum">
              <a:rPr lang="en-US" smtClean="0"/>
              <a:t>‹#›</a:t>
            </a:fld>
            <a:endParaRPr lang="en-US"/>
          </a:p>
        </p:txBody>
      </p:sp>
    </p:spTree>
    <p:extLst>
      <p:ext uri="{BB962C8B-B14F-4D97-AF65-F5344CB8AC3E}">
        <p14:creationId xmlns:p14="http://schemas.microsoft.com/office/powerpoint/2010/main" val="1550380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FC48AE-D507-4AE2-BACE-B453A18C670B}" type="datetimeFigureOut">
              <a:rPr lang="en-US" smtClean="0"/>
              <a:t>6/25/2019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25616A-E375-47B2-80EA-9140569B77D0}" type="slidenum">
              <a:rPr lang="en-US" smtClean="0"/>
              <a:t>‹#›</a:t>
            </a:fld>
            <a:endParaRPr lang="en-US"/>
          </a:p>
        </p:txBody>
      </p:sp>
    </p:spTree>
    <p:extLst>
      <p:ext uri="{BB962C8B-B14F-4D97-AF65-F5344CB8AC3E}">
        <p14:creationId xmlns:p14="http://schemas.microsoft.com/office/powerpoint/2010/main" val="389205699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FC48AE-D507-4AE2-BACE-B453A18C670B}" type="datetimeFigureOut">
              <a:rPr lang="en-US" smtClean="0"/>
              <a:t>6/25/2019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25616A-E375-47B2-80EA-9140569B77D0}" type="slidenum">
              <a:rPr lang="en-US" smtClean="0"/>
              <a:t>‹#›</a:t>
            </a:fld>
            <a:endParaRPr lang="en-US"/>
          </a:p>
        </p:txBody>
      </p:sp>
    </p:spTree>
    <p:extLst>
      <p:ext uri="{BB962C8B-B14F-4D97-AF65-F5344CB8AC3E}">
        <p14:creationId xmlns:p14="http://schemas.microsoft.com/office/powerpoint/2010/main" val="1164963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FC48AE-D507-4AE2-BACE-B453A18C670B}" type="datetimeFigureOut">
              <a:rPr lang="en-US" smtClean="0"/>
              <a:t>6/25/2019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25616A-E375-47B2-80EA-9140569B77D0}" type="slidenum">
              <a:rPr lang="en-US" smtClean="0"/>
              <a:t>‹#›</a:t>
            </a:fld>
            <a:endParaRPr lang="en-US"/>
          </a:p>
        </p:txBody>
      </p:sp>
    </p:spTree>
    <p:extLst>
      <p:ext uri="{BB962C8B-B14F-4D97-AF65-F5344CB8AC3E}">
        <p14:creationId xmlns:p14="http://schemas.microsoft.com/office/powerpoint/2010/main" val="641449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FC48AE-D507-4AE2-BACE-B453A18C670B}" type="datetimeFigureOut">
              <a:rPr lang="en-US" smtClean="0"/>
              <a:t>6/25/2019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25616A-E375-47B2-80EA-9140569B77D0}" type="slidenum">
              <a:rPr lang="en-US" smtClean="0"/>
              <a:t>‹#›</a:t>
            </a:fld>
            <a:endParaRPr lang="en-US"/>
          </a:p>
        </p:txBody>
      </p:sp>
    </p:spTree>
    <p:extLst>
      <p:ext uri="{BB962C8B-B14F-4D97-AF65-F5344CB8AC3E}">
        <p14:creationId xmlns:p14="http://schemas.microsoft.com/office/powerpoint/2010/main" val="5005915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hyperlink" Target="https://issues.sierrawireless.com/browse/ECHO-761"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757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0" y="2760302"/>
            <a:ext cx="9186765" cy="2148586"/>
          </a:xfrm>
          <a:prstGeom prst="rect">
            <a:avLst/>
          </a:prstGeom>
          <a:solidFill>
            <a:schemeClr val="bg1">
              <a:alpha val="65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chemeClr val="tx1"/>
              </a:solidFill>
            </a:endParaRPr>
          </a:p>
        </p:txBody>
      </p:sp>
      <p:sp>
        <p:nvSpPr>
          <p:cNvPr id="4" name="Rectangle 3"/>
          <p:cNvSpPr/>
          <p:nvPr/>
        </p:nvSpPr>
        <p:spPr>
          <a:xfrm>
            <a:off x="-10726" y="-8710"/>
            <a:ext cx="9186765" cy="1048369"/>
          </a:xfrm>
          <a:prstGeom prst="rect">
            <a:avLst/>
          </a:prstGeom>
          <a:solidFill>
            <a:schemeClr val="bg1">
              <a:alpha val="80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5" name="Rectangle 4"/>
          <p:cNvSpPr/>
          <p:nvPr/>
        </p:nvSpPr>
        <p:spPr>
          <a:xfrm>
            <a:off x="-11113" y="6418263"/>
            <a:ext cx="9186863" cy="439737"/>
          </a:xfrm>
          <a:prstGeom prst="rect">
            <a:avLst/>
          </a:prstGeom>
          <a:solidFill>
            <a:srgbClr val="24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229DD8"/>
              </a:solidFill>
            </a:endParaRPr>
          </a:p>
        </p:txBody>
      </p:sp>
      <p:sp>
        <p:nvSpPr>
          <p:cNvPr id="6" name="TextBox 5"/>
          <p:cNvSpPr txBox="1">
            <a:spLocks noChangeArrowheads="1"/>
          </p:cNvSpPr>
          <p:nvPr/>
        </p:nvSpPr>
        <p:spPr bwMode="auto">
          <a:xfrm>
            <a:off x="6637338" y="6459538"/>
            <a:ext cx="28829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1600" smtClean="0">
                <a:solidFill>
                  <a:schemeClr val="bg1"/>
                </a:solidFill>
                <a:latin typeface="Century Gothic" panose="020B0502020202020204" pitchFamily="34" charset="0"/>
                <a:cs typeface="Arial" panose="020B0604020202020204" pitchFamily="34" charset="0"/>
              </a:rPr>
              <a:t>www.tmasolutions.com</a:t>
            </a:r>
          </a:p>
        </p:txBody>
      </p:sp>
      <p:sp>
        <p:nvSpPr>
          <p:cNvPr id="7" name="TextBox 6"/>
          <p:cNvSpPr txBox="1">
            <a:spLocks noChangeArrowheads="1"/>
          </p:cNvSpPr>
          <p:nvPr/>
        </p:nvSpPr>
        <p:spPr bwMode="auto">
          <a:xfrm>
            <a:off x="87313" y="6465888"/>
            <a:ext cx="28829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1600" smtClean="0">
                <a:solidFill>
                  <a:schemeClr val="bg1"/>
                </a:solidFill>
                <a:latin typeface="Century Gothic" panose="020B0502020202020204" pitchFamily="34" charset="0"/>
                <a:cs typeface="Arial" panose="020B0604020202020204" pitchFamily="34" charset="0"/>
              </a:rPr>
              <a:t>TMA Solutions</a:t>
            </a:r>
          </a:p>
        </p:txBody>
      </p:sp>
      <p:sp>
        <p:nvSpPr>
          <p:cNvPr id="8" name="Title 1"/>
          <p:cNvSpPr txBox="1">
            <a:spLocks/>
          </p:cNvSpPr>
          <p:nvPr/>
        </p:nvSpPr>
        <p:spPr>
          <a:xfrm>
            <a:off x="329045" y="3232781"/>
            <a:ext cx="8606939" cy="1054141"/>
          </a:xfrm>
          <a:prstGeom prst="rect">
            <a:avLst/>
          </a:prstGeom>
        </p:spPr>
        <p:txBody>
          <a:bodyPr anchor="t">
            <a:noAutofit/>
          </a:bodyPr>
          <a:lstStyle>
            <a:lvl1pPr algn="ctr" defTabSz="914400" rtl="0" eaLnBrk="1" latinLnBrk="0" hangingPunct="1">
              <a:lnSpc>
                <a:spcPct val="90000"/>
              </a:lnSpc>
              <a:spcBef>
                <a:spcPct val="0"/>
              </a:spcBef>
              <a:buNone/>
              <a:defRPr sz="4000" b="1" kern="1200">
                <a:solidFill>
                  <a:schemeClr val="tx1"/>
                </a:solidFill>
                <a:latin typeface="Century Gothic" panose="020B0502020202020204" pitchFamily="34" charset="0"/>
                <a:ea typeface="+mj-ea"/>
                <a:cs typeface="+mj-cs"/>
              </a:defRPr>
            </a:lvl1pPr>
          </a:lstStyle>
          <a:p>
            <a:pPr>
              <a:spcBef>
                <a:spcPts val="1000"/>
              </a:spcBef>
            </a:pPr>
            <a:r>
              <a:rPr lang="en-US" sz="4800" dirty="0" smtClean="0">
                <a:solidFill>
                  <a:srgbClr val="0968A3"/>
                </a:solidFill>
                <a:latin typeface="+mj-lt"/>
                <a:ea typeface="+mn-ea"/>
                <a:cs typeface="+mn-cs"/>
              </a:rPr>
              <a:t>5G Overall Architecture </a:t>
            </a:r>
            <a:endParaRPr lang="en-US" sz="4800" dirty="0">
              <a:solidFill>
                <a:srgbClr val="0968A3"/>
              </a:solidFill>
              <a:latin typeface="+mj-lt"/>
              <a:ea typeface="+mn-ea"/>
              <a:cs typeface="+mn-cs"/>
            </a:endParaRPr>
          </a:p>
        </p:txBody>
      </p:sp>
      <p:sp>
        <p:nvSpPr>
          <p:cNvPr id="9" name="Subtitle 2"/>
          <p:cNvSpPr txBox="1">
            <a:spLocks/>
          </p:cNvSpPr>
          <p:nvPr/>
        </p:nvSpPr>
        <p:spPr>
          <a:xfrm>
            <a:off x="3473032" y="4403810"/>
            <a:ext cx="6858000" cy="474215"/>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sz="3000" kern="1200">
                <a:solidFill>
                  <a:schemeClr val="tx1">
                    <a:lumMod val="65000"/>
                    <a:lumOff val="35000"/>
                  </a:schemeClr>
                </a:solidFill>
                <a:latin typeface="Century Gothic" panose="020B0502020202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b="1" i="1" dirty="0" smtClean="0">
                <a:solidFill>
                  <a:srgbClr val="0968A3"/>
                </a:solidFill>
                <a:latin typeface="+mj-lt"/>
              </a:rPr>
              <a:t>Sierra Wireless Validation Team</a:t>
            </a:r>
            <a:endParaRPr lang="vi-VN" sz="2800" b="1" i="1" dirty="0">
              <a:solidFill>
                <a:srgbClr val="0968A3"/>
              </a:solidFill>
              <a:latin typeface="+mj-lt"/>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3893" y="180822"/>
            <a:ext cx="1209677" cy="562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a:spLocks noChangeArrowheads="1"/>
          </p:cNvSpPr>
          <p:nvPr/>
        </p:nvSpPr>
        <p:spPr bwMode="auto">
          <a:xfrm>
            <a:off x="1543511" y="219445"/>
            <a:ext cx="76386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2400" b="1" dirty="0" smtClean="0">
                <a:solidFill>
                  <a:srgbClr val="00B0F0"/>
                </a:solidFill>
                <a:latin typeface="Century Gothic" panose="020B0502020202020204" pitchFamily="34" charset="0"/>
              </a:rPr>
              <a:t>YOUR QUALITY PARTNER FOR SOFTWARE SOLUTIONS</a:t>
            </a:r>
          </a:p>
        </p:txBody>
      </p:sp>
    </p:spTree>
    <p:extLst>
      <p:ext uri="{BB962C8B-B14F-4D97-AF65-F5344CB8AC3E}">
        <p14:creationId xmlns:p14="http://schemas.microsoft.com/office/powerpoint/2010/main" val="121476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p:txBody>
          <a:bodyPr/>
          <a:lstStyle/>
          <a:p>
            <a:endParaRPr lang="en-US"/>
          </a:p>
        </p:txBody>
      </p:sp>
      <p:sp>
        <p:nvSpPr>
          <p:cNvPr id="3" name="Title 2"/>
          <p:cNvSpPr>
            <a:spLocks noGrp="1"/>
          </p:cNvSpPr>
          <p:nvPr>
            <p:ph type="title"/>
          </p:nvPr>
        </p:nvSpPr>
        <p:spPr/>
        <p:txBody>
          <a:bodyPr/>
          <a:lstStyle/>
          <a:p>
            <a:r>
              <a:rPr lang="en-US" dirty="0" smtClean="0"/>
              <a:t>Core Network Slicing Registration</a:t>
            </a:r>
            <a:endParaRPr lang="en-US" dirty="0"/>
          </a:p>
        </p:txBody>
      </p:sp>
      <p:pic>
        <p:nvPicPr>
          <p:cNvPr id="4" name="Picture 3"/>
          <p:cNvPicPr>
            <a:picLocks noChangeAspect="1"/>
          </p:cNvPicPr>
          <p:nvPr/>
        </p:nvPicPr>
        <p:blipFill>
          <a:blip r:embed="rId3"/>
          <a:stretch>
            <a:fillRect/>
          </a:stretch>
        </p:blipFill>
        <p:spPr>
          <a:xfrm>
            <a:off x="169663" y="1273856"/>
            <a:ext cx="8673548" cy="4999055"/>
          </a:xfrm>
          <a:prstGeom prst="rect">
            <a:avLst/>
          </a:prstGeom>
        </p:spPr>
      </p:pic>
    </p:spTree>
    <p:extLst>
      <p:ext uri="{BB962C8B-B14F-4D97-AF65-F5344CB8AC3E}">
        <p14:creationId xmlns:p14="http://schemas.microsoft.com/office/powerpoint/2010/main" val="1873797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9663" y="298450"/>
            <a:ext cx="8577295" cy="563231"/>
          </a:xfrm>
        </p:spPr>
        <p:txBody>
          <a:bodyPr/>
          <a:lstStyle/>
          <a:p>
            <a:r>
              <a:rPr lang="en-US" dirty="0" smtClean="0"/>
              <a:t>Core Network Slicing </a:t>
            </a:r>
            <a:r>
              <a:rPr lang="en-US" dirty="0"/>
              <a:t>PDU </a:t>
            </a:r>
            <a:r>
              <a:rPr lang="en-US" dirty="0" smtClean="0"/>
              <a:t>Session Establishment </a:t>
            </a:r>
            <a:endParaRPr lang="en-US" dirty="0"/>
          </a:p>
        </p:txBody>
      </p:sp>
      <p:pic>
        <p:nvPicPr>
          <p:cNvPr id="5" name="Picture 4"/>
          <p:cNvPicPr>
            <a:picLocks noChangeAspect="1"/>
          </p:cNvPicPr>
          <p:nvPr/>
        </p:nvPicPr>
        <p:blipFill>
          <a:blip r:embed="rId3"/>
          <a:stretch>
            <a:fillRect/>
          </a:stretch>
        </p:blipFill>
        <p:spPr>
          <a:xfrm>
            <a:off x="830179" y="1757613"/>
            <a:ext cx="7700209" cy="4234113"/>
          </a:xfrm>
          <a:prstGeom prst="rect">
            <a:avLst/>
          </a:prstGeom>
        </p:spPr>
      </p:pic>
    </p:spTree>
    <p:extLst>
      <p:ext uri="{BB962C8B-B14F-4D97-AF65-F5344CB8AC3E}">
        <p14:creationId xmlns:p14="http://schemas.microsoft.com/office/powerpoint/2010/main" val="30907239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9663" y="298450"/>
            <a:ext cx="8808082" cy="563231"/>
          </a:xfrm>
        </p:spPr>
        <p:txBody>
          <a:bodyPr/>
          <a:lstStyle/>
          <a:p>
            <a:r>
              <a:rPr lang="en-US" dirty="0" smtClean="0"/>
              <a:t>Transport Network Slicing</a:t>
            </a:r>
            <a:endParaRPr lang="en-US" dirty="0"/>
          </a:p>
        </p:txBody>
      </p:sp>
      <p:pic>
        <p:nvPicPr>
          <p:cNvPr id="2" name="Picture 1"/>
          <p:cNvPicPr>
            <a:picLocks noChangeAspect="1"/>
          </p:cNvPicPr>
          <p:nvPr/>
        </p:nvPicPr>
        <p:blipFill>
          <a:blip r:embed="rId3"/>
          <a:stretch>
            <a:fillRect/>
          </a:stretch>
        </p:blipFill>
        <p:spPr>
          <a:xfrm>
            <a:off x="335918" y="1359569"/>
            <a:ext cx="5364864" cy="4812631"/>
          </a:xfrm>
          <a:prstGeom prst="rect">
            <a:avLst/>
          </a:prstGeom>
        </p:spPr>
      </p:pic>
      <p:sp>
        <p:nvSpPr>
          <p:cNvPr id="5" name="TextBox 4"/>
          <p:cNvSpPr txBox="1"/>
          <p:nvPr/>
        </p:nvSpPr>
        <p:spPr>
          <a:xfrm>
            <a:off x="5700782" y="1503947"/>
            <a:ext cx="3443218" cy="4770537"/>
          </a:xfrm>
          <a:prstGeom prst="rect">
            <a:avLst/>
          </a:prstGeom>
          <a:noFill/>
        </p:spPr>
        <p:txBody>
          <a:bodyPr wrap="square" rtlCol="0">
            <a:spAutoFit/>
          </a:bodyPr>
          <a:lstStyle/>
          <a:p>
            <a:pPr marL="228600" indent="-228600">
              <a:lnSpc>
                <a:spcPct val="90000"/>
              </a:lnSpc>
              <a:spcBef>
                <a:spcPts val="1000"/>
              </a:spcBef>
              <a:buFont typeface="Wingdings" panose="05000000000000000000" pitchFamily="2" charset="2"/>
              <a:buChar char="v"/>
            </a:pPr>
            <a:r>
              <a:rPr lang="en-US" sz="2400" dirty="0" smtClean="0">
                <a:solidFill>
                  <a:srgbClr val="0070C0"/>
                </a:solidFill>
                <a:latin typeface="+mj-lt"/>
              </a:rPr>
              <a:t> </a:t>
            </a:r>
            <a:r>
              <a:rPr lang="en-US" sz="2200" b="1" dirty="0">
                <a:solidFill>
                  <a:srgbClr val="0070C0"/>
                </a:solidFill>
                <a:latin typeface="+mj-lt"/>
              </a:rPr>
              <a:t>Physical Layer Network:</a:t>
            </a:r>
            <a:r>
              <a:rPr lang="en-US" sz="2200" dirty="0">
                <a:solidFill>
                  <a:srgbClr val="0070C0"/>
                </a:solidFill>
                <a:latin typeface="+mj-lt"/>
              </a:rPr>
              <a:t> </a:t>
            </a:r>
            <a:r>
              <a:rPr lang="en-US" sz="2200" dirty="0" smtClean="0">
                <a:solidFill>
                  <a:srgbClr val="0070C0"/>
                </a:solidFill>
                <a:latin typeface="+mj-lt"/>
              </a:rPr>
              <a:t>physical </a:t>
            </a:r>
            <a:r>
              <a:rPr lang="en-US" sz="2200" dirty="0">
                <a:solidFill>
                  <a:srgbClr val="0070C0"/>
                </a:solidFill>
                <a:latin typeface="+mj-lt"/>
              </a:rPr>
              <a:t>resource, such as rack, port and fiber link etc</a:t>
            </a:r>
            <a:r>
              <a:rPr lang="en-US" sz="2200" dirty="0" smtClean="0">
                <a:solidFill>
                  <a:srgbClr val="0070C0"/>
                </a:solidFill>
                <a:latin typeface="+mj-lt"/>
              </a:rPr>
              <a:t>.</a:t>
            </a:r>
          </a:p>
          <a:p>
            <a:pPr marL="228600" indent="-228600">
              <a:lnSpc>
                <a:spcPct val="90000"/>
              </a:lnSpc>
              <a:spcBef>
                <a:spcPts val="1000"/>
              </a:spcBef>
              <a:buFont typeface="Wingdings" panose="05000000000000000000" pitchFamily="2" charset="2"/>
              <a:buChar char="v"/>
            </a:pPr>
            <a:r>
              <a:rPr lang="en-US" sz="2200" dirty="0">
                <a:solidFill>
                  <a:srgbClr val="0070C0"/>
                </a:solidFill>
                <a:latin typeface="+mj-lt"/>
              </a:rPr>
              <a:t> </a:t>
            </a:r>
            <a:r>
              <a:rPr lang="en-US" sz="2200" b="1" dirty="0">
                <a:solidFill>
                  <a:srgbClr val="0070C0"/>
                </a:solidFill>
                <a:latin typeface="+mj-lt"/>
              </a:rPr>
              <a:t>Hard Pipe Layer Network: </a:t>
            </a:r>
            <a:r>
              <a:rPr lang="en-US" sz="2200" dirty="0" smtClean="0">
                <a:solidFill>
                  <a:srgbClr val="0070C0"/>
                </a:solidFill>
                <a:latin typeface="+mj-lt"/>
              </a:rPr>
              <a:t>L1 </a:t>
            </a:r>
            <a:r>
              <a:rPr lang="en-US" sz="2200" dirty="0">
                <a:solidFill>
                  <a:srgbClr val="0070C0"/>
                </a:solidFill>
                <a:latin typeface="+mj-lt"/>
              </a:rPr>
              <a:t>hard pipe and can’t statically </a:t>
            </a:r>
            <a:r>
              <a:rPr lang="en-US" sz="2200" dirty="0" smtClean="0">
                <a:solidFill>
                  <a:srgbClr val="0070C0"/>
                </a:solidFill>
                <a:latin typeface="+mj-lt"/>
              </a:rPr>
              <a:t>multiplex</a:t>
            </a:r>
          </a:p>
          <a:p>
            <a:pPr marL="228600" indent="-228600">
              <a:lnSpc>
                <a:spcPct val="90000"/>
              </a:lnSpc>
              <a:spcBef>
                <a:spcPts val="1000"/>
              </a:spcBef>
              <a:buFont typeface="Wingdings" panose="05000000000000000000" pitchFamily="2" charset="2"/>
              <a:buChar char="v"/>
            </a:pPr>
            <a:r>
              <a:rPr lang="en-US" sz="2200" dirty="0" smtClean="0">
                <a:solidFill>
                  <a:srgbClr val="0070C0"/>
                </a:solidFill>
                <a:latin typeface="+mj-lt"/>
              </a:rPr>
              <a:t> </a:t>
            </a:r>
            <a:r>
              <a:rPr lang="en-US" sz="2200" b="1" dirty="0" smtClean="0">
                <a:solidFill>
                  <a:srgbClr val="0070C0"/>
                </a:solidFill>
                <a:latin typeface="+mj-lt"/>
              </a:rPr>
              <a:t>Soft </a:t>
            </a:r>
            <a:r>
              <a:rPr lang="en-US" sz="2200" b="1" dirty="0">
                <a:solidFill>
                  <a:srgbClr val="0070C0"/>
                </a:solidFill>
                <a:latin typeface="+mj-lt"/>
              </a:rPr>
              <a:t>Pipe Layer Network: </a:t>
            </a:r>
            <a:r>
              <a:rPr lang="en-US" sz="2200" dirty="0" smtClean="0">
                <a:solidFill>
                  <a:srgbClr val="0070C0"/>
                </a:solidFill>
                <a:latin typeface="+mj-lt"/>
              </a:rPr>
              <a:t>L2 </a:t>
            </a:r>
            <a:r>
              <a:rPr lang="en-US" sz="2200" dirty="0">
                <a:solidFill>
                  <a:srgbClr val="0070C0"/>
                </a:solidFill>
                <a:latin typeface="+mj-lt"/>
              </a:rPr>
              <a:t>or L3 network, such as Ethernet or IP </a:t>
            </a:r>
            <a:r>
              <a:rPr lang="en-US" sz="2200" dirty="0" smtClean="0">
                <a:solidFill>
                  <a:srgbClr val="0070C0"/>
                </a:solidFill>
                <a:latin typeface="+mj-lt"/>
              </a:rPr>
              <a:t>network</a:t>
            </a:r>
          </a:p>
          <a:p>
            <a:pPr marL="228600" indent="-228600">
              <a:lnSpc>
                <a:spcPct val="90000"/>
              </a:lnSpc>
              <a:spcBef>
                <a:spcPts val="1000"/>
              </a:spcBef>
              <a:buFont typeface="Wingdings" panose="05000000000000000000" pitchFamily="2" charset="2"/>
              <a:buChar char="v"/>
            </a:pPr>
            <a:r>
              <a:rPr lang="en-US" sz="2200" dirty="0">
                <a:solidFill>
                  <a:srgbClr val="0070C0"/>
                </a:solidFill>
                <a:latin typeface="+mj-lt"/>
              </a:rPr>
              <a:t> </a:t>
            </a:r>
            <a:r>
              <a:rPr lang="en-US" sz="2200" b="1" dirty="0">
                <a:solidFill>
                  <a:srgbClr val="0070C0"/>
                </a:solidFill>
                <a:latin typeface="+mj-lt"/>
              </a:rPr>
              <a:t>Service Layer Network:</a:t>
            </a:r>
            <a:r>
              <a:rPr lang="en-US" sz="2200" dirty="0">
                <a:solidFill>
                  <a:srgbClr val="0070C0"/>
                </a:solidFill>
                <a:latin typeface="+mj-lt"/>
              </a:rPr>
              <a:t> </a:t>
            </a:r>
            <a:r>
              <a:rPr lang="en-US" sz="2200" dirty="0" smtClean="0">
                <a:solidFill>
                  <a:srgbClr val="0070C0"/>
                </a:solidFill>
                <a:latin typeface="+mj-lt"/>
              </a:rPr>
              <a:t>represents </a:t>
            </a:r>
            <a:r>
              <a:rPr lang="en-US" sz="2200" dirty="0">
                <a:solidFill>
                  <a:srgbClr val="0070C0"/>
                </a:solidFill>
                <a:latin typeface="+mj-lt"/>
              </a:rPr>
              <a:t>client layer network of transport network</a:t>
            </a:r>
          </a:p>
        </p:txBody>
      </p:sp>
    </p:spTree>
    <p:extLst>
      <p:ext uri="{BB962C8B-B14F-4D97-AF65-F5344CB8AC3E}">
        <p14:creationId xmlns:p14="http://schemas.microsoft.com/office/powerpoint/2010/main" val="13663557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9663" y="298450"/>
            <a:ext cx="7507287" cy="1061829"/>
          </a:xfrm>
        </p:spPr>
        <p:txBody>
          <a:bodyPr/>
          <a:lstStyle/>
          <a:p>
            <a:r>
              <a:rPr lang="en-US" sz="3600" dirty="0">
                <a:cs typeface="Arial" panose="020B0604020202020204" pitchFamily="34" charset="0"/>
              </a:rPr>
              <a:t>5G Security Architecture</a:t>
            </a:r>
            <a:r>
              <a:rPr lang="en-US" sz="3600" dirty="0">
                <a:solidFill>
                  <a:schemeClr val="bg1"/>
                </a:solidFill>
                <a:cs typeface="Arial" panose="020B0604020202020204" pitchFamily="34" charset="0"/>
              </a:rPr>
              <a:t/>
            </a:r>
            <a:br>
              <a:rPr lang="en-US" sz="3600" dirty="0">
                <a:solidFill>
                  <a:schemeClr val="bg1"/>
                </a:solidFill>
                <a:cs typeface="Arial" panose="020B0604020202020204" pitchFamily="34" charset="0"/>
              </a:rPr>
            </a:br>
            <a:endParaRPr lang="en-US" dirty="0"/>
          </a:p>
        </p:txBody>
      </p:sp>
      <p:sp>
        <p:nvSpPr>
          <p:cNvPr id="6" name="Rectangle 5"/>
          <p:cNvSpPr/>
          <p:nvPr/>
        </p:nvSpPr>
        <p:spPr>
          <a:xfrm>
            <a:off x="340242" y="1360279"/>
            <a:ext cx="5279508" cy="2579168"/>
          </a:xfrm>
          <a:prstGeom prst="rect">
            <a:avLst/>
          </a:prstGeom>
        </p:spPr>
        <p:txBody>
          <a:bodyPr wrap="square">
            <a:spAutoFit/>
          </a:bodyPr>
          <a:lstStyle/>
          <a:p>
            <a:pPr>
              <a:lnSpc>
                <a:spcPct val="90000"/>
              </a:lnSpc>
              <a:spcBef>
                <a:spcPts val="1000"/>
              </a:spcBef>
            </a:pPr>
            <a:r>
              <a:rPr lang="en-US" sz="2000" b="1" dirty="0" smtClean="0">
                <a:solidFill>
                  <a:srgbClr val="0070C0"/>
                </a:solidFill>
              </a:rPr>
              <a:t>Major risks:</a:t>
            </a:r>
            <a:endParaRPr lang="en-US" sz="2000" b="1" dirty="0">
              <a:solidFill>
                <a:srgbClr val="0070C0"/>
              </a:solidFill>
            </a:endParaRPr>
          </a:p>
          <a:p>
            <a:pPr marL="228600" indent="-228600">
              <a:lnSpc>
                <a:spcPct val="90000"/>
              </a:lnSpc>
              <a:spcBef>
                <a:spcPts val="1000"/>
              </a:spcBef>
              <a:buFont typeface="Wingdings" panose="05000000000000000000" pitchFamily="2" charset="2"/>
              <a:buChar char="v"/>
            </a:pPr>
            <a:r>
              <a:rPr lang="en-US" dirty="0" smtClean="0">
                <a:solidFill>
                  <a:srgbClr val="0070C0"/>
                </a:solidFill>
              </a:rPr>
              <a:t> More </a:t>
            </a:r>
            <a:r>
              <a:rPr lang="en-US" dirty="0" err="1" smtClean="0">
                <a:solidFill>
                  <a:srgbClr val="0070C0"/>
                </a:solidFill>
              </a:rPr>
              <a:t>IoT</a:t>
            </a:r>
            <a:r>
              <a:rPr lang="en-US" dirty="0" smtClean="0">
                <a:solidFill>
                  <a:srgbClr val="0070C0"/>
                </a:solidFill>
              </a:rPr>
              <a:t> devices will be attacked.</a:t>
            </a:r>
          </a:p>
          <a:p>
            <a:pPr>
              <a:lnSpc>
                <a:spcPct val="90000"/>
              </a:lnSpc>
              <a:spcBef>
                <a:spcPts val="1000"/>
              </a:spcBef>
            </a:pPr>
            <a:r>
              <a:rPr lang="en-US" dirty="0">
                <a:solidFill>
                  <a:srgbClr val="0070C0"/>
                </a:solidFill>
              </a:rPr>
              <a:t> </a:t>
            </a:r>
            <a:r>
              <a:rPr lang="en-US" dirty="0" smtClean="0">
                <a:solidFill>
                  <a:srgbClr val="0070C0"/>
                </a:solidFill>
              </a:rPr>
              <a:t>         </a:t>
            </a:r>
            <a:r>
              <a:rPr lang="en-US" sz="1600" dirty="0" smtClean="0">
                <a:solidFill>
                  <a:srgbClr val="0070C0"/>
                </a:solidFill>
              </a:rPr>
              <a:t>- </a:t>
            </a:r>
            <a:r>
              <a:rPr lang="en-US" sz="1600" dirty="0">
                <a:solidFill>
                  <a:srgbClr val="0070C0"/>
                </a:solidFill>
              </a:rPr>
              <a:t>Data </a:t>
            </a:r>
            <a:r>
              <a:rPr lang="en-US" sz="1600" dirty="0" smtClean="0">
                <a:solidFill>
                  <a:srgbClr val="0070C0"/>
                </a:solidFill>
              </a:rPr>
              <a:t>Theft</a:t>
            </a:r>
          </a:p>
          <a:p>
            <a:pPr>
              <a:lnSpc>
                <a:spcPct val="90000"/>
              </a:lnSpc>
              <a:spcBef>
                <a:spcPts val="1000"/>
              </a:spcBef>
            </a:pPr>
            <a:r>
              <a:rPr lang="en-US" sz="1600" dirty="0">
                <a:solidFill>
                  <a:srgbClr val="0070C0"/>
                </a:solidFill>
              </a:rPr>
              <a:t> </a:t>
            </a:r>
            <a:r>
              <a:rPr lang="en-US" sz="1600" dirty="0" smtClean="0">
                <a:solidFill>
                  <a:srgbClr val="0070C0"/>
                </a:solidFill>
              </a:rPr>
              <a:t>          - </a:t>
            </a:r>
            <a:r>
              <a:rPr lang="en-US" sz="1600" dirty="0" err="1" smtClean="0">
                <a:solidFill>
                  <a:srgbClr val="0070C0"/>
                </a:solidFill>
              </a:rPr>
              <a:t>DoS</a:t>
            </a:r>
            <a:endParaRPr lang="en-US" sz="1600" dirty="0" smtClean="0">
              <a:solidFill>
                <a:srgbClr val="0070C0"/>
              </a:solidFill>
            </a:endParaRPr>
          </a:p>
          <a:p>
            <a:pPr marL="228600" indent="-228600">
              <a:lnSpc>
                <a:spcPct val="90000"/>
              </a:lnSpc>
              <a:spcBef>
                <a:spcPts val="1000"/>
              </a:spcBef>
              <a:buFont typeface="Wingdings" panose="05000000000000000000" pitchFamily="2" charset="2"/>
              <a:buChar char="v"/>
            </a:pPr>
            <a:r>
              <a:rPr lang="en-US" dirty="0" smtClean="0">
                <a:solidFill>
                  <a:srgbClr val="0070C0"/>
                </a:solidFill>
              </a:rPr>
              <a:t> Untrusted hardware providers.</a:t>
            </a:r>
          </a:p>
          <a:p>
            <a:pPr>
              <a:lnSpc>
                <a:spcPct val="90000"/>
              </a:lnSpc>
              <a:spcBef>
                <a:spcPts val="1000"/>
              </a:spcBef>
            </a:pPr>
            <a:r>
              <a:rPr lang="en-US" dirty="0" smtClean="0">
                <a:solidFill>
                  <a:srgbClr val="0070C0"/>
                </a:solidFill>
              </a:rPr>
              <a:t>     </a:t>
            </a:r>
            <a:r>
              <a:rPr lang="en-US" sz="1600" dirty="0" smtClean="0">
                <a:solidFill>
                  <a:srgbClr val="0070C0"/>
                </a:solidFill>
              </a:rPr>
              <a:t>     </a:t>
            </a:r>
            <a:r>
              <a:rPr lang="en-US" sz="1600" dirty="0">
                <a:solidFill>
                  <a:srgbClr val="0070C0"/>
                </a:solidFill>
              </a:rPr>
              <a:t>- Industry </a:t>
            </a:r>
            <a:r>
              <a:rPr lang="en-US" sz="1600" dirty="0" smtClean="0">
                <a:solidFill>
                  <a:srgbClr val="0070C0"/>
                </a:solidFill>
              </a:rPr>
              <a:t>4.0</a:t>
            </a:r>
          </a:p>
          <a:p>
            <a:pPr>
              <a:lnSpc>
                <a:spcPct val="90000"/>
              </a:lnSpc>
              <a:spcBef>
                <a:spcPts val="1000"/>
              </a:spcBef>
            </a:pPr>
            <a:r>
              <a:rPr lang="en-US" sz="1600" dirty="0">
                <a:solidFill>
                  <a:srgbClr val="0070C0"/>
                </a:solidFill>
              </a:rPr>
              <a:t>           - National security</a:t>
            </a:r>
          </a:p>
        </p:txBody>
      </p:sp>
      <p:pic>
        <p:nvPicPr>
          <p:cNvPr id="8" name="Picture 7"/>
          <p:cNvPicPr>
            <a:picLocks noChangeAspect="1"/>
          </p:cNvPicPr>
          <p:nvPr/>
        </p:nvPicPr>
        <p:blipFill>
          <a:blip r:embed="rId3"/>
          <a:stretch>
            <a:fillRect/>
          </a:stretch>
        </p:blipFill>
        <p:spPr>
          <a:xfrm>
            <a:off x="935128" y="4081139"/>
            <a:ext cx="4113121" cy="2537048"/>
          </a:xfrm>
          <a:prstGeom prst="rect">
            <a:avLst/>
          </a:prstGeom>
        </p:spPr>
      </p:pic>
      <p:pic>
        <p:nvPicPr>
          <p:cNvPr id="9" name="Picture 8"/>
          <p:cNvPicPr>
            <a:picLocks noChangeAspect="1"/>
          </p:cNvPicPr>
          <p:nvPr/>
        </p:nvPicPr>
        <p:blipFill>
          <a:blip r:embed="rId4"/>
          <a:stretch>
            <a:fillRect/>
          </a:stretch>
        </p:blipFill>
        <p:spPr>
          <a:xfrm>
            <a:off x="5378116" y="1223969"/>
            <a:ext cx="3636296" cy="3020038"/>
          </a:xfrm>
          <a:prstGeom prst="rect">
            <a:avLst/>
          </a:prstGeom>
        </p:spPr>
      </p:pic>
      <p:pic>
        <p:nvPicPr>
          <p:cNvPr id="10" name="Picture 9"/>
          <p:cNvPicPr>
            <a:picLocks noChangeAspect="1"/>
          </p:cNvPicPr>
          <p:nvPr/>
        </p:nvPicPr>
        <p:blipFill>
          <a:blip r:embed="rId5"/>
          <a:stretch>
            <a:fillRect/>
          </a:stretch>
        </p:blipFill>
        <p:spPr>
          <a:xfrm>
            <a:off x="4865493" y="4244007"/>
            <a:ext cx="4148919" cy="2363375"/>
          </a:xfrm>
          <a:prstGeom prst="rect">
            <a:avLst/>
          </a:prstGeom>
        </p:spPr>
      </p:pic>
    </p:spTree>
    <p:extLst>
      <p:ext uri="{BB962C8B-B14F-4D97-AF65-F5344CB8AC3E}">
        <p14:creationId xmlns:p14="http://schemas.microsoft.com/office/powerpoint/2010/main" val="29516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4"/>
          </p:nvPr>
        </p:nvPicPr>
        <p:blipFill>
          <a:blip r:embed="rId3"/>
          <a:stretch>
            <a:fillRect/>
          </a:stretch>
        </p:blipFill>
        <p:spPr>
          <a:xfrm>
            <a:off x="5491042" y="1251313"/>
            <a:ext cx="3074896" cy="2154872"/>
          </a:xfrm>
          <a:prstGeom prst="rect">
            <a:avLst/>
          </a:prstGeom>
        </p:spPr>
      </p:pic>
      <p:sp>
        <p:nvSpPr>
          <p:cNvPr id="3" name="Title 2"/>
          <p:cNvSpPr>
            <a:spLocks noGrp="1"/>
          </p:cNvSpPr>
          <p:nvPr>
            <p:ph type="title"/>
          </p:nvPr>
        </p:nvSpPr>
        <p:spPr>
          <a:xfrm>
            <a:off x="169663" y="298450"/>
            <a:ext cx="7507287" cy="1061829"/>
          </a:xfrm>
        </p:spPr>
        <p:txBody>
          <a:bodyPr/>
          <a:lstStyle/>
          <a:p>
            <a:r>
              <a:rPr lang="en-US" sz="3600" dirty="0">
                <a:cs typeface="Arial" panose="020B0604020202020204" pitchFamily="34" charset="0"/>
              </a:rPr>
              <a:t>5G Security </a:t>
            </a:r>
            <a:r>
              <a:rPr lang="en-US" sz="3600" dirty="0" smtClean="0">
                <a:cs typeface="Arial" panose="020B0604020202020204" pitchFamily="34" charset="0"/>
              </a:rPr>
              <a:t>Architecture (cont.)</a:t>
            </a:r>
            <a:r>
              <a:rPr lang="en-US" sz="3600" dirty="0">
                <a:solidFill>
                  <a:schemeClr val="bg1"/>
                </a:solidFill>
                <a:cs typeface="Arial" panose="020B0604020202020204" pitchFamily="34" charset="0"/>
              </a:rPr>
              <a:t/>
            </a:r>
            <a:br>
              <a:rPr lang="en-US" sz="3600" dirty="0">
                <a:solidFill>
                  <a:schemeClr val="bg1"/>
                </a:solidFill>
                <a:cs typeface="Arial" panose="020B0604020202020204" pitchFamily="34" charset="0"/>
              </a:rPr>
            </a:br>
            <a:endParaRPr lang="en-US" dirty="0"/>
          </a:p>
        </p:txBody>
      </p:sp>
      <p:sp>
        <p:nvSpPr>
          <p:cNvPr id="6" name="Rectangle 5"/>
          <p:cNvSpPr/>
          <p:nvPr/>
        </p:nvSpPr>
        <p:spPr>
          <a:xfrm>
            <a:off x="340242" y="1360279"/>
            <a:ext cx="5279508" cy="1695849"/>
          </a:xfrm>
          <a:prstGeom prst="rect">
            <a:avLst/>
          </a:prstGeom>
        </p:spPr>
        <p:txBody>
          <a:bodyPr wrap="square">
            <a:spAutoFit/>
          </a:bodyPr>
          <a:lstStyle/>
          <a:p>
            <a:pPr marL="228600" indent="-228600">
              <a:lnSpc>
                <a:spcPct val="90000"/>
              </a:lnSpc>
              <a:spcBef>
                <a:spcPts val="1000"/>
              </a:spcBef>
              <a:buFont typeface="Wingdings" panose="05000000000000000000" pitchFamily="2" charset="2"/>
              <a:buChar char="v"/>
            </a:pPr>
            <a:r>
              <a:rPr lang="en-US" dirty="0">
                <a:solidFill>
                  <a:srgbClr val="0070C0"/>
                </a:solidFill>
              </a:rPr>
              <a:t> </a:t>
            </a:r>
            <a:r>
              <a:rPr lang="en-US" dirty="0" smtClean="0">
                <a:solidFill>
                  <a:srgbClr val="0070C0"/>
                </a:solidFill>
              </a:rPr>
              <a:t>New trust model</a:t>
            </a:r>
          </a:p>
          <a:p>
            <a:pPr>
              <a:lnSpc>
                <a:spcPct val="90000"/>
              </a:lnSpc>
              <a:spcBef>
                <a:spcPts val="1000"/>
              </a:spcBef>
            </a:pPr>
            <a:r>
              <a:rPr lang="en-US" dirty="0">
                <a:solidFill>
                  <a:srgbClr val="0070C0"/>
                </a:solidFill>
              </a:rPr>
              <a:t> </a:t>
            </a:r>
            <a:r>
              <a:rPr lang="en-US" dirty="0" smtClean="0">
                <a:solidFill>
                  <a:srgbClr val="0070C0"/>
                </a:solidFill>
              </a:rPr>
              <a:t>       </a:t>
            </a:r>
            <a:r>
              <a:rPr lang="en-US" sz="1600" dirty="0" smtClean="0">
                <a:solidFill>
                  <a:srgbClr val="0070C0"/>
                </a:solidFill>
              </a:rPr>
              <a:t>- Base </a:t>
            </a:r>
            <a:r>
              <a:rPr lang="en-US" sz="1600" dirty="0">
                <a:solidFill>
                  <a:srgbClr val="0070C0"/>
                </a:solidFill>
              </a:rPr>
              <a:t>on 3G, 4G-LTE security </a:t>
            </a:r>
            <a:r>
              <a:rPr lang="en-US" sz="1600" dirty="0" smtClean="0">
                <a:solidFill>
                  <a:srgbClr val="0070C0"/>
                </a:solidFill>
              </a:rPr>
              <a:t>architecture.</a:t>
            </a:r>
          </a:p>
          <a:p>
            <a:pPr>
              <a:lnSpc>
                <a:spcPct val="90000"/>
              </a:lnSpc>
              <a:spcBef>
                <a:spcPts val="1000"/>
              </a:spcBef>
            </a:pPr>
            <a:r>
              <a:rPr lang="en-US" sz="1600" dirty="0">
                <a:solidFill>
                  <a:srgbClr val="0070C0"/>
                </a:solidFill>
              </a:rPr>
              <a:t> </a:t>
            </a:r>
            <a:r>
              <a:rPr lang="en-US" sz="1600" dirty="0" smtClean="0">
                <a:solidFill>
                  <a:srgbClr val="0070C0"/>
                </a:solidFill>
              </a:rPr>
              <a:t>        -  Improve </a:t>
            </a:r>
            <a:r>
              <a:rPr lang="en-US" sz="1600" dirty="0">
                <a:solidFill>
                  <a:srgbClr val="0070C0"/>
                </a:solidFill>
              </a:rPr>
              <a:t>AKA </a:t>
            </a:r>
            <a:r>
              <a:rPr lang="en-US" sz="1600" dirty="0" smtClean="0">
                <a:solidFill>
                  <a:srgbClr val="0070C0"/>
                </a:solidFill>
              </a:rPr>
              <a:t>protocol.</a:t>
            </a:r>
            <a:endParaRPr lang="en-US" dirty="0">
              <a:solidFill>
                <a:srgbClr val="0070C0"/>
              </a:solidFill>
            </a:endParaRPr>
          </a:p>
          <a:p>
            <a:pPr marL="228600" indent="-228600">
              <a:lnSpc>
                <a:spcPct val="90000"/>
              </a:lnSpc>
              <a:spcBef>
                <a:spcPts val="1000"/>
              </a:spcBef>
              <a:buFont typeface="Wingdings" panose="05000000000000000000" pitchFamily="2" charset="2"/>
              <a:buChar char="v"/>
            </a:pPr>
            <a:r>
              <a:rPr lang="en-US" dirty="0" smtClean="0">
                <a:solidFill>
                  <a:srgbClr val="0070C0"/>
                </a:solidFill>
              </a:rPr>
              <a:t> Need </a:t>
            </a:r>
            <a:r>
              <a:rPr lang="en-US" dirty="0">
                <a:solidFill>
                  <a:srgbClr val="0070C0"/>
                </a:solidFill>
              </a:rPr>
              <a:t>to have </a:t>
            </a:r>
            <a:r>
              <a:rPr lang="en-US" dirty="0" smtClean="0">
                <a:solidFill>
                  <a:srgbClr val="0070C0"/>
                </a:solidFill>
              </a:rPr>
              <a:t>distinct security for each network slide.</a:t>
            </a:r>
            <a:endParaRPr lang="en-US" dirty="0">
              <a:solidFill>
                <a:srgbClr val="0070C0"/>
              </a:solidFill>
            </a:endParaRPr>
          </a:p>
        </p:txBody>
      </p:sp>
      <p:pic>
        <p:nvPicPr>
          <p:cNvPr id="2" name="Picture 1"/>
          <p:cNvPicPr>
            <a:picLocks noChangeAspect="1"/>
          </p:cNvPicPr>
          <p:nvPr/>
        </p:nvPicPr>
        <p:blipFill>
          <a:blip r:embed="rId4"/>
          <a:stretch>
            <a:fillRect/>
          </a:stretch>
        </p:blipFill>
        <p:spPr>
          <a:xfrm>
            <a:off x="451489" y="2955508"/>
            <a:ext cx="4757728" cy="2736746"/>
          </a:xfrm>
          <a:prstGeom prst="rect">
            <a:avLst/>
          </a:prstGeom>
        </p:spPr>
      </p:pic>
      <p:sp>
        <p:nvSpPr>
          <p:cNvPr id="7" name="Rectangle 6"/>
          <p:cNvSpPr/>
          <p:nvPr/>
        </p:nvSpPr>
        <p:spPr>
          <a:xfrm>
            <a:off x="5303521" y="3552498"/>
            <a:ext cx="3754505" cy="1217769"/>
          </a:xfrm>
          <a:prstGeom prst="rect">
            <a:avLst/>
          </a:prstGeom>
        </p:spPr>
        <p:txBody>
          <a:bodyPr wrap="square">
            <a:spAutoFit/>
          </a:bodyPr>
          <a:lstStyle/>
          <a:p>
            <a:pPr marL="228600" indent="-228600">
              <a:lnSpc>
                <a:spcPct val="90000"/>
              </a:lnSpc>
              <a:spcBef>
                <a:spcPts val="1000"/>
              </a:spcBef>
              <a:buFont typeface="Wingdings" panose="05000000000000000000" pitchFamily="2" charset="2"/>
              <a:buChar char="v"/>
            </a:pPr>
            <a:r>
              <a:rPr lang="en-US" dirty="0">
                <a:solidFill>
                  <a:srgbClr val="0070C0"/>
                </a:solidFill>
              </a:rPr>
              <a:t> </a:t>
            </a:r>
            <a:r>
              <a:rPr lang="en-US" dirty="0" smtClean="0">
                <a:solidFill>
                  <a:srgbClr val="0070C0"/>
                </a:solidFill>
              </a:rPr>
              <a:t>Select trusted and mixed hardware providers.</a:t>
            </a:r>
            <a:endParaRPr lang="en-US" dirty="0">
              <a:solidFill>
                <a:srgbClr val="0070C0"/>
              </a:solidFill>
            </a:endParaRPr>
          </a:p>
          <a:p>
            <a:pPr marL="228600" indent="-228600">
              <a:lnSpc>
                <a:spcPct val="90000"/>
              </a:lnSpc>
              <a:spcBef>
                <a:spcPts val="1000"/>
              </a:spcBef>
              <a:buFont typeface="Wingdings" panose="05000000000000000000" pitchFamily="2" charset="2"/>
              <a:buChar char="v"/>
            </a:pPr>
            <a:r>
              <a:rPr lang="en-US" dirty="0">
                <a:solidFill>
                  <a:srgbClr val="0070C0"/>
                </a:solidFill>
              </a:rPr>
              <a:t> </a:t>
            </a:r>
            <a:r>
              <a:rPr lang="en-US" dirty="0" smtClean="0">
                <a:solidFill>
                  <a:srgbClr val="0070C0"/>
                </a:solidFill>
              </a:rPr>
              <a:t>Self-researching </a:t>
            </a:r>
            <a:r>
              <a:rPr lang="en-US" dirty="0">
                <a:solidFill>
                  <a:srgbClr val="0070C0"/>
                </a:solidFill>
              </a:rPr>
              <a:t>and </a:t>
            </a:r>
            <a:r>
              <a:rPr lang="en-US" dirty="0" smtClean="0">
                <a:solidFill>
                  <a:srgbClr val="0070C0"/>
                </a:solidFill>
              </a:rPr>
              <a:t>manufacturing for each country.</a:t>
            </a:r>
            <a:endParaRPr lang="en-US" dirty="0">
              <a:solidFill>
                <a:srgbClr val="0070C0"/>
              </a:solidFill>
            </a:endParaRPr>
          </a:p>
        </p:txBody>
      </p:sp>
    </p:spTree>
    <p:extLst>
      <p:ext uri="{BB962C8B-B14F-4D97-AF65-F5344CB8AC3E}">
        <p14:creationId xmlns:p14="http://schemas.microsoft.com/office/powerpoint/2010/main" val="2792957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9663" y="298450"/>
            <a:ext cx="7507287" cy="590931"/>
          </a:xfrm>
        </p:spPr>
        <p:txBody>
          <a:bodyPr/>
          <a:lstStyle/>
          <a:p>
            <a:r>
              <a:rPr lang="en-US" sz="3600" dirty="0" smtClean="0">
                <a:cs typeface="Arial" panose="020B0604020202020204" pitchFamily="34" charset="0"/>
              </a:rPr>
              <a:t>3GPP 5G Deployment Options</a:t>
            </a:r>
            <a:endParaRPr lang="en-US" dirty="0"/>
          </a:p>
        </p:txBody>
      </p:sp>
      <p:pic>
        <p:nvPicPr>
          <p:cNvPr id="9" name="Picture 8"/>
          <p:cNvPicPr>
            <a:picLocks noChangeAspect="1"/>
          </p:cNvPicPr>
          <p:nvPr/>
        </p:nvPicPr>
        <p:blipFill>
          <a:blip r:embed="rId3"/>
          <a:stretch>
            <a:fillRect/>
          </a:stretch>
        </p:blipFill>
        <p:spPr>
          <a:xfrm>
            <a:off x="585787" y="1485900"/>
            <a:ext cx="7934325" cy="4972050"/>
          </a:xfrm>
          <a:prstGeom prst="rect">
            <a:avLst/>
          </a:prstGeom>
        </p:spPr>
      </p:pic>
    </p:spTree>
    <p:extLst>
      <p:ext uri="{BB962C8B-B14F-4D97-AF65-F5344CB8AC3E}">
        <p14:creationId xmlns:p14="http://schemas.microsoft.com/office/powerpoint/2010/main" val="3903126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1350" y="356553"/>
            <a:ext cx="8716642" cy="546100"/>
          </a:xfrm>
        </p:spPr>
        <p:txBody>
          <a:bodyPr>
            <a:noAutofit/>
          </a:bodyPr>
          <a:lstStyle/>
          <a:p>
            <a:r>
              <a:rPr lang="en-GB" dirty="0" smtClean="0">
                <a:cs typeface="Arial" panose="020B0604020202020204" pitchFamily="34" charset="0"/>
              </a:rPr>
              <a:t>Reference</a:t>
            </a:r>
            <a:endParaRPr lang="en-US" dirty="0">
              <a:cs typeface="Arial" panose="020B0604020202020204" pitchFamily="34" charset="0"/>
            </a:endParaRPr>
          </a:p>
        </p:txBody>
      </p:sp>
      <p:sp>
        <p:nvSpPr>
          <p:cNvPr id="5" name="TextBox 4"/>
          <p:cNvSpPr txBox="1"/>
          <p:nvPr/>
        </p:nvSpPr>
        <p:spPr>
          <a:xfrm>
            <a:off x="394239" y="1460509"/>
            <a:ext cx="8250864" cy="3785652"/>
          </a:xfrm>
          <a:prstGeom prst="rect">
            <a:avLst/>
          </a:prstGeom>
          <a:noFill/>
        </p:spPr>
        <p:txBody>
          <a:bodyPr wrap="square" rtlCol="0">
            <a:spAutoFit/>
          </a:bodyPr>
          <a:lstStyle/>
          <a:p>
            <a:pPr algn="just"/>
            <a:r>
              <a:rPr lang="en-US" sz="2400" b="1" dirty="0" smtClean="0">
                <a:solidFill>
                  <a:srgbClr val="0968A3"/>
                </a:solidFill>
                <a:latin typeface="+mj-lt"/>
              </a:rPr>
              <a:t>[1] NGMN </a:t>
            </a:r>
            <a:r>
              <a:rPr lang="en-US" sz="2400" b="1" dirty="0">
                <a:solidFill>
                  <a:srgbClr val="0968A3"/>
                </a:solidFill>
                <a:latin typeface="+mj-lt"/>
              </a:rPr>
              <a:t>Alliance: "Description of Network Slicing Concept", Version 1.0, January 13, </a:t>
            </a:r>
            <a:r>
              <a:rPr lang="en-US" sz="2400" b="1" dirty="0" smtClean="0">
                <a:solidFill>
                  <a:srgbClr val="0968A3"/>
                </a:solidFill>
                <a:latin typeface="+mj-lt"/>
              </a:rPr>
              <a:t>2016</a:t>
            </a:r>
          </a:p>
          <a:p>
            <a:pPr algn="just"/>
            <a:r>
              <a:rPr lang="en-US" sz="2400" b="1" dirty="0" smtClean="0">
                <a:solidFill>
                  <a:srgbClr val="0968A3"/>
                </a:solidFill>
                <a:latin typeface="+mj-lt"/>
              </a:rPr>
              <a:t>[2] 3GPP </a:t>
            </a:r>
            <a:r>
              <a:rPr lang="en-US" sz="2400" b="1" dirty="0">
                <a:solidFill>
                  <a:srgbClr val="0968A3"/>
                </a:solidFill>
                <a:latin typeface="+mj-lt"/>
              </a:rPr>
              <a:t>TS 23.501: “System Architecture for the 5G System</a:t>
            </a:r>
            <a:r>
              <a:rPr lang="en-US" sz="2400" b="1" dirty="0" smtClean="0">
                <a:solidFill>
                  <a:srgbClr val="0968A3"/>
                </a:solidFill>
                <a:latin typeface="+mj-lt"/>
              </a:rPr>
              <a:t>”</a:t>
            </a:r>
          </a:p>
          <a:p>
            <a:pPr algn="just"/>
            <a:r>
              <a:rPr lang="en-US" sz="2400" b="1" dirty="0" smtClean="0">
                <a:solidFill>
                  <a:srgbClr val="0968A3"/>
                </a:solidFill>
                <a:latin typeface="+mj-lt"/>
              </a:rPr>
              <a:t>[3] 3GPP </a:t>
            </a:r>
            <a:r>
              <a:rPr lang="en-US" sz="2400" b="1" dirty="0">
                <a:solidFill>
                  <a:srgbClr val="0968A3"/>
                </a:solidFill>
                <a:latin typeface="+mj-lt"/>
              </a:rPr>
              <a:t>TR 23.799: “Study on Architecture for Next Generation System</a:t>
            </a:r>
            <a:r>
              <a:rPr lang="en-US" sz="2400" b="1" dirty="0" smtClean="0">
                <a:solidFill>
                  <a:srgbClr val="0968A3"/>
                </a:solidFill>
                <a:latin typeface="+mj-lt"/>
              </a:rPr>
              <a:t>”</a:t>
            </a:r>
          </a:p>
          <a:p>
            <a:pPr algn="just"/>
            <a:r>
              <a:rPr lang="en-US" sz="2400" b="1" dirty="0" smtClean="0">
                <a:solidFill>
                  <a:srgbClr val="0968A3"/>
                </a:solidFill>
                <a:latin typeface="+mj-lt"/>
              </a:rPr>
              <a:t>[4] White </a:t>
            </a:r>
            <a:r>
              <a:rPr lang="en-US" sz="2400" b="1" dirty="0">
                <a:solidFill>
                  <a:srgbClr val="0968A3"/>
                </a:solidFill>
                <a:latin typeface="+mj-lt"/>
              </a:rPr>
              <a:t>Paper: “5G Network Slicing for Vertical Industries”, Global mobile Suppliers Association, Sept., 2017</a:t>
            </a:r>
            <a:r>
              <a:rPr lang="en-US" sz="2400" b="1" dirty="0" smtClean="0">
                <a:solidFill>
                  <a:srgbClr val="0968A3"/>
                </a:solidFill>
                <a:latin typeface="+mj-lt"/>
              </a:rPr>
              <a:t>.</a:t>
            </a:r>
          </a:p>
          <a:p>
            <a:pPr algn="just"/>
            <a:r>
              <a:rPr lang="en-US" sz="2400" b="1" dirty="0" smtClean="0">
                <a:solidFill>
                  <a:srgbClr val="0968A3"/>
                </a:solidFill>
                <a:latin typeface="+mj-lt"/>
              </a:rPr>
              <a:t>[5] White </a:t>
            </a:r>
            <a:r>
              <a:rPr lang="en-US" sz="2400" b="1" dirty="0">
                <a:solidFill>
                  <a:srgbClr val="0968A3"/>
                </a:solidFill>
                <a:latin typeface="+mj-lt"/>
              </a:rPr>
              <a:t>Paper: “5G Performance-Guaranteed Network Slicing Service”, CMCC, Huawei, March, </a:t>
            </a:r>
            <a:r>
              <a:rPr lang="en-US" sz="2400" b="1" dirty="0" smtClean="0">
                <a:solidFill>
                  <a:srgbClr val="0968A3"/>
                </a:solidFill>
                <a:latin typeface="+mj-lt"/>
              </a:rPr>
              <a:t>2017</a:t>
            </a:r>
          </a:p>
          <a:p>
            <a:pPr algn="just"/>
            <a:r>
              <a:rPr lang="en-US" sz="2400" b="1" dirty="0" smtClean="0">
                <a:solidFill>
                  <a:srgbClr val="0968A3"/>
                </a:solidFill>
                <a:latin typeface="+mj-lt"/>
              </a:rPr>
              <a:t>[6] 3GPP </a:t>
            </a:r>
            <a:r>
              <a:rPr lang="en-US" sz="2400" b="1" dirty="0">
                <a:solidFill>
                  <a:srgbClr val="0968A3"/>
                </a:solidFill>
                <a:latin typeface="+mj-lt"/>
              </a:rPr>
              <a:t>TR 38.300: “NR and NG-RAN Overall Description; Stage 2”</a:t>
            </a:r>
            <a:endParaRPr lang="en-US" sz="2400" b="1" dirty="0" smtClean="0">
              <a:solidFill>
                <a:srgbClr val="0968A3"/>
              </a:solidFill>
              <a:latin typeface="+mj-lt"/>
            </a:endParaRPr>
          </a:p>
        </p:txBody>
      </p:sp>
    </p:spTree>
    <p:extLst>
      <p:ext uri="{BB962C8B-B14F-4D97-AF65-F5344CB8AC3E}">
        <p14:creationId xmlns:p14="http://schemas.microsoft.com/office/powerpoint/2010/main" val="19776648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8544" y="302358"/>
            <a:ext cx="7507287" cy="546100"/>
          </a:xfrm>
        </p:spPr>
        <p:txBody>
          <a:bodyPr>
            <a:normAutofit fontScale="90000"/>
          </a:bodyPr>
          <a:lstStyle/>
          <a:p>
            <a:r>
              <a:rPr lang="en-US" cap="none" dirty="0" smtClean="0">
                <a:latin typeface="+mj-lt"/>
              </a:rPr>
              <a:t>Q&amp;A</a:t>
            </a:r>
            <a:endParaRPr lang="en-US" dirty="0">
              <a:latin typeface="+mj-l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978" y="2333626"/>
            <a:ext cx="6463853" cy="3167288"/>
          </a:xfrm>
          <a:prstGeom prst="rect">
            <a:avLst/>
          </a:prstGeom>
        </p:spPr>
      </p:pic>
    </p:spTree>
    <p:extLst>
      <p:ext uri="{BB962C8B-B14F-4D97-AF65-F5344CB8AC3E}">
        <p14:creationId xmlns:p14="http://schemas.microsoft.com/office/powerpoint/2010/main" val="18822635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2376488" y="2957513"/>
            <a:ext cx="4421187"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5400" b="1" dirty="0" smtClean="0">
                <a:solidFill>
                  <a:srgbClr val="00B0F0"/>
                </a:solidFill>
                <a:latin typeface="Century Gothic" panose="020B0502020202020204" pitchFamily="34" charset="0"/>
                <a:cs typeface="Arial" panose="020B0604020202020204" pitchFamily="34" charset="0"/>
              </a:rPr>
              <a:t>THANK YOU !</a:t>
            </a:r>
            <a:endParaRPr lang="en-US" altLang="en-US" sz="5400" dirty="0" smtClean="0">
              <a:solidFill>
                <a:srgbClr val="00B0F0"/>
              </a:solidFill>
              <a:latin typeface="Century Gothic" panose="020B0502020202020204" pitchFamily="34" charset="0"/>
              <a:cs typeface="Arial" panose="020B0604020202020204" pitchFamily="34" charset="0"/>
            </a:endParaRPr>
          </a:p>
        </p:txBody>
      </p:sp>
      <p:grpSp>
        <p:nvGrpSpPr>
          <p:cNvPr id="3" name="Group 6"/>
          <p:cNvGrpSpPr>
            <a:grpSpLocks/>
          </p:cNvGrpSpPr>
          <p:nvPr/>
        </p:nvGrpSpPr>
        <p:grpSpPr bwMode="auto">
          <a:xfrm>
            <a:off x="448224" y="5270335"/>
            <a:ext cx="3798887" cy="922337"/>
            <a:chOff x="852093" y="4548688"/>
            <a:chExt cx="5669954" cy="997711"/>
          </a:xfrm>
        </p:grpSpPr>
        <p:sp>
          <p:nvSpPr>
            <p:cNvPr id="4" name="TextBox 3"/>
            <p:cNvSpPr txBox="1"/>
            <p:nvPr/>
          </p:nvSpPr>
          <p:spPr>
            <a:xfrm>
              <a:off x="2463279" y="4548688"/>
              <a:ext cx="4058768" cy="997711"/>
            </a:xfrm>
            <a:prstGeom prst="rect">
              <a:avLst/>
            </a:prstGeom>
            <a:noFill/>
          </p:spPr>
          <p:txBody>
            <a:bodyPr>
              <a:spAutoFit/>
            </a:bodyPr>
            <a:lstStyle/>
            <a:p>
              <a:pPr eaLnBrk="1" fontAlgn="auto" hangingPunct="1">
                <a:spcBef>
                  <a:spcPts val="0"/>
                </a:spcBef>
                <a:spcAft>
                  <a:spcPts val="0"/>
                </a:spcAft>
                <a:defRPr/>
              </a:pPr>
              <a:r>
                <a:rPr lang="en-US" sz="1350" dirty="0">
                  <a:solidFill>
                    <a:srgbClr val="249DD8"/>
                  </a:solidFill>
                  <a:latin typeface="Century Gothic" panose="020B0502020202020204" pitchFamily="34" charset="0"/>
                </a:rPr>
                <a:t>+84 8 3997-8000</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+84 908-676-212</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+84 8 3990-3303</a:t>
              </a:r>
            </a:p>
            <a:p>
              <a:pPr eaLnBrk="1" fontAlgn="auto" hangingPunct="1">
                <a:spcBef>
                  <a:spcPts val="0"/>
                </a:spcBef>
                <a:spcAft>
                  <a:spcPts val="0"/>
                </a:spcAft>
                <a:defRPr/>
              </a:pPr>
              <a:r>
                <a:rPr lang="en-US" sz="1350" dirty="0" smtClean="0">
                  <a:solidFill>
                    <a:srgbClr val="249DD8"/>
                  </a:solidFill>
                  <a:latin typeface="Century Gothic" panose="020B0502020202020204" pitchFamily="34" charset="0"/>
                </a:rPr>
                <a:t>sales@tmasolutions.com</a:t>
              </a:r>
              <a:endParaRPr lang="en-US" sz="1350" dirty="0">
                <a:solidFill>
                  <a:srgbClr val="249DD8"/>
                </a:solidFill>
                <a:latin typeface="Century Gothic" panose="020B0502020202020204" pitchFamily="34" charset="0"/>
              </a:endParaRPr>
            </a:p>
          </p:txBody>
        </p:sp>
        <p:sp>
          <p:nvSpPr>
            <p:cNvPr id="5" name="TextBox 4"/>
            <p:cNvSpPr txBox="1"/>
            <p:nvPr/>
          </p:nvSpPr>
          <p:spPr>
            <a:xfrm>
              <a:off x="852093" y="4548688"/>
              <a:ext cx="1727286" cy="997711"/>
            </a:xfrm>
            <a:prstGeom prst="rect">
              <a:avLst/>
            </a:prstGeom>
            <a:noFill/>
          </p:spPr>
          <p:txBody>
            <a:bodyPr>
              <a:spAutoFit/>
            </a:bodyPr>
            <a:lstStyle/>
            <a:p>
              <a:pPr eaLnBrk="1" fontAlgn="auto" hangingPunct="1">
                <a:spcBef>
                  <a:spcPts val="0"/>
                </a:spcBef>
                <a:spcAft>
                  <a:spcPts val="0"/>
                </a:spcAft>
                <a:defRPr/>
              </a:pPr>
              <a:r>
                <a:rPr lang="en-US" sz="1350" dirty="0">
                  <a:solidFill>
                    <a:srgbClr val="249DD8"/>
                  </a:solidFill>
                  <a:latin typeface="Century Gothic" panose="020B0502020202020204" pitchFamily="34" charset="0"/>
                </a:rPr>
                <a:t>Tel:</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Mobile:</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Fax:</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Email:</a:t>
              </a:r>
            </a:p>
          </p:txBody>
        </p:sp>
      </p:grpSp>
      <p:sp>
        <p:nvSpPr>
          <p:cNvPr id="6" name="TextBox 5"/>
          <p:cNvSpPr txBox="1"/>
          <p:nvPr/>
        </p:nvSpPr>
        <p:spPr>
          <a:xfrm>
            <a:off x="4339677" y="5270335"/>
            <a:ext cx="4452937" cy="922337"/>
          </a:xfrm>
          <a:prstGeom prst="rect">
            <a:avLst/>
          </a:prstGeom>
          <a:noFill/>
        </p:spPr>
        <p:txBody>
          <a:bodyPr>
            <a:spAutoFit/>
          </a:bodyPr>
          <a:lstStyle/>
          <a:p>
            <a:pPr eaLnBrk="1" fontAlgn="auto" hangingPunct="1">
              <a:spcBef>
                <a:spcPts val="0"/>
              </a:spcBef>
              <a:spcAft>
                <a:spcPts val="0"/>
              </a:spcAft>
              <a:defRPr/>
            </a:pPr>
            <a:r>
              <a:rPr lang="en-US" sz="1350" dirty="0">
                <a:solidFill>
                  <a:srgbClr val="249DD8"/>
                </a:solidFill>
                <a:latin typeface="Century Gothic" panose="020B0502020202020204" pitchFamily="34" charset="0"/>
              </a:rPr>
              <a:t>North America number:</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Australia number:</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Japan number:</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Website:</a:t>
            </a:r>
          </a:p>
        </p:txBody>
      </p:sp>
      <p:sp>
        <p:nvSpPr>
          <p:cNvPr id="7" name="TextBox 6"/>
          <p:cNvSpPr txBox="1"/>
          <p:nvPr/>
        </p:nvSpPr>
        <p:spPr>
          <a:xfrm>
            <a:off x="6566939" y="5270335"/>
            <a:ext cx="2317750" cy="922337"/>
          </a:xfrm>
          <a:prstGeom prst="rect">
            <a:avLst/>
          </a:prstGeom>
          <a:noFill/>
        </p:spPr>
        <p:txBody>
          <a:bodyPr>
            <a:spAutoFit/>
          </a:bodyPr>
          <a:lstStyle/>
          <a:p>
            <a:pPr eaLnBrk="1" fontAlgn="auto" hangingPunct="1">
              <a:spcBef>
                <a:spcPts val="0"/>
              </a:spcBef>
              <a:spcAft>
                <a:spcPts val="0"/>
              </a:spcAft>
              <a:defRPr/>
            </a:pPr>
            <a:r>
              <a:rPr lang="en-US" sz="1350" dirty="0">
                <a:solidFill>
                  <a:srgbClr val="249DD8"/>
                </a:solidFill>
                <a:latin typeface="Century Gothic" panose="020B0502020202020204" pitchFamily="34" charset="0"/>
              </a:rPr>
              <a:t>+ 1 </a:t>
            </a:r>
            <a:r>
              <a:rPr lang="en-US" sz="1350" dirty="0" smtClean="0">
                <a:solidFill>
                  <a:srgbClr val="249DD8"/>
                </a:solidFill>
                <a:latin typeface="Century Gothic" panose="020B0502020202020204" pitchFamily="34" charset="0"/>
              </a:rPr>
              <a:t>802-735-1392</a:t>
            </a:r>
            <a:endParaRPr lang="en-US" sz="1350" dirty="0">
              <a:solidFill>
                <a:srgbClr val="249DD8"/>
              </a:solidFill>
              <a:latin typeface="Century Gothic" panose="020B0502020202020204" pitchFamily="34" charset="0"/>
            </a:endParaRPr>
          </a:p>
          <a:p>
            <a:pPr eaLnBrk="1" fontAlgn="auto" hangingPunct="1">
              <a:spcBef>
                <a:spcPts val="0"/>
              </a:spcBef>
              <a:spcAft>
                <a:spcPts val="0"/>
              </a:spcAft>
              <a:defRPr/>
            </a:pPr>
            <a:r>
              <a:rPr lang="en-US" sz="1350" dirty="0">
                <a:solidFill>
                  <a:srgbClr val="249DD8"/>
                </a:solidFill>
                <a:latin typeface="Century Gothic" panose="020B0502020202020204" pitchFamily="34" charset="0"/>
              </a:rPr>
              <a:t>+ 61 414-734-277</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+81 3-6432-4994</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www.tmasolutions.com</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1078" y="1347162"/>
            <a:ext cx="2568339" cy="1190727"/>
          </a:xfrm>
          <a:prstGeom prst="rect">
            <a:avLst/>
          </a:prstGeom>
        </p:spPr>
      </p:pic>
    </p:spTree>
    <p:extLst>
      <p:ext uri="{BB962C8B-B14F-4D97-AF65-F5344CB8AC3E}">
        <p14:creationId xmlns:p14="http://schemas.microsoft.com/office/powerpoint/2010/main" val="28926269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p:txBody>
          <a:bodyPr/>
          <a:lstStyle/>
          <a:p>
            <a:endParaRPr lang="en-US"/>
          </a:p>
        </p:txBody>
      </p:sp>
      <p:sp>
        <p:nvSpPr>
          <p:cNvPr id="3" name="Title 2"/>
          <p:cNvSpPr>
            <a:spLocks noGrp="1"/>
          </p:cNvSpPr>
          <p:nvPr>
            <p:ph type="title"/>
          </p:nvPr>
        </p:nvSpPr>
        <p:spPr>
          <a:xfrm>
            <a:off x="169663" y="298450"/>
            <a:ext cx="7507287" cy="563231"/>
          </a:xfrm>
        </p:spPr>
        <p:txBody>
          <a:bodyPr/>
          <a:lstStyle/>
          <a:p>
            <a:r>
              <a:rPr lang="en-US" dirty="0" smtClean="0"/>
              <a:t>Backup Slide #1 </a:t>
            </a:r>
            <a:endParaRPr lang="en-US" dirty="0"/>
          </a:p>
        </p:txBody>
      </p:sp>
      <p:pic>
        <p:nvPicPr>
          <p:cNvPr id="4" name="Picture 3"/>
          <p:cNvPicPr>
            <a:picLocks noChangeAspect="1"/>
          </p:cNvPicPr>
          <p:nvPr/>
        </p:nvPicPr>
        <p:blipFill>
          <a:blip r:embed="rId3"/>
          <a:stretch>
            <a:fillRect/>
          </a:stretch>
        </p:blipFill>
        <p:spPr>
          <a:xfrm>
            <a:off x="0" y="1169773"/>
            <a:ext cx="9144000" cy="5249461"/>
          </a:xfrm>
          <a:prstGeom prst="rect">
            <a:avLst/>
          </a:prstGeom>
        </p:spPr>
      </p:pic>
    </p:spTree>
    <p:extLst>
      <p:ext uri="{BB962C8B-B14F-4D97-AF65-F5344CB8AC3E}">
        <p14:creationId xmlns:p14="http://schemas.microsoft.com/office/powerpoint/2010/main" val="24104558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57520" y="1558738"/>
            <a:ext cx="8241306" cy="430887"/>
          </a:xfrm>
          <a:prstGeom prst="rect">
            <a:avLst/>
          </a:prstGeom>
          <a:solidFill>
            <a:srgbClr val="0070C0"/>
          </a:solidFill>
        </p:spPr>
        <p:txBody>
          <a:bodyPr wrap="square" rtlCol="0">
            <a:spAutoFit/>
          </a:bodyPr>
          <a:lstStyle/>
          <a:p>
            <a:pPr marL="457200" indent="-457200">
              <a:buSzPct val="130000"/>
              <a:buFont typeface="+mj-lt"/>
              <a:buAutoNum type="arabicPeriod"/>
            </a:pPr>
            <a:r>
              <a:rPr lang="en-US" sz="2200" b="1" dirty="0" smtClean="0">
                <a:solidFill>
                  <a:schemeClr val="bg1"/>
                </a:solidFill>
                <a:latin typeface="+mj-lt"/>
                <a:cs typeface="Arial" panose="020B0604020202020204" pitchFamily="34" charset="0"/>
              </a:rPr>
              <a:t>Introduction </a:t>
            </a:r>
            <a:r>
              <a:rPr lang="en-US" sz="2200" b="1" dirty="0">
                <a:solidFill>
                  <a:schemeClr val="bg1"/>
                </a:solidFill>
                <a:latin typeface="+mj-lt"/>
                <a:cs typeface="Arial" panose="020B0604020202020204" pitchFamily="34" charset="0"/>
              </a:rPr>
              <a:t>5G Overall Architecture </a:t>
            </a:r>
          </a:p>
        </p:txBody>
      </p:sp>
      <p:sp>
        <p:nvSpPr>
          <p:cNvPr id="13" name="TextBox 12"/>
          <p:cNvSpPr txBox="1"/>
          <p:nvPr/>
        </p:nvSpPr>
        <p:spPr>
          <a:xfrm>
            <a:off x="453503" y="4025273"/>
            <a:ext cx="8241306" cy="430887"/>
          </a:xfrm>
          <a:prstGeom prst="rect">
            <a:avLst/>
          </a:prstGeom>
          <a:solidFill>
            <a:srgbClr val="0070C0"/>
          </a:solidFill>
        </p:spPr>
        <p:txBody>
          <a:bodyPr wrap="square" rtlCol="0">
            <a:spAutoFit/>
          </a:bodyPr>
          <a:lstStyle/>
          <a:p>
            <a:pPr marL="457200" indent="-457200">
              <a:buSzPct val="130000"/>
              <a:buFont typeface="+mj-lt"/>
              <a:buAutoNum type="arabicPeriod" startAt="5"/>
            </a:pPr>
            <a:r>
              <a:rPr lang="en-US" sz="2200" b="1" dirty="0">
                <a:solidFill>
                  <a:schemeClr val="bg1"/>
                </a:solidFill>
                <a:latin typeface="+mj-lt"/>
                <a:cs typeface="Arial" panose="020B0604020202020204" pitchFamily="34" charset="0"/>
              </a:rPr>
              <a:t>5G Security Architecture</a:t>
            </a:r>
          </a:p>
        </p:txBody>
      </p:sp>
      <p:sp>
        <p:nvSpPr>
          <p:cNvPr id="14" name="TextBox 13"/>
          <p:cNvSpPr txBox="1"/>
          <p:nvPr/>
        </p:nvSpPr>
        <p:spPr>
          <a:xfrm>
            <a:off x="453503" y="2170800"/>
            <a:ext cx="8241305" cy="430887"/>
          </a:xfrm>
          <a:prstGeom prst="rect">
            <a:avLst/>
          </a:prstGeom>
          <a:solidFill>
            <a:srgbClr val="0070C0"/>
          </a:solidFill>
        </p:spPr>
        <p:txBody>
          <a:bodyPr wrap="square" rtlCol="0">
            <a:spAutoFit/>
          </a:bodyPr>
          <a:lstStyle/>
          <a:p>
            <a:pPr marL="457200" indent="-457200">
              <a:buSzPct val="130000"/>
              <a:buFont typeface="+mj-lt"/>
              <a:buAutoNum type="arabicPeriod" startAt="2"/>
            </a:pPr>
            <a:r>
              <a:rPr lang="en-US" sz="2200" b="1" dirty="0">
                <a:solidFill>
                  <a:schemeClr val="bg1"/>
                </a:solidFill>
                <a:latin typeface="+mj-lt"/>
                <a:cs typeface="Arial" panose="020B0604020202020204" pitchFamily="34" charset="0"/>
              </a:rPr>
              <a:t>Network Slicing </a:t>
            </a:r>
          </a:p>
        </p:txBody>
      </p:sp>
      <p:sp>
        <p:nvSpPr>
          <p:cNvPr id="9" name="TextBox 8"/>
          <p:cNvSpPr txBox="1"/>
          <p:nvPr/>
        </p:nvSpPr>
        <p:spPr>
          <a:xfrm>
            <a:off x="453502" y="5249397"/>
            <a:ext cx="8241306" cy="430887"/>
          </a:xfrm>
          <a:prstGeom prst="rect">
            <a:avLst/>
          </a:prstGeom>
          <a:solidFill>
            <a:srgbClr val="0070C0"/>
          </a:solidFill>
        </p:spPr>
        <p:txBody>
          <a:bodyPr wrap="square" rtlCol="0">
            <a:spAutoFit/>
          </a:bodyPr>
          <a:lstStyle/>
          <a:p>
            <a:pPr marL="457200" indent="-457200">
              <a:buSzPct val="130000"/>
              <a:buFont typeface="+mj-lt"/>
              <a:buAutoNum type="arabicPeriod" startAt="7"/>
            </a:pPr>
            <a:r>
              <a:rPr lang="en-US" sz="2200" b="1" dirty="0">
                <a:solidFill>
                  <a:schemeClr val="bg1"/>
                </a:solidFill>
                <a:latin typeface="+mj-lt"/>
                <a:cs typeface="Arial" panose="020B0604020202020204" pitchFamily="34" charset="0"/>
              </a:rPr>
              <a:t>Reference</a:t>
            </a:r>
          </a:p>
        </p:txBody>
      </p:sp>
      <p:sp>
        <p:nvSpPr>
          <p:cNvPr id="5" name="Title 4"/>
          <p:cNvSpPr>
            <a:spLocks noGrp="1"/>
          </p:cNvSpPr>
          <p:nvPr>
            <p:ph type="title"/>
          </p:nvPr>
        </p:nvSpPr>
        <p:spPr/>
        <p:txBody>
          <a:bodyPr/>
          <a:lstStyle/>
          <a:p>
            <a:r>
              <a:rPr lang="en-US" dirty="0" smtClean="0"/>
              <a:t>Agenda</a:t>
            </a:r>
            <a:endParaRPr lang="en-US" dirty="0"/>
          </a:p>
        </p:txBody>
      </p:sp>
      <p:sp>
        <p:nvSpPr>
          <p:cNvPr id="11" name="TextBox 10"/>
          <p:cNvSpPr txBox="1"/>
          <p:nvPr/>
        </p:nvSpPr>
        <p:spPr>
          <a:xfrm>
            <a:off x="453504" y="3396108"/>
            <a:ext cx="8241306" cy="430887"/>
          </a:xfrm>
          <a:prstGeom prst="rect">
            <a:avLst/>
          </a:prstGeom>
          <a:solidFill>
            <a:srgbClr val="0070C0"/>
          </a:solidFill>
        </p:spPr>
        <p:txBody>
          <a:bodyPr wrap="square" rtlCol="0">
            <a:spAutoFit/>
          </a:bodyPr>
          <a:lstStyle/>
          <a:p>
            <a:pPr marL="457200" indent="-457200">
              <a:buSzPct val="130000"/>
              <a:buFont typeface="+mj-lt"/>
              <a:buAutoNum type="arabicPeriod" startAt="4"/>
            </a:pPr>
            <a:r>
              <a:rPr lang="en-US" sz="2200" b="1" dirty="0" smtClean="0">
                <a:solidFill>
                  <a:schemeClr val="bg1"/>
                </a:solidFill>
                <a:latin typeface="+mj-lt"/>
                <a:cs typeface="Arial" panose="020B0604020202020204" pitchFamily="34" charset="0"/>
              </a:rPr>
              <a:t>Transport Network Slicing</a:t>
            </a:r>
            <a:endParaRPr lang="en-US" sz="2200" b="1" dirty="0">
              <a:solidFill>
                <a:schemeClr val="bg1"/>
              </a:solidFill>
              <a:latin typeface="+mj-lt"/>
              <a:cs typeface="Arial" panose="020B0604020202020204" pitchFamily="34" charset="0"/>
            </a:endParaRPr>
          </a:p>
        </p:txBody>
      </p:sp>
      <p:sp>
        <p:nvSpPr>
          <p:cNvPr id="12" name="TextBox 11"/>
          <p:cNvSpPr txBox="1"/>
          <p:nvPr/>
        </p:nvSpPr>
        <p:spPr>
          <a:xfrm>
            <a:off x="453504" y="2782862"/>
            <a:ext cx="8241306" cy="430887"/>
          </a:xfrm>
          <a:prstGeom prst="rect">
            <a:avLst/>
          </a:prstGeom>
          <a:solidFill>
            <a:srgbClr val="0070C0"/>
          </a:solidFill>
        </p:spPr>
        <p:txBody>
          <a:bodyPr wrap="square" rtlCol="0">
            <a:spAutoFit/>
          </a:bodyPr>
          <a:lstStyle/>
          <a:p>
            <a:pPr marL="457200" indent="-457200">
              <a:buSzPct val="130000"/>
              <a:buFont typeface="+mj-lt"/>
              <a:buAutoNum type="arabicPeriod" startAt="3"/>
            </a:pPr>
            <a:r>
              <a:rPr lang="en-US" sz="2200" b="1" dirty="0" smtClean="0">
                <a:solidFill>
                  <a:schemeClr val="bg1"/>
                </a:solidFill>
                <a:latin typeface="+mj-lt"/>
                <a:cs typeface="Arial" panose="020B0604020202020204" pitchFamily="34" charset="0"/>
              </a:rPr>
              <a:t>Core Network Slicing </a:t>
            </a:r>
            <a:endParaRPr lang="en-US" sz="2200" b="1" dirty="0">
              <a:solidFill>
                <a:schemeClr val="bg1"/>
              </a:solidFill>
              <a:latin typeface="+mj-lt"/>
              <a:cs typeface="Arial" panose="020B0604020202020204" pitchFamily="34" charset="0"/>
            </a:endParaRPr>
          </a:p>
        </p:txBody>
      </p:sp>
      <p:sp>
        <p:nvSpPr>
          <p:cNvPr id="15" name="TextBox 14"/>
          <p:cNvSpPr txBox="1"/>
          <p:nvPr/>
        </p:nvSpPr>
        <p:spPr>
          <a:xfrm>
            <a:off x="453502" y="5878562"/>
            <a:ext cx="8241306" cy="430887"/>
          </a:xfrm>
          <a:prstGeom prst="rect">
            <a:avLst/>
          </a:prstGeom>
          <a:solidFill>
            <a:srgbClr val="0070C0"/>
          </a:solidFill>
        </p:spPr>
        <p:txBody>
          <a:bodyPr wrap="square" rtlCol="0">
            <a:spAutoFit/>
          </a:bodyPr>
          <a:lstStyle/>
          <a:p>
            <a:pPr marL="457200" indent="-457200">
              <a:buSzPct val="130000"/>
              <a:buFont typeface="+mj-lt"/>
              <a:buAutoNum type="arabicPeriod" startAt="8"/>
            </a:pPr>
            <a:r>
              <a:rPr lang="en-US" sz="2200" b="1" dirty="0">
                <a:solidFill>
                  <a:schemeClr val="bg1"/>
                </a:solidFill>
                <a:latin typeface="+mj-lt"/>
                <a:cs typeface="Arial" panose="020B0604020202020204" pitchFamily="34" charset="0"/>
              </a:rPr>
              <a:t> Q &amp; A</a:t>
            </a:r>
          </a:p>
        </p:txBody>
      </p:sp>
      <p:sp>
        <p:nvSpPr>
          <p:cNvPr id="16" name="TextBox 15"/>
          <p:cNvSpPr txBox="1"/>
          <p:nvPr/>
        </p:nvSpPr>
        <p:spPr>
          <a:xfrm>
            <a:off x="453502" y="4637335"/>
            <a:ext cx="8241306" cy="430887"/>
          </a:xfrm>
          <a:prstGeom prst="rect">
            <a:avLst/>
          </a:prstGeom>
          <a:solidFill>
            <a:srgbClr val="0070C0"/>
          </a:solidFill>
        </p:spPr>
        <p:txBody>
          <a:bodyPr wrap="square" rtlCol="0">
            <a:spAutoFit/>
          </a:bodyPr>
          <a:lstStyle/>
          <a:p>
            <a:pPr marL="457200" indent="-457200">
              <a:buSzPct val="130000"/>
              <a:buFont typeface="+mj-lt"/>
              <a:buAutoNum type="arabicPeriod" startAt="6"/>
            </a:pPr>
            <a:r>
              <a:rPr lang="en-US" sz="2200" b="1" dirty="0" smtClean="0">
                <a:solidFill>
                  <a:schemeClr val="bg1"/>
                </a:solidFill>
                <a:latin typeface="+mj-lt"/>
                <a:cs typeface="Arial" panose="020B0604020202020204" pitchFamily="34" charset="0"/>
              </a:rPr>
              <a:t>3GPP 5G Deployment Options</a:t>
            </a:r>
            <a:endParaRPr lang="en-US" sz="2200" b="1" dirty="0">
              <a:solidFill>
                <a:schemeClr val="bg1"/>
              </a:solidFill>
              <a:latin typeface="+mj-lt"/>
              <a:cs typeface="Arial" panose="020B0604020202020204" pitchFamily="34" charset="0"/>
            </a:endParaRPr>
          </a:p>
        </p:txBody>
      </p:sp>
    </p:spTree>
    <p:extLst>
      <p:ext uri="{BB962C8B-B14F-4D97-AF65-F5344CB8AC3E}">
        <p14:creationId xmlns:p14="http://schemas.microsoft.com/office/powerpoint/2010/main" val="19999485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9663" y="298450"/>
            <a:ext cx="7507287" cy="563231"/>
          </a:xfrm>
        </p:spPr>
        <p:txBody>
          <a:bodyPr/>
          <a:lstStyle/>
          <a:p>
            <a:r>
              <a:rPr lang="en-US" dirty="0" smtClean="0"/>
              <a:t>Backup Slide #2 </a:t>
            </a:r>
            <a:endParaRPr lang="en-US" dirty="0"/>
          </a:p>
        </p:txBody>
      </p:sp>
      <p:pic>
        <p:nvPicPr>
          <p:cNvPr id="5" name="Picture 4"/>
          <p:cNvPicPr>
            <a:picLocks noChangeAspect="1"/>
          </p:cNvPicPr>
          <p:nvPr/>
        </p:nvPicPr>
        <p:blipFill>
          <a:blip r:embed="rId3"/>
          <a:stretch>
            <a:fillRect/>
          </a:stretch>
        </p:blipFill>
        <p:spPr>
          <a:xfrm>
            <a:off x="409073" y="1527008"/>
            <a:ext cx="8555455" cy="4381500"/>
          </a:xfrm>
          <a:prstGeom prst="rect">
            <a:avLst/>
          </a:prstGeom>
        </p:spPr>
      </p:pic>
    </p:spTree>
    <p:extLst>
      <p:ext uri="{BB962C8B-B14F-4D97-AF65-F5344CB8AC3E}">
        <p14:creationId xmlns:p14="http://schemas.microsoft.com/office/powerpoint/2010/main" val="37539207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9663" y="298450"/>
            <a:ext cx="7507287" cy="563231"/>
          </a:xfrm>
        </p:spPr>
        <p:txBody>
          <a:bodyPr/>
          <a:lstStyle/>
          <a:p>
            <a:r>
              <a:rPr lang="en-US" dirty="0" smtClean="0"/>
              <a:t>Backup Slide #3 </a:t>
            </a:r>
            <a:endParaRPr lang="en-US" dirty="0"/>
          </a:p>
        </p:txBody>
      </p:sp>
      <p:pic>
        <p:nvPicPr>
          <p:cNvPr id="2" name="Picture 1"/>
          <p:cNvPicPr>
            <a:picLocks noChangeAspect="1"/>
          </p:cNvPicPr>
          <p:nvPr/>
        </p:nvPicPr>
        <p:blipFill>
          <a:blip r:embed="rId3"/>
          <a:stretch>
            <a:fillRect/>
          </a:stretch>
        </p:blipFill>
        <p:spPr>
          <a:xfrm>
            <a:off x="770021" y="1347538"/>
            <a:ext cx="7486650" cy="5305926"/>
          </a:xfrm>
          <a:prstGeom prst="rect">
            <a:avLst/>
          </a:prstGeom>
        </p:spPr>
      </p:pic>
      <p:sp>
        <p:nvSpPr>
          <p:cNvPr id="4" name="Rectangle 3"/>
          <p:cNvSpPr/>
          <p:nvPr/>
        </p:nvSpPr>
        <p:spPr>
          <a:xfrm>
            <a:off x="4004120" y="3244334"/>
            <a:ext cx="1135760" cy="369332"/>
          </a:xfrm>
          <a:prstGeom prst="rect">
            <a:avLst/>
          </a:prstGeom>
        </p:spPr>
        <p:txBody>
          <a:bodyPr wrap="none">
            <a:spAutoFit/>
          </a:bodyPr>
          <a:lstStyle/>
          <a:p>
            <a:r>
              <a:rPr lang="en-US" dirty="0">
                <a:hlinkClick r:id="rId4" tooltip="AVC2: unexpected error code when attempting to stop an already terminated AVMS session "/>
              </a:rPr>
              <a:t>ECHO-761</a:t>
            </a:r>
            <a:endParaRPr lang="en-US" dirty="0"/>
          </a:p>
        </p:txBody>
      </p:sp>
    </p:spTree>
    <p:extLst>
      <p:ext uri="{BB962C8B-B14F-4D97-AF65-F5344CB8AC3E}">
        <p14:creationId xmlns:p14="http://schemas.microsoft.com/office/powerpoint/2010/main" val="6714981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1350" y="356553"/>
            <a:ext cx="8716642" cy="546100"/>
          </a:xfrm>
        </p:spPr>
        <p:txBody>
          <a:bodyPr>
            <a:noAutofit/>
          </a:bodyPr>
          <a:lstStyle/>
          <a:p>
            <a:r>
              <a:rPr lang="en-US" b="0" dirty="0" smtClean="0"/>
              <a:t>Backup slide </a:t>
            </a:r>
            <a:r>
              <a:rPr lang="en-US" b="0" dirty="0" smtClean="0"/>
              <a:t>#4</a:t>
            </a:r>
            <a:endParaRPr lang="en-US" dirty="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207875" y="1324618"/>
            <a:ext cx="8466568" cy="5114925"/>
          </a:xfrm>
          <a:prstGeom prst="rect">
            <a:avLst/>
          </a:prstGeom>
        </p:spPr>
      </p:pic>
    </p:spTree>
    <p:extLst>
      <p:ext uri="{BB962C8B-B14F-4D97-AF65-F5344CB8AC3E}">
        <p14:creationId xmlns:p14="http://schemas.microsoft.com/office/powerpoint/2010/main" val="294808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4722" y="277185"/>
            <a:ext cx="7507287" cy="563231"/>
          </a:xfrm>
        </p:spPr>
        <p:txBody>
          <a:bodyPr>
            <a:normAutofit fontScale="90000"/>
          </a:bodyPr>
          <a:lstStyle/>
          <a:p>
            <a:r>
              <a:rPr lang="en-US" sz="3800" dirty="0" smtClean="0">
                <a:latin typeface="+mj-lt"/>
                <a:cs typeface="Arial" panose="020B0604020202020204" pitchFamily="34" charset="0"/>
              </a:rPr>
              <a:t>Introduction 5G </a:t>
            </a:r>
            <a:r>
              <a:rPr lang="en-US" dirty="0"/>
              <a:t>Overall </a:t>
            </a:r>
            <a:r>
              <a:rPr lang="en-US" dirty="0" smtClean="0"/>
              <a:t>Architecture </a:t>
            </a:r>
            <a:r>
              <a:rPr lang="en-US" dirty="0">
                <a:solidFill>
                  <a:schemeClr val="bg1"/>
                </a:solidFill>
                <a:cs typeface="Arial" panose="020B0604020202020204" pitchFamily="34" charset="0"/>
              </a:rPr>
              <a:t/>
            </a:r>
            <a:br>
              <a:rPr lang="en-US" dirty="0">
                <a:solidFill>
                  <a:schemeClr val="bg1"/>
                </a:solidFill>
                <a:cs typeface="Arial" panose="020B0604020202020204" pitchFamily="34" charset="0"/>
              </a:rPr>
            </a:b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9101" y="1443791"/>
            <a:ext cx="8359888" cy="5077326"/>
          </a:xfrm>
          <a:prstGeom prst="rect">
            <a:avLst/>
          </a:prstGeom>
        </p:spPr>
      </p:pic>
    </p:spTree>
    <p:extLst>
      <p:ext uri="{BB962C8B-B14F-4D97-AF65-F5344CB8AC3E}">
        <p14:creationId xmlns:p14="http://schemas.microsoft.com/office/powerpoint/2010/main" val="26338168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9663" y="298450"/>
            <a:ext cx="8808082" cy="563231"/>
          </a:xfrm>
        </p:spPr>
        <p:txBody>
          <a:bodyPr/>
          <a:lstStyle/>
          <a:p>
            <a:r>
              <a:rPr lang="en-US" dirty="0" smtClean="0"/>
              <a:t>Network Slicing</a:t>
            </a:r>
            <a:endParaRPr lang="en-US" dirty="0"/>
          </a:p>
        </p:txBody>
      </p:sp>
      <p:pic>
        <p:nvPicPr>
          <p:cNvPr id="2" name="Picture 1"/>
          <p:cNvPicPr>
            <a:picLocks noChangeAspect="1"/>
          </p:cNvPicPr>
          <p:nvPr/>
        </p:nvPicPr>
        <p:blipFill>
          <a:blip r:embed="rId3"/>
          <a:stretch>
            <a:fillRect/>
          </a:stretch>
        </p:blipFill>
        <p:spPr>
          <a:xfrm>
            <a:off x="169664" y="1371600"/>
            <a:ext cx="4655000" cy="5015413"/>
          </a:xfrm>
          <a:prstGeom prst="rect">
            <a:avLst/>
          </a:prstGeom>
        </p:spPr>
      </p:pic>
      <p:sp>
        <p:nvSpPr>
          <p:cNvPr id="4" name="TextBox 3"/>
          <p:cNvSpPr txBox="1"/>
          <p:nvPr/>
        </p:nvSpPr>
        <p:spPr>
          <a:xfrm>
            <a:off x="4824665" y="2148576"/>
            <a:ext cx="4153080" cy="3461460"/>
          </a:xfrm>
          <a:prstGeom prst="rect">
            <a:avLst/>
          </a:prstGeom>
          <a:noFill/>
        </p:spPr>
        <p:txBody>
          <a:bodyPr wrap="square" rtlCol="0">
            <a:spAutoFit/>
          </a:bodyPr>
          <a:lstStyle/>
          <a:p>
            <a:pPr marL="228600" indent="-228600">
              <a:lnSpc>
                <a:spcPct val="90000"/>
              </a:lnSpc>
              <a:spcBef>
                <a:spcPts val="1000"/>
              </a:spcBef>
              <a:buFont typeface="Wingdings" panose="05000000000000000000" pitchFamily="2" charset="2"/>
              <a:buChar char="v"/>
            </a:pPr>
            <a:r>
              <a:rPr lang="en-US" sz="2600" dirty="0" smtClean="0">
                <a:solidFill>
                  <a:srgbClr val="0070C0"/>
                </a:solidFill>
                <a:latin typeface="+mj-lt"/>
              </a:rPr>
              <a:t> </a:t>
            </a:r>
            <a:r>
              <a:rPr lang="en-US" sz="2600" b="1" dirty="0" smtClean="0">
                <a:solidFill>
                  <a:srgbClr val="0070C0"/>
                </a:solidFill>
                <a:latin typeface="+mj-lt"/>
              </a:rPr>
              <a:t>Network </a:t>
            </a:r>
            <a:r>
              <a:rPr lang="en-US" sz="2600" b="1" dirty="0">
                <a:solidFill>
                  <a:srgbClr val="0070C0"/>
                </a:solidFill>
                <a:latin typeface="+mj-lt"/>
              </a:rPr>
              <a:t>Slicing</a:t>
            </a:r>
            <a:r>
              <a:rPr lang="en-US" sz="2600" dirty="0">
                <a:solidFill>
                  <a:srgbClr val="0070C0"/>
                </a:solidFill>
                <a:latin typeface="+mj-lt"/>
              </a:rPr>
              <a:t> is an end-to-end concept covering all network segments including radio networks, wire access, core, transport and edge networks. </a:t>
            </a:r>
            <a:endParaRPr lang="en-US" sz="2600" dirty="0" smtClean="0">
              <a:solidFill>
                <a:srgbClr val="0070C0"/>
              </a:solidFill>
              <a:latin typeface="+mj-lt"/>
            </a:endParaRPr>
          </a:p>
          <a:p>
            <a:pPr marL="228600" indent="-228600">
              <a:lnSpc>
                <a:spcPct val="90000"/>
              </a:lnSpc>
              <a:spcBef>
                <a:spcPts val="1000"/>
              </a:spcBef>
              <a:buFont typeface="Wingdings" panose="05000000000000000000" pitchFamily="2" charset="2"/>
              <a:buChar char="v"/>
            </a:pPr>
            <a:r>
              <a:rPr lang="en-US" sz="2600" dirty="0" smtClean="0">
                <a:solidFill>
                  <a:srgbClr val="0070C0"/>
                </a:solidFill>
                <a:latin typeface="+mj-lt"/>
              </a:rPr>
              <a:t> The behavior </a:t>
            </a:r>
            <a:r>
              <a:rPr lang="en-US" sz="2600" dirty="0">
                <a:solidFill>
                  <a:srgbClr val="0070C0"/>
                </a:solidFill>
                <a:latin typeface="+mj-lt"/>
              </a:rPr>
              <a:t>of the network slice realized via network slice instance(s). </a:t>
            </a:r>
          </a:p>
        </p:txBody>
      </p:sp>
    </p:spTree>
    <p:extLst>
      <p:ext uri="{BB962C8B-B14F-4D97-AF65-F5344CB8AC3E}">
        <p14:creationId xmlns:p14="http://schemas.microsoft.com/office/powerpoint/2010/main" val="83836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9663" y="298450"/>
            <a:ext cx="8808082" cy="563231"/>
          </a:xfrm>
        </p:spPr>
        <p:txBody>
          <a:bodyPr/>
          <a:lstStyle/>
          <a:p>
            <a:r>
              <a:rPr lang="en-US" dirty="0" smtClean="0"/>
              <a:t>Network Slicing (cont.)</a:t>
            </a:r>
            <a:endParaRPr lang="en-US" dirty="0"/>
          </a:p>
        </p:txBody>
      </p:sp>
      <p:pic>
        <p:nvPicPr>
          <p:cNvPr id="6" name="Picture 5"/>
          <p:cNvPicPr>
            <a:picLocks noChangeAspect="1"/>
          </p:cNvPicPr>
          <p:nvPr/>
        </p:nvPicPr>
        <p:blipFill>
          <a:blip r:embed="rId3"/>
          <a:stretch>
            <a:fillRect/>
          </a:stretch>
        </p:blipFill>
        <p:spPr>
          <a:xfrm>
            <a:off x="1287379" y="1500772"/>
            <a:ext cx="6785811" cy="5072863"/>
          </a:xfrm>
          <a:prstGeom prst="rect">
            <a:avLst/>
          </a:prstGeom>
        </p:spPr>
      </p:pic>
    </p:spTree>
    <p:extLst>
      <p:ext uri="{BB962C8B-B14F-4D97-AF65-F5344CB8AC3E}">
        <p14:creationId xmlns:p14="http://schemas.microsoft.com/office/powerpoint/2010/main" val="23117917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9663" y="298450"/>
            <a:ext cx="8808082" cy="563231"/>
          </a:xfrm>
        </p:spPr>
        <p:txBody>
          <a:bodyPr/>
          <a:lstStyle/>
          <a:p>
            <a:r>
              <a:rPr lang="en-US" dirty="0" smtClean="0"/>
              <a:t>Core Network Slicing </a:t>
            </a:r>
            <a:endParaRPr lang="en-US" dirty="0"/>
          </a:p>
        </p:txBody>
      </p:sp>
      <p:pic>
        <p:nvPicPr>
          <p:cNvPr id="4" name="Picture 3"/>
          <p:cNvPicPr>
            <a:picLocks noChangeAspect="1"/>
          </p:cNvPicPr>
          <p:nvPr/>
        </p:nvPicPr>
        <p:blipFill>
          <a:blip r:embed="rId3"/>
          <a:stretch>
            <a:fillRect/>
          </a:stretch>
        </p:blipFill>
        <p:spPr>
          <a:xfrm>
            <a:off x="399102" y="1518883"/>
            <a:ext cx="4594003" cy="4316432"/>
          </a:xfrm>
          <a:prstGeom prst="rect">
            <a:avLst/>
          </a:prstGeom>
        </p:spPr>
      </p:pic>
      <p:pic>
        <p:nvPicPr>
          <p:cNvPr id="7" name="Picture 6"/>
          <p:cNvPicPr>
            <a:picLocks noChangeAspect="1"/>
          </p:cNvPicPr>
          <p:nvPr/>
        </p:nvPicPr>
        <p:blipFill>
          <a:blip r:embed="rId4"/>
          <a:stretch>
            <a:fillRect/>
          </a:stretch>
        </p:blipFill>
        <p:spPr>
          <a:xfrm>
            <a:off x="5115608" y="1639199"/>
            <a:ext cx="3862137" cy="4557221"/>
          </a:xfrm>
          <a:prstGeom prst="rect">
            <a:avLst/>
          </a:prstGeom>
        </p:spPr>
      </p:pic>
    </p:spTree>
    <p:extLst>
      <p:ext uri="{BB962C8B-B14F-4D97-AF65-F5344CB8AC3E}">
        <p14:creationId xmlns:p14="http://schemas.microsoft.com/office/powerpoint/2010/main" val="3775126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9663" y="298450"/>
            <a:ext cx="8808082" cy="563231"/>
          </a:xfrm>
        </p:spPr>
        <p:txBody>
          <a:bodyPr/>
          <a:lstStyle/>
          <a:p>
            <a:r>
              <a:rPr lang="en-US" dirty="0" smtClean="0"/>
              <a:t>Core Network Slicing (cont.)</a:t>
            </a:r>
            <a:endParaRPr lang="en-US" dirty="0"/>
          </a:p>
        </p:txBody>
      </p:sp>
      <p:pic>
        <p:nvPicPr>
          <p:cNvPr id="2" name="Picture 1"/>
          <p:cNvPicPr>
            <a:picLocks noChangeAspect="1"/>
          </p:cNvPicPr>
          <p:nvPr/>
        </p:nvPicPr>
        <p:blipFill>
          <a:blip r:embed="rId3"/>
          <a:stretch>
            <a:fillRect/>
          </a:stretch>
        </p:blipFill>
        <p:spPr>
          <a:xfrm>
            <a:off x="611304" y="1443789"/>
            <a:ext cx="7924800" cy="5149516"/>
          </a:xfrm>
          <a:prstGeom prst="rect">
            <a:avLst/>
          </a:prstGeom>
        </p:spPr>
      </p:pic>
    </p:spTree>
    <p:extLst>
      <p:ext uri="{BB962C8B-B14F-4D97-AF65-F5344CB8AC3E}">
        <p14:creationId xmlns:p14="http://schemas.microsoft.com/office/powerpoint/2010/main" val="38914080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9663" y="298450"/>
            <a:ext cx="8808082" cy="563231"/>
          </a:xfrm>
        </p:spPr>
        <p:txBody>
          <a:bodyPr/>
          <a:lstStyle/>
          <a:p>
            <a:r>
              <a:rPr lang="en-US" dirty="0" smtClean="0"/>
              <a:t>Core Network Slicing (cont.)</a:t>
            </a:r>
            <a:endParaRPr lang="en-US" dirty="0"/>
          </a:p>
        </p:txBody>
      </p:sp>
      <p:pic>
        <p:nvPicPr>
          <p:cNvPr id="4" name="Picture 3"/>
          <p:cNvPicPr>
            <a:picLocks noChangeAspect="1"/>
          </p:cNvPicPr>
          <p:nvPr/>
        </p:nvPicPr>
        <p:blipFill>
          <a:blip r:embed="rId3"/>
          <a:stretch>
            <a:fillRect/>
          </a:stretch>
        </p:blipFill>
        <p:spPr>
          <a:xfrm>
            <a:off x="305051" y="1602705"/>
            <a:ext cx="8277225" cy="4701841"/>
          </a:xfrm>
          <a:prstGeom prst="rect">
            <a:avLst/>
          </a:prstGeom>
        </p:spPr>
      </p:pic>
    </p:spTree>
    <p:extLst>
      <p:ext uri="{BB962C8B-B14F-4D97-AF65-F5344CB8AC3E}">
        <p14:creationId xmlns:p14="http://schemas.microsoft.com/office/powerpoint/2010/main" val="3812557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678554" y="1945941"/>
            <a:ext cx="7767614" cy="3384048"/>
          </a:xfrm>
        </p:spPr>
        <p:txBody>
          <a:bodyPr>
            <a:normAutofit fontScale="25000" lnSpcReduction="20000"/>
          </a:bodyPr>
          <a:lstStyle/>
          <a:p>
            <a:pPr marL="0" indent="0" algn="just">
              <a:lnSpc>
                <a:spcPct val="170000"/>
              </a:lnSpc>
              <a:buNone/>
            </a:pPr>
            <a:r>
              <a:rPr lang="en-US" sz="10400" dirty="0" smtClean="0">
                <a:latin typeface="Calibri Light" panose="020F0302020204030204" pitchFamily="34" charset="0"/>
                <a:cs typeface="Calibri Light" panose="020F0302020204030204" pitchFamily="34" charset="0"/>
              </a:rPr>
              <a:t>Core Network Slicing Selection includes 3 following steps:</a:t>
            </a:r>
          </a:p>
          <a:p>
            <a:pPr lvl="1" algn="just">
              <a:lnSpc>
                <a:spcPct val="170000"/>
              </a:lnSpc>
              <a:buClr>
                <a:schemeClr val="accent1"/>
              </a:buClr>
              <a:buFont typeface="Wingdings" panose="05000000000000000000" pitchFamily="2" charset="2"/>
              <a:buChar char="Ø"/>
            </a:pPr>
            <a:r>
              <a:rPr lang="en-US" sz="8000" b="1" dirty="0" smtClean="0">
                <a:solidFill>
                  <a:srgbClr val="0070C0"/>
                </a:solidFill>
                <a:latin typeface="Calibri Light" panose="020F0302020204030204" pitchFamily="34" charset="0"/>
                <a:cs typeface="Calibri Light" panose="020F0302020204030204" pitchFamily="34" charset="0"/>
              </a:rPr>
              <a:t> S-NSSAI </a:t>
            </a:r>
            <a:r>
              <a:rPr lang="en-US" sz="8000" b="1" dirty="0">
                <a:solidFill>
                  <a:srgbClr val="0070C0"/>
                </a:solidFill>
                <a:latin typeface="Calibri Light" panose="020F0302020204030204" pitchFamily="34" charset="0"/>
                <a:cs typeface="Calibri Light" panose="020F0302020204030204" pitchFamily="34" charset="0"/>
              </a:rPr>
              <a:t>and NSSAI (Network slice selection assistance information) for CN slicing </a:t>
            </a:r>
            <a:r>
              <a:rPr lang="en-US" sz="8000" b="1" dirty="0" smtClean="0">
                <a:solidFill>
                  <a:srgbClr val="0070C0"/>
                </a:solidFill>
                <a:latin typeface="Calibri Light" panose="020F0302020204030204" pitchFamily="34" charset="0"/>
                <a:cs typeface="Calibri Light" panose="020F0302020204030204" pitchFamily="34" charset="0"/>
              </a:rPr>
              <a:t>selection</a:t>
            </a:r>
          </a:p>
          <a:p>
            <a:pPr lvl="1" algn="just">
              <a:lnSpc>
                <a:spcPct val="170000"/>
              </a:lnSpc>
              <a:buClr>
                <a:schemeClr val="accent1"/>
              </a:buClr>
              <a:buFont typeface="Wingdings" panose="05000000000000000000" pitchFamily="2" charset="2"/>
              <a:buChar char="Ø"/>
            </a:pPr>
            <a:r>
              <a:rPr lang="en-US" sz="8000" b="1" dirty="0" smtClean="0">
                <a:solidFill>
                  <a:srgbClr val="0070C0"/>
                </a:solidFill>
                <a:latin typeface="Calibri Light" panose="020F0302020204030204" pitchFamily="34" charset="0"/>
                <a:cs typeface="Calibri Light" panose="020F0302020204030204" pitchFamily="34" charset="0"/>
              </a:rPr>
              <a:t> Serving </a:t>
            </a:r>
            <a:r>
              <a:rPr lang="en-US" sz="8000" b="1" dirty="0">
                <a:solidFill>
                  <a:srgbClr val="0070C0"/>
                </a:solidFill>
                <a:latin typeface="Calibri Light" panose="020F0302020204030204" pitchFamily="34" charset="0"/>
                <a:cs typeface="Calibri Light" panose="020F0302020204030204" pitchFamily="34" charset="0"/>
              </a:rPr>
              <a:t>AMF selection&amp; Registration to a set of NSI </a:t>
            </a:r>
            <a:endParaRPr lang="en-US" sz="8000" b="1" dirty="0" smtClean="0">
              <a:solidFill>
                <a:srgbClr val="0070C0"/>
              </a:solidFill>
              <a:latin typeface="Calibri Light" panose="020F0302020204030204" pitchFamily="34" charset="0"/>
              <a:cs typeface="Calibri Light" panose="020F0302020204030204" pitchFamily="34" charset="0"/>
            </a:endParaRPr>
          </a:p>
          <a:p>
            <a:pPr lvl="1" algn="just">
              <a:lnSpc>
                <a:spcPct val="170000"/>
              </a:lnSpc>
              <a:buClr>
                <a:schemeClr val="accent1"/>
              </a:buClr>
              <a:buFont typeface="Wingdings" panose="05000000000000000000" pitchFamily="2" charset="2"/>
              <a:buChar char="Ø"/>
            </a:pPr>
            <a:r>
              <a:rPr lang="en-US" sz="8000" b="1" dirty="0" smtClean="0">
                <a:solidFill>
                  <a:srgbClr val="0070C0"/>
                </a:solidFill>
                <a:latin typeface="Calibri Light" panose="020F0302020204030204" pitchFamily="34" charset="0"/>
                <a:cs typeface="Calibri Light" panose="020F0302020204030204" pitchFamily="34" charset="0"/>
              </a:rPr>
              <a:t> </a:t>
            </a:r>
            <a:r>
              <a:rPr lang="en-US" sz="8000" b="1" dirty="0">
                <a:solidFill>
                  <a:srgbClr val="0070C0"/>
                </a:solidFill>
                <a:latin typeface="Calibri Light" panose="020F0302020204030204" pitchFamily="34" charset="0"/>
                <a:cs typeface="Calibri Light" panose="020F0302020204030204" pitchFamily="34" charset="0"/>
              </a:rPr>
              <a:t>S</a:t>
            </a:r>
            <a:r>
              <a:rPr lang="en-US" sz="8000" b="1" dirty="0" smtClean="0">
                <a:solidFill>
                  <a:srgbClr val="0070C0"/>
                </a:solidFill>
                <a:latin typeface="Calibri Light" panose="020F0302020204030204" pitchFamily="34" charset="0"/>
                <a:cs typeface="Calibri Light" panose="020F0302020204030204" pitchFamily="34" charset="0"/>
              </a:rPr>
              <a:t>election </a:t>
            </a:r>
            <a:r>
              <a:rPr lang="en-US" sz="8000" b="1" dirty="0">
                <a:solidFill>
                  <a:srgbClr val="0070C0"/>
                </a:solidFill>
                <a:latin typeface="Calibri Light" panose="020F0302020204030204" pitchFamily="34" charset="0"/>
                <a:cs typeface="Calibri Light" panose="020F0302020204030204" pitchFamily="34" charset="0"/>
              </a:rPr>
              <a:t>of a particular NSI for the UE for establishing a PDU session </a:t>
            </a:r>
          </a:p>
        </p:txBody>
      </p:sp>
      <p:sp>
        <p:nvSpPr>
          <p:cNvPr id="3" name="Title 2"/>
          <p:cNvSpPr>
            <a:spLocks noGrp="1"/>
          </p:cNvSpPr>
          <p:nvPr>
            <p:ph type="title"/>
          </p:nvPr>
        </p:nvSpPr>
        <p:spPr/>
        <p:txBody>
          <a:bodyPr/>
          <a:lstStyle/>
          <a:p>
            <a:r>
              <a:rPr lang="en-US" dirty="0" smtClean="0"/>
              <a:t>Core Network Slicing Selection</a:t>
            </a:r>
            <a:endParaRPr lang="en-US" dirty="0"/>
          </a:p>
        </p:txBody>
      </p:sp>
    </p:spTree>
    <p:extLst>
      <p:ext uri="{BB962C8B-B14F-4D97-AF65-F5344CB8AC3E}">
        <p14:creationId xmlns:p14="http://schemas.microsoft.com/office/powerpoint/2010/main" val="22045597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54627</TotalTime>
  <Words>2848</Words>
  <Application>Microsoft Office PowerPoint</Application>
  <PresentationFormat>On-screen Show (4:3)</PresentationFormat>
  <Paragraphs>172</Paragraphs>
  <Slides>22</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Cambria</vt:lpstr>
      <vt:lpstr>Century Gothic</vt:lpstr>
      <vt:lpstr>Times New Roman</vt:lpstr>
      <vt:lpstr>Wingdings</vt:lpstr>
      <vt:lpstr>Office Theme</vt:lpstr>
      <vt:lpstr>PowerPoint Presentation</vt:lpstr>
      <vt:lpstr>Agenda</vt:lpstr>
      <vt:lpstr>Introduction 5G Overall Architecture  </vt:lpstr>
      <vt:lpstr>Network Slicing</vt:lpstr>
      <vt:lpstr>Network Slicing (cont.)</vt:lpstr>
      <vt:lpstr>Core Network Slicing </vt:lpstr>
      <vt:lpstr>Core Network Slicing (cont.)</vt:lpstr>
      <vt:lpstr>Core Network Slicing (cont.)</vt:lpstr>
      <vt:lpstr>Core Network Slicing Selection</vt:lpstr>
      <vt:lpstr>Core Network Slicing Registration</vt:lpstr>
      <vt:lpstr>Core Network Slicing PDU Session Establishment </vt:lpstr>
      <vt:lpstr>Transport Network Slicing</vt:lpstr>
      <vt:lpstr>5G Security Architecture </vt:lpstr>
      <vt:lpstr>5G Security Architecture (cont.) </vt:lpstr>
      <vt:lpstr>3GPP 5G Deployment Options</vt:lpstr>
      <vt:lpstr>Reference</vt:lpstr>
      <vt:lpstr>Q&amp;A</vt:lpstr>
      <vt:lpstr>PowerPoint Presentation</vt:lpstr>
      <vt:lpstr>Backup Slide #1 </vt:lpstr>
      <vt:lpstr>Backup Slide #2 </vt:lpstr>
      <vt:lpstr>Backup Slide #3 </vt:lpstr>
      <vt:lpstr>Backup slide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 Huy</dc:creator>
  <cp:lastModifiedBy>Le Huy</cp:lastModifiedBy>
  <cp:revision>1055</cp:revision>
  <dcterms:created xsi:type="dcterms:W3CDTF">2015-09-10T11:08:49Z</dcterms:created>
  <dcterms:modified xsi:type="dcterms:W3CDTF">2019-06-25T07:56:10Z</dcterms:modified>
</cp:coreProperties>
</file>