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6"/>
  </p:notesMasterIdLst>
  <p:sldIdLst>
    <p:sldId id="257" r:id="rId2"/>
    <p:sldId id="262" r:id="rId3"/>
    <p:sldId id="289" r:id="rId4"/>
    <p:sldId id="290" r:id="rId5"/>
    <p:sldId id="320" r:id="rId6"/>
    <p:sldId id="317" r:id="rId7"/>
    <p:sldId id="291" r:id="rId8"/>
    <p:sldId id="325" r:id="rId9"/>
    <p:sldId id="319" r:id="rId10"/>
    <p:sldId id="304" r:id="rId11"/>
    <p:sldId id="305" r:id="rId12"/>
    <p:sldId id="321" r:id="rId13"/>
    <p:sldId id="306" r:id="rId14"/>
    <p:sldId id="316" r:id="rId15"/>
    <p:sldId id="324" r:id="rId16"/>
    <p:sldId id="323" r:id="rId17"/>
    <p:sldId id="263" r:id="rId18"/>
    <p:sldId id="315" r:id="rId19"/>
    <p:sldId id="268" r:id="rId20"/>
    <p:sldId id="269" r:id="rId21"/>
    <p:sldId id="270" r:id="rId22"/>
    <p:sldId id="271" r:id="rId23"/>
    <p:sldId id="272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878" autoAdjust="0"/>
  </p:normalViewPr>
  <p:slideViewPr>
    <p:cSldViewPr snapToGrid="0">
      <p:cViewPr varScale="1">
        <p:scale>
          <a:sx n="80" d="100"/>
          <a:sy n="80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A121-3792-47FC-81FB-4CE3AB9B0A3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3D9A6-4887-404C-A5B8-21944360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3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 centralization  of  CP  functions,  controlling  different  transmission  points,  has  the </a:t>
            </a:r>
          </a:p>
          <a:p>
            <a:r>
              <a:rPr lang="en-US" dirty="0" smtClean="0"/>
              <a:t>potential to achieve enhanced radio performance.</a:t>
            </a:r>
          </a:p>
          <a:p>
            <a:r>
              <a:rPr lang="en-US" dirty="0" smtClean="0"/>
              <a:t>-  Flexibility  to  operate  and  manage  complex  networks,  supporting  different  network </a:t>
            </a:r>
          </a:p>
          <a:p>
            <a:r>
              <a:rPr lang="en-US" dirty="0" smtClean="0"/>
              <a:t>topologies, resources and new service requirements.</a:t>
            </a:r>
          </a:p>
          <a:p>
            <a:r>
              <a:rPr lang="en-US" dirty="0" smtClean="0"/>
              <a:t>-  For  functions  purely  handling  with  CP  or  UP  processes,  independent  scaling  and </a:t>
            </a:r>
          </a:p>
          <a:p>
            <a:r>
              <a:rPr lang="en-US" dirty="0" smtClean="0"/>
              <a:t>realization for control and user plane functions operation.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Support of multi-vendor interoperability.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Move </a:t>
            </a:r>
            <a:r>
              <a:rPr lang="en-US" dirty="0" smtClean="0"/>
              <a:t>the PDCP to a Central Unit while keeping RRM in a master cell.</a:t>
            </a:r>
          </a:p>
          <a:p>
            <a:r>
              <a:rPr lang="en-US" dirty="0" smtClean="0"/>
              <a:t>-  Move  RRM  to  a  more  central  location  where  it  has  oversight  over  multiple  cells;  while </a:t>
            </a:r>
          </a:p>
          <a:p>
            <a:r>
              <a:rPr lang="en-US" dirty="0" smtClean="0"/>
              <a:t>allowing independent scalability of user plane and control plane. </a:t>
            </a:r>
          </a:p>
          <a:p>
            <a:r>
              <a:rPr lang="en-US" dirty="0" smtClean="0"/>
              <a:t>-  Central RRM with local breakout of some data connections  of some UEs nearer (or at) the </a:t>
            </a:r>
          </a:p>
          <a:p>
            <a:r>
              <a:rPr lang="en-US" dirty="0" smtClean="0"/>
              <a:t>base station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6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 requirement</a:t>
            </a:r>
            <a:b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Highest BW requirement for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fronthaul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requirement for both uplink and downlink is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5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Lowest BW requirement for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fronthaul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requirement for downlink is option 3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Lowest BW requirement for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fronthaul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requirement for uplink is option 2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Optimum (summation of uplink and downlink) BW requirement for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fronthaul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 is option 2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requirement</a:t>
            </a:r>
            <a:b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Lowest delay requirement is option 1, i.e. 100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All other options for splitting has the same delay requirement of less than 1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b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From both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 and delay requirement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perspectives, the Optimum split is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2</a:t>
            </a:r>
            <a:b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(MAC/PHY Split)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considering aggregate BW requirement from uplink and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downlink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 others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RRS complexity,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fronthaul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complexity, pooling gain,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 of upgrading and maintenance, and iteration receiver), option 5 provides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performances of all.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Table 5, use cases (splits) up to the MAC-PHY split have similar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(i.e., 151-152 Mbps for DL and 48-49 Mbps for UL). However, for each PHY split,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 requirements increase significantly, i.e. 173Mbps for split I to 2457.6 Mbps for split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 in the DL. The similar trend can be seen in Table 3 for the UL for the throughput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latencies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requirements for split options can be shown in three groups as follows.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RRC-PDCP and PDCP-RLC (non-ideal with 30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RLC-MAC and split MAC (sub-ideal with 6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MAC-PHY and PHY split (ideal with 250 micro seconds or near-ideal with 2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above Table 5, it can be considered that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MAC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MAC/PHY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provide better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performances in terms of both throughput and latency requirements with a view to shifting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 of the function to the central small cell.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1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1EC42-9309-4D83-BD5E-1C76198D38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optical signal to electrical signal and vice versa using CPRI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transmitter section of RRH, it convert digital signal to RF and amplifies that signal to the desire power level and Antenna connected to it, radiates the RF signal in air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Receiver section of RRH, it receives the desired band of signal from antenna and amplify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convert RF signal back to digital signal in the receiver chain.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advantages of C-RAN is limited by the properties of the link that connects central unit to the</a:t>
            </a:r>
            <a:br>
              <a:rPr lang="en-US" dirty="0" smtClean="0"/>
            </a:br>
            <a:r>
              <a:rPr lang="en-US" dirty="0" smtClean="0"/>
              <a:t>remote radio unit. The link is termed as </a:t>
            </a:r>
            <a:r>
              <a:rPr lang="en-US" dirty="0" err="1" smtClean="0"/>
              <a:t>fronthaul</a:t>
            </a:r>
            <a:r>
              <a:rPr lang="en-US" dirty="0" smtClean="0"/>
              <a:t> link. Existing </a:t>
            </a:r>
            <a:r>
              <a:rPr lang="en-US" dirty="0" err="1" smtClean="0"/>
              <a:t>fronthauls</a:t>
            </a:r>
            <a:r>
              <a:rPr lang="en-US" dirty="0" smtClean="0"/>
              <a:t> use CPRI or OBSAI</a:t>
            </a:r>
            <a:br>
              <a:rPr lang="en-US" dirty="0" smtClean="0"/>
            </a:br>
            <a:r>
              <a:rPr lang="en-US" dirty="0" smtClean="0"/>
              <a:t>interfaces. However, the major bottlenecks of CPRI are its high bandwidth and low latency</a:t>
            </a:r>
            <a:br>
              <a:rPr lang="en-US" dirty="0" smtClean="0"/>
            </a:br>
            <a:r>
              <a:rPr lang="en-US" dirty="0" smtClean="0"/>
              <a:t>demand such as when using in LTE systems, and is struggling to support next generation C-RAN.</a:t>
            </a:r>
            <a:br>
              <a:rPr lang="en-US" dirty="0" smtClean="0"/>
            </a:br>
            <a:r>
              <a:rPr lang="en-US" dirty="0" smtClean="0"/>
              <a:t>Further, in contrast to dynamic features of mobile services, CPRI and OBSAI are fixed rate</a:t>
            </a:r>
            <a:br>
              <a:rPr lang="en-US" dirty="0" smtClean="0"/>
            </a:br>
            <a:r>
              <a:rPr lang="en-US" dirty="0" smtClean="0"/>
              <a:t>interfaces based on TDM that transmit information during offload resulting low resource</a:t>
            </a:r>
            <a:br>
              <a:rPr lang="en-US" dirty="0" smtClean="0"/>
            </a:br>
            <a:r>
              <a:rPr lang="en-US" dirty="0" smtClean="0"/>
              <a:t>utilization.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 current  widely  used  interface  protocol  for  In-phase  (𝐼)  and  Quadrature  (𝑄)  data transmission  between  RRHs  and  BBUs  is  Common  Public  Radio  Interface  (CPRI)  [4].  The estimated  𝐼𝑄  data throughput exceeds  10  </a:t>
            </a:r>
            <a:r>
              <a:rPr lang="en-US" dirty="0" err="1" smtClean="0"/>
              <a:t>Gbps</a:t>
            </a:r>
            <a:r>
              <a:rPr lang="en-US" dirty="0" smtClean="0"/>
              <a:t> for a  3  sector Base Station (BS) with 20 MHz 4×4 MIMO. A BBU pool which connects 10-1000 BSs will need vast transmission bandwidth in The </a:t>
            </a:r>
            <a:r>
              <a:rPr lang="en-US" dirty="0" err="1" smtClean="0"/>
              <a:t>fronthaul</a:t>
            </a:r>
            <a:r>
              <a:rPr lang="en-US" dirty="0" smtClean="0"/>
              <a:t> [5], which is one of the main issues of C-RAN.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 shows recommended functional splits between the central unit (CU) and distributed unit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(DU) for E-UTRA, with a provision that the final conclusion may need to be revised for new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(NR) once it is defined. Factors related to radio network deployment scenarios, constraints,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intended supported services such as supporting specific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settings per offered services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(e.g., low latency, high throughput), user density and load demand per given geographical area to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the degree of RAN coordination, and transport networks with different performance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levels (e.g., ideal and non-ideal) define the choice of NR functional split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4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Reduced </a:t>
            </a:r>
            <a:r>
              <a:rPr lang="en-US" dirty="0" smtClean="0"/>
              <a:t>cost,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Improved </a:t>
            </a:r>
            <a:r>
              <a:rPr lang="en-US" dirty="0" smtClean="0"/>
              <a:t>scalability,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More </a:t>
            </a:r>
            <a:r>
              <a:rPr lang="en-US" dirty="0" smtClean="0"/>
              <a:t>efficient inter-cell coordination for interference management, and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Improved </a:t>
            </a:r>
            <a:r>
              <a:rPr lang="en-US" dirty="0" smtClean="0"/>
              <a:t>mobility in ultra-dense deployments.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3D9A6-4887-404C-A5B8-2194436090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2C8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7451" y="1368425"/>
            <a:ext cx="8357159" cy="259718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C80C2"/>
              </a:buClr>
              <a:buSzPct val="120000"/>
              <a:buFont typeface="Wingdings" panose="05000000000000000000" pitchFamily="2" charset="2"/>
              <a:buChar char="v"/>
              <a:defRPr sz="2400">
                <a:solidFill>
                  <a:srgbClr val="2C80C2"/>
                </a:solidFill>
                <a:latin typeface="Cambria" panose="02040503050406030204" pitchFamily="18" charset="0"/>
              </a:defRPr>
            </a:lvl1pPr>
            <a:lvl2pPr marL="800100" indent="-34290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Cambria" panose="02040503050406030204" pitchFamily="18" charset="0"/>
              </a:defRPr>
            </a:lvl2pPr>
            <a:lvl3pPr marL="1200150" indent="-285750">
              <a:buClrTx/>
              <a:buFont typeface="Arial" panose="020B0604020202020204" pitchFamily="34" charset="0"/>
              <a:buChar char="•"/>
              <a:defRPr sz="1700">
                <a:solidFill>
                  <a:srgbClr val="2C80C2"/>
                </a:solidFill>
                <a:latin typeface="Cambria" panose="020405030504060302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500" baseline="0">
                <a:solidFill>
                  <a:schemeClr val="tx2"/>
                </a:solidFill>
                <a:latin typeface="Cambria" panose="020405030504060302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Click to edit</a:t>
            </a:r>
          </a:p>
          <a:p>
            <a:pPr lvl="2"/>
            <a:r>
              <a:rPr lang="en-US" dirty="0" smtClean="0"/>
              <a:t>Click to edit</a:t>
            </a:r>
          </a:p>
          <a:p>
            <a:pPr lvl="3"/>
            <a:r>
              <a:rPr lang="en-US" dirty="0" smtClean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3" y="63500"/>
            <a:ext cx="7507287" cy="546100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solidFill>
                  <a:srgbClr val="FFFF00"/>
                </a:solidFill>
                <a:latin typeface="+mj-lt"/>
                <a:cs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06" y="685800"/>
            <a:ext cx="3751293" cy="357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51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2C8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7452" y="1368425"/>
            <a:ext cx="5638800" cy="2212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C80C2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70C0"/>
                </a:solidFill>
                <a:latin typeface="Cambria" panose="02040503050406030204" pitchFamily="18" charset="0"/>
              </a:defRPr>
            </a:lvl1pPr>
            <a:lvl2pPr marL="800100" indent="-34290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200150" indent="-285750">
              <a:buClrTx/>
              <a:buFont typeface="Arial" panose="020B0604020202020204" pitchFamily="34" charset="0"/>
              <a:buChar char="•"/>
              <a:defRPr sz="1700" b="1">
                <a:solidFill>
                  <a:srgbClr val="2C80C2"/>
                </a:solidFill>
                <a:latin typeface="Cambria" panose="020405030504060302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500" b="1" baseline="0">
                <a:solidFill>
                  <a:schemeClr val="tx2"/>
                </a:solidFill>
                <a:latin typeface="Cambria" panose="020405030504060302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Click to edit</a:t>
            </a:r>
          </a:p>
          <a:p>
            <a:pPr lvl="2"/>
            <a:r>
              <a:rPr lang="en-US" dirty="0" smtClean="0"/>
              <a:t>Click to edit</a:t>
            </a:r>
          </a:p>
          <a:p>
            <a:pPr lvl="3"/>
            <a:r>
              <a:rPr lang="en-US" dirty="0" smtClean="0"/>
              <a:t>Click to edit</a:t>
            </a:r>
          </a:p>
        </p:txBody>
      </p:sp>
      <p:sp>
        <p:nvSpPr>
          <p:cNvPr id="2" name="Title 1" title="JKJKJK"/>
          <p:cNvSpPr>
            <a:spLocks noGrp="1"/>
          </p:cNvSpPr>
          <p:nvPr>
            <p:ph type="title"/>
          </p:nvPr>
        </p:nvSpPr>
        <p:spPr>
          <a:xfrm>
            <a:off x="169663" y="298450"/>
            <a:ext cx="7507287" cy="563231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>
            <a:lvl1pPr algn="l">
              <a:defRPr sz="3400" b="1" cap="none">
                <a:solidFill>
                  <a:srgbClr val="FFFF00"/>
                </a:solidFill>
                <a:latin typeface="+mj-lt"/>
                <a:cs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56659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2C80C2"/>
                </a:solidFill>
              </a:defRPr>
            </a:lvl1pPr>
          </a:lstStyle>
          <a:p>
            <a:pPr>
              <a:defRPr/>
            </a:pPr>
            <a:fld id="{57516061-AF22-424D-BF78-71E4B4FB1C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80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48AE-D507-4AE2-BACE-B453A18C67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616A-E375-47B2-80EA-9140569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5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760302"/>
            <a:ext cx="9186765" cy="214858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726" y="-8710"/>
            <a:ext cx="9186765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-11113" y="6418263"/>
            <a:ext cx="9186863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229DD8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37338" y="6459538"/>
            <a:ext cx="2882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313" y="6465888"/>
            <a:ext cx="2882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9045" y="3232781"/>
            <a:ext cx="8606939" cy="105414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 smtClean="0">
                <a:solidFill>
                  <a:srgbClr val="0968A3"/>
                </a:solidFill>
                <a:latin typeface="+mj-lt"/>
                <a:ea typeface="+mn-ea"/>
                <a:cs typeface="+mn-cs"/>
              </a:rPr>
              <a:t>5G Radio </a:t>
            </a:r>
            <a:r>
              <a:rPr lang="en-US" sz="4800" smtClean="0">
                <a:solidFill>
                  <a:srgbClr val="0968A3"/>
                </a:solidFill>
                <a:latin typeface="+mj-lt"/>
                <a:ea typeface="+mn-ea"/>
                <a:cs typeface="+mn-cs"/>
              </a:rPr>
              <a:t>Access Network</a:t>
            </a:r>
            <a:endParaRPr lang="en-US" sz="4800" dirty="0">
              <a:solidFill>
                <a:srgbClr val="0968A3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73032" y="4403810"/>
            <a:ext cx="6858000" cy="474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 smtClean="0">
                <a:solidFill>
                  <a:srgbClr val="0968A3"/>
                </a:solidFill>
                <a:latin typeface="+mj-lt"/>
              </a:rPr>
              <a:t>Sierra Wireless Validation Team</a:t>
            </a:r>
            <a:endParaRPr lang="vi-VN" sz="2800" b="1" i="1" dirty="0">
              <a:solidFill>
                <a:srgbClr val="0968A3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3" y="180822"/>
            <a:ext cx="1209677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43511" y="219445"/>
            <a:ext cx="763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YOUR QUALITY PARTNER FOR SOFTWARE SOLUTIONS</a:t>
            </a:r>
          </a:p>
        </p:txBody>
      </p:sp>
    </p:spTree>
    <p:extLst>
      <p:ext uri="{BB962C8B-B14F-4D97-AF65-F5344CB8AC3E}">
        <p14:creationId xmlns:p14="http://schemas.microsoft.com/office/powerpoint/2010/main" val="1214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3GPP Function Split between CU and DU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69663" y="1303826"/>
            <a:ext cx="8678007" cy="45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257452" y="1368425"/>
            <a:ext cx="8511794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Throughput </a:t>
            </a:r>
            <a:r>
              <a:rPr lang="en-US" dirty="0"/>
              <a:t>requirement: </a:t>
            </a:r>
            <a:r>
              <a:rPr lang="en-US" b="0" dirty="0"/>
              <a:t>As split options are chosen at from a higher to a lower layer, i.e. </a:t>
            </a:r>
            <a:r>
              <a:rPr lang="en-US" b="0" dirty="0" smtClean="0"/>
              <a:t>from  </a:t>
            </a:r>
            <a:r>
              <a:rPr lang="en-US" b="0" dirty="0"/>
              <a:t>the  split  option  2  to  option  8  (i.e.,  PHY/RF  split  option),  the  demand  of  BW </a:t>
            </a:r>
            <a:r>
              <a:rPr lang="en-US" b="0" dirty="0" smtClean="0"/>
              <a:t>requirement </a:t>
            </a:r>
            <a:r>
              <a:rPr lang="en-US" b="0" dirty="0"/>
              <a:t>increases, with the lowest for option 2 and the highest for option 8.</a:t>
            </a:r>
          </a:p>
          <a:p>
            <a:r>
              <a:rPr lang="en-US" dirty="0" smtClean="0"/>
              <a:t>Latency  </a:t>
            </a:r>
            <a:r>
              <a:rPr lang="en-US" dirty="0"/>
              <a:t>requirement:  </a:t>
            </a:r>
            <a:r>
              <a:rPr lang="en-US" b="0" dirty="0"/>
              <a:t>Split  options  6  and  above  demand  tight  latency  requirement, </a:t>
            </a:r>
            <a:r>
              <a:rPr lang="en-US" b="0" dirty="0" smtClean="0"/>
              <a:t>whereas  </a:t>
            </a:r>
            <a:r>
              <a:rPr lang="en-US" b="0" dirty="0"/>
              <a:t>split  options  4  (i.e.,  RLC/MAC  split  option)  and  below  demand  loose,  with </a:t>
            </a:r>
            <a:r>
              <a:rPr lang="en-US" b="0" dirty="0" smtClean="0"/>
              <a:t>option </a:t>
            </a:r>
            <a:r>
              <a:rPr lang="en-US" b="0" dirty="0"/>
              <a:t>5 (i.e., intra-MAC split option) unclarified.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663" y="298450"/>
            <a:ext cx="8599583" cy="1034129"/>
          </a:xfrm>
        </p:spPr>
        <p:txBody>
          <a:bodyPr/>
          <a:lstStyle/>
          <a:p>
            <a:r>
              <a:rPr lang="en-US" dirty="0" smtClean="0"/>
              <a:t>Throughput and latency requirement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8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257452" y="1368425"/>
            <a:ext cx="8511794" cy="5032375"/>
          </a:xfrm>
        </p:spPr>
        <p:txBody>
          <a:bodyPr>
            <a:normAutofit/>
          </a:bodyPr>
          <a:lstStyle/>
          <a:p>
            <a:r>
              <a:rPr lang="en-US" b="0" dirty="0"/>
              <a:t>Flexible HW implementations allows scalable cost-effective solutions</a:t>
            </a:r>
          </a:p>
          <a:p>
            <a:r>
              <a:rPr lang="en-US" b="0" dirty="0"/>
              <a:t>A split architecture (between central and distributed units) allows for coordination for performance features, load management, real-time performance optimization, and enables NFV/SDN</a:t>
            </a:r>
          </a:p>
          <a:p>
            <a:r>
              <a:rPr lang="en-US" b="0" dirty="0"/>
              <a:t>Configurable functional splits enables adaptation to various use cases, such as variable latency on transport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RAN Spilt Architecture</a:t>
            </a:r>
          </a:p>
        </p:txBody>
      </p:sp>
    </p:spTree>
    <p:extLst>
      <p:ext uri="{BB962C8B-B14F-4D97-AF65-F5344CB8AC3E}">
        <p14:creationId xmlns:p14="http://schemas.microsoft.com/office/powerpoint/2010/main" val="95345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257451" y="1368425"/>
            <a:ext cx="8607579" cy="4877392"/>
          </a:xfrm>
        </p:spPr>
        <p:txBody>
          <a:bodyPr/>
          <a:lstStyle/>
          <a:p>
            <a:r>
              <a:rPr lang="en-US" b="0" dirty="0"/>
              <a:t>Support of specific </a:t>
            </a:r>
            <a:r>
              <a:rPr lang="en-US" b="0" dirty="0" err="1"/>
              <a:t>QoS</a:t>
            </a:r>
            <a:r>
              <a:rPr lang="en-US" b="0" dirty="0"/>
              <a:t> per offered services (e.g. low latency, high throughput)</a:t>
            </a:r>
          </a:p>
          <a:p>
            <a:r>
              <a:rPr lang="en-US" b="0" dirty="0"/>
              <a:t>Support of specific user density and load demand per given geographical area (which may influence the level of RAN coordination)</a:t>
            </a:r>
          </a:p>
          <a:p>
            <a:r>
              <a:rPr lang="en-US" b="0" dirty="0"/>
              <a:t>Availability transport networks with different performance levels, from ideal to non-ideal</a:t>
            </a:r>
          </a:p>
          <a:p>
            <a:r>
              <a:rPr lang="en-US" b="0" dirty="0"/>
              <a:t>Application type e.g. Real-time or Non- </a:t>
            </a:r>
            <a:r>
              <a:rPr lang="en-US" b="0"/>
              <a:t>Real </a:t>
            </a:r>
            <a:r>
              <a:rPr lang="en-US" b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CU-DU </a:t>
            </a:r>
            <a:r>
              <a:rPr lang="en-US" dirty="0" smtClean="0"/>
              <a:t>split </a:t>
            </a:r>
            <a:r>
              <a:rPr lang="en-US"/>
              <a:t>function </a:t>
            </a:r>
            <a:r>
              <a:rPr lang="en-US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257451" y="1368425"/>
            <a:ext cx="8607579" cy="4877392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/>
              <a:t>Per </a:t>
            </a:r>
            <a:r>
              <a:rPr lang="en-US" b="0" dirty="0"/>
              <a:t>CU: Each CU has a fixed split, and DUs are configured to match this.</a:t>
            </a:r>
          </a:p>
          <a:p>
            <a:r>
              <a:rPr lang="en-US" b="0" dirty="0" smtClean="0"/>
              <a:t>Per </a:t>
            </a:r>
            <a:r>
              <a:rPr lang="en-US" b="0" dirty="0"/>
              <a:t>DU: Each DU can be configured with a different split. The choice of a DU split may </a:t>
            </a:r>
            <a:r>
              <a:rPr lang="en-US" b="0" dirty="0" smtClean="0"/>
              <a:t>depend </a:t>
            </a:r>
            <a:r>
              <a:rPr lang="en-US" b="0" dirty="0"/>
              <a:t>on specific topology or backhaul support in a given area.</a:t>
            </a:r>
          </a:p>
          <a:p>
            <a:r>
              <a:rPr lang="en-US" b="0" dirty="0" smtClean="0"/>
              <a:t>Per  </a:t>
            </a:r>
            <a:r>
              <a:rPr lang="en-US" b="0" dirty="0"/>
              <a:t>UE:  Different  UEs  may  have  different  service  levels,  or  belong  to  different </a:t>
            </a:r>
            <a:r>
              <a:rPr lang="en-US" b="0" dirty="0" smtClean="0"/>
              <a:t>categories</a:t>
            </a:r>
            <a:r>
              <a:rPr lang="en-US" b="0" dirty="0"/>
              <a:t>, that may be best served in different ways by the RAN (e.g., a low rate </a:t>
            </a:r>
            <a:r>
              <a:rPr lang="en-US" b="0" dirty="0" err="1"/>
              <a:t>IOTtype</a:t>
            </a:r>
            <a:r>
              <a:rPr lang="en-US" b="0" dirty="0"/>
              <a:t> UE with no need for low latency does not necessarily require higher layer functions </a:t>
            </a:r>
            <a:r>
              <a:rPr lang="en-US" b="0" dirty="0" smtClean="0"/>
              <a:t>close </a:t>
            </a:r>
            <a:r>
              <a:rPr lang="en-US" b="0" dirty="0"/>
              <a:t>to the RF).</a:t>
            </a:r>
          </a:p>
          <a:p>
            <a:r>
              <a:rPr lang="en-US" b="0" dirty="0" smtClean="0"/>
              <a:t>Per  </a:t>
            </a:r>
            <a:r>
              <a:rPr lang="en-US" b="0" dirty="0"/>
              <a:t>bearer:  Different  bearers  may  have  different  </a:t>
            </a:r>
            <a:r>
              <a:rPr lang="en-US" b="0" dirty="0" err="1"/>
              <a:t>QoS</a:t>
            </a:r>
            <a:r>
              <a:rPr lang="en-US" b="0" dirty="0"/>
              <a:t>  requirements  that  may  be  best </a:t>
            </a:r>
            <a:r>
              <a:rPr lang="en-US" b="0" dirty="0" smtClean="0"/>
              <a:t>supported </a:t>
            </a:r>
            <a:r>
              <a:rPr lang="en-US" b="0" dirty="0"/>
              <a:t>by different functionality mapping. For example, QCI=1 type bearer requires </a:t>
            </a:r>
            <a:r>
              <a:rPr lang="en-US" b="0" dirty="0" smtClean="0"/>
              <a:t>low </a:t>
            </a:r>
            <a:r>
              <a:rPr lang="en-US" b="0" dirty="0"/>
              <a:t>delay but is not SDU error sensitive, </a:t>
            </a:r>
          </a:p>
          <a:p>
            <a:r>
              <a:rPr lang="en-US" b="0" dirty="0" smtClean="0"/>
              <a:t>Per  </a:t>
            </a:r>
            <a:r>
              <a:rPr lang="en-US" b="0" dirty="0"/>
              <a:t>slice:  It  is  expected  that  each  slice  would  have  at  least  some  distinctive  </a:t>
            </a:r>
            <a:r>
              <a:rPr lang="en-US" b="0" dirty="0" err="1"/>
              <a:t>QoS</a:t>
            </a:r>
            <a:r>
              <a:rPr lang="en-US" b="0" dirty="0"/>
              <a:t> </a:t>
            </a:r>
            <a:r>
              <a:rPr lang="en-US" b="0" dirty="0" smtClean="0"/>
              <a:t>requirements</a:t>
            </a:r>
            <a:r>
              <a:rPr lang="en-US" b="0" dirty="0"/>
              <a:t>.  Regardless  of  how  exactly  a  slice  is  implemented  within  the  RAN, </a:t>
            </a:r>
            <a:r>
              <a:rPr lang="en-US" b="0" dirty="0" smtClean="0"/>
              <a:t>different </a:t>
            </a:r>
            <a:r>
              <a:rPr lang="en-US" b="0" dirty="0"/>
              <a:t>functionality mapping may be suitable for each slice.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663" y="298450"/>
            <a:ext cx="7507287" cy="563231"/>
          </a:xfrm>
        </p:spPr>
        <p:txBody>
          <a:bodyPr/>
          <a:lstStyle/>
          <a:p>
            <a:r>
              <a:rPr lang="en-US" dirty="0"/>
              <a:t>3GPP </a:t>
            </a:r>
            <a:r>
              <a:rPr lang="en-US" dirty="0" smtClean="0"/>
              <a:t>aforementioned </a:t>
            </a:r>
            <a:r>
              <a:rPr lang="en-US" dirty="0"/>
              <a:t>granularity options</a:t>
            </a:r>
          </a:p>
        </p:txBody>
      </p:sp>
    </p:spTree>
    <p:extLst>
      <p:ext uri="{BB962C8B-B14F-4D97-AF65-F5344CB8AC3E}">
        <p14:creationId xmlns:p14="http://schemas.microsoft.com/office/powerpoint/2010/main" val="326954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Split Between EUTRAN and EPC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2" y="1628694"/>
            <a:ext cx="6950707" cy="46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663" y="298450"/>
            <a:ext cx="7507287" cy="563231"/>
          </a:xfrm>
        </p:spPr>
        <p:txBody>
          <a:bodyPr/>
          <a:lstStyle/>
          <a:p>
            <a:r>
              <a:rPr lang="en-US" dirty="0" smtClean="0"/>
              <a:t>Centralized CP UP</a:t>
            </a:r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658319"/>
            <a:ext cx="3867538" cy="4343225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529" y="1232337"/>
            <a:ext cx="3906783" cy="47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5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NGFI Functional Split Options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4" y="1368424"/>
            <a:ext cx="8226010" cy="51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3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257452" y="1368425"/>
            <a:ext cx="8511794" cy="5032375"/>
          </a:xfrm>
        </p:spPr>
        <p:txBody>
          <a:bodyPr>
            <a:normAutofit/>
          </a:bodyPr>
          <a:lstStyle/>
          <a:p>
            <a:r>
              <a:rPr lang="en-US" b="0" dirty="0"/>
              <a:t>It shifted some functionalities in BBU to remote radio head (RRH) such that the modified</a:t>
            </a:r>
            <a:br>
              <a:rPr lang="en-US" b="0" dirty="0"/>
            </a:br>
            <a:r>
              <a:rPr lang="en-US" b="0" dirty="0"/>
              <a:t>BBU and RRH are termed respectively as radio Cloud Center (RCC) and Remote Radio</a:t>
            </a:r>
            <a:br>
              <a:rPr lang="en-US" b="0" dirty="0"/>
            </a:br>
            <a:r>
              <a:rPr lang="en-US" b="0" dirty="0"/>
              <a:t>Systems (RRS</a:t>
            </a:r>
            <a:r>
              <a:rPr lang="en-US" b="0" dirty="0" smtClean="0"/>
              <a:t>).</a:t>
            </a:r>
          </a:p>
          <a:p>
            <a:r>
              <a:rPr lang="en-US" b="0" dirty="0"/>
              <a:t>The </a:t>
            </a:r>
            <a:r>
              <a:rPr lang="en-US" b="0" dirty="0" smtClean="0"/>
              <a:t>front haul </a:t>
            </a:r>
            <a:r>
              <a:rPr lang="en-US" b="0" dirty="0"/>
              <a:t>network changes from point-to-point to multiple-to-multiple </a:t>
            </a:r>
            <a:r>
              <a:rPr lang="en-US" b="0" dirty="0" smtClean="0"/>
              <a:t>front haul network</a:t>
            </a:r>
            <a:r>
              <a:rPr lang="en-US" b="0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from LTE RAN to NR 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Plans for the RCC-RRS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41" y="1368424"/>
            <a:ext cx="5074159" cy="49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520" y="1758763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LTE RAN Architecture Recall	 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520" y="4202275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5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NGFI and Small Cell Function Split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521" y="2369641"/>
            <a:ext cx="8241305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2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NR RAN Architecture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520" y="4813153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6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 &amp; A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3504" y="3596133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4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CP-UP Function Split in NR RAN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504" y="2982887"/>
            <a:ext cx="8241306" cy="43088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30000"/>
              <a:buFont typeface="+mj-lt"/>
              <a:buAutoNum type="arabicPeriod" startAt="3"/>
            </a:pPr>
            <a:r>
              <a:rPr lang="en-US" sz="22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3GPP Function Split in NR RAN</a:t>
            </a:r>
            <a:endParaRPr lang="en-US" sz="2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663" y="298450"/>
            <a:ext cx="8974337" cy="507831"/>
          </a:xfrm>
        </p:spPr>
        <p:txBody>
          <a:bodyPr/>
          <a:lstStyle/>
          <a:p>
            <a:r>
              <a:rPr lang="en-US" sz="3000" dirty="0" smtClean="0"/>
              <a:t>Comparison </a:t>
            </a:r>
            <a:r>
              <a:rPr lang="en-US" sz="3000" dirty="0"/>
              <a:t>of the peak </a:t>
            </a:r>
            <a:r>
              <a:rPr lang="en-US" sz="3000" dirty="0" smtClean="0"/>
              <a:t>bandwidth and delay requirement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514261"/>
            <a:ext cx="7384221" cy="1632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6" y="3630304"/>
            <a:ext cx="7288687" cy="1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CELL </a:t>
            </a:r>
            <a:r>
              <a:rPr lang="en-US" dirty="0" smtClean="0"/>
              <a:t>Forum Functional Split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3" y="1758719"/>
            <a:ext cx="8503578" cy="41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2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layer Split recommendation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12" y="1499616"/>
            <a:ext cx="6546663" cy="41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8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663" y="298451"/>
            <a:ext cx="8510313" cy="820666"/>
          </a:xfrm>
        </p:spPr>
        <p:txBody>
          <a:bodyPr/>
          <a:lstStyle/>
          <a:p>
            <a:r>
              <a:rPr lang="en-US" dirty="0"/>
              <a:t>Bandwidth and latency requirements for each functional split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13" y="1571053"/>
            <a:ext cx="8950587" cy="44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6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544" y="302358"/>
            <a:ext cx="7507287" cy="546100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+mj-lt"/>
              </a:rPr>
              <a:t>Q&amp;A</a:t>
            </a: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78" y="2333626"/>
            <a:ext cx="6463853" cy="31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LTE RAN 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1" y="1329289"/>
            <a:ext cx="7801011" cy="46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5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LTE RAN  </a:t>
            </a:r>
            <a:r>
              <a:rPr lang="en-US" dirty="0" smtClean="0"/>
              <a:t>Architecture(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67" y="1386008"/>
            <a:ext cx="7921325" cy="49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257452" y="1368425"/>
            <a:ext cx="8511794" cy="5032375"/>
          </a:xfrm>
        </p:spPr>
        <p:txBody>
          <a:bodyPr>
            <a:normAutofit/>
          </a:bodyPr>
          <a:lstStyle/>
          <a:p>
            <a:r>
              <a:rPr lang="en-US" b="0" dirty="0"/>
              <a:t>T</a:t>
            </a:r>
            <a:r>
              <a:rPr lang="en-US" b="0" dirty="0" smtClean="0"/>
              <a:t>he </a:t>
            </a:r>
            <a:r>
              <a:rPr lang="en-US" b="0" dirty="0"/>
              <a:t>major bottlenecks of CPRI are its high bandwidth and low </a:t>
            </a:r>
            <a:r>
              <a:rPr lang="en-US" b="0" dirty="0" smtClean="0"/>
              <a:t>latency demand </a:t>
            </a:r>
            <a:r>
              <a:rPr lang="en-US" b="0" dirty="0"/>
              <a:t>such as when using in LTE systems, and is struggling to support next generation </a:t>
            </a:r>
            <a:r>
              <a:rPr lang="en-US" b="0" dirty="0" smtClean="0"/>
              <a:t>C-RAN.</a:t>
            </a:r>
            <a:endParaRPr lang="en-US" b="0" dirty="0"/>
          </a:p>
          <a:p>
            <a:r>
              <a:rPr lang="en-US" b="0" dirty="0" smtClean="0"/>
              <a:t>CPRI </a:t>
            </a:r>
            <a:r>
              <a:rPr lang="en-US" b="0" dirty="0"/>
              <a:t>and OBSAI are fixed rate</a:t>
            </a:r>
            <a:br>
              <a:rPr lang="en-US" b="0" dirty="0"/>
            </a:br>
            <a:r>
              <a:rPr lang="en-US" b="0" dirty="0"/>
              <a:t>interfaces based on TDM that transmit information during offload resulting low </a:t>
            </a:r>
            <a:r>
              <a:rPr lang="en-US" b="0" dirty="0" smtClean="0"/>
              <a:t>resource utilization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raw  𝐼𝑄  samples transmitted between RRHs and BBUs consume too much bandwidth of the transport network.  Solutions such as reducing signal sampling rate, applying non-linear quantization, frequency  sub-carrier compression and  𝐼𝑄  data compression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 of current LTE 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7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NR RAN and LTE RAN</a:t>
            </a:r>
            <a:endParaRPr lang="en-US" dirty="0"/>
          </a:p>
        </p:txBody>
      </p:sp>
      <p:pic>
        <p:nvPicPr>
          <p:cNvPr id="1026" name="Picture 2" descr="https://www.netmanias.com/en/?m=attach&amp;no=118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4" y="1209618"/>
            <a:ext cx="8093121" cy="52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 RAN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3" y="1541662"/>
            <a:ext cx="8721969" cy="45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 RAN </a:t>
            </a:r>
            <a:r>
              <a:rPr lang="en-US" dirty="0" smtClean="0"/>
              <a:t>Architecture(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3" y="1558629"/>
            <a:ext cx="7581419" cy="43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2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 RAN </a:t>
            </a:r>
            <a:r>
              <a:rPr lang="en-US" dirty="0" smtClean="0"/>
              <a:t>Architecture(</a:t>
            </a:r>
            <a:r>
              <a:rPr lang="en-US" dirty="0" err="1" smtClean="0"/>
              <a:t>cont</a:t>
            </a:r>
            <a:r>
              <a:rPr lang="en-US" smtClean="0"/>
              <a:t>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2" y="1563166"/>
            <a:ext cx="83343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8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54571</TotalTime>
  <Words>822</Words>
  <Application>Microsoft Office PowerPoint</Application>
  <PresentationFormat>On-screen Show (4:3)</PresentationFormat>
  <Paragraphs>96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Century Gothic</vt:lpstr>
      <vt:lpstr>Times New Roman</vt:lpstr>
      <vt:lpstr>Wingdings</vt:lpstr>
      <vt:lpstr>Office Theme</vt:lpstr>
      <vt:lpstr>PowerPoint Presentation</vt:lpstr>
      <vt:lpstr>Agenda</vt:lpstr>
      <vt:lpstr>LTE RAN  Architecture</vt:lpstr>
      <vt:lpstr>LTE RAN  Architecture(cont)</vt:lpstr>
      <vt:lpstr>Weakness of current LTE RAN</vt:lpstr>
      <vt:lpstr>Comparison of NR RAN and LTE RAN</vt:lpstr>
      <vt:lpstr>NR RAN Architecture</vt:lpstr>
      <vt:lpstr>NR RAN Architecture(cont)</vt:lpstr>
      <vt:lpstr>NR RAN Architecture(cont)</vt:lpstr>
      <vt:lpstr>3GPP Function Split between CU and DU</vt:lpstr>
      <vt:lpstr>Throughput and latency requirement Outcome</vt:lpstr>
      <vt:lpstr>Benefits of RAN Spilt Architecture</vt:lpstr>
      <vt:lpstr>CU-DU split function application</vt:lpstr>
      <vt:lpstr>3GPP aforementioned granularity options</vt:lpstr>
      <vt:lpstr>Function Split Between EUTRAN and EPC</vt:lpstr>
      <vt:lpstr>Centralized CP UP</vt:lpstr>
      <vt:lpstr>NGFI Functional Split Options</vt:lpstr>
      <vt:lpstr>Changing from LTE RAN to NR RAN</vt:lpstr>
      <vt:lpstr>Division Plans for the RCC-RRS Interface</vt:lpstr>
      <vt:lpstr>Comparison of the peak bandwidth and delay requirement</vt:lpstr>
      <vt:lpstr>SMALL CELL Forum Functional Split</vt:lpstr>
      <vt:lpstr>PHY layer Split recommendation</vt:lpstr>
      <vt:lpstr>Bandwidth and latency requirements for each functional split option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Huy</dc:creator>
  <cp:lastModifiedBy>Quang Phan</cp:lastModifiedBy>
  <cp:revision>1125</cp:revision>
  <dcterms:created xsi:type="dcterms:W3CDTF">2015-09-10T11:08:49Z</dcterms:created>
  <dcterms:modified xsi:type="dcterms:W3CDTF">2019-05-10T02:22:55Z</dcterms:modified>
</cp:coreProperties>
</file>