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17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D481B-1AF7-4718-A9C3-B4459D4794E4}" type="datetimeFigureOut">
              <a:rPr lang="el-GR" smtClean="0"/>
              <a:t>8/5/2018</a:t>
            </a:fld>
            <a:endParaRPr lang="el-GR"/>
          </a:p>
        </p:txBody>
      </p:sp>
      <p:sp>
        <p:nvSpPr>
          <p:cNvPr id="4" name="Θέση εικόνας διαφάνειας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26BD3-4638-4987-A208-F666AEE521DE}" type="slidenum">
              <a:rPr lang="el-GR" smtClean="0"/>
              <a:t>‹#›</a:t>
            </a:fld>
            <a:endParaRPr lang="el-GR"/>
          </a:p>
        </p:txBody>
      </p:sp>
    </p:spTree>
    <p:extLst>
      <p:ext uri="{BB962C8B-B14F-4D97-AF65-F5344CB8AC3E}">
        <p14:creationId xmlns:p14="http://schemas.microsoft.com/office/powerpoint/2010/main" val="186066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Entity Matching, more methods will be added in </a:t>
            </a:r>
            <a:r>
              <a:rPr lang="en-US" dirty="0" err="1" smtClean="0"/>
              <a:t>JedAI</a:t>
            </a:r>
            <a:r>
              <a:rPr lang="en-US" baseline="0" dirty="0" smtClean="0"/>
              <a:t> v2. Profile Matcher builds a single vector or graph model for each entity profile, by aggregating all attribute values, regardless of the associated </a:t>
            </a:r>
            <a:r>
              <a:rPr lang="en-US" baseline="0" smtClean="0"/>
              <a:t>attribute names.</a:t>
            </a:r>
            <a:endParaRPr lang="en-US" dirty="0" smtClean="0"/>
          </a:p>
          <a:p>
            <a:r>
              <a:rPr lang="en-US" dirty="0" smtClean="0"/>
              <a:t>For</a:t>
            </a:r>
            <a:r>
              <a:rPr lang="en-US" baseline="0" dirty="0" smtClean="0"/>
              <a:t> Entity Clustering, all methods apply exclusively to Dirty ER, except for Unique Mapping Clustering, which applies exclusively to Clean-Clean ER.</a:t>
            </a:r>
            <a:endParaRPr lang="en-US" dirty="0"/>
          </a:p>
        </p:txBody>
      </p:sp>
      <p:sp>
        <p:nvSpPr>
          <p:cNvPr id="4" name="Slide Number Placeholder 3"/>
          <p:cNvSpPr>
            <a:spLocks noGrp="1"/>
          </p:cNvSpPr>
          <p:nvPr>
            <p:ph type="sldNum" sz="quarter" idx="10"/>
          </p:nvPr>
        </p:nvSpPr>
        <p:spPr/>
        <p:txBody>
          <a:bodyPr/>
          <a:lstStyle/>
          <a:p>
            <a:fld id="{FAB58CA1-B062-4BDE-B210-364694453E85}" type="slidenum">
              <a:rPr lang="el-GR" smtClean="0"/>
              <a:t>13</a:t>
            </a:fld>
            <a:endParaRPr lang="el-GR"/>
          </a:p>
        </p:txBody>
      </p:sp>
    </p:spTree>
    <p:extLst>
      <p:ext uri="{BB962C8B-B14F-4D97-AF65-F5344CB8AC3E}">
        <p14:creationId xmlns:p14="http://schemas.microsoft.com/office/powerpoint/2010/main" val="376617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b="1" dirty="0" smtClean="0"/>
              <a:t>Schema Clustering </a:t>
            </a:r>
            <a:r>
              <a:rPr lang="en-US" dirty="0" smtClean="0"/>
              <a:t>is similar </a:t>
            </a:r>
            <a:r>
              <a:rPr lang="en-US" b="1" dirty="0" smtClean="0"/>
              <a:t>to Schema Matching </a:t>
            </a:r>
            <a:r>
              <a:rPr lang="en-US" dirty="0" smtClean="0"/>
              <a:t>in the sense that it yields a mapping between attributes based on their relatedness, as inferred from the similarity of their structure, name and values. Yet, its purpose is fundamentally different: instead of seeking semantically identical attributes (e.g., "profession" and "job"), its goal is to improve the creation and processing of schema-agnostic blocks. This is accomplished by splitting large blocks into smaller ones according to the schema clusters that are associated with every signature. This idea has been successfully applied to blocking via Attribute Clustering and to meta-blocking via BLAST. </a:t>
            </a:r>
            <a:r>
              <a:rPr lang="en-US" dirty="0" err="1" smtClean="0"/>
              <a:t>JedAI</a:t>
            </a:r>
            <a:r>
              <a:rPr lang="en-US" dirty="0" smtClean="0"/>
              <a:t> 2.0 generalizes it to cover the first three steps of its workflow, from Block Building to Comparison Cleaning. </a:t>
            </a:r>
            <a:endParaRPr lang="el-GR" dirty="0"/>
          </a:p>
        </p:txBody>
      </p:sp>
      <p:sp>
        <p:nvSpPr>
          <p:cNvPr id="4" name="Θέση αριθμού διαφάνειας 3"/>
          <p:cNvSpPr>
            <a:spLocks noGrp="1"/>
          </p:cNvSpPr>
          <p:nvPr>
            <p:ph type="sldNum" sz="quarter" idx="10"/>
          </p:nvPr>
        </p:nvSpPr>
        <p:spPr/>
        <p:txBody>
          <a:bodyPr/>
          <a:lstStyle/>
          <a:p>
            <a:fld id="{FAB58CA1-B062-4BDE-B210-364694453E85}" type="slidenum">
              <a:rPr lang="el-GR" smtClean="0"/>
              <a:t>15</a:t>
            </a:fld>
            <a:endParaRPr lang="el-GR"/>
          </a:p>
        </p:txBody>
      </p:sp>
    </p:spTree>
    <p:extLst>
      <p:ext uri="{BB962C8B-B14F-4D97-AF65-F5344CB8AC3E}">
        <p14:creationId xmlns:p14="http://schemas.microsoft.com/office/powerpoint/2010/main" val="358114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2EE26BD3-4638-4987-A208-F666AEE521DE}" type="slidenum">
              <a:rPr lang="el-GR" smtClean="0"/>
              <a:t>17</a:t>
            </a:fld>
            <a:endParaRPr lang="el-GR"/>
          </a:p>
        </p:txBody>
      </p:sp>
    </p:spTree>
    <p:extLst>
      <p:ext uri="{BB962C8B-B14F-4D97-AF65-F5344CB8AC3E}">
        <p14:creationId xmlns:p14="http://schemas.microsoft.com/office/powerpoint/2010/main" val="108126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5AC0F6-50F9-4DDB-BD17-3A4259A20829}" type="datetime1">
              <a:rPr lang="en-US" smtClean="0"/>
              <a:t>5/8/2018</a:t>
            </a:fld>
            <a:endParaRPr lang="en-US"/>
          </a:p>
        </p:txBody>
      </p:sp>
      <p:sp>
        <p:nvSpPr>
          <p:cNvPr id="5" name="Footer Placeholder 4"/>
          <p:cNvSpPr>
            <a:spLocks noGrp="1"/>
          </p:cNvSpPr>
          <p:nvPr>
            <p:ph type="ftr" sz="quarter" idx="11"/>
          </p:nvPr>
        </p:nvSpPr>
        <p:spPr/>
        <p:txBody>
          <a:bodyPr/>
          <a:lstStyle/>
          <a:p>
            <a:r>
              <a:rPr lang="pt-BR" smtClean="0"/>
              <a:t>Papadakis &amp; Palpanas, WWW 2018, April 2018</a:t>
            </a:r>
            <a:endParaRPr lang="en-US"/>
          </a:p>
        </p:txBody>
      </p:sp>
      <p:sp>
        <p:nvSpPr>
          <p:cNvPr id="6" name="Slide Number Placeholder 5"/>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15830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DDFBF-2F2F-47A5-84E8-E75D4999D98D}" type="datetime1">
              <a:rPr lang="en-US" smtClean="0"/>
              <a:t>5/8/2018</a:t>
            </a:fld>
            <a:endParaRPr lang="en-US"/>
          </a:p>
        </p:txBody>
      </p:sp>
      <p:sp>
        <p:nvSpPr>
          <p:cNvPr id="5" name="Footer Placeholder 4"/>
          <p:cNvSpPr>
            <a:spLocks noGrp="1"/>
          </p:cNvSpPr>
          <p:nvPr>
            <p:ph type="ftr" sz="quarter" idx="11"/>
          </p:nvPr>
        </p:nvSpPr>
        <p:spPr/>
        <p:txBody>
          <a:bodyPr/>
          <a:lstStyle/>
          <a:p>
            <a:r>
              <a:rPr lang="pt-BR" smtClean="0"/>
              <a:t>Papadakis &amp; Palpanas, WWW 2018, April 2018</a:t>
            </a:r>
            <a:endParaRPr lang="en-US"/>
          </a:p>
        </p:txBody>
      </p:sp>
      <p:sp>
        <p:nvSpPr>
          <p:cNvPr id="6" name="Slide Number Placeholder 5"/>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280578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3A596-E847-494A-8701-E080CE3C052E}" type="datetime1">
              <a:rPr lang="en-US" smtClean="0"/>
              <a:t>5/8/2018</a:t>
            </a:fld>
            <a:endParaRPr lang="en-US"/>
          </a:p>
        </p:txBody>
      </p:sp>
      <p:sp>
        <p:nvSpPr>
          <p:cNvPr id="5" name="Footer Placeholder 4"/>
          <p:cNvSpPr>
            <a:spLocks noGrp="1"/>
          </p:cNvSpPr>
          <p:nvPr>
            <p:ph type="ftr" sz="quarter" idx="11"/>
          </p:nvPr>
        </p:nvSpPr>
        <p:spPr/>
        <p:txBody>
          <a:bodyPr/>
          <a:lstStyle/>
          <a:p>
            <a:r>
              <a:rPr lang="pt-BR" smtClean="0"/>
              <a:t>Papadakis &amp; Palpanas, WWW 2018, April 2018</a:t>
            </a:r>
            <a:endParaRPr lang="en-US"/>
          </a:p>
        </p:txBody>
      </p:sp>
      <p:sp>
        <p:nvSpPr>
          <p:cNvPr id="6" name="Slide Number Placeholder 5"/>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22718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8870B-2CDE-4786-90BB-25CE9977A56E}" type="datetime1">
              <a:rPr lang="en-US" smtClean="0"/>
              <a:t>5/8/2018</a:t>
            </a:fld>
            <a:endParaRPr lang="en-US"/>
          </a:p>
        </p:txBody>
      </p:sp>
      <p:sp>
        <p:nvSpPr>
          <p:cNvPr id="5" name="Footer Placeholder 4"/>
          <p:cNvSpPr>
            <a:spLocks noGrp="1"/>
          </p:cNvSpPr>
          <p:nvPr>
            <p:ph type="ftr" sz="quarter" idx="11"/>
          </p:nvPr>
        </p:nvSpPr>
        <p:spPr/>
        <p:txBody>
          <a:bodyPr/>
          <a:lstStyle/>
          <a:p>
            <a:r>
              <a:rPr lang="pt-BR" smtClean="0"/>
              <a:t>Papadakis &amp; Palpanas, WWW 2018, April 2018</a:t>
            </a:r>
            <a:endParaRPr lang="en-US"/>
          </a:p>
        </p:txBody>
      </p:sp>
      <p:sp>
        <p:nvSpPr>
          <p:cNvPr id="6" name="Slide Number Placeholder 5"/>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285231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46023B-0E59-47B6-BD86-B22692F04A28}" type="datetime1">
              <a:rPr lang="en-US" smtClean="0"/>
              <a:t>5/8/2018</a:t>
            </a:fld>
            <a:endParaRPr lang="en-US"/>
          </a:p>
        </p:txBody>
      </p:sp>
      <p:sp>
        <p:nvSpPr>
          <p:cNvPr id="5" name="Footer Placeholder 4"/>
          <p:cNvSpPr>
            <a:spLocks noGrp="1"/>
          </p:cNvSpPr>
          <p:nvPr>
            <p:ph type="ftr" sz="quarter" idx="11"/>
          </p:nvPr>
        </p:nvSpPr>
        <p:spPr/>
        <p:txBody>
          <a:bodyPr/>
          <a:lstStyle/>
          <a:p>
            <a:r>
              <a:rPr lang="pt-BR" smtClean="0"/>
              <a:t>Papadakis &amp; Palpanas, WWW 2018, April 2018</a:t>
            </a:r>
            <a:endParaRPr lang="en-US"/>
          </a:p>
        </p:txBody>
      </p:sp>
      <p:sp>
        <p:nvSpPr>
          <p:cNvPr id="6" name="Slide Number Placeholder 5"/>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264620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2C490-50C2-494E-8DD7-A063D5EEB389}" type="datetime1">
              <a:rPr lang="en-US" smtClean="0"/>
              <a:t>5/8/2018</a:t>
            </a:fld>
            <a:endParaRPr lang="en-US"/>
          </a:p>
        </p:txBody>
      </p:sp>
      <p:sp>
        <p:nvSpPr>
          <p:cNvPr id="6" name="Footer Placeholder 5"/>
          <p:cNvSpPr>
            <a:spLocks noGrp="1"/>
          </p:cNvSpPr>
          <p:nvPr>
            <p:ph type="ftr" sz="quarter" idx="11"/>
          </p:nvPr>
        </p:nvSpPr>
        <p:spPr/>
        <p:txBody>
          <a:bodyPr/>
          <a:lstStyle/>
          <a:p>
            <a:r>
              <a:rPr lang="pt-BR" smtClean="0"/>
              <a:t>Papadakis &amp; Palpanas, WWW 2018, April 2018</a:t>
            </a:r>
            <a:endParaRPr lang="en-US"/>
          </a:p>
        </p:txBody>
      </p:sp>
      <p:sp>
        <p:nvSpPr>
          <p:cNvPr id="7" name="Slide Number Placeholder 6"/>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374347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F17ECA-DD48-464C-8725-61DAF6846D3B}" type="datetime1">
              <a:rPr lang="en-US" smtClean="0"/>
              <a:t>5/8/2018</a:t>
            </a:fld>
            <a:endParaRPr lang="en-US"/>
          </a:p>
        </p:txBody>
      </p:sp>
      <p:sp>
        <p:nvSpPr>
          <p:cNvPr id="8" name="Footer Placeholder 7"/>
          <p:cNvSpPr>
            <a:spLocks noGrp="1"/>
          </p:cNvSpPr>
          <p:nvPr>
            <p:ph type="ftr" sz="quarter" idx="11"/>
          </p:nvPr>
        </p:nvSpPr>
        <p:spPr/>
        <p:txBody>
          <a:bodyPr/>
          <a:lstStyle/>
          <a:p>
            <a:r>
              <a:rPr lang="pt-BR" smtClean="0"/>
              <a:t>Papadakis &amp; Palpanas, WWW 2018, April 2018</a:t>
            </a:r>
            <a:endParaRPr lang="en-US"/>
          </a:p>
        </p:txBody>
      </p:sp>
      <p:sp>
        <p:nvSpPr>
          <p:cNvPr id="9" name="Slide Number Placeholder 8"/>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185820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F9AF4-2849-4CA8-BC63-722898E07EA0}" type="datetime1">
              <a:rPr lang="en-US" smtClean="0"/>
              <a:t>5/8/2018</a:t>
            </a:fld>
            <a:endParaRPr lang="en-US"/>
          </a:p>
        </p:txBody>
      </p:sp>
      <p:sp>
        <p:nvSpPr>
          <p:cNvPr id="4" name="Footer Placeholder 3"/>
          <p:cNvSpPr>
            <a:spLocks noGrp="1"/>
          </p:cNvSpPr>
          <p:nvPr>
            <p:ph type="ftr" sz="quarter" idx="11"/>
          </p:nvPr>
        </p:nvSpPr>
        <p:spPr/>
        <p:txBody>
          <a:bodyPr/>
          <a:lstStyle/>
          <a:p>
            <a:r>
              <a:rPr lang="pt-BR" smtClean="0"/>
              <a:t>Papadakis &amp; Palpanas, WWW 2018, April 2018</a:t>
            </a:r>
            <a:endParaRPr lang="en-US"/>
          </a:p>
        </p:txBody>
      </p:sp>
      <p:sp>
        <p:nvSpPr>
          <p:cNvPr id="5" name="Slide Number Placeholder 4"/>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37580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9D445-083F-43F1-96B3-B4C8D1948D16}" type="datetime1">
              <a:rPr lang="en-US" smtClean="0"/>
              <a:t>5/8/2018</a:t>
            </a:fld>
            <a:endParaRPr lang="en-US"/>
          </a:p>
        </p:txBody>
      </p:sp>
      <p:sp>
        <p:nvSpPr>
          <p:cNvPr id="3" name="Footer Placeholder 2"/>
          <p:cNvSpPr>
            <a:spLocks noGrp="1"/>
          </p:cNvSpPr>
          <p:nvPr>
            <p:ph type="ftr" sz="quarter" idx="11"/>
          </p:nvPr>
        </p:nvSpPr>
        <p:spPr/>
        <p:txBody>
          <a:bodyPr/>
          <a:lstStyle/>
          <a:p>
            <a:r>
              <a:rPr lang="pt-BR" smtClean="0"/>
              <a:t>Papadakis &amp; Palpanas, WWW 2018, April 2018</a:t>
            </a:r>
            <a:endParaRPr lang="en-US"/>
          </a:p>
        </p:txBody>
      </p:sp>
      <p:sp>
        <p:nvSpPr>
          <p:cNvPr id="4" name="Slide Number Placeholder 3"/>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26986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2C367-AAEC-492E-973B-020D6AD13DF4}" type="datetime1">
              <a:rPr lang="en-US" smtClean="0"/>
              <a:t>5/8/2018</a:t>
            </a:fld>
            <a:endParaRPr lang="en-US"/>
          </a:p>
        </p:txBody>
      </p:sp>
      <p:sp>
        <p:nvSpPr>
          <p:cNvPr id="6" name="Footer Placeholder 5"/>
          <p:cNvSpPr>
            <a:spLocks noGrp="1"/>
          </p:cNvSpPr>
          <p:nvPr>
            <p:ph type="ftr" sz="quarter" idx="11"/>
          </p:nvPr>
        </p:nvSpPr>
        <p:spPr/>
        <p:txBody>
          <a:bodyPr/>
          <a:lstStyle/>
          <a:p>
            <a:r>
              <a:rPr lang="pt-BR" smtClean="0"/>
              <a:t>Papadakis &amp; Palpanas, WWW 2018, April 2018</a:t>
            </a:r>
            <a:endParaRPr lang="en-US"/>
          </a:p>
        </p:txBody>
      </p:sp>
      <p:sp>
        <p:nvSpPr>
          <p:cNvPr id="7" name="Slide Number Placeholder 6"/>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162720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2F282-C7A6-4D46-8A48-CDA5EADFA1A8}" type="datetime1">
              <a:rPr lang="en-US" smtClean="0"/>
              <a:t>5/8/2018</a:t>
            </a:fld>
            <a:endParaRPr lang="en-US"/>
          </a:p>
        </p:txBody>
      </p:sp>
      <p:sp>
        <p:nvSpPr>
          <p:cNvPr id="6" name="Footer Placeholder 5"/>
          <p:cNvSpPr>
            <a:spLocks noGrp="1"/>
          </p:cNvSpPr>
          <p:nvPr>
            <p:ph type="ftr" sz="quarter" idx="11"/>
          </p:nvPr>
        </p:nvSpPr>
        <p:spPr/>
        <p:txBody>
          <a:bodyPr/>
          <a:lstStyle/>
          <a:p>
            <a:r>
              <a:rPr lang="pt-BR" smtClean="0"/>
              <a:t>Papadakis &amp; Palpanas, WWW 2018, April 2018</a:t>
            </a:r>
            <a:endParaRPr lang="en-US"/>
          </a:p>
        </p:txBody>
      </p:sp>
      <p:sp>
        <p:nvSpPr>
          <p:cNvPr id="7" name="Slide Number Placeholder 6"/>
          <p:cNvSpPr>
            <a:spLocks noGrp="1"/>
          </p:cNvSpPr>
          <p:nvPr>
            <p:ph type="sldNum" sz="quarter" idx="12"/>
          </p:nvPr>
        </p:nvSpPr>
        <p:spPr/>
        <p:txBody>
          <a:bodyPr/>
          <a:lstStyle/>
          <a:p>
            <a:fld id="{0B73ACB8-8ED0-4DA0-9F9A-0FBA2D428818}" type="slidenum">
              <a:rPr lang="en-US" smtClean="0"/>
              <a:t>‹#›</a:t>
            </a:fld>
            <a:endParaRPr lang="en-US"/>
          </a:p>
        </p:txBody>
      </p:sp>
    </p:spTree>
    <p:extLst>
      <p:ext uri="{BB962C8B-B14F-4D97-AF65-F5344CB8AC3E}">
        <p14:creationId xmlns:p14="http://schemas.microsoft.com/office/powerpoint/2010/main" val="335132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EB2E8-D600-4E80-9BA3-B0A2DC7EC6D4}" type="datetime1">
              <a:rPr lang="en-US" smtClean="0"/>
              <a:t>5/8/2018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Papadakis &amp; Palpanas, WWW 2018, April 2018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3ACB8-8ED0-4DA0-9F9A-0FBA2D428818}" type="slidenum">
              <a:rPr lang="en-US" smtClean="0"/>
              <a:t>‹#›</a:t>
            </a:fld>
            <a:endParaRPr lang="en-US"/>
          </a:p>
        </p:txBody>
      </p:sp>
    </p:spTree>
    <p:extLst>
      <p:ext uri="{BB962C8B-B14F-4D97-AF65-F5344CB8AC3E}">
        <p14:creationId xmlns:p14="http://schemas.microsoft.com/office/powerpoint/2010/main" val="2002806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cify/JedAIToolkit" TargetMode="External"/><Relationship Id="rId2" Type="http://schemas.openxmlformats.org/officeDocument/2006/relationships/hyperlink" Target="http://jedai.scify.org/" TargetMode="External"/><Relationship Id="rId1" Type="http://schemas.openxmlformats.org/officeDocument/2006/relationships/slideLayout" Target="../slideLayouts/slideLayout2.xml"/><Relationship Id="rId4" Type="http://schemas.openxmlformats.org/officeDocument/2006/relationships/hyperlink" Target="https://github.com/scify/jedai-u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edai.scify.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scify/jedai-ui" TargetMode="External"/><Relationship Id="rId4" Type="http://schemas.openxmlformats.org/officeDocument/2006/relationships/hyperlink" Target="https://github.com/scify/JedAIToolk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fontScale="90000"/>
          </a:bodyPr>
          <a:lstStyle/>
          <a:p>
            <a:r>
              <a:rPr lang="en-US" dirty="0" err="1"/>
              <a:t>JedAI</a:t>
            </a:r>
            <a:r>
              <a:rPr lang="en-US" dirty="0"/>
              <a:t>: </a:t>
            </a:r>
            <a:r>
              <a:rPr lang="en-US" dirty="0" smtClean="0"/>
              <a:t/>
            </a:r>
            <a:br>
              <a:rPr lang="en-US" dirty="0" smtClean="0"/>
            </a:br>
            <a:r>
              <a:rPr lang="en-US" dirty="0" smtClean="0"/>
              <a:t>The </a:t>
            </a:r>
            <a:r>
              <a:rPr lang="en-US" dirty="0"/>
              <a:t>Force behind Entity Resolution</a:t>
            </a:r>
          </a:p>
        </p:txBody>
      </p:sp>
      <p:sp>
        <p:nvSpPr>
          <p:cNvPr id="4" name="TextBox 3"/>
          <p:cNvSpPr txBox="1"/>
          <p:nvPr/>
        </p:nvSpPr>
        <p:spPr>
          <a:xfrm>
            <a:off x="495495" y="2895600"/>
            <a:ext cx="2181225" cy="400110"/>
          </a:xfrm>
          <a:prstGeom prst="rect">
            <a:avLst/>
          </a:prstGeom>
          <a:noFill/>
        </p:spPr>
        <p:txBody>
          <a:bodyPr wrap="square" rtlCol="0">
            <a:spAutoFit/>
          </a:bodyPr>
          <a:lstStyle/>
          <a:p>
            <a:pPr algn="ctr"/>
            <a:r>
              <a:rPr lang="en-US" sz="2000" b="1" dirty="0" smtClean="0"/>
              <a:t>George </a:t>
            </a:r>
            <a:r>
              <a:rPr lang="en-US" sz="2000" b="1" dirty="0" err="1" smtClean="0"/>
              <a:t>Papadakis</a:t>
            </a: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3253445"/>
            <a:ext cx="2181225" cy="837542"/>
          </a:xfrm>
          <a:prstGeom prst="rect">
            <a:avLst/>
          </a:prstGeom>
        </p:spPr>
      </p:pic>
      <p:sp>
        <p:nvSpPr>
          <p:cNvPr id="6" name="TextBox 5"/>
          <p:cNvSpPr txBox="1"/>
          <p:nvPr/>
        </p:nvSpPr>
        <p:spPr>
          <a:xfrm>
            <a:off x="3200400" y="2895600"/>
            <a:ext cx="2424559" cy="400110"/>
          </a:xfrm>
          <a:prstGeom prst="rect">
            <a:avLst/>
          </a:prstGeom>
          <a:noFill/>
        </p:spPr>
        <p:txBody>
          <a:bodyPr wrap="square" rtlCol="0">
            <a:spAutoFit/>
          </a:bodyPr>
          <a:lstStyle/>
          <a:p>
            <a:pPr algn="ctr"/>
            <a:r>
              <a:rPr lang="en-US" sz="2000" b="1" dirty="0" smtClean="0"/>
              <a:t>Leonidas </a:t>
            </a:r>
            <a:r>
              <a:rPr lang="en-US" sz="2000" b="1" dirty="0" err="1" smtClean="0"/>
              <a:t>Tsekouras</a:t>
            </a:r>
            <a:endParaRPr lang="en-US" sz="2000" b="1"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15218"/>
          <a:stretch/>
        </p:blipFill>
        <p:spPr>
          <a:xfrm>
            <a:off x="3250707" y="3295710"/>
            <a:ext cx="2895600" cy="683069"/>
          </a:xfrm>
          <a:prstGeom prst="rect">
            <a:avLst/>
          </a:prstGeom>
        </p:spPr>
      </p:pic>
      <p:sp>
        <p:nvSpPr>
          <p:cNvPr id="9" name="TextBox 8"/>
          <p:cNvSpPr txBox="1"/>
          <p:nvPr/>
        </p:nvSpPr>
        <p:spPr>
          <a:xfrm>
            <a:off x="6172200" y="2895600"/>
            <a:ext cx="2424559" cy="400110"/>
          </a:xfrm>
          <a:prstGeom prst="rect">
            <a:avLst/>
          </a:prstGeom>
          <a:noFill/>
        </p:spPr>
        <p:txBody>
          <a:bodyPr wrap="square" rtlCol="0">
            <a:spAutoFit/>
          </a:bodyPr>
          <a:lstStyle/>
          <a:p>
            <a:pPr algn="ctr"/>
            <a:r>
              <a:rPr lang="en-US" sz="2000" b="1" dirty="0" err="1" smtClean="0"/>
              <a:t>Emmanouil</a:t>
            </a:r>
            <a:r>
              <a:rPr lang="en-US" sz="2000" b="1" dirty="0" smtClean="0"/>
              <a:t> </a:t>
            </a:r>
            <a:r>
              <a:rPr lang="en-US" sz="2000" b="1" dirty="0" err="1" smtClean="0"/>
              <a:t>Thanos</a:t>
            </a:r>
            <a:endParaRPr lang="en-US" sz="20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612" y="3295710"/>
            <a:ext cx="2008479" cy="671214"/>
          </a:xfrm>
          <a:prstGeom prst="rect">
            <a:avLst/>
          </a:prstGeom>
        </p:spPr>
      </p:pic>
      <p:sp>
        <p:nvSpPr>
          <p:cNvPr id="14" name="TextBox 13"/>
          <p:cNvSpPr txBox="1"/>
          <p:nvPr/>
        </p:nvSpPr>
        <p:spPr>
          <a:xfrm>
            <a:off x="318641" y="4600814"/>
            <a:ext cx="2971800" cy="400110"/>
          </a:xfrm>
          <a:prstGeom prst="rect">
            <a:avLst/>
          </a:prstGeom>
          <a:noFill/>
        </p:spPr>
        <p:txBody>
          <a:bodyPr wrap="square" rtlCol="0">
            <a:spAutoFit/>
          </a:bodyPr>
          <a:lstStyle/>
          <a:p>
            <a:pPr algn="ctr"/>
            <a:r>
              <a:rPr lang="en-US" sz="2000" b="1" dirty="0" smtClean="0"/>
              <a:t>George Giannakopoulos</a:t>
            </a:r>
            <a:endParaRPr lang="en-US" sz="2000" b="1" dirty="0"/>
          </a:p>
        </p:txBody>
      </p:sp>
      <p:sp>
        <p:nvSpPr>
          <p:cNvPr id="16" name="TextBox 15"/>
          <p:cNvSpPr txBox="1"/>
          <p:nvPr/>
        </p:nvSpPr>
        <p:spPr>
          <a:xfrm>
            <a:off x="3290441" y="4600814"/>
            <a:ext cx="2424559" cy="400110"/>
          </a:xfrm>
          <a:prstGeom prst="rect">
            <a:avLst/>
          </a:prstGeom>
          <a:noFill/>
        </p:spPr>
        <p:txBody>
          <a:bodyPr wrap="square" rtlCol="0">
            <a:spAutoFit/>
          </a:bodyPr>
          <a:lstStyle/>
          <a:p>
            <a:pPr algn="ctr"/>
            <a:r>
              <a:rPr lang="en-US" sz="2000" b="1" dirty="0" smtClean="0"/>
              <a:t>Themis </a:t>
            </a:r>
            <a:r>
              <a:rPr lang="en-US" sz="2000" b="1" dirty="0" err="1" smtClean="0"/>
              <a:t>Palpanas</a:t>
            </a:r>
            <a:endParaRPr lang="en-US" sz="2000" b="1" dirty="0"/>
          </a:p>
        </p:txBody>
      </p:sp>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15383" r="12909"/>
          <a:stretch/>
        </p:blipFill>
        <p:spPr>
          <a:xfrm>
            <a:off x="3512972" y="5000924"/>
            <a:ext cx="2008069" cy="752475"/>
          </a:xfrm>
          <a:prstGeom prst="rect">
            <a:avLst/>
          </a:prstGeom>
        </p:spPr>
      </p:pic>
      <p:sp>
        <p:nvSpPr>
          <p:cNvPr id="20" name="TextBox 19"/>
          <p:cNvSpPr txBox="1"/>
          <p:nvPr/>
        </p:nvSpPr>
        <p:spPr>
          <a:xfrm>
            <a:off x="6230655" y="4600814"/>
            <a:ext cx="2414392" cy="400110"/>
          </a:xfrm>
          <a:prstGeom prst="rect">
            <a:avLst/>
          </a:prstGeom>
          <a:noFill/>
        </p:spPr>
        <p:txBody>
          <a:bodyPr wrap="square" rtlCol="0">
            <a:spAutoFit/>
          </a:bodyPr>
          <a:lstStyle/>
          <a:p>
            <a:pPr algn="ctr"/>
            <a:r>
              <a:rPr lang="en-US" sz="2000" b="1" dirty="0" err="1" smtClean="0"/>
              <a:t>Manolis</a:t>
            </a:r>
            <a:r>
              <a:rPr lang="en-US" sz="2000" b="1" dirty="0" smtClean="0"/>
              <a:t> </a:t>
            </a:r>
            <a:r>
              <a:rPr lang="en-US" sz="2000" b="1" dirty="0" err="1" smtClean="0"/>
              <a:t>Koubarakis</a:t>
            </a:r>
            <a:endParaRPr lang="en-US" sz="2000" b="1"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238" y="4958659"/>
            <a:ext cx="2181225" cy="83754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399" y="4909663"/>
            <a:ext cx="1028699" cy="980414"/>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4929005"/>
            <a:ext cx="1010951" cy="883831"/>
          </a:xfrm>
          <a:prstGeom prst="rect">
            <a:avLst/>
          </a:prstGeom>
        </p:spPr>
      </p:pic>
      <p:sp>
        <p:nvSpPr>
          <p:cNvPr id="11" name="Θέση αριθμού διαφάνειας 10"/>
          <p:cNvSpPr>
            <a:spLocks noGrp="1"/>
          </p:cNvSpPr>
          <p:nvPr>
            <p:ph type="sldNum" sz="quarter" idx="12"/>
          </p:nvPr>
        </p:nvSpPr>
        <p:spPr/>
        <p:txBody>
          <a:bodyPr/>
          <a:lstStyle/>
          <a:p>
            <a:fld id="{0B73ACB8-8ED0-4DA0-9F9A-0FBA2D428818}" type="slidenum">
              <a:rPr lang="en-US" smtClean="0"/>
              <a:t>1</a:t>
            </a:fld>
            <a:endParaRPr lang="en-US"/>
          </a:p>
        </p:txBody>
      </p:sp>
    </p:spTree>
    <p:extLst>
      <p:ext uri="{BB962C8B-B14F-4D97-AF65-F5344CB8AC3E}">
        <p14:creationId xmlns:p14="http://schemas.microsoft.com/office/powerpoint/2010/main" val="2254466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How </a:t>
            </a:r>
            <a:r>
              <a:rPr lang="en-US" dirty="0" smtClean="0"/>
              <a:t>can I build an ER workflow?</a:t>
            </a:r>
            <a:endParaRPr lang="en-US" dirty="0"/>
          </a:p>
        </p:txBody>
      </p:sp>
      <p:sp>
        <p:nvSpPr>
          <p:cNvPr id="3" name="Content Placeholder 2"/>
          <p:cNvSpPr>
            <a:spLocks noGrp="1"/>
          </p:cNvSpPr>
          <p:nvPr>
            <p:ph idx="1"/>
          </p:nvPr>
        </p:nvSpPr>
        <p:spPr>
          <a:xfrm>
            <a:off x="179512" y="1600200"/>
            <a:ext cx="8796852" cy="4525963"/>
          </a:xfrm>
        </p:spPr>
        <p:txBody>
          <a:bodyPr>
            <a:normAutofit/>
          </a:bodyPr>
          <a:lstStyle/>
          <a:p>
            <a:pPr marL="0" indent="0">
              <a:buNone/>
            </a:pPr>
            <a:r>
              <a:rPr lang="en-US" sz="2400" dirty="0" err="1" smtClean="0"/>
              <a:t>JedAI</a:t>
            </a:r>
            <a:r>
              <a:rPr lang="en-US" sz="2400" dirty="0" smtClean="0"/>
              <a:t> supports several </a:t>
            </a:r>
            <a:r>
              <a:rPr lang="en-US" sz="2400" dirty="0" smtClean="0">
                <a:solidFill>
                  <a:srgbClr val="C00000"/>
                </a:solidFill>
              </a:rPr>
              <a:t>established</a:t>
            </a:r>
            <a:r>
              <a:rPr lang="en-US" sz="2400" dirty="0" smtClean="0"/>
              <a:t> methods for each workflow step:</a:t>
            </a:r>
            <a:endParaRPr lang="en-US" sz="2400" dirty="0"/>
          </a:p>
        </p:txBody>
      </p:sp>
      <p:sp>
        <p:nvSpPr>
          <p:cNvPr id="4" name="TextBox 3"/>
          <p:cNvSpPr txBox="1"/>
          <p:nvPr/>
        </p:nvSpPr>
        <p:spPr>
          <a:xfrm>
            <a:off x="76200" y="3163269"/>
            <a:ext cx="883296" cy="584775"/>
          </a:xfrm>
          <a:prstGeom prst="rect">
            <a:avLst/>
          </a:prstGeom>
          <a:noFill/>
          <a:ln w="28575">
            <a:solidFill>
              <a:schemeClr val="tx1"/>
            </a:solidFill>
          </a:ln>
        </p:spPr>
        <p:txBody>
          <a:bodyPr wrap="square" rtlCol="0">
            <a:spAutoFit/>
          </a:bodyPr>
          <a:lstStyle/>
          <a:p>
            <a:pPr algn="ctr"/>
            <a:r>
              <a:rPr lang="en-US" sz="1600" b="1" dirty="0" smtClean="0"/>
              <a:t>Data Reading</a:t>
            </a:r>
            <a:endParaRPr lang="en-US" sz="1600" b="1" dirty="0"/>
          </a:p>
        </p:txBody>
      </p:sp>
      <p:cxnSp>
        <p:nvCxnSpPr>
          <p:cNvPr id="5" name="Straight Arrow Connector 4"/>
          <p:cNvCxnSpPr/>
          <p:nvPr/>
        </p:nvCxnSpPr>
        <p:spPr>
          <a:xfrm>
            <a:off x="966492" y="3455655"/>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1292" y="3163271"/>
            <a:ext cx="891646" cy="584775"/>
          </a:xfrm>
          <a:prstGeom prst="rect">
            <a:avLst/>
          </a:prstGeom>
          <a:noFill/>
          <a:ln w="28575">
            <a:solidFill>
              <a:schemeClr val="tx1"/>
            </a:solidFill>
          </a:ln>
        </p:spPr>
        <p:txBody>
          <a:bodyPr wrap="square" rtlCol="0">
            <a:spAutoFit/>
          </a:bodyPr>
          <a:lstStyle/>
          <a:p>
            <a:pPr algn="ctr"/>
            <a:r>
              <a:rPr lang="en-US" sz="1600" b="1" dirty="0" smtClean="0"/>
              <a:t>Block</a:t>
            </a:r>
          </a:p>
          <a:p>
            <a:pPr algn="ctr"/>
            <a:r>
              <a:rPr lang="en-US" sz="1600" b="1" dirty="0" smtClean="0"/>
              <a:t>Building</a:t>
            </a:r>
            <a:endParaRPr lang="en-US" sz="1600" b="1" dirty="0"/>
          </a:p>
        </p:txBody>
      </p:sp>
      <p:sp>
        <p:nvSpPr>
          <p:cNvPr id="7" name="TextBox 6"/>
          <p:cNvSpPr txBox="1"/>
          <p:nvPr/>
        </p:nvSpPr>
        <p:spPr>
          <a:xfrm>
            <a:off x="2475358" y="3163270"/>
            <a:ext cx="914400" cy="584775"/>
          </a:xfrm>
          <a:prstGeom prst="rect">
            <a:avLst/>
          </a:prstGeom>
          <a:noFill/>
          <a:ln w="28575">
            <a:solidFill>
              <a:schemeClr val="tx1"/>
            </a:solidFill>
          </a:ln>
        </p:spPr>
        <p:txBody>
          <a:bodyPr wrap="square" rtlCol="0">
            <a:spAutoFit/>
          </a:bodyPr>
          <a:lstStyle/>
          <a:p>
            <a:pPr algn="ctr"/>
            <a:r>
              <a:rPr lang="en-US" sz="1600" b="1" dirty="0" smtClean="0"/>
              <a:t>Block</a:t>
            </a:r>
          </a:p>
          <a:p>
            <a:pPr algn="ctr"/>
            <a:r>
              <a:rPr lang="en-US" sz="1600" b="1" dirty="0" smtClean="0"/>
              <a:t>Cleaning</a:t>
            </a:r>
            <a:endParaRPr lang="en-US" sz="1600" b="1" dirty="0"/>
          </a:p>
        </p:txBody>
      </p:sp>
      <p:sp>
        <p:nvSpPr>
          <p:cNvPr id="8" name="TextBox 7"/>
          <p:cNvSpPr txBox="1"/>
          <p:nvPr/>
        </p:nvSpPr>
        <p:spPr>
          <a:xfrm>
            <a:off x="3694558" y="3158767"/>
            <a:ext cx="1234856" cy="584775"/>
          </a:xfrm>
          <a:prstGeom prst="rect">
            <a:avLst/>
          </a:prstGeom>
          <a:noFill/>
          <a:ln w="28575">
            <a:solidFill>
              <a:schemeClr val="tx1"/>
            </a:solidFill>
          </a:ln>
        </p:spPr>
        <p:txBody>
          <a:bodyPr wrap="square" rtlCol="0">
            <a:spAutoFit/>
          </a:bodyPr>
          <a:lstStyle/>
          <a:p>
            <a:pPr algn="ctr"/>
            <a:r>
              <a:rPr lang="en-US" sz="1600" b="1" dirty="0" smtClean="0"/>
              <a:t>Comparison</a:t>
            </a:r>
          </a:p>
          <a:p>
            <a:pPr algn="ctr"/>
            <a:r>
              <a:rPr lang="en-US" sz="1600" b="1" dirty="0" smtClean="0"/>
              <a:t>Cleaning</a:t>
            </a:r>
            <a:endParaRPr lang="en-US" sz="1600" b="1" dirty="0"/>
          </a:p>
        </p:txBody>
      </p:sp>
      <p:sp>
        <p:nvSpPr>
          <p:cNvPr id="9" name="TextBox 8"/>
          <p:cNvSpPr txBox="1"/>
          <p:nvPr/>
        </p:nvSpPr>
        <p:spPr>
          <a:xfrm>
            <a:off x="5234214" y="3163369"/>
            <a:ext cx="998950" cy="584775"/>
          </a:xfrm>
          <a:prstGeom prst="rect">
            <a:avLst/>
          </a:prstGeom>
          <a:noFill/>
          <a:ln w="28575">
            <a:solidFill>
              <a:schemeClr val="tx1"/>
            </a:solidFill>
          </a:ln>
        </p:spPr>
        <p:txBody>
          <a:bodyPr wrap="square" rtlCol="0">
            <a:spAutoFit/>
          </a:bodyPr>
          <a:lstStyle/>
          <a:p>
            <a:pPr algn="ctr"/>
            <a:r>
              <a:rPr lang="en-US" sz="1600" b="1" dirty="0" smtClean="0"/>
              <a:t>Entity</a:t>
            </a:r>
          </a:p>
          <a:p>
            <a:pPr algn="ctr"/>
            <a:r>
              <a:rPr lang="en-US" sz="1600" b="1" dirty="0" smtClean="0"/>
              <a:t>Matching</a:t>
            </a:r>
            <a:endParaRPr lang="en-US" sz="1600" b="1" dirty="0"/>
          </a:p>
        </p:txBody>
      </p:sp>
      <p:sp>
        <p:nvSpPr>
          <p:cNvPr id="10" name="TextBox 9"/>
          <p:cNvSpPr txBox="1"/>
          <p:nvPr/>
        </p:nvSpPr>
        <p:spPr>
          <a:xfrm>
            <a:off x="6537964" y="3163272"/>
            <a:ext cx="1066800" cy="584775"/>
          </a:xfrm>
          <a:prstGeom prst="rect">
            <a:avLst/>
          </a:prstGeom>
          <a:noFill/>
          <a:ln w="28575">
            <a:solidFill>
              <a:schemeClr val="tx1"/>
            </a:solidFill>
          </a:ln>
        </p:spPr>
        <p:txBody>
          <a:bodyPr wrap="square" rtlCol="0">
            <a:spAutoFit/>
          </a:bodyPr>
          <a:lstStyle/>
          <a:p>
            <a:pPr algn="ctr"/>
            <a:r>
              <a:rPr lang="en-US" sz="1600" b="1" dirty="0" smtClean="0"/>
              <a:t>Entity</a:t>
            </a:r>
          </a:p>
          <a:p>
            <a:pPr algn="ctr"/>
            <a:r>
              <a:rPr lang="en-US" sz="1600" b="1" dirty="0" smtClean="0"/>
              <a:t>Clustering</a:t>
            </a:r>
            <a:endParaRPr lang="en-US" sz="1600" b="1" dirty="0"/>
          </a:p>
        </p:txBody>
      </p:sp>
      <p:sp>
        <p:nvSpPr>
          <p:cNvPr id="11" name="TextBox 10"/>
          <p:cNvSpPr txBox="1"/>
          <p:nvPr/>
        </p:nvSpPr>
        <p:spPr>
          <a:xfrm>
            <a:off x="7909564" y="3168789"/>
            <a:ext cx="1066800" cy="584775"/>
          </a:xfrm>
          <a:prstGeom prst="rect">
            <a:avLst/>
          </a:prstGeom>
          <a:noFill/>
          <a:ln w="28575">
            <a:solidFill>
              <a:schemeClr val="tx1"/>
            </a:solidFill>
          </a:ln>
        </p:spPr>
        <p:txBody>
          <a:bodyPr wrap="square" rtlCol="0">
            <a:spAutoFit/>
          </a:bodyPr>
          <a:lstStyle/>
          <a:p>
            <a:pPr algn="ctr"/>
            <a:r>
              <a:rPr lang="en-US" sz="1600" b="1" dirty="0" smtClean="0"/>
              <a:t>Evaluation &amp; Storing</a:t>
            </a:r>
            <a:endParaRPr lang="en-US" sz="1600" b="1" dirty="0"/>
          </a:p>
        </p:txBody>
      </p:sp>
      <p:cxnSp>
        <p:nvCxnSpPr>
          <p:cNvPr id="12" name="Straight Arrow Connector 11"/>
          <p:cNvCxnSpPr/>
          <p:nvPr/>
        </p:nvCxnSpPr>
        <p:spPr>
          <a:xfrm>
            <a:off x="2170558" y="3451155"/>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89758" y="3455756"/>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29414" y="3451153"/>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33164" y="3455757"/>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04764" y="3451152"/>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32966" y="2864296"/>
            <a:ext cx="1000198" cy="338554"/>
          </a:xfrm>
          <a:prstGeom prst="rect">
            <a:avLst/>
          </a:prstGeom>
          <a:noFill/>
        </p:spPr>
        <p:txBody>
          <a:bodyPr wrap="square" rtlCol="0">
            <a:spAutoFit/>
          </a:bodyPr>
          <a:lstStyle/>
          <a:p>
            <a:pPr algn="ctr"/>
            <a:r>
              <a:rPr lang="en-US" sz="1600" dirty="0" smtClean="0"/>
              <a:t>Step 5</a:t>
            </a:r>
            <a:endParaRPr lang="en-US" sz="1600" dirty="0"/>
          </a:p>
        </p:txBody>
      </p:sp>
      <p:sp>
        <p:nvSpPr>
          <p:cNvPr id="18" name="TextBox 17"/>
          <p:cNvSpPr txBox="1"/>
          <p:nvPr/>
        </p:nvSpPr>
        <p:spPr>
          <a:xfrm>
            <a:off x="1271292" y="2853095"/>
            <a:ext cx="890292" cy="338554"/>
          </a:xfrm>
          <a:prstGeom prst="rect">
            <a:avLst/>
          </a:prstGeom>
          <a:noFill/>
        </p:spPr>
        <p:txBody>
          <a:bodyPr wrap="square" rtlCol="0">
            <a:spAutoFit/>
          </a:bodyPr>
          <a:lstStyle/>
          <a:p>
            <a:pPr algn="ctr"/>
            <a:r>
              <a:rPr lang="en-US" sz="1600" dirty="0" smtClean="0"/>
              <a:t>Step 2</a:t>
            </a:r>
            <a:endParaRPr lang="en-US" sz="1600" dirty="0"/>
          </a:p>
        </p:txBody>
      </p:sp>
      <p:sp>
        <p:nvSpPr>
          <p:cNvPr id="19" name="TextBox 18"/>
          <p:cNvSpPr txBox="1"/>
          <p:nvPr/>
        </p:nvSpPr>
        <p:spPr>
          <a:xfrm>
            <a:off x="2475358" y="2864296"/>
            <a:ext cx="914400" cy="338554"/>
          </a:xfrm>
          <a:prstGeom prst="rect">
            <a:avLst/>
          </a:prstGeom>
          <a:noFill/>
        </p:spPr>
        <p:txBody>
          <a:bodyPr wrap="square" rtlCol="0">
            <a:spAutoFit/>
          </a:bodyPr>
          <a:lstStyle/>
          <a:p>
            <a:pPr algn="ctr"/>
            <a:r>
              <a:rPr lang="en-US" sz="1600" dirty="0" smtClean="0"/>
              <a:t>Step 3</a:t>
            </a:r>
            <a:endParaRPr lang="en-US" sz="1600" dirty="0"/>
          </a:p>
        </p:txBody>
      </p:sp>
      <p:sp>
        <p:nvSpPr>
          <p:cNvPr id="20" name="TextBox 19"/>
          <p:cNvSpPr txBox="1"/>
          <p:nvPr/>
        </p:nvSpPr>
        <p:spPr>
          <a:xfrm>
            <a:off x="3693934" y="2852936"/>
            <a:ext cx="1235480" cy="338554"/>
          </a:xfrm>
          <a:prstGeom prst="rect">
            <a:avLst/>
          </a:prstGeom>
          <a:noFill/>
        </p:spPr>
        <p:txBody>
          <a:bodyPr wrap="square" rtlCol="0">
            <a:spAutoFit/>
          </a:bodyPr>
          <a:lstStyle/>
          <a:p>
            <a:pPr algn="ctr"/>
            <a:r>
              <a:rPr lang="en-US" sz="1600" dirty="0" smtClean="0"/>
              <a:t>Step 4</a:t>
            </a:r>
            <a:endParaRPr lang="en-US" sz="1600" dirty="0"/>
          </a:p>
        </p:txBody>
      </p:sp>
      <p:sp>
        <p:nvSpPr>
          <p:cNvPr id="21" name="TextBox 20"/>
          <p:cNvSpPr txBox="1"/>
          <p:nvPr/>
        </p:nvSpPr>
        <p:spPr>
          <a:xfrm>
            <a:off x="6537964" y="2864296"/>
            <a:ext cx="1066800" cy="338554"/>
          </a:xfrm>
          <a:prstGeom prst="rect">
            <a:avLst/>
          </a:prstGeom>
          <a:noFill/>
        </p:spPr>
        <p:txBody>
          <a:bodyPr wrap="square" rtlCol="0">
            <a:spAutoFit/>
          </a:bodyPr>
          <a:lstStyle/>
          <a:p>
            <a:pPr algn="ctr"/>
            <a:r>
              <a:rPr lang="en-US" sz="1600" dirty="0" smtClean="0"/>
              <a:t>Step 6</a:t>
            </a:r>
            <a:endParaRPr lang="en-US" sz="1600" dirty="0"/>
          </a:p>
        </p:txBody>
      </p:sp>
      <p:sp>
        <p:nvSpPr>
          <p:cNvPr id="22" name="TextBox 21"/>
          <p:cNvSpPr txBox="1"/>
          <p:nvPr/>
        </p:nvSpPr>
        <p:spPr>
          <a:xfrm>
            <a:off x="76200" y="2858472"/>
            <a:ext cx="890292" cy="338554"/>
          </a:xfrm>
          <a:prstGeom prst="rect">
            <a:avLst/>
          </a:prstGeom>
          <a:noFill/>
        </p:spPr>
        <p:txBody>
          <a:bodyPr wrap="square" rtlCol="0">
            <a:spAutoFit/>
          </a:bodyPr>
          <a:lstStyle/>
          <a:p>
            <a:pPr algn="ctr"/>
            <a:r>
              <a:rPr lang="en-US" sz="1600" dirty="0" smtClean="0"/>
              <a:t>Step 1</a:t>
            </a:r>
            <a:endParaRPr lang="en-US" sz="1600" dirty="0"/>
          </a:p>
        </p:txBody>
      </p:sp>
      <p:sp>
        <p:nvSpPr>
          <p:cNvPr id="23" name="TextBox 22"/>
          <p:cNvSpPr txBox="1"/>
          <p:nvPr/>
        </p:nvSpPr>
        <p:spPr>
          <a:xfrm>
            <a:off x="7909564" y="2864296"/>
            <a:ext cx="1066800" cy="338554"/>
          </a:xfrm>
          <a:prstGeom prst="rect">
            <a:avLst/>
          </a:prstGeom>
          <a:noFill/>
        </p:spPr>
        <p:txBody>
          <a:bodyPr wrap="square" rtlCol="0">
            <a:spAutoFit/>
          </a:bodyPr>
          <a:lstStyle/>
          <a:p>
            <a:pPr algn="ctr"/>
            <a:r>
              <a:rPr lang="en-US" sz="1600" dirty="0" smtClean="0"/>
              <a:t>Step 7</a:t>
            </a:r>
            <a:endParaRPr lang="en-US" sz="1600" dirty="0"/>
          </a:p>
        </p:txBody>
      </p:sp>
      <p:sp>
        <p:nvSpPr>
          <p:cNvPr id="25" name="TextBox 24"/>
          <p:cNvSpPr txBox="1"/>
          <p:nvPr/>
        </p:nvSpPr>
        <p:spPr>
          <a:xfrm>
            <a:off x="-29604" y="3849071"/>
            <a:ext cx="1361244" cy="2062103"/>
          </a:xfrm>
          <a:prstGeom prst="rect">
            <a:avLst/>
          </a:prstGeom>
          <a:noFill/>
        </p:spPr>
        <p:txBody>
          <a:bodyPr wrap="square" rtlCol="0">
            <a:spAutoFit/>
          </a:bodyPr>
          <a:lstStyle/>
          <a:p>
            <a:pPr algn="ctr"/>
            <a:r>
              <a:rPr lang="en-US" sz="1600" dirty="0" smtClean="0"/>
              <a:t>Possible to read </a:t>
            </a:r>
            <a:r>
              <a:rPr lang="en-US" sz="1600" dirty="0" smtClean="0">
                <a:solidFill>
                  <a:srgbClr val="C00000"/>
                </a:solidFill>
              </a:rPr>
              <a:t>CSV</a:t>
            </a:r>
            <a:r>
              <a:rPr lang="en-US" sz="1600" dirty="0" smtClean="0"/>
              <a:t>, </a:t>
            </a:r>
            <a:r>
              <a:rPr lang="en-US" sz="1600" dirty="0" smtClean="0">
                <a:solidFill>
                  <a:srgbClr val="C00000"/>
                </a:solidFill>
              </a:rPr>
              <a:t>RDF/XML files, SPARQL endpoints</a:t>
            </a:r>
            <a:r>
              <a:rPr lang="en-US" sz="1600" dirty="0" smtClean="0"/>
              <a:t> &amp; </a:t>
            </a:r>
            <a:r>
              <a:rPr lang="en-US" sz="1600" dirty="0" smtClean="0">
                <a:solidFill>
                  <a:srgbClr val="C00000"/>
                </a:solidFill>
              </a:rPr>
              <a:t>relational DBs </a:t>
            </a:r>
            <a:r>
              <a:rPr lang="en-US" sz="1600" dirty="0" smtClean="0"/>
              <a:t>in any </a:t>
            </a:r>
            <a:r>
              <a:rPr lang="en-US" sz="1600" dirty="0" smtClean="0">
                <a:solidFill>
                  <a:srgbClr val="C00000"/>
                </a:solidFill>
              </a:rPr>
              <a:t>combination</a:t>
            </a:r>
          </a:p>
        </p:txBody>
      </p:sp>
      <p:sp>
        <p:nvSpPr>
          <p:cNvPr id="27" name="TextBox 26"/>
          <p:cNvSpPr txBox="1"/>
          <p:nvPr/>
        </p:nvSpPr>
        <p:spPr>
          <a:xfrm>
            <a:off x="1165236" y="3851860"/>
            <a:ext cx="1157722" cy="830997"/>
          </a:xfrm>
          <a:prstGeom prst="rect">
            <a:avLst/>
          </a:prstGeom>
          <a:noFill/>
        </p:spPr>
        <p:txBody>
          <a:bodyPr wrap="square" rtlCol="0">
            <a:spAutoFit/>
          </a:bodyPr>
          <a:lstStyle/>
          <a:p>
            <a:pPr algn="ctr"/>
            <a:r>
              <a:rPr lang="en-US" sz="1600" dirty="0" smtClean="0"/>
              <a:t>Choose </a:t>
            </a:r>
            <a:br>
              <a:rPr lang="en-US" sz="1600" dirty="0" smtClean="0"/>
            </a:br>
            <a:r>
              <a:rPr lang="en-US" sz="1600" dirty="0" smtClean="0">
                <a:solidFill>
                  <a:srgbClr val="C00000"/>
                </a:solidFill>
              </a:rPr>
              <a:t>1 out of 7 </a:t>
            </a:r>
            <a:r>
              <a:rPr lang="en-US" sz="1600" dirty="0" smtClean="0"/>
              <a:t>methods.</a:t>
            </a:r>
            <a:endParaRPr lang="en-US" sz="1600" dirty="0"/>
          </a:p>
        </p:txBody>
      </p:sp>
      <p:sp>
        <p:nvSpPr>
          <p:cNvPr id="28" name="TextBox 27"/>
          <p:cNvSpPr txBox="1"/>
          <p:nvPr/>
        </p:nvSpPr>
        <p:spPr>
          <a:xfrm>
            <a:off x="2170558" y="3849071"/>
            <a:ext cx="1563242" cy="1323439"/>
          </a:xfrm>
          <a:prstGeom prst="rect">
            <a:avLst/>
          </a:prstGeom>
          <a:noFill/>
        </p:spPr>
        <p:txBody>
          <a:bodyPr wrap="square" rtlCol="0">
            <a:spAutoFit/>
          </a:bodyPr>
          <a:lstStyle/>
          <a:p>
            <a:pPr algn="ctr"/>
            <a:r>
              <a:rPr lang="en-US" sz="1600" dirty="0" smtClean="0"/>
              <a:t>Specify</a:t>
            </a:r>
            <a:r>
              <a:rPr lang="en-US" sz="1600" dirty="0" smtClean="0">
                <a:solidFill>
                  <a:srgbClr val="C00000"/>
                </a:solidFill>
              </a:rPr>
              <a:t> </a:t>
            </a:r>
            <a:r>
              <a:rPr lang="en-US" sz="1600" dirty="0" smtClean="0"/>
              <a:t>any combination of </a:t>
            </a:r>
            <a:r>
              <a:rPr lang="en-US" sz="1600" dirty="0" smtClean="0">
                <a:solidFill>
                  <a:srgbClr val="C00000"/>
                </a:solidFill>
              </a:rPr>
              <a:t>3 </a:t>
            </a:r>
            <a:r>
              <a:rPr lang="en-US" sz="1600" dirty="0" err="1" smtClean="0">
                <a:solidFill>
                  <a:srgbClr val="C00000"/>
                </a:solidFill>
              </a:rPr>
              <a:t>complementary</a:t>
            </a:r>
            <a:r>
              <a:rPr lang="en-US" sz="1600" dirty="0" err="1" smtClean="0"/>
              <a:t>methods</a:t>
            </a:r>
            <a:endParaRPr lang="en-US" sz="1600" dirty="0"/>
          </a:p>
        </p:txBody>
      </p:sp>
      <p:sp>
        <p:nvSpPr>
          <p:cNvPr id="29" name="TextBox 28"/>
          <p:cNvSpPr txBox="1"/>
          <p:nvPr/>
        </p:nvSpPr>
        <p:spPr>
          <a:xfrm>
            <a:off x="3542158" y="3849070"/>
            <a:ext cx="1576559" cy="1323439"/>
          </a:xfrm>
          <a:prstGeom prst="rect">
            <a:avLst/>
          </a:prstGeom>
          <a:noFill/>
        </p:spPr>
        <p:txBody>
          <a:bodyPr wrap="square" rtlCol="0">
            <a:spAutoFit/>
          </a:bodyPr>
          <a:lstStyle/>
          <a:p>
            <a:pPr algn="ctr"/>
            <a:r>
              <a:rPr lang="en-US" sz="1600" dirty="0" smtClean="0"/>
              <a:t>Choose </a:t>
            </a:r>
            <a:br>
              <a:rPr lang="en-US" sz="1600" dirty="0" smtClean="0"/>
            </a:br>
            <a:r>
              <a:rPr lang="en-US" sz="1600" dirty="0" smtClean="0">
                <a:solidFill>
                  <a:srgbClr val="C00000"/>
                </a:solidFill>
              </a:rPr>
              <a:t>1 out of </a:t>
            </a:r>
            <a:r>
              <a:rPr lang="en-US" sz="1600" dirty="0">
                <a:solidFill>
                  <a:srgbClr val="C00000"/>
                </a:solidFill>
              </a:rPr>
              <a:t>7</a:t>
            </a:r>
            <a:r>
              <a:rPr lang="en-US" sz="1600" dirty="0" smtClean="0">
                <a:solidFill>
                  <a:srgbClr val="C00000"/>
                </a:solidFill>
              </a:rPr>
              <a:t> </a:t>
            </a:r>
            <a:r>
              <a:rPr lang="en-US" sz="1600" dirty="0" smtClean="0"/>
              <a:t>methods (including </a:t>
            </a:r>
            <a:br>
              <a:rPr lang="en-US" sz="1600" dirty="0" smtClean="0"/>
            </a:br>
            <a:r>
              <a:rPr lang="en-US" sz="1600" dirty="0" smtClean="0"/>
              <a:t>Meta-blocking)</a:t>
            </a:r>
            <a:endParaRPr lang="en-US" sz="1600" dirty="0"/>
          </a:p>
        </p:txBody>
      </p:sp>
      <p:sp>
        <p:nvSpPr>
          <p:cNvPr id="30" name="TextBox 29"/>
          <p:cNvSpPr txBox="1"/>
          <p:nvPr/>
        </p:nvSpPr>
        <p:spPr>
          <a:xfrm>
            <a:off x="5017719" y="3849070"/>
            <a:ext cx="1459281" cy="2062103"/>
          </a:xfrm>
          <a:prstGeom prst="rect">
            <a:avLst/>
          </a:prstGeom>
          <a:noFill/>
        </p:spPr>
        <p:txBody>
          <a:bodyPr wrap="square" rtlCol="0">
            <a:spAutoFit/>
          </a:bodyPr>
          <a:lstStyle/>
          <a:p>
            <a:pPr algn="ctr"/>
            <a:r>
              <a:rPr lang="en-US" sz="1600" dirty="0" smtClean="0"/>
              <a:t>Combine </a:t>
            </a:r>
            <a:br>
              <a:rPr lang="en-US" sz="1600" dirty="0" smtClean="0"/>
            </a:br>
            <a:r>
              <a:rPr lang="en-US" sz="1600" dirty="0" smtClean="0">
                <a:solidFill>
                  <a:srgbClr val="C00000"/>
                </a:solidFill>
              </a:rPr>
              <a:t>1 out of 2</a:t>
            </a:r>
            <a:endParaRPr lang="en-US" sz="1600" b="1" dirty="0" smtClean="0">
              <a:solidFill>
                <a:srgbClr val="C00000"/>
              </a:solidFill>
            </a:endParaRPr>
          </a:p>
          <a:p>
            <a:pPr algn="ctr"/>
            <a:r>
              <a:rPr lang="en-US" sz="1600" dirty="0" smtClean="0"/>
              <a:t>methods with </a:t>
            </a:r>
            <a:r>
              <a:rPr lang="en-US" sz="1600" dirty="0" smtClean="0">
                <a:solidFill>
                  <a:srgbClr val="C00000"/>
                </a:solidFill>
              </a:rPr>
              <a:t>12</a:t>
            </a:r>
            <a:r>
              <a:rPr lang="en-US" sz="1600" dirty="0" smtClean="0"/>
              <a:t> textual representation models and </a:t>
            </a:r>
            <a:r>
              <a:rPr lang="en-US" sz="1600" dirty="0" smtClean="0">
                <a:solidFill>
                  <a:srgbClr val="C00000"/>
                </a:solidFill>
              </a:rPr>
              <a:t>10</a:t>
            </a:r>
            <a:r>
              <a:rPr lang="en-US" sz="1600" dirty="0" smtClean="0"/>
              <a:t> similarity measures</a:t>
            </a:r>
            <a:endParaRPr lang="en-US" sz="1600" dirty="0"/>
          </a:p>
        </p:txBody>
      </p:sp>
      <p:sp>
        <p:nvSpPr>
          <p:cNvPr id="31" name="TextBox 30"/>
          <p:cNvSpPr txBox="1"/>
          <p:nvPr/>
        </p:nvSpPr>
        <p:spPr>
          <a:xfrm>
            <a:off x="6377394" y="3845371"/>
            <a:ext cx="1563242" cy="1815882"/>
          </a:xfrm>
          <a:prstGeom prst="rect">
            <a:avLst/>
          </a:prstGeom>
          <a:noFill/>
        </p:spPr>
        <p:txBody>
          <a:bodyPr wrap="square" rtlCol="0">
            <a:spAutoFit/>
          </a:bodyPr>
          <a:lstStyle/>
          <a:p>
            <a:pPr algn="ctr"/>
            <a:r>
              <a:rPr lang="en-US" sz="1600" dirty="0" smtClean="0"/>
              <a:t>Choose </a:t>
            </a:r>
            <a:br>
              <a:rPr lang="en-US" sz="1600" dirty="0" smtClean="0"/>
            </a:br>
            <a:r>
              <a:rPr lang="en-US" sz="1600" dirty="0" smtClean="0">
                <a:solidFill>
                  <a:srgbClr val="C00000"/>
                </a:solidFill>
              </a:rPr>
              <a:t>1 out of 6</a:t>
            </a:r>
            <a:br>
              <a:rPr lang="en-US" sz="1600" dirty="0" smtClean="0">
                <a:solidFill>
                  <a:srgbClr val="C00000"/>
                </a:solidFill>
              </a:rPr>
            </a:br>
            <a:r>
              <a:rPr lang="en-US" sz="1600" dirty="0" smtClean="0"/>
              <a:t>methods for Dirty ER. For Clean-Clean ER, </a:t>
            </a:r>
            <a:r>
              <a:rPr lang="en-US" sz="1600" dirty="0" smtClean="0">
                <a:solidFill>
                  <a:srgbClr val="C00000"/>
                </a:solidFill>
              </a:rPr>
              <a:t>1</a:t>
            </a:r>
            <a:r>
              <a:rPr lang="en-US" sz="1600" dirty="0" smtClean="0"/>
              <a:t> method is available</a:t>
            </a:r>
            <a:endParaRPr lang="en-US" sz="1600" dirty="0"/>
          </a:p>
        </p:txBody>
      </p:sp>
      <p:sp>
        <p:nvSpPr>
          <p:cNvPr id="32" name="TextBox 31"/>
          <p:cNvSpPr txBox="1"/>
          <p:nvPr/>
        </p:nvSpPr>
        <p:spPr>
          <a:xfrm>
            <a:off x="7848600" y="3844460"/>
            <a:ext cx="1386836" cy="584775"/>
          </a:xfrm>
          <a:prstGeom prst="rect">
            <a:avLst/>
          </a:prstGeom>
          <a:noFill/>
        </p:spPr>
        <p:txBody>
          <a:bodyPr wrap="square" rtlCol="0">
            <a:spAutoFit/>
          </a:bodyPr>
          <a:lstStyle/>
          <a:p>
            <a:pPr algn="ctr"/>
            <a:r>
              <a:rPr lang="en-US" sz="1600" dirty="0" smtClean="0"/>
              <a:t>Store results as a </a:t>
            </a:r>
            <a:r>
              <a:rPr lang="en-US" sz="1600" dirty="0" smtClean="0">
                <a:solidFill>
                  <a:srgbClr val="C00000"/>
                </a:solidFill>
              </a:rPr>
              <a:t>CSV </a:t>
            </a:r>
            <a:r>
              <a:rPr lang="en-US" sz="1600" dirty="0" smtClean="0"/>
              <a:t>file</a:t>
            </a:r>
            <a:endParaRPr lang="en-US" sz="1600" dirty="0"/>
          </a:p>
        </p:txBody>
      </p:sp>
      <p:sp>
        <p:nvSpPr>
          <p:cNvPr id="26" name="Slide Number Placeholder 25"/>
          <p:cNvSpPr>
            <a:spLocks noGrp="1"/>
          </p:cNvSpPr>
          <p:nvPr>
            <p:ph type="sldNum" sz="quarter" idx="12"/>
          </p:nvPr>
        </p:nvSpPr>
        <p:spPr/>
        <p:txBody>
          <a:bodyPr/>
          <a:lstStyle/>
          <a:p>
            <a:fld id="{7E46E34C-DF4F-43C8-9B01-5546C481D7C1}" type="slidenum">
              <a:rPr lang="el-GR" smtClean="0"/>
              <a:t>10</a:t>
            </a:fld>
            <a:endParaRPr lang="el-GR"/>
          </a:p>
        </p:txBody>
      </p:sp>
    </p:spTree>
    <p:extLst>
      <p:ext uri="{BB962C8B-B14F-4D97-AF65-F5344CB8AC3E}">
        <p14:creationId xmlns:p14="http://schemas.microsoft.com/office/powerpoint/2010/main" val="100292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7" grpId="0"/>
      <p:bldP spid="18" grpId="0"/>
      <p:bldP spid="19" grpId="0"/>
      <p:bldP spid="20" grpId="0"/>
      <p:bldP spid="21" grpId="0"/>
      <p:bldP spid="22" grpId="0"/>
      <p:bldP spid="23" grpId="0"/>
      <p:bldP spid="25" grpId="0"/>
      <p:bldP spid="27" grpId="0"/>
      <p:bldP spid="28" grpId="0"/>
      <p:bldP spid="29"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1143000"/>
          </a:xfrm>
        </p:spPr>
        <p:txBody>
          <a:bodyPr>
            <a:normAutofit/>
          </a:bodyPr>
          <a:lstStyle/>
          <a:p>
            <a:r>
              <a:rPr lang="en-US" dirty="0" smtClean="0"/>
              <a:t>Which Data Formats are supported?</a:t>
            </a:r>
            <a:endParaRPr lang="en-US" dirty="0"/>
          </a:p>
        </p:txBody>
      </p:sp>
      <p:sp>
        <p:nvSpPr>
          <p:cNvPr id="3" name="Slide Number Placeholder 2"/>
          <p:cNvSpPr>
            <a:spLocks noGrp="1"/>
          </p:cNvSpPr>
          <p:nvPr>
            <p:ph type="sldNum" sz="quarter" idx="12"/>
          </p:nvPr>
        </p:nvSpPr>
        <p:spPr/>
        <p:txBody>
          <a:bodyPr/>
          <a:lstStyle/>
          <a:p>
            <a:fld id="{7E46E34C-DF4F-43C8-9B01-5546C481D7C1}" type="slidenum">
              <a:rPr lang="el-GR" smtClean="0"/>
              <a:t>11</a:t>
            </a:fld>
            <a:endParaRPr lang="el-GR"/>
          </a:p>
        </p:txBody>
      </p:sp>
      <p:graphicFrame>
        <p:nvGraphicFramePr>
          <p:cNvPr id="7" name="Content Placeholder 4"/>
          <p:cNvGraphicFramePr>
            <a:graphicFrameLocks/>
          </p:cNvGraphicFramePr>
          <p:nvPr>
            <p:extLst/>
          </p:nvPr>
        </p:nvGraphicFramePr>
        <p:xfrm>
          <a:off x="2915816" y="2176120"/>
          <a:ext cx="3240360" cy="2909063"/>
        </p:xfrm>
        <a:graphic>
          <a:graphicData uri="http://schemas.openxmlformats.org/drawingml/2006/table">
            <a:tbl>
              <a:tblPr firstRow="1" bandRow="1">
                <a:tableStyleId>{5C22544A-7EE6-4342-B048-85BDC9FD1C3A}</a:tableStyleId>
              </a:tblPr>
              <a:tblGrid>
                <a:gridCol w="3240360"/>
              </a:tblGrid>
              <a:tr h="484844">
                <a:tc>
                  <a:txBody>
                    <a:bodyPr/>
                    <a:lstStyle/>
                    <a:p>
                      <a:pPr algn="ctr"/>
                      <a:r>
                        <a:rPr lang="en-US" sz="2400" dirty="0" smtClean="0"/>
                        <a:t>Data Formats</a:t>
                      </a:r>
                      <a:endParaRPr lang="en-US" sz="2400" dirty="0"/>
                    </a:p>
                  </a:txBody>
                  <a:tcPr/>
                </a:tc>
              </a:tr>
              <a:tr h="420198">
                <a:tc>
                  <a:txBody>
                    <a:bodyPr/>
                    <a:lstStyle/>
                    <a:p>
                      <a:r>
                        <a:rPr lang="en-US" sz="1800" b="1" dirty="0" smtClean="0"/>
                        <a:t>CSV</a:t>
                      </a:r>
                      <a:r>
                        <a:rPr lang="en-US" sz="1800" b="1" baseline="0" dirty="0" smtClean="0"/>
                        <a:t> files</a:t>
                      </a:r>
                      <a:endParaRPr lang="en-US" sz="1800" b="1" dirty="0"/>
                    </a:p>
                  </a:txBody>
                  <a:tcPr/>
                </a:tc>
              </a:tr>
              <a:tr h="420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Relational</a:t>
                      </a:r>
                      <a:r>
                        <a:rPr lang="en-US" sz="1800" b="1" baseline="0" dirty="0" smtClean="0"/>
                        <a:t> databases</a:t>
                      </a:r>
                      <a:endParaRPr lang="en-US" sz="1800" b="1" dirty="0" smtClean="0"/>
                    </a:p>
                  </a:txBody>
                  <a:tcPr/>
                </a:tc>
              </a:tr>
              <a:tr h="420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XML/RDF/OWL</a:t>
                      </a:r>
                      <a:r>
                        <a:rPr lang="en-US" sz="1800" b="1" baseline="0" dirty="0" smtClean="0"/>
                        <a:t> files</a:t>
                      </a:r>
                      <a:endParaRPr lang="en-US" sz="1800" b="1" dirty="0" smtClean="0"/>
                    </a:p>
                  </a:txBody>
                  <a:tcPr/>
                </a:tc>
              </a:tr>
              <a:tr h="420198">
                <a:tc>
                  <a:txBody>
                    <a:bodyPr/>
                    <a:lstStyle/>
                    <a:p>
                      <a:r>
                        <a:rPr lang="en-US" sz="1800" b="1" dirty="0" smtClean="0"/>
                        <a:t>SPARQL endpoints</a:t>
                      </a:r>
                      <a:endParaRPr lang="en-US" sz="1800" b="1" dirty="0"/>
                    </a:p>
                  </a:txBody>
                  <a:tcPr/>
                </a:tc>
              </a:tr>
              <a:tr h="743427">
                <a:tc>
                  <a:txBody>
                    <a:bodyPr/>
                    <a:lstStyle/>
                    <a:p>
                      <a:r>
                        <a:rPr lang="en-US" sz="1800" b="1" dirty="0" smtClean="0"/>
                        <a:t>Java Serialized</a:t>
                      </a:r>
                      <a:r>
                        <a:rPr lang="en-US" sz="1800" b="1" baseline="0" dirty="0" smtClean="0"/>
                        <a:t> Objects </a:t>
                      </a:r>
                      <a:br>
                        <a:rPr lang="en-US" sz="1800" b="1" baseline="0" dirty="0" smtClean="0"/>
                      </a:br>
                      <a:r>
                        <a:rPr lang="en-US" sz="1800" b="1" baseline="0" dirty="0" smtClean="0"/>
                        <a:t>(using </a:t>
                      </a:r>
                      <a:r>
                        <a:rPr lang="en-US" sz="1800" b="1" baseline="0" dirty="0" err="1" smtClean="0"/>
                        <a:t>JedAI</a:t>
                      </a:r>
                      <a:r>
                        <a:rPr lang="en-US" sz="1800" b="1" baseline="0" dirty="0" smtClean="0"/>
                        <a:t> data model)</a:t>
                      </a:r>
                      <a:endParaRPr lang="en-US" sz="1800" b="1" dirty="0"/>
                    </a:p>
                  </a:txBody>
                  <a:tcPr/>
                </a:tc>
              </a:tr>
            </a:tbl>
          </a:graphicData>
        </a:graphic>
      </p:graphicFrame>
    </p:spTree>
    <p:extLst>
      <p:ext uri="{BB962C8B-B14F-4D97-AF65-F5344CB8AC3E}">
        <p14:creationId xmlns:p14="http://schemas.microsoft.com/office/powerpoint/2010/main" val="1916252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1143000"/>
          </a:xfrm>
        </p:spPr>
        <p:txBody>
          <a:bodyPr>
            <a:normAutofit fontScale="90000"/>
          </a:bodyPr>
          <a:lstStyle/>
          <a:p>
            <a:r>
              <a:rPr lang="en-US" dirty="0" smtClean="0"/>
              <a:t>Which Blocking Methods are supported?</a:t>
            </a:r>
            <a:endParaRPr lang="en-US" dirty="0"/>
          </a:p>
        </p:txBody>
      </p:sp>
      <p:graphicFrame>
        <p:nvGraphicFramePr>
          <p:cNvPr id="5" name="Content Placeholder 4"/>
          <p:cNvGraphicFramePr>
            <a:graphicFrameLocks noGrp="1"/>
          </p:cNvGraphicFramePr>
          <p:nvPr>
            <p:ph idx="1"/>
            <p:extLst/>
          </p:nvPr>
        </p:nvGraphicFramePr>
        <p:xfrm>
          <a:off x="23912" y="1978888"/>
          <a:ext cx="9120088" cy="3322320"/>
        </p:xfrm>
        <a:graphic>
          <a:graphicData uri="http://schemas.openxmlformats.org/drawingml/2006/table">
            <a:tbl>
              <a:tblPr firstRow="1" bandRow="1">
                <a:tableStyleId>{5C22544A-7EE6-4342-B048-85BDC9FD1C3A}</a:tableStyleId>
              </a:tblPr>
              <a:tblGrid>
                <a:gridCol w="2893169"/>
                <a:gridCol w="3023071"/>
                <a:gridCol w="3203848"/>
              </a:tblGrid>
              <a:tr h="370840">
                <a:tc>
                  <a:txBody>
                    <a:bodyPr/>
                    <a:lstStyle/>
                    <a:p>
                      <a:pPr algn="ctr"/>
                      <a:r>
                        <a:rPr lang="en-US" sz="2400" dirty="0" smtClean="0"/>
                        <a:t>Block Building</a:t>
                      </a:r>
                      <a:endParaRPr lang="en-US" sz="2400" dirty="0"/>
                    </a:p>
                  </a:txBody>
                  <a:tcPr/>
                </a:tc>
                <a:tc>
                  <a:txBody>
                    <a:bodyPr/>
                    <a:lstStyle/>
                    <a:p>
                      <a:pPr algn="ctr"/>
                      <a:r>
                        <a:rPr lang="en-US" sz="2400" dirty="0" smtClean="0"/>
                        <a:t>Block Cleaning</a:t>
                      </a:r>
                      <a:endParaRPr lang="en-US" sz="2400" dirty="0"/>
                    </a:p>
                  </a:txBody>
                  <a:tcPr/>
                </a:tc>
                <a:tc>
                  <a:txBody>
                    <a:bodyPr/>
                    <a:lstStyle/>
                    <a:p>
                      <a:pPr algn="ctr"/>
                      <a:r>
                        <a:rPr lang="en-US" sz="2400" dirty="0" smtClean="0"/>
                        <a:t>Comparison Cleaning</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Token Blocking</a:t>
                      </a:r>
                    </a:p>
                  </a:txBody>
                  <a:tcPr/>
                </a:tc>
                <a:tc>
                  <a:txBody>
                    <a:bodyPr/>
                    <a:lstStyle/>
                    <a:p>
                      <a:r>
                        <a:rPr lang="en-US" b="1" dirty="0" smtClean="0"/>
                        <a:t>Block Filtering</a:t>
                      </a:r>
                      <a:endParaRPr lang="en-US" b="1" dirty="0"/>
                    </a:p>
                  </a:txBody>
                  <a:tcPr/>
                </a:tc>
                <a:tc>
                  <a:txBody>
                    <a:bodyPr/>
                    <a:lstStyle/>
                    <a:p>
                      <a:r>
                        <a:rPr lang="en-US" b="1" dirty="0" smtClean="0"/>
                        <a:t>Comparison Propagation</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Sorted Neighborhood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Size-based</a:t>
                      </a:r>
                      <a:r>
                        <a:rPr lang="en-US" b="1" baseline="0" dirty="0" smtClean="0"/>
                        <a:t> </a:t>
                      </a:r>
                      <a:r>
                        <a:rPr lang="en-US" b="1" dirty="0" smtClean="0"/>
                        <a:t>Block Purging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Cardinality Edge Pruning (CEP)</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Extended Sorted Neighborhood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Cardinality-based</a:t>
                      </a:r>
                      <a:r>
                        <a:rPr lang="en-US" b="1" baseline="0" dirty="0" smtClean="0"/>
                        <a:t> Block Purging</a:t>
                      </a:r>
                      <a:endParaRPr lang="en-US"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Cardinality Node Pruning (CNP)</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Q-Grams</a:t>
                      </a:r>
                      <a:r>
                        <a:rPr lang="en-US" b="1" baseline="0" dirty="0" smtClean="0"/>
                        <a:t> Blocking</a:t>
                      </a:r>
                      <a:endParaRPr lang="en-US"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Block Scheduling</a:t>
                      </a:r>
                    </a:p>
                  </a:txBody>
                  <a:tcPr/>
                </a:tc>
                <a:tc>
                  <a:txBody>
                    <a:bodyPr/>
                    <a:lstStyle/>
                    <a:p>
                      <a:r>
                        <a:rPr lang="en-US" b="1" dirty="0" smtClean="0"/>
                        <a:t>Weighted Edge Pruning (WEP)</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Extended Q-Grams Blocking</a:t>
                      </a:r>
                    </a:p>
                  </a:txBody>
                  <a:tcPr/>
                </a:tc>
                <a:tc>
                  <a:txBody>
                    <a:bodyPr/>
                    <a:lstStyle/>
                    <a:p>
                      <a:endParaRPr lang="en-US" b="1" dirty="0"/>
                    </a:p>
                  </a:txBody>
                  <a:tcPr/>
                </a:tc>
                <a:tc>
                  <a:txBody>
                    <a:bodyPr/>
                    <a:lstStyle/>
                    <a:p>
                      <a:r>
                        <a:rPr lang="en-US" b="1" dirty="0" smtClean="0"/>
                        <a:t>Weighted Node Pruning</a:t>
                      </a:r>
                      <a:r>
                        <a:rPr lang="en-US" b="1" baseline="0" dirty="0" smtClean="0"/>
                        <a:t> (WNP)</a:t>
                      </a:r>
                      <a:endParaRPr lang="en-US" b="1" dirty="0"/>
                    </a:p>
                  </a:txBody>
                  <a:tcPr/>
                </a:tc>
              </a:tr>
              <a:tr h="370840">
                <a:tc>
                  <a:txBody>
                    <a:bodyPr/>
                    <a:lstStyle/>
                    <a:p>
                      <a:r>
                        <a:rPr lang="en-US" b="1" dirty="0" smtClean="0"/>
                        <a:t>Suffix Arrays</a:t>
                      </a:r>
                      <a:endParaRPr lang="en-US" b="1" dirty="0"/>
                    </a:p>
                  </a:txBody>
                  <a:tcPr/>
                </a:tc>
                <a:tc>
                  <a:txBody>
                    <a:bodyPr/>
                    <a:lstStyle/>
                    <a:p>
                      <a:endParaRPr lang="en-US" dirty="0"/>
                    </a:p>
                  </a:txBody>
                  <a:tcPr/>
                </a:tc>
                <a:tc>
                  <a:txBody>
                    <a:bodyPr/>
                    <a:lstStyle/>
                    <a:p>
                      <a:r>
                        <a:rPr lang="en-US" b="1" dirty="0" smtClean="0"/>
                        <a:t>Reciprocal CNP</a:t>
                      </a:r>
                      <a:endParaRPr lang="en-US" b="1" dirty="0"/>
                    </a:p>
                  </a:txBody>
                  <a:tcPr/>
                </a:tc>
              </a:tr>
              <a:tr h="370840">
                <a:tc>
                  <a:txBody>
                    <a:bodyPr/>
                    <a:lstStyle/>
                    <a:p>
                      <a:r>
                        <a:rPr lang="en-US" b="1" dirty="0" smtClean="0"/>
                        <a:t>Extended Suffix Arrays</a:t>
                      </a:r>
                      <a:endParaRPr lang="en-US" b="1" dirty="0"/>
                    </a:p>
                  </a:txBody>
                  <a:tcPr/>
                </a:tc>
                <a:tc>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Reciprocal WNP</a:t>
                      </a:r>
                    </a:p>
                  </a:txBody>
                  <a:tcPr/>
                </a:tc>
              </a:tr>
            </a:tbl>
          </a:graphicData>
        </a:graphic>
      </p:graphicFrame>
      <p:sp>
        <p:nvSpPr>
          <p:cNvPr id="3" name="Slide Number Placeholder 2"/>
          <p:cNvSpPr>
            <a:spLocks noGrp="1"/>
          </p:cNvSpPr>
          <p:nvPr>
            <p:ph type="sldNum" sz="quarter" idx="12"/>
          </p:nvPr>
        </p:nvSpPr>
        <p:spPr/>
        <p:txBody>
          <a:bodyPr/>
          <a:lstStyle/>
          <a:p>
            <a:fld id="{7E46E34C-DF4F-43C8-9B01-5546C481D7C1}" type="slidenum">
              <a:rPr lang="el-GR" smtClean="0"/>
              <a:t>12</a:t>
            </a:fld>
            <a:endParaRPr lang="el-GR"/>
          </a:p>
        </p:txBody>
      </p:sp>
    </p:spTree>
    <p:extLst>
      <p:ext uri="{BB962C8B-B14F-4D97-AF65-F5344CB8AC3E}">
        <p14:creationId xmlns:p14="http://schemas.microsoft.com/office/powerpoint/2010/main" val="1314328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1143000"/>
          </a:xfrm>
        </p:spPr>
        <p:txBody>
          <a:bodyPr>
            <a:normAutofit fontScale="90000"/>
          </a:bodyPr>
          <a:lstStyle/>
          <a:p>
            <a:r>
              <a:rPr lang="en-US" dirty="0" smtClean="0"/>
              <a:t>Which Entity Matching/Clustering Methods are supported?</a:t>
            </a:r>
            <a:endParaRPr lang="en-US" dirty="0"/>
          </a:p>
        </p:txBody>
      </p:sp>
      <p:sp>
        <p:nvSpPr>
          <p:cNvPr id="3" name="Slide Number Placeholder 2"/>
          <p:cNvSpPr>
            <a:spLocks noGrp="1"/>
          </p:cNvSpPr>
          <p:nvPr>
            <p:ph type="sldNum" sz="quarter" idx="12"/>
          </p:nvPr>
        </p:nvSpPr>
        <p:spPr/>
        <p:txBody>
          <a:bodyPr/>
          <a:lstStyle/>
          <a:p>
            <a:fld id="{7E46E34C-DF4F-43C8-9B01-5546C481D7C1}" type="slidenum">
              <a:rPr lang="el-GR" smtClean="0"/>
              <a:t>13</a:t>
            </a:fld>
            <a:endParaRPr lang="el-GR"/>
          </a:p>
        </p:txBody>
      </p:sp>
      <p:graphicFrame>
        <p:nvGraphicFramePr>
          <p:cNvPr id="7" name="Content Placeholder 4"/>
          <p:cNvGraphicFramePr>
            <a:graphicFrameLocks/>
          </p:cNvGraphicFramePr>
          <p:nvPr>
            <p:extLst/>
          </p:nvPr>
        </p:nvGraphicFramePr>
        <p:xfrm>
          <a:off x="1441425" y="2176120"/>
          <a:ext cx="6226919" cy="3053080"/>
        </p:xfrm>
        <a:graphic>
          <a:graphicData uri="http://schemas.openxmlformats.org/drawingml/2006/table">
            <a:tbl>
              <a:tblPr firstRow="1" bandRow="1">
                <a:tableStyleId>{5C22544A-7EE6-4342-B048-85BDC9FD1C3A}</a:tableStyleId>
              </a:tblPr>
              <a:tblGrid>
                <a:gridCol w="3023071"/>
                <a:gridCol w="3203848"/>
              </a:tblGrid>
              <a:tr h="370840">
                <a:tc>
                  <a:txBody>
                    <a:bodyPr/>
                    <a:lstStyle/>
                    <a:p>
                      <a:pPr algn="ctr"/>
                      <a:r>
                        <a:rPr lang="en-US" sz="2400" dirty="0" smtClean="0"/>
                        <a:t>Entity Matching</a:t>
                      </a:r>
                      <a:endParaRPr lang="en-US" sz="2400" dirty="0"/>
                    </a:p>
                  </a:txBody>
                  <a:tcPr/>
                </a:tc>
                <a:tc>
                  <a:txBody>
                    <a:bodyPr/>
                    <a:lstStyle/>
                    <a:p>
                      <a:pPr algn="ctr"/>
                      <a:r>
                        <a:rPr lang="en-US" sz="2400" dirty="0" smtClean="0"/>
                        <a:t>Entity Clustering</a:t>
                      </a:r>
                      <a:endParaRPr lang="en-US" sz="2400" dirty="0"/>
                    </a:p>
                  </a:txBody>
                  <a:tcPr/>
                </a:tc>
              </a:tr>
              <a:tr h="370840">
                <a:tc>
                  <a:txBody>
                    <a:bodyPr/>
                    <a:lstStyle/>
                    <a:p>
                      <a:r>
                        <a:rPr lang="en-US" b="1" dirty="0" smtClean="0"/>
                        <a:t>Group Linkage*</a:t>
                      </a:r>
                      <a:endParaRPr lang="en-US" b="1" dirty="0"/>
                    </a:p>
                  </a:txBody>
                  <a:tcPr/>
                </a:tc>
                <a:tc>
                  <a:txBody>
                    <a:bodyPr/>
                    <a:lstStyle/>
                    <a:p>
                      <a:r>
                        <a:rPr lang="en-US" b="1" dirty="0" smtClean="0"/>
                        <a:t>Center Clustering</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Profile Matcher*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Connected</a:t>
                      </a:r>
                      <a:r>
                        <a:rPr lang="en-US" b="1" baseline="0" dirty="0" smtClean="0"/>
                        <a:t> Components</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Cut Clustering</a:t>
                      </a:r>
                    </a:p>
                  </a:txBody>
                  <a:tcPr/>
                </a:tc>
              </a:tr>
              <a:tr h="370840">
                <a:tc rowSpan="4">
                  <a:txBody>
                    <a:bodyPr/>
                    <a:lstStyle/>
                    <a:p>
                      <a:r>
                        <a:rPr lang="en-US" b="1" dirty="0" smtClean="0"/>
                        <a:t>*</a:t>
                      </a:r>
                      <a:r>
                        <a:rPr lang="en-US" b="0" dirty="0" smtClean="0"/>
                        <a:t> In combination with bag and graph</a:t>
                      </a:r>
                      <a:r>
                        <a:rPr lang="en-US" b="0" baseline="0" dirty="0" smtClean="0"/>
                        <a:t> textual models based on</a:t>
                      </a:r>
                      <a:r>
                        <a:rPr lang="en-US" b="0" dirty="0" smtClean="0"/>
                        <a:t> token</a:t>
                      </a:r>
                      <a:r>
                        <a:rPr lang="en-US" b="0" baseline="0" dirty="0" smtClean="0"/>
                        <a:t> and character n-grams and various established string similarity measures</a:t>
                      </a:r>
                      <a:endParaRPr lang="en-US" b="0" dirty="0"/>
                    </a:p>
                  </a:txBody>
                  <a:tcPr/>
                </a:tc>
                <a:tc>
                  <a:txBody>
                    <a:bodyPr/>
                    <a:lstStyle/>
                    <a:p>
                      <a:r>
                        <a:rPr lang="en-US" b="1" dirty="0" smtClean="0"/>
                        <a:t>Markov</a:t>
                      </a:r>
                      <a:r>
                        <a:rPr lang="en-US" b="1" baseline="0" dirty="0" smtClean="0"/>
                        <a:t> Clustering</a:t>
                      </a:r>
                      <a:endParaRPr lang="en-US" b="1" dirty="0"/>
                    </a:p>
                  </a:txBody>
                  <a:tcPr/>
                </a:tc>
              </a:tr>
              <a:tr h="370840">
                <a:tc vMerge="1">
                  <a:txBody>
                    <a:bodyPr/>
                    <a:lstStyle/>
                    <a:p>
                      <a:endParaRPr lang="en-US" b="1" dirty="0"/>
                    </a:p>
                  </a:txBody>
                  <a:tcPr/>
                </a:tc>
                <a:tc>
                  <a:txBody>
                    <a:bodyPr/>
                    <a:lstStyle/>
                    <a:p>
                      <a:r>
                        <a:rPr lang="en-US" b="1" dirty="0" smtClean="0"/>
                        <a:t>Merge-Center Clustering</a:t>
                      </a:r>
                      <a:endParaRPr lang="en-US" b="1" dirty="0"/>
                    </a:p>
                  </a:txBody>
                  <a:tcPr/>
                </a:tc>
              </a:tr>
              <a:tr h="370840">
                <a:tc vMerge="1">
                  <a:txBody>
                    <a:bodyPr/>
                    <a:lstStyle/>
                    <a:p>
                      <a:endParaRPr lang="en-US" dirty="0"/>
                    </a:p>
                  </a:txBody>
                  <a:tcPr/>
                </a:tc>
                <a:tc>
                  <a:txBody>
                    <a:bodyPr/>
                    <a:lstStyle/>
                    <a:p>
                      <a:r>
                        <a:rPr lang="en-US" b="1" dirty="0" smtClean="0"/>
                        <a:t>Ricochet SR Clustering</a:t>
                      </a:r>
                      <a:endParaRPr lang="en-US" b="1" dirty="0"/>
                    </a:p>
                  </a:txBody>
                  <a:tcPr/>
                </a:tc>
              </a:tr>
              <a:tr h="370840">
                <a:tc vMerge="1">
                  <a:txBody>
                    <a:bodyPr/>
                    <a:lstStyle/>
                    <a:p>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Unique Mapping Clustering</a:t>
                      </a:r>
                    </a:p>
                  </a:txBody>
                  <a:tcPr/>
                </a:tc>
              </a:tr>
            </a:tbl>
          </a:graphicData>
        </a:graphic>
      </p:graphicFrame>
    </p:spTree>
    <p:extLst>
      <p:ext uri="{BB962C8B-B14F-4D97-AF65-F5344CB8AC3E}">
        <p14:creationId xmlns:p14="http://schemas.microsoft.com/office/powerpoint/2010/main" val="3155022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1143000"/>
          </a:xfrm>
        </p:spPr>
        <p:txBody>
          <a:bodyPr>
            <a:noAutofit/>
          </a:bodyPr>
          <a:lstStyle/>
          <a:p>
            <a:r>
              <a:rPr lang="en-US" sz="4000" dirty="0" smtClean="0"/>
              <a:t>Which Datasets are </a:t>
            </a:r>
            <a:r>
              <a:rPr lang="en-US" sz="4000" dirty="0"/>
              <a:t>i</a:t>
            </a:r>
            <a:r>
              <a:rPr lang="en-US" sz="4000" dirty="0" smtClean="0"/>
              <a:t>ncluded?</a:t>
            </a:r>
            <a:endParaRPr lang="en-US" sz="4000" dirty="0"/>
          </a:p>
        </p:txBody>
      </p:sp>
      <p:graphicFrame>
        <p:nvGraphicFramePr>
          <p:cNvPr id="5" name="Content Placeholder 4"/>
          <p:cNvGraphicFramePr>
            <a:graphicFrameLocks noGrp="1"/>
          </p:cNvGraphicFramePr>
          <p:nvPr>
            <p:ph idx="1"/>
            <p:extLst/>
          </p:nvPr>
        </p:nvGraphicFramePr>
        <p:xfrm>
          <a:off x="251520" y="2348880"/>
          <a:ext cx="4455794" cy="3048000"/>
        </p:xfrm>
        <a:graphic>
          <a:graphicData uri="http://schemas.openxmlformats.org/drawingml/2006/table">
            <a:tbl>
              <a:tblPr firstRow="1" bandRow="1">
                <a:tableStyleId>{5C22544A-7EE6-4342-B048-85BDC9FD1C3A}</a:tableStyleId>
              </a:tblPr>
              <a:tblGrid>
                <a:gridCol w="2160240"/>
                <a:gridCol w="1152128"/>
                <a:gridCol w="1143426"/>
              </a:tblGrid>
              <a:tr h="370840">
                <a:tc>
                  <a:txBody>
                    <a:bodyPr/>
                    <a:lstStyle/>
                    <a:p>
                      <a:pPr algn="ctr"/>
                      <a:r>
                        <a:rPr lang="en-US" sz="2400" dirty="0" smtClean="0"/>
                        <a:t>Clean-Clean ER (</a:t>
                      </a:r>
                      <a:r>
                        <a:rPr lang="en-US" sz="2400" b="1" dirty="0" smtClean="0"/>
                        <a:t>real</a:t>
                      </a:r>
                      <a:r>
                        <a:rPr lang="en-US" sz="2400" dirty="0" smtClean="0"/>
                        <a:t>)</a:t>
                      </a:r>
                      <a:endParaRPr lang="en-US" sz="2400" dirty="0"/>
                    </a:p>
                  </a:txBody>
                  <a:tcPr/>
                </a:tc>
                <a:tc>
                  <a:txBody>
                    <a:bodyPr/>
                    <a:lstStyle/>
                    <a:p>
                      <a:pPr algn="ctr"/>
                      <a:r>
                        <a:rPr lang="en-US" sz="2400" dirty="0" smtClean="0"/>
                        <a:t>D1 </a:t>
                      </a:r>
                      <a:br>
                        <a:rPr lang="en-US" sz="2400" dirty="0" smtClean="0"/>
                      </a:br>
                      <a:r>
                        <a:rPr lang="en-US" sz="2400" dirty="0" smtClean="0"/>
                        <a:t>Entities</a:t>
                      </a:r>
                      <a:endParaRPr lang="en-US" sz="2400" dirty="0"/>
                    </a:p>
                  </a:txBody>
                  <a:tcPr/>
                </a:tc>
                <a:tc>
                  <a:txBody>
                    <a:bodyPr/>
                    <a:lstStyle/>
                    <a:p>
                      <a:pPr algn="ctr"/>
                      <a:r>
                        <a:rPr lang="en-US" sz="2400" dirty="0" smtClean="0"/>
                        <a:t>D2 </a:t>
                      </a:r>
                      <a:br>
                        <a:rPr lang="en-US" sz="2400" dirty="0" smtClean="0"/>
                      </a:br>
                      <a:r>
                        <a:rPr lang="en-US" sz="2400" dirty="0" smtClean="0"/>
                        <a:t>Entities</a:t>
                      </a:r>
                      <a:endParaRPr lang="en-US" sz="2400" dirty="0"/>
                    </a:p>
                  </a:txBody>
                  <a:tcPr/>
                </a:tc>
              </a:tr>
              <a:tr h="370840">
                <a:tc>
                  <a:txBody>
                    <a:bodyPr/>
                    <a:lstStyle/>
                    <a:p>
                      <a:pPr algn="ctr" fontAlgn="b"/>
                      <a:r>
                        <a:rPr lang="en-US" sz="1800" b="1" i="0" u="none" strike="noStrike" dirty="0" err="1" smtClean="0">
                          <a:solidFill>
                            <a:srgbClr val="000000"/>
                          </a:solidFill>
                          <a:effectLst/>
                          <a:latin typeface="Calibri"/>
                        </a:rPr>
                        <a:t>Abt</a:t>
                      </a:r>
                      <a:r>
                        <a:rPr lang="en-US" sz="1800" b="1" i="0" u="none" strike="noStrike" dirty="0" smtClean="0">
                          <a:solidFill>
                            <a:srgbClr val="000000"/>
                          </a:solidFill>
                          <a:effectLst/>
                          <a:latin typeface="Calibri"/>
                        </a:rPr>
                        <a:t>-Buy</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0" i="0" u="none" strike="noStrike" dirty="0">
                          <a:solidFill>
                            <a:srgbClr val="000000"/>
                          </a:solidFill>
                          <a:effectLst/>
                          <a:latin typeface="Calibri"/>
                        </a:rPr>
                        <a:t>1,076</a:t>
                      </a:r>
                    </a:p>
                  </a:txBody>
                  <a:tcPr marL="9525" marR="9525" marT="9525" marB="0" anchor="b"/>
                </a:tc>
                <a:tc>
                  <a:txBody>
                    <a:bodyPr/>
                    <a:lstStyle/>
                    <a:p>
                      <a:pPr algn="r" fontAlgn="b"/>
                      <a:r>
                        <a:rPr lang="en-US" sz="1800" b="0" i="0" u="none" strike="noStrike" dirty="0">
                          <a:solidFill>
                            <a:srgbClr val="000000"/>
                          </a:solidFill>
                          <a:effectLst/>
                          <a:latin typeface="Calibri"/>
                        </a:rPr>
                        <a:t>1,076</a:t>
                      </a:r>
                    </a:p>
                  </a:txBody>
                  <a:tcPr marL="9525" marR="9525" marT="9525" marB="0" anchor="b"/>
                </a:tc>
              </a:tr>
              <a:tr h="370840">
                <a:tc>
                  <a:txBody>
                    <a:bodyPr/>
                    <a:lstStyle/>
                    <a:p>
                      <a:pPr algn="ctr" fontAlgn="b"/>
                      <a:r>
                        <a:rPr lang="en-US" sz="1800" b="1" i="0" u="none" strike="noStrike" dirty="0">
                          <a:solidFill>
                            <a:srgbClr val="000000"/>
                          </a:solidFill>
                          <a:effectLst/>
                          <a:latin typeface="Calibri"/>
                        </a:rPr>
                        <a:t>DBLP-ACM</a:t>
                      </a:r>
                    </a:p>
                  </a:txBody>
                  <a:tcPr marL="9525" marR="9525" marT="9525" marB="0" anchor="b"/>
                </a:tc>
                <a:tc>
                  <a:txBody>
                    <a:bodyPr/>
                    <a:lstStyle/>
                    <a:p>
                      <a:pPr algn="r" fontAlgn="b"/>
                      <a:r>
                        <a:rPr lang="en-US" sz="1800" b="0" i="0" u="none" strike="noStrike" dirty="0">
                          <a:solidFill>
                            <a:srgbClr val="000000"/>
                          </a:solidFill>
                          <a:effectLst/>
                          <a:latin typeface="Calibri"/>
                        </a:rPr>
                        <a:t>2,616</a:t>
                      </a:r>
                    </a:p>
                  </a:txBody>
                  <a:tcPr marL="9525" marR="9525" marT="9525" marB="0" anchor="b"/>
                </a:tc>
                <a:tc>
                  <a:txBody>
                    <a:bodyPr/>
                    <a:lstStyle/>
                    <a:p>
                      <a:pPr algn="r" fontAlgn="b"/>
                      <a:r>
                        <a:rPr lang="en-US" sz="1800" b="0" i="0" u="none" strike="noStrike" dirty="0">
                          <a:solidFill>
                            <a:srgbClr val="000000"/>
                          </a:solidFill>
                          <a:effectLst/>
                          <a:latin typeface="Calibri"/>
                        </a:rPr>
                        <a:t>2,294</a:t>
                      </a:r>
                    </a:p>
                  </a:txBody>
                  <a:tcPr marL="9525" marR="9525" marT="9525" marB="0" anchor="b"/>
                </a:tc>
              </a:tr>
              <a:tr h="370840">
                <a:tc>
                  <a:txBody>
                    <a:bodyPr/>
                    <a:lstStyle/>
                    <a:p>
                      <a:pPr algn="ctr" fontAlgn="b"/>
                      <a:r>
                        <a:rPr lang="en-US" sz="1800" b="1" i="0" u="none" strike="noStrike" dirty="0">
                          <a:solidFill>
                            <a:srgbClr val="000000"/>
                          </a:solidFill>
                          <a:effectLst/>
                          <a:latin typeface="Calibri"/>
                        </a:rPr>
                        <a:t>DBLP-Scholar</a:t>
                      </a:r>
                    </a:p>
                  </a:txBody>
                  <a:tcPr marL="9525" marR="9525" marT="9525" marB="0" anchor="b"/>
                </a:tc>
                <a:tc>
                  <a:txBody>
                    <a:bodyPr/>
                    <a:lstStyle/>
                    <a:p>
                      <a:pPr algn="r" fontAlgn="b"/>
                      <a:r>
                        <a:rPr lang="en-US" sz="1800" b="0" i="0" u="none" strike="noStrike">
                          <a:solidFill>
                            <a:srgbClr val="000000"/>
                          </a:solidFill>
                          <a:effectLst/>
                          <a:latin typeface="Calibri"/>
                        </a:rPr>
                        <a:t>2,516</a:t>
                      </a:r>
                    </a:p>
                  </a:txBody>
                  <a:tcPr marL="9525" marR="9525" marT="9525" marB="0" anchor="b"/>
                </a:tc>
                <a:tc>
                  <a:txBody>
                    <a:bodyPr/>
                    <a:lstStyle/>
                    <a:p>
                      <a:pPr algn="r" fontAlgn="b"/>
                      <a:r>
                        <a:rPr lang="en-US" sz="1800" b="0" i="0" u="none" strike="noStrike" dirty="0">
                          <a:solidFill>
                            <a:srgbClr val="000000"/>
                          </a:solidFill>
                          <a:effectLst/>
                          <a:latin typeface="Calibri"/>
                        </a:rPr>
                        <a:t>61,353</a:t>
                      </a:r>
                    </a:p>
                  </a:txBody>
                  <a:tcPr marL="9525" marR="9525" marT="9525" marB="0" anchor="b"/>
                </a:tc>
              </a:tr>
              <a:tr h="370840">
                <a:tc>
                  <a:txBody>
                    <a:bodyPr/>
                    <a:lstStyle/>
                    <a:p>
                      <a:pPr algn="ctr" fontAlgn="b"/>
                      <a:r>
                        <a:rPr lang="en-US" sz="1800" b="1" i="0" u="none" strike="noStrike" dirty="0">
                          <a:solidFill>
                            <a:srgbClr val="000000"/>
                          </a:solidFill>
                          <a:effectLst/>
                          <a:latin typeface="Calibri"/>
                        </a:rPr>
                        <a:t>Amazon-GP</a:t>
                      </a:r>
                    </a:p>
                  </a:txBody>
                  <a:tcPr marL="9525" marR="9525" marT="9525" marB="0" anchor="b"/>
                </a:tc>
                <a:tc>
                  <a:txBody>
                    <a:bodyPr/>
                    <a:lstStyle/>
                    <a:p>
                      <a:pPr algn="r" fontAlgn="b"/>
                      <a:r>
                        <a:rPr lang="en-US" sz="1800" b="0" i="0" u="none" strike="noStrike">
                          <a:solidFill>
                            <a:srgbClr val="000000"/>
                          </a:solidFill>
                          <a:effectLst/>
                          <a:latin typeface="Calibri"/>
                        </a:rPr>
                        <a:t>1,354</a:t>
                      </a:r>
                    </a:p>
                  </a:txBody>
                  <a:tcPr marL="9525" marR="9525" marT="9525" marB="0" anchor="b"/>
                </a:tc>
                <a:tc>
                  <a:txBody>
                    <a:bodyPr/>
                    <a:lstStyle/>
                    <a:p>
                      <a:pPr algn="r" fontAlgn="b"/>
                      <a:r>
                        <a:rPr lang="en-US" sz="1800" b="0" i="0" u="none" strike="noStrike" dirty="0">
                          <a:solidFill>
                            <a:srgbClr val="000000"/>
                          </a:solidFill>
                          <a:effectLst/>
                          <a:latin typeface="Calibri"/>
                        </a:rPr>
                        <a:t>3,039</a:t>
                      </a:r>
                    </a:p>
                  </a:txBody>
                  <a:tcPr marL="9525" marR="9525" marT="9525" marB="0" anchor="b"/>
                </a:tc>
              </a:tr>
              <a:tr h="370840">
                <a:tc>
                  <a:txBody>
                    <a:bodyPr/>
                    <a:lstStyle/>
                    <a:p>
                      <a:pPr algn="ctr" fontAlgn="b"/>
                      <a:r>
                        <a:rPr lang="en-US" sz="1800" b="1" i="0" u="none" strike="noStrike" dirty="0">
                          <a:solidFill>
                            <a:srgbClr val="000000"/>
                          </a:solidFill>
                          <a:effectLst/>
                          <a:latin typeface="Calibri"/>
                        </a:rPr>
                        <a:t>Movies</a:t>
                      </a:r>
                    </a:p>
                  </a:txBody>
                  <a:tcPr marL="9525" marR="9525" marT="9525" marB="0" anchor="b"/>
                </a:tc>
                <a:tc>
                  <a:txBody>
                    <a:bodyPr/>
                    <a:lstStyle/>
                    <a:p>
                      <a:pPr algn="r" fontAlgn="b"/>
                      <a:r>
                        <a:rPr lang="en-US" sz="1800" b="0" i="0" u="none" strike="noStrike">
                          <a:solidFill>
                            <a:srgbClr val="000000"/>
                          </a:solidFill>
                          <a:effectLst/>
                          <a:latin typeface="Calibri"/>
                        </a:rPr>
                        <a:t>27,615</a:t>
                      </a:r>
                    </a:p>
                  </a:txBody>
                  <a:tcPr marL="9525" marR="9525" marT="9525" marB="0" anchor="b"/>
                </a:tc>
                <a:tc>
                  <a:txBody>
                    <a:bodyPr/>
                    <a:lstStyle/>
                    <a:p>
                      <a:pPr algn="r" fontAlgn="b"/>
                      <a:r>
                        <a:rPr lang="en-US" sz="1800" b="0" i="0" u="none" strike="noStrike" dirty="0">
                          <a:solidFill>
                            <a:srgbClr val="000000"/>
                          </a:solidFill>
                          <a:effectLst/>
                          <a:latin typeface="Calibri"/>
                        </a:rPr>
                        <a:t>23,182</a:t>
                      </a:r>
                    </a:p>
                  </a:txBody>
                  <a:tcPr marL="9525" marR="9525" marT="9525" marB="0" anchor="b"/>
                </a:tc>
              </a:tr>
              <a:tr h="370840">
                <a:tc>
                  <a:txBody>
                    <a:bodyPr/>
                    <a:lstStyle/>
                    <a:p>
                      <a:pPr algn="ctr" fontAlgn="b"/>
                      <a:r>
                        <a:rPr lang="en-US" sz="1800" b="1" i="0" u="none" strike="noStrike" dirty="0" err="1">
                          <a:solidFill>
                            <a:srgbClr val="000000"/>
                          </a:solidFill>
                          <a:effectLst/>
                          <a:latin typeface="Calibri"/>
                        </a:rPr>
                        <a:t>DBPedia</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0" i="0" u="none" strike="noStrike">
                          <a:solidFill>
                            <a:srgbClr val="000000"/>
                          </a:solidFill>
                          <a:effectLst/>
                          <a:latin typeface="Calibri"/>
                        </a:rPr>
                        <a:t>1,190,733</a:t>
                      </a:r>
                    </a:p>
                  </a:txBody>
                  <a:tcPr marL="9525" marR="9525" marT="9525" marB="0" anchor="b"/>
                </a:tc>
                <a:tc>
                  <a:txBody>
                    <a:bodyPr/>
                    <a:lstStyle/>
                    <a:p>
                      <a:pPr algn="r" fontAlgn="b"/>
                      <a:r>
                        <a:rPr lang="en-US" sz="1800" b="0" i="0" u="none" strike="noStrike" dirty="0">
                          <a:solidFill>
                            <a:srgbClr val="000000"/>
                          </a:solidFill>
                          <a:effectLst/>
                          <a:latin typeface="Calibri"/>
                        </a:rPr>
                        <a:t>2,164,040</a:t>
                      </a:r>
                    </a:p>
                  </a:txBody>
                  <a:tcPr marL="9525" marR="9525" marT="9525" marB="0" anchor="b"/>
                </a:tc>
              </a:tr>
            </a:tbl>
          </a:graphicData>
        </a:graphic>
      </p:graphicFrame>
      <p:graphicFrame>
        <p:nvGraphicFramePr>
          <p:cNvPr id="6" name="Table 5"/>
          <p:cNvGraphicFramePr>
            <a:graphicFrameLocks noGrp="1"/>
          </p:cNvGraphicFramePr>
          <p:nvPr>
            <p:extLst/>
          </p:nvPr>
        </p:nvGraphicFramePr>
        <p:xfrm>
          <a:off x="5076056" y="2345650"/>
          <a:ext cx="3672408" cy="3418840"/>
        </p:xfrm>
        <a:graphic>
          <a:graphicData uri="http://schemas.openxmlformats.org/drawingml/2006/table">
            <a:tbl>
              <a:tblPr firstRow="1" bandRow="1">
                <a:tableStyleId>{69C7853C-536D-4A76-A0AE-DD22124D55A5}</a:tableStyleId>
              </a:tblPr>
              <a:tblGrid>
                <a:gridCol w="2319415"/>
                <a:gridCol w="1352993"/>
              </a:tblGrid>
              <a:tr h="370840">
                <a:tc>
                  <a:txBody>
                    <a:bodyPr/>
                    <a:lstStyle/>
                    <a:p>
                      <a:pPr algn="ctr"/>
                      <a:r>
                        <a:rPr lang="en-US" sz="2400" dirty="0" smtClean="0"/>
                        <a:t>Dirty ER </a:t>
                      </a:r>
                      <a:br>
                        <a:rPr lang="en-US" sz="2400" dirty="0" smtClean="0"/>
                      </a:br>
                      <a:r>
                        <a:rPr lang="en-US" sz="2400" dirty="0" smtClean="0"/>
                        <a:t>(</a:t>
                      </a:r>
                      <a:r>
                        <a:rPr lang="en-US" sz="2400" b="1" dirty="0" smtClean="0"/>
                        <a:t>synthetic</a:t>
                      </a:r>
                      <a:r>
                        <a:rPr lang="en-US" sz="2400" dirty="0" smtClean="0"/>
                        <a:t>)</a:t>
                      </a:r>
                      <a:endParaRPr lang="en-US" sz="2400" dirty="0"/>
                    </a:p>
                  </a:txBody>
                  <a:tcPr/>
                </a:tc>
                <a:tc>
                  <a:txBody>
                    <a:bodyPr/>
                    <a:lstStyle/>
                    <a:p>
                      <a:pPr algn="ctr"/>
                      <a:r>
                        <a:rPr lang="en-US" sz="2400" dirty="0" smtClean="0"/>
                        <a:t>Entities</a:t>
                      </a:r>
                      <a:endParaRPr lang="en-US" sz="2400" dirty="0"/>
                    </a:p>
                  </a:txBody>
                  <a:tcPr anchor="ctr"/>
                </a:tc>
              </a:tr>
              <a:tr h="370840">
                <a:tc>
                  <a:txBody>
                    <a:bodyPr/>
                    <a:lstStyle/>
                    <a:p>
                      <a:pPr algn="ctr" fontAlgn="b"/>
                      <a:r>
                        <a:rPr lang="en-US" sz="1800" b="1" u="none" strike="noStrike" dirty="0">
                          <a:effectLst/>
                        </a:rPr>
                        <a:t>10K</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10,000</a:t>
                      </a:r>
                      <a:endParaRPr lang="en-US" sz="18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1800" b="1" u="none" strike="noStrike" dirty="0">
                          <a:effectLst/>
                        </a:rPr>
                        <a:t>50K</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50,000</a:t>
                      </a:r>
                      <a:endParaRPr lang="en-US" sz="18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1800" b="1" u="none" strike="noStrike" dirty="0">
                          <a:effectLst/>
                        </a:rPr>
                        <a:t>100K</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100,000</a:t>
                      </a:r>
                      <a:endParaRPr lang="en-US" sz="18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1800" b="1" u="none" strike="noStrike" dirty="0">
                          <a:effectLst/>
                        </a:rPr>
                        <a:t>200K</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200,00</a:t>
                      </a:r>
                      <a:endParaRPr lang="en-US" sz="18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1800" b="1" u="none" strike="noStrike" dirty="0">
                          <a:effectLst/>
                        </a:rPr>
                        <a:t>300K</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300,00</a:t>
                      </a:r>
                      <a:endParaRPr lang="en-US" sz="18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1800" b="1" u="none" strike="noStrike" dirty="0">
                          <a:effectLst/>
                        </a:rPr>
                        <a:t>1M</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1,000,000</a:t>
                      </a:r>
                      <a:endParaRPr lang="en-US" sz="18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1800" b="1" u="none" strike="noStrike" dirty="0">
                          <a:effectLst/>
                        </a:rPr>
                        <a:t>2M</a:t>
                      </a:r>
                      <a:endParaRPr lang="en-US" sz="1800" b="1" i="0" u="none" strike="noStrike" dirty="0">
                        <a:solidFill>
                          <a:srgbClr val="000000"/>
                        </a:solidFill>
                        <a:effectLst/>
                        <a:latin typeface="Calibri"/>
                      </a:endParaRPr>
                    </a:p>
                  </a:txBody>
                  <a:tcPr marL="9525" marR="9525" marT="9525" marB="0" anchor="b"/>
                </a:tc>
                <a:tc>
                  <a:txBody>
                    <a:bodyPr/>
                    <a:lstStyle/>
                    <a:p>
                      <a:pPr marL="0" algn="r" defTabSz="914400" rtl="0" eaLnBrk="1" fontAlgn="b" latinLnBrk="0" hangingPunct="1"/>
                      <a:r>
                        <a:rPr lang="en-US" sz="1800" b="0" i="0" u="none" strike="noStrike" kern="1200" dirty="0" smtClean="0">
                          <a:solidFill>
                            <a:srgbClr val="000000"/>
                          </a:solidFill>
                          <a:effectLst/>
                          <a:latin typeface="Calibri"/>
                          <a:ea typeface="+mn-ea"/>
                          <a:cs typeface="+mn-cs"/>
                        </a:rPr>
                        <a:t>2,000,000</a:t>
                      </a:r>
                      <a:endParaRPr lang="en-US" sz="1800" b="0" i="0" u="none" strike="noStrike" kern="1200" dirty="0">
                        <a:solidFill>
                          <a:srgbClr val="000000"/>
                        </a:solidFill>
                        <a:effectLst/>
                        <a:latin typeface="Calibri"/>
                        <a:ea typeface="+mn-ea"/>
                        <a:cs typeface="+mn-cs"/>
                      </a:endParaRPr>
                    </a:p>
                  </a:txBody>
                  <a:tcPr marL="9525" marR="9525" marT="9525" marB="0" anchor="b"/>
                </a:tc>
              </a:tr>
            </a:tbl>
          </a:graphicData>
        </a:graphic>
      </p:graphicFrame>
      <p:sp>
        <p:nvSpPr>
          <p:cNvPr id="7" name="TextBox 6"/>
          <p:cNvSpPr txBox="1"/>
          <p:nvPr/>
        </p:nvSpPr>
        <p:spPr>
          <a:xfrm>
            <a:off x="610825" y="6004882"/>
            <a:ext cx="3313103" cy="400110"/>
          </a:xfrm>
          <a:prstGeom prst="rect">
            <a:avLst/>
          </a:prstGeom>
          <a:noFill/>
        </p:spPr>
        <p:txBody>
          <a:bodyPr wrap="square" rtlCol="0">
            <a:spAutoFit/>
          </a:bodyPr>
          <a:lstStyle/>
          <a:p>
            <a:r>
              <a:rPr lang="en-US" sz="2000" dirty="0"/>
              <a:t>c</a:t>
            </a:r>
            <a:r>
              <a:rPr lang="en-US" sz="2000" dirty="0" smtClean="0"/>
              <a:t>an be used for Dirty ER, too</a:t>
            </a:r>
            <a:endParaRPr lang="en-US" sz="2000" dirty="0"/>
          </a:p>
        </p:txBody>
      </p:sp>
      <p:sp>
        <p:nvSpPr>
          <p:cNvPr id="8" name="Rectangular Callout 7"/>
          <p:cNvSpPr/>
          <p:nvPr/>
        </p:nvSpPr>
        <p:spPr>
          <a:xfrm>
            <a:off x="610827" y="5973904"/>
            <a:ext cx="3313101" cy="431088"/>
          </a:xfrm>
          <a:prstGeom prst="wedgeRectCallout">
            <a:avLst>
              <a:gd name="adj1" fmla="val 1573"/>
              <a:gd name="adj2" fmla="val -17456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7504" y="1412776"/>
            <a:ext cx="5436301" cy="461665"/>
          </a:xfrm>
          <a:prstGeom prst="rect">
            <a:avLst/>
          </a:prstGeom>
          <a:noFill/>
        </p:spPr>
        <p:txBody>
          <a:bodyPr wrap="square" rtlCol="0">
            <a:spAutoFit/>
          </a:bodyPr>
          <a:lstStyle/>
          <a:p>
            <a:r>
              <a:rPr lang="en-US" sz="2400" dirty="0"/>
              <a:t>Several datasets are available for </a:t>
            </a:r>
            <a:r>
              <a:rPr lang="en-US" sz="2400" dirty="0" smtClean="0"/>
              <a:t>testing</a:t>
            </a:r>
            <a:endParaRPr lang="en-US" sz="2400" dirty="0"/>
          </a:p>
        </p:txBody>
      </p:sp>
      <p:sp>
        <p:nvSpPr>
          <p:cNvPr id="9" name="Slide Number Placeholder 8"/>
          <p:cNvSpPr>
            <a:spLocks noGrp="1"/>
          </p:cNvSpPr>
          <p:nvPr>
            <p:ph type="sldNum" sz="quarter" idx="12"/>
          </p:nvPr>
        </p:nvSpPr>
        <p:spPr>
          <a:xfrm>
            <a:off x="6758880" y="6520259"/>
            <a:ext cx="2133600" cy="365125"/>
          </a:xfrm>
        </p:spPr>
        <p:txBody>
          <a:bodyPr/>
          <a:lstStyle/>
          <a:p>
            <a:fld id="{7E46E34C-DF4F-43C8-9B01-5546C481D7C1}" type="slidenum">
              <a:rPr lang="el-GR" smtClean="0"/>
              <a:t>14</a:t>
            </a:fld>
            <a:endParaRPr lang="el-GR"/>
          </a:p>
        </p:txBody>
      </p:sp>
    </p:spTree>
    <p:extLst>
      <p:ext uri="{BB962C8B-B14F-4D97-AF65-F5344CB8AC3E}">
        <p14:creationId xmlns:p14="http://schemas.microsoft.com/office/powerpoint/2010/main" val="234056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next steps?</a:t>
            </a:r>
            <a:endParaRPr lang="en-US" dirty="0"/>
          </a:p>
        </p:txBody>
      </p:sp>
      <p:sp>
        <p:nvSpPr>
          <p:cNvPr id="3" name="Content Placeholder 2"/>
          <p:cNvSpPr>
            <a:spLocks noGrp="1"/>
          </p:cNvSpPr>
          <p:nvPr>
            <p:ph idx="1"/>
          </p:nvPr>
        </p:nvSpPr>
        <p:spPr>
          <a:xfrm>
            <a:off x="457200" y="1340768"/>
            <a:ext cx="8229600" cy="5112568"/>
          </a:xfrm>
        </p:spPr>
        <p:txBody>
          <a:bodyPr>
            <a:noAutofit/>
          </a:bodyPr>
          <a:lstStyle/>
          <a:p>
            <a:r>
              <a:rPr lang="en-US" sz="2400" dirty="0" smtClean="0"/>
              <a:t>Version </a:t>
            </a:r>
            <a:r>
              <a:rPr lang="en-US" sz="2400" dirty="0" smtClean="0">
                <a:solidFill>
                  <a:srgbClr val="C00000"/>
                </a:solidFill>
              </a:rPr>
              <a:t>2.0</a:t>
            </a:r>
            <a:r>
              <a:rPr lang="en-US" sz="2400" b="1" dirty="0" smtClean="0"/>
              <a:t>:</a:t>
            </a:r>
          </a:p>
          <a:p>
            <a:pPr lvl="1"/>
            <a:r>
              <a:rPr lang="en-US" sz="2000" dirty="0" smtClean="0"/>
              <a:t>Includes support for </a:t>
            </a:r>
            <a:r>
              <a:rPr lang="en-US" sz="2000" dirty="0" smtClean="0">
                <a:solidFill>
                  <a:srgbClr val="C00000"/>
                </a:solidFill>
              </a:rPr>
              <a:t>schema clustering</a:t>
            </a:r>
            <a:r>
              <a:rPr lang="en-US" sz="2000" dirty="0" smtClean="0"/>
              <a:t>, </a:t>
            </a:r>
            <a:r>
              <a:rPr lang="en-US" sz="2000" dirty="0" smtClean="0">
                <a:solidFill>
                  <a:srgbClr val="C00000"/>
                </a:solidFill>
              </a:rPr>
              <a:t>multicore</a:t>
            </a:r>
            <a:r>
              <a:rPr lang="en-US" sz="2000" dirty="0" smtClean="0"/>
              <a:t> functionality, </a:t>
            </a:r>
            <a:r>
              <a:rPr lang="en-US" sz="2000" dirty="0" smtClean="0">
                <a:solidFill>
                  <a:srgbClr val="C00000"/>
                </a:solidFill>
              </a:rPr>
              <a:t>GNU Trove</a:t>
            </a:r>
            <a:r>
              <a:rPr lang="en-US" sz="2000" dirty="0" smtClean="0"/>
              <a:t> for higher time efficiency.</a:t>
            </a:r>
          </a:p>
          <a:p>
            <a:pPr lvl="1"/>
            <a:r>
              <a:rPr lang="en-US" sz="2000" dirty="0" smtClean="0"/>
              <a:t>Available at the end of August, 2018.</a:t>
            </a:r>
          </a:p>
          <a:p>
            <a:endParaRPr lang="en-US" sz="2400" dirty="0" smtClean="0"/>
          </a:p>
          <a:p>
            <a:r>
              <a:rPr lang="en-US" sz="2400" dirty="0" smtClean="0"/>
              <a:t>Version </a:t>
            </a:r>
            <a:r>
              <a:rPr lang="en-US" sz="2400" dirty="0" smtClean="0">
                <a:solidFill>
                  <a:srgbClr val="C00000"/>
                </a:solidFill>
              </a:rPr>
              <a:t>3.0</a:t>
            </a:r>
            <a:r>
              <a:rPr lang="en-US" sz="2400" dirty="0" smtClean="0"/>
              <a:t>:</a:t>
            </a:r>
          </a:p>
          <a:p>
            <a:pPr lvl="1"/>
            <a:r>
              <a:rPr lang="en-US" sz="2000" dirty="0" smtClean="0"/>
              <a:t>Includes support for </a:t>
            </a:r>
            <a:r>
              <a:rPr lang="en-US" sz="2000" dirty="0" smtClean="0">
                <a:solidFill>
                  <a:srgbClr val="C00000"/>
                </a:solidFill>
              </a:rPr>
              <a:t>data fusion</a:t>
            </a:r>
            <a:r>
              <a:rPr lang="en-US" sz="2000" dirty="0" smtClean="0"/>
              <a:t>, </a:t>
            </a:r>
            <a:r>
              <a:rPr lang="en-US" sz="2000" dirty="0" smtClean="0">
                <a:solidFill>
                  <a:srgbClr val="C00000"/>
                </a:solidFill>
              </a:rPr>
              <a:t>progressive</a:t>
            </a:r>
            <a:r>
              <a:rPr lang="en-US" sz="2000" dirty="0" smtClean="0"/>
              <a:t> ER as well as a </a:t>
            </a:r>
            <a:r>
              <a:rPr lang="en-US" sz="2000" dirty="0" smtClean="0">
                <a:solidFill>
                  <a:srgbClr val="C00000"/>
                </a:solidFill>
              </a:rPr>
              <a:t>workflow builder</a:t>
            </a:r>
            <a:r>
              <a:rPr lang="en-US" sz="2000" dirty="0" smtClean="0"/>
              <a:t>.</a:t>
            </a:r>
          </a:p>
          <a:p>
            <a:pPr lvl="1"/>
            <a:r>
              <a:rPr lang="en-US" sz="2000" dirty="0" smtClean="0"/>
              <a:t>Available at the end of December, 2018.</a:t>
            </a:r>
          </a:p>
          <a:p>
            <a:endParaRPr lang="en-US" sz="2400" dirty="0" smtClean="0"/>
          </a:p>
          <a:p>
            <a:r>
              <a:rPr lang="en-US" sz="2400" dirty="0" smtClean="0"/>
              <a:t>Version </a:t>
            </a:r>
            <a:r>
              <a:rPr lang="en-US" sz="2400" dirty="0" smtClean="0">
                <a:solidFill>
                  <a:srgbClr val="C00000"/>
                </a:solidFill>
              </a:rPr>
              <a:t>4.0</a:t>
            </a:r>
            <a:r>
              <a:rPr lang="en-US" sz="2400" dirty="0" smtClean="0"/>
              <a:t>:</a:t>
            </a:r>
          </a:p>
          <a:p>
            <a:pPr lvl="1"/>
            <a:r>
              <a:rPr lang="en-US" sz="2000" dirty="0" smtClean="0"/>
              <a:t>All functionality is implemented in </a:t>
            </a:r>
            <a:r>
              <a:rPr lang="en-US" sz="2000" dirty="0" smtClean="0">
                <a:solidFill>
                  <a:srgbClr val="C00000"/>
                </a:solidFill>
              </a:rPr>
              <a:t>Apache Spark</a:t>
            </a:r>
            <a:r>
              <a:rPr lang="en-US" sz="2000" dirty="0" smtClean="0"/>
              <a:t>.</a:t>
            </a:r>
          </a:p>
          <a:p>
            <a:pPr lvl="1"/>
            <a:r>
              <a:rPr lang="en-US" sz="2000" dirty="0" smtClean="0"/>
              <a:t>Available at the end of December, 2019.</a:t>
            </a:r>
            <a:endParaRPr lang="en-US" sz="2000" dirty="0"/>
          </a:p>
        </p:txBody>
      </p:sp>
      <p:sp>
        <p:nvSpPr>
          <p:cNvPr id="5" name="Slide Number Placeholder 4"/>
          <p:cNvSpPr>
            <a:spLocks noGrp="1"/>
          </p:cNvSpPr>
          <p:nvPr>
            <p:ph type="sldNum" sz="quarter" idx="12"/>
          </p:nvPr>
        </p:nvSpPr>
        <p:spPr/>
        <p:txBody>
          <a:bodyPr/>
          <a:lstStyle/>
          <a:p>
            <a:fld id="{7E46E34C-DF4F-43C8-9B01-5546C481D7C1}" type="slidenum">
              <a:rPr lang="el-GR" smtClean="0"/>
              <a:t>15</a:t>
            </a:fld>
            <a:endParaRPr lang="el-GR"/>
          </a:p>
        </p:txBody>
      </p:sp>
    </p:spTree>
    <p:extLst>
      <p:ext uri="{BB962C8B-B14F-4D97-AF65-F5344CB8AC3E}">
        <p14:creationId xmlns:p14="http://schemas.microsoft.com/office/powerpoint/2010/main" val="413963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Where can I find </a:t>
            </a:r>
            <a:r>
              <a:rPr lang="en-US" dirty="0" err="1" smtClean="0"/>
              <a:t>JedAI</a:t>
            </a:r>
            <a:r>
              <a:rPr lang="en-US" dirty="0" smtClean="0"/>
              <a:t> Toolkit?</a:t>
            </a:r>
            <a:endParaRPr lang="en-US" dirty="0"/>
          </a:p>
        </p:txBody>
      </p:sp>
      <p:sp>
        <p:nvSpPr>
          <p:cNvPr id="3" name="Content Placeholder 2"/>
          <p:cNvSpPr>
            <a:spLocks noGrp="1"/>
          </p:cNvSpPr>
          <p:nvPr>
            <p:ph idx="1"/>
          </p:nvPr>
        </p:nvSpPr>
        <p:spPr>
          <a:xfrm>
            <a:off x="457200" y="1008112"/>
            <a:ext cx="8229600" cy="5445224"/>
          </a:xfrm>
        </p:spPr>
        <p:txBody>
          <a:bodyPr>
            <a:noAutofit/>
          </a:bodyPr>
          <a:lstStyle/>
          <a:p>
            <a:r>
              <a:rPr lang="en-US" sz="2400" dirty="0" smtClean="0"/>
              <a:t>Project website: </a:t>
            </a:r>
            <a:r>
              <a:rPr lang="en-US" sz="2400" dirty="0" smtClean="0">
                <a:hlinkClick r:id="rId2"/>
              </a:rPr>
              <a:t>http://jedai.scify.org</a:t>
            </a:r>
            <a:r>
              <a:rPr lang="en-US" sz="2400" dirty="0" smtClean="0"/>
              <a:t> </a:t>
            </a:r>
            <a:endParaRPr lang="en-US" sz="1400" dirty="0" smtClean="0"/>
          </a:p>
          <a:p>
            <a:r>
              <a:rPr lang="en-US" sz="2400" dirty="0" smtClean="0"/>
              <a:t>Documentation (slides, videos, </a:t>
            </a:r>
            <a:r>
              <a:rPr lang="en-US" sz="2400" dirty="0" err="1" smtClean="0"/>
              <a:t>etc</a:t>
            </a:r>
            <a:r>
              <a:rPr lang="en-US" sz="2400" dirty="0" smtClean="0"/>
              <a:t>) available at </a:t>
            </a:r>
            <a:r>
              <a:rPr lang="en-US" sz="2400" dirty="0" err="1" smtClean="0"/>
              <a:t>github</a:t>
            </a:r>
            <a:r>
              <a:rPr lang="en-US" sz="2000" dirty="0" smtClean="0"/>
              <a:t> </a:t>
            </a:r>
            <a:endParaRPr lang="en-US" sz="2400" dirty="0" smtClean="0"/>
          </a:p>
          <a:p>
            <a:pPr lvl="4"/>
            <a:endParaRPr lang="en-US" sz="1400" dirty="0" smtClean="0"/>
          </a:p>
          <a:p>
            <a:r>
              <a:rPr lang="en-US" sz="2400" dirty="0" err="1" smtClean="0"/>
              <a:t>Github</a:t>
            </a:r>
            <a:r>
              <a:rPr lang="en-US" sz="2400" dirty="0" smtClean="0"/>
              <a:t> repositories:</a:t>
            </a:r>
          </a:p>
          <a:p>
            <a:pPr lvl="1"/>
            <a:r>
              <a:rPr lang="en-US" sz="2000" dirty="0" err="1" smtClean="0">
                <a:solidFill>
                  <a:srgbClr val="C00000"/>
                </a:solidFill>
              </a:rPr>
              <a:t>JedAI</a:t>
            </a:r>
            <a:r>
              <a:rPr lang="en-US" sz="2000" dirty="0" smtClean="0">
                <a:solidFill>
                  <a:srgbClr val="C00000"/>
                </a:solidFill>
              </a:rPr>
              <a:t> Library</a:t>
            </a:r>
            <a:r>
              <a:rPr lang="en-US" sz="2000" dirty="0" smtClean="0"/>
              <a:t>: </a:t>
            </a:r>
            <a:r>
              <a:rPr lang="en-US" sz="2000" dirty="0" smtClean="0">
                <a:hlinkClick r:id="rId3"/>
              </a:rPr>
              <a:t>https://github.com/scify/JedAIToolkit</a:t>
            </a:r>
            <a:r>
              <a:rPr lang="en-US" sz="2000" dirty="0" smtClean="0"/>
              <a:t> </a:t>
            </a:r>
          </a:p>
          <a:p>
            <a:pPr lvl="1"/>
            <a:r>
              <a:rPr lang="en-US" sz="2000" dirty="0" err="1" smtClean="0">
                <a:solidFill>
                  <a:srgbClr val="C00000"/>
                </a:solidFill>
              </a:rPr>
              <a:t>JedAI</a:t>
            </a:r>
            <a:r>
              <a:rPr lang="en-US" sz="2000" dirty="0" smtClean="0">
                <a:solidFill>
                  <a:srgbClr val="C00000"/>
                </a:solidFill>
              </a:rPr>
              <a:t> Desktop Application and Workbench</a:t>
            </a:r>
            <a:r>
              <a:rPr lang="en-US" sz="2000" dirty="0" smtClean="0"/>
              <a:t>: </a:t>
            </a:r>
            <a:r>
              <a:rPr lang="en-US" sz="2000" dirty="0">
                <a:hlinkClick r:id="rId4"/>
              </a:rPr>
              <a:t>https://</a:t>
            </a:r>
            <a:r>
              <a:rPr lang="en-US" sz="2000" dirty="0" smtClean="0">
                <a:hlinkClick r:id="rId4"/>
              </a:rPr>
              <a:t>github.com/scify/jedai-ui</a:t>
            </a:r>
            <a:r>
              <a:rPr lang="en-US" sz="2000" dirty="0" smtClean="0"/>
              <a:t> .</a:t>
            </a:r>
          </a:p>
          <a:p>
            <a:pPr lvl="1"/>
            <a:r>
              <a:rPr lang="en-US" sz="2000" dirty="0" smtClean="0"/>
              <a:t>All code is implemented using </a:t>
            </a:r>
            <a:r>
              <a:rPr lang="en-US" sz="2000" dirty="0" smtClean="0">
                <a:solidFill>
                  <a:srgbClr val="C00000"/>
                </a:solidFill>
              </a:rPr>
              <a:t>Java 8</a:t>
            </a:r>
            <a:r>
              <a:rPr lang="en-US" sz="2000" dirty="0" smtClean="0"/>
              <a:t>.</a:t>
            </a:r>
          </a:p>
          <a:p>
            <a:pPr lvl="1"/>
            <a:r>
              <a:rPr lang="en-US" sz="2000" dirty="0" smtClean="0"/>
              <a:t>All code is publicly available under </a:t>
            </a:r>
            <a:r>
              <a:rPr lang="en-US" sz="2000" dirty="0" smtClean="0">
                <a:solidFill>
                  <a:srgbClr val="C00000"/>
                </a:solidFill>
              </a:rPr>
              <a:t>Apache License V2.0</a:t>
            </a:r>
            <a:r>
              <a:rPr lang="en-US" sz="2000" dirty="0" smtClean="0"/>
              <a:t>.</a:t>
            </a:r>
          </a:p>
          <a:p>
            <a:pPr lvl="4"/>
            <a:endParaRPr lang="en-US" sz="1400" dirty="0" smtClean="0"/>
          </a:p>
        </p:txBody>
      </p:sp>
      <p:sp>
        <p:nvSpPr>
          <p:cNvPr id="5" name="Slide Number Placeholder 4"/>
          <p:cNvSpPr>
            <a:spLocks noGrp="1"/>
          </p:cNvSpPr>
          <p:nvPr>
            <p:ph type="sldNum" sz="quarter" idx="12"/>
          </p:nvPr>
        </p:nvSpPr>
        <p:spPr>
          <a:xfrm>
            <a:off x="6830888" y="6448251"/>
            <a:ext cx="2133600" cy="365125"/>
          </a:xfrm>
        </p:spPr>
        <p:txBody>
          <a:bodyPr/>
          <a:lstStyle/>
          <a:p>
            <a:fld id="{7E46E34C-DF4F-43C8-9B01-5546C481D7C1}" type="slidenum">
              <a:rPr lang="el-GR" smtClean="0"/>
              <a:t>16</a:t>
            </a:fld>
            <a:endParaRPr lang="el-GR" dirty="0"/>
          </a:p>
        </p:txBody>
      </p:sp>
    </p:spTree>
    <p:extLst>
      <p:ext uri="{BB962C8B-B14F-4D97-AF65-F5344CB8AC3E}">
        <p14:creationId xmlns:p14="http://schemas.microsoft.com/office/powerpoint/2010/main" val="4015230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dirty="0" smtClean="0"/>
              <a:t>Where can I find </a:t>
            </a:r>
            <a:r>
              <a:rPr lang="en-US" dirty="0" err="1" smtClean="0"/>
              <a:t>JedAI</a:t>
            </a:r>
            <a:r>
              <a:rPr lang="en-US" dirty="0" smtClean="0"/>
              <a:t> Toolkit?</a:t>
            </a:r>
            <a:endParaRPr lang="en-US" dirty="0"/>
          </a:p>
        </p:txBody>
      </p:sp>
      <p:sp>
        <p:nvSpPr>
          <p:cNvPr id="3" name="Content Placeholder 2"/>
          <p:cNvSpPr>
            <a:spLocks noGrp="1"/>
          </p:cNvSpPr>
          <p:nvPr>
            <p:ph idx="1"/>
          </p:nvPr>
        </p:nvSpPr>
        <p:spPr>
          <a:xfrm>
            <a:off x="457200" y="1008112"/>
            <a:ext cx="8229600" cy="5445224"/>
          </a:xfrm>
        </p:spPr>
        <p:txBody>
          <a:bodyPr>
            <a:noAutofit/>
          </a:bodyPr>
          <a:lstStyle/>
          <a:p>
            <a:r>
              <a:rPr lang="en-US" sz="2400" dirty="0" smtClean="0"/>
              <a:t>Project website: </a:t>
            </a:r>
            <a:r>
              <a:rPr lang="en-US" sz="2400" dirty="0" smtClean="0">
                <a:hlinkClick r:id="rId3"/>
              </a:rPr>
              <a:t>http://jedai.scify.org</a:t>
            </a:r>
            <a:r>
              <a:rPr lang="en-US" sz="2400" dirty="0" smtClean="0"/>
              <a:t> </a:t>
            </a:r>
            <a:endParaRPr lang="en-US" sz="1400" dirty="0" smtClean="0"/>
          </a:p>
          <a:p>
            <a:r>
              <a:rPr lang="en-US" sz="2400" dirty="0" smtClean="0"/>
              <a:t>Documentation (slides, videos, </a:t>
            </a:r>
            <a:r>
              <a:rPr lang="en-US" sz="2400" dirty="0" err="1" smtClean="0"/>
              <a:t>etc</a:t>
            </a:r>
            <a:r>
              <a:rPr lang="en-US" sz="2400" dirty="0" smtClean="0"/>
              <a:t>) available at </a:t>
            </a:r>
            <a:r>
              <a:rPr lang="en-US" sz="2400" dirty="0" err="1" smtClean="0"/>
              <a:t>github</a:t>
            </a:r>
            <a:r>
              <a:rPr lang="en-US" sz="2000" dirty="0" smtClean="0"/>
              <a:t> </a:t>
            </a:r>
            <a:endParaRPr lang="en-US" sz="2400" dirty="0" smtClean="0"/>
          </a:p>
          <a:p>
            <a:pPr lvl="4"/>
            <a:endParaRPr lang="en-US" sz="1400" dirty="0" smtClean="0"/>
          </a:p>
          <a:p>
            <a:r>
              <a:rPr lang="en-US" sz="2400" dirty="0" err="1" smtClean="0"/>
              <a:t>Github</a:t>
            </a:r>
            <a:r>
              <a:rPr lang="en-US" sz="2400" dirty="0" smtClean="0"/>
              <a:t> repositories:</a:t>
            </a:r>
          </a:p>
          <a:p>
            <a:pPr lvl="1"/>
            <a:r>
              <a:rPr lang="en-US" sz="2000" dirty="0" err="1" smtClean="0">
                <a:solidFill>
                  <a:srgbClr val="C00000"/>
                </a:solidFill>
              </a:rPr>
              <a:t>JedAI</a:t>
            </a:r>
            <a:r>
              <a:rPr lang="en-US" sz="2000" dirty="0" smtClean="0">
                <a:solidFill>
                  <a:srgbClr val="C00000"/>
                </a:solidFill>
              </a:rPr>
              <a:t> Library</a:t>
            </a:r>
            <a:r>
              <a:rPr lang="en-US" sz="2000" dirty="0" smtClean="0"/>
              <a:t>: </a:t>
            </a:r>
            <a:r>
              <a:rPr lang="en-US" sz="2000" dirty="0" smtClean="0">
                <a:hlinkClick r:id="rId4"/>
              </a:rPr>
              <a:t>https://github.com/scify/JedAIToolkit</a:t>
            </a:r>
            <a:r>
              <a:rPr lang="en-US" sz="2000" dirty="0" smtClean="0"/>
              <a:t> </a:t>
            </a:r>
          </a:p>
          <a:p>
            <a:pPr lvl="1"/>
            <a:r>
              <a:rPr lang="en-US" sz="2000" dirty="0" err="1" smtClean="0">
                <a:solidFill>
                  <a:srgbClr val="C00000"/>
                </a:solidFill>
              </a:rPr>
              <a:t>JedAI</a:t>
            </a:r>
            <a:r>
              <a:rPr lang="en-US" sz="2000" dirty="0" smtClean="0">
                <a:solidFill>
                  <a:srgbClr val="C00000"/>
                </a:solidFill>
              </a:rPr>
              <a:t> Desktop Application and Workbench</a:t>
            </a:r>
            <a:r>
              <a:rPr lang="en-US" sz="2000" dirty="0" smtClean="0"/>
              <a:t>: </a:t>
            </a:r>
            <a:r>
              <a:rPr lang="en-US" sz="2000" dirty="0">
                <a:hlinkClick r:id="rId5"/>
              </a:rPr>
              <a:t>https://</a:t>
            </a:r>
            <a:r>
              <a:rPr lang="en-US" sz="2000" dirty="0" smtClean="0">
                <a:hlinkClick r:id="rId5"/>
              </a:rPr>
              <a:t>github.com/scify/jedai-ui</a:t>
            </a:r>
            <a:r>
              <a:rPr lang="en-US" sz="2000" dirty="0" smtClean="0"/>
              <a:t> .</a:t>
            </a:r>
          </a:p>
          <a:p>
            <a:pPr lvl="1"/>
            <a:r>
              <a:rPr lang="en-US" sz="2000" dirty="0" smtClean="0"/>
              <a:t>All code is implemented using </a:t>
            </a:r>
            <a:r>
              <a:rPr lang="en-US" sz="2000" dirty="0" smtClean="0">
                <a:solidFill>
                  <a:srgbClr val="C00000"/>
                </a:solidFill>
              </a:rPr>
              <a:t>Java 8</a:t>
            </a:r>
            <a:r>
              <a:rPr lang="en-US" sz="2000" dirty="0" smtClean="0"/>
              <a:t>.</a:t>
            </a:r>
          </a:p>
          <a:p>
            <a:pPr lvl="1"/>
            <a:r>
              <a:rPr lang="en-US" sz="2000" dirty="0" smtClean="0"/>
              <a:t>All code is publicly available under </a:t>
            </a:r>
            <a:r>
              <a:rPr lang="en-US" sz="2000" dirty="0" smtClean="0">
                <a:solidFill>
                  <a:srgbClr val="C00000"/>
                </a:solidFill>
              </a:rPr>
              <a:t>Apache License V2.0</a:t>
            </a:r>
            <a:r>
              <a:rPr lang="en-US" sz="2000" dirty="0" smtClean="0"/>
              <a:t>.</a:t>
            </a:r>
          </a:p>
          <a:p>
            <a:pPr lvl="4"/>
            <a:endParaRPr lang="en-US" sz="1400" dirty="0" smtClean="0"/>
          </a:p>
          <a:p>
            <a:r>
              <a:rPr lang="en-US" sz="2400" dirty="0" err="1" smtClean="0"/>
              <a:t>JedAI</a:t>
            </a:r>
            <a:r>
              <a:rPr lang="en-US" sz="2400" dirty="0" smtClean="0"/>
              <a:t> already used in the industry, and in university courses</a:t>
            </a:r>
            <a:endParaRPr lang="en-US" sz="2400" dirty="0"/>
          </a:p>
          <a:p>
            <a:pPr lvl="4"/>
            <a:endParaRPr lang="en-US" sz="1400" dirty="0"/>
          </a:p>
          <a:p>
            <a:r>
              <a:rPr lang="en-US" sz="2400" dirty="0" smtClean="0"/>
              <a:t>When using </a:t>
            </a:r>
            <a:r>
              <a:rPr lang="en-US" sz="2400" dirty="0" err="1" smtClean="0"/>
              <a:t>JedAI</a:t>
            </a:r>
            <a:r>
              <a:rPr lang="en-US" sz="2400" dirty="0" smtClean="0"/>
              <a:t>, please cite:</a:t>
            </a:r>
            <a:br>
              <a:rPr lang="en-US" sz="2400" dirty="0" smtClean="0"/>
            </a:br>
            <a:r>
              <a:rPr lang="en-US" sz="1800" i="1" dirty="0" smtClean="0"/>
              <a:t>George </a:t>
            </a:r>
            <a:r>
              <a:rPr lang="en-US" sz="1800" i="1" dirty="0" err="1"/>
              <a:t>Papadakis</a:t>
            </a:r>
            <a:r>
              <a:rPr lang="en-US" sz="1800" i="1" dirty="0"/>
              <a:t>, Leonidas </a:t>
            </a:r>
            <a:r>
              <a:rPr lang="en-US" sz="1800" i="1" dirty="0" err="1"/>
              <a:t>Tsekouras</a:t>
            </a:r>
            <a:r>
              <a:rPr lang="en-US" sz="1800" i="1" dirty="0"/>
              <a:t>, </a:t>
            </a:r>
            <a:r>
              <a:rPr lang="en-US" sz="1800" i="1" dirty="0" err="1"/>
              <a:t>Emmanouil</a:t>
            </a:r>
            <a:r>
              <a:rPr lang="en-US" sz="1800" i="1" dirty="0"/>
              <a:t> </a:t>
            </a:r>
            <a:r>
              <a:rPr lang="en-US" sz="1800" i="1" dirty="0" err="1"/>
              <a:t>Thanos</a:t>
            </a:r>
            <a:r>
              <a:rPr lang="en-US" sz="1800" i="1" dirty="0"/>
              <a:t>, George Giannakopoulos, Themis </a:t>
            </a:r>
            <a:r>
              <a:rPr lang="en-US" sz="1800" i="1" dirty="0" err="1"/>
              <a:t>Palpanas</a:t>
            </a:r>
            <a:r>
              <a:rPr lang="en-US" sz="1800" i="1" dirty="0"/>
              <a:t> and </a:t>
            </a:r>
            <a:r>
              <a:rPr lang="en-US" sz="1800" i="1" dirty="0" err="1"/>
              <a:t>Manolis</a:t>
            </a:r>
            <a:r>
              <a:rPr lang="en-US" sz="1800" i="1" dirty="0"/>
              <a:t> </a:t>
            </a:r>
            <a:r>
              <a:rPr lang="en-US" sz="1800" i="1" dirty="0" err="1"/>
              <a:t>Koubarakis</a:t>
            </a:r>
            <a:r>
              <a:rPr lang="en-US" sz="1800" i="1" dirty="0"/>
              <a:t>: "</a:t>
            </a:r>
            <a:r>
              <a:rPr lang="en-US" sz="1800" b="1" i="1" dirty="0" err="1"/>
              <a:t>JedAI</a:t>
            </a:r>
            <a:r>
              <a:rPr lang="en-US" sz="1800" b="1" i="1" dirty="0"/>
              <a:t>: The Force behind Entity Resolution</a:t>
            </a:r>
            <a:r>
              <a:rPr lang="en-US" sz="1800" i="1" dirty="0"/>
              <a:t>", in ESWC </a:t>
            </a:r>
            <a:r>
              <a:rPr lang="en-US" sz="1800" i="1" dirty="0" smtClean="0"/>
              <a:t>2017</a:t>
            </a:r>
            <a:endParaRPr lang="en-US" sz="2400" dirty="0"/>
          </a:p>
        </p:txBody>
      </p:sp>
      <p:sp>
        <p:nvSpPr>
          <p:cNvPr id="5" name="Slide Number Placeholder 4"/>
          <p:cNvSpPr>
            <a:spLocks noGrp="1"/>
          </p:cNvSpPr>
          <p:nvPr>
            <p:ph type="sldNum" sz="quarter" idx="12"/>
          </p:nvPr>
        </p:nvSpPr>
        <p:spPr>
          <a:xfrm>
            <a:off x="6830888" y="6448251"/>
            <a:ext cx="2133600" cy="365125"/>
          </a:xfrm>
        </p:spPr>
        <p:txBody>
          <a:bodyPr/>
          <a:lstStyle/>
          <a:p>
            <a:fld id="{7E46E34C-DF4F-43C8-9B01-5546C481D7C1}" type="slidenum">
              <a:rPr lang="el-GR" smtClean="0"/>
              <a:t>17</a:t>
            </a:fld>
            <a:endParaRPr lang="el-GR" dirty="0"/>
          </a:p>
        </p:txBody>
      </p:sp>
    </p:spTree>
    <p:extLst>
      <p:ext uri="{BB962C8B-B14F-4D97-AF65-F5344CB8AC3E}">
        <p14:creationId xmlns:p14="http://schemas.microsoft.com/office/powerpoint/2010/main" val="2579307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JedAI</a:t>
            </a:r>
            <a:r>
              <a:rPr lang="en-US" dirty="0" smtClean="0"/>
              <a:t> Toolkit?</a:t>
            </a:r>
            <a:endParaRPr lang="en-US" dirty="0"/>
          </a:p>
        </p:txBody>
      </p:sp>
      <p:sp>
        <p:nvSpPr>
          <p:cNvPr id="3" name="Content Placeholder 2"/>
          <p:cNvSpPr>
            <a:spLocks noGrp="1"/>
          </p:cNvSpPr>
          <p:nvPr>
            <p:ph idx="1"/>
          </p:nvPr>
        </p:nvSpPr>
        <p:spPr/>
        <p:txBody>
          <a:bodyPr>
            <a:noAutofit/>
          </a:bodyPr>
          <a:lstStyle/>
          <a:p>
            <a:pPr marL="0" indent="0">
              <a:buNone/>
            </a:pPr>
            <a:r>
              <a:rPr lang="en-US" sz="2400" dirty="0" err="1" smtClean="0"/>
              <a:t>JedAI</a:t>
            </a:r>
            <a:r>
              <a:rPr lang="en-US" sz="2400" dirty="0" smtClean="0"/>
              <a:t> can be used in three ways:</a:t>
            </a:r>
          </a:p>
          <a:p>
            <a:pPr marL="514350" indent="-514350">
              <a:buFont typeface="+mj-lt"/>
              <a:buAutoNum type="arabicPeriod"/>
            </a:pPr>
            <a:endParaRPr lang="en-US" sz="2400" dirty="0" smtClean="0"/>
          </a:p>
          <a:p>
            <a:pPr marL="514350" indent="-514350">
              <a:buFont typeface="+mj-lt"/>
              <a:buAutoNum type="arabicPeriod"/>
            </a:pPr>
            <a:r>
              <a:rPr lang="en-US" sz="2400" dirty="0" smtClean="0"/>
              <a:t>As an </a:t>
            </a:r>
            <a:r>
              <a:rPr lang="en-US" sz="2400" dirty="0">
                <a:solidFill>
                  <a:srgbClr val="C00000"/>
                </a:solidFill>
              </a:rPr>
              <a:t>open source library </a:t>
            </a:r>
            <a:r>
              <a:rPr lang="en-US" sz="2400" dirty="0"/>
              <a:t>that implements numerous </a:t>
            </a:r>
            <a:r>
              <a:rPr lang="en-US" sz="2400" dirty="0" smtClean="0"/>
              <a:t>state-of-the-art </a:t>
            </a:r>
            <a:r>
              <a:rPr lang="en-US" sz="2400" dirty="0"/>
              <a:t>methods for all steps of </a:t>
            </a:r>
            <a:r>
              <a:rPr lang="en-US" sz="2400" dirty="0" smtClean="0"/>
              <a:t>an established </a:t>
            </a:r>
            <a:r>
              <a:rPr lang="en-US" sz="2400" dirty="0"/>
              <a:t>end-to-end ER </a:t>
            </a:r>
            <a:r>
              <a:rPr lang="en-US" sz="2400" dirty="0" smtClean="0"/>
              <a:t>workflow.</a:t>
            </a:r>
          </a:p>
          <a:p>
            <a:pPr marL="514350" indent="-514350">
              <a:buFont typeface="+mj-lt"/>
              <a:buAutoNum type="arabicPeriod"/>
            </a:pPr>
            <a:endParaRPr lang="en-US" sz="2400" dirty="0" smtClean="0"/>
          </a:p>
          <a:p>
            <a:pPr marL="514350" indent="-514350">
              <a:buFont typeface="+mj-lt"/>
              <a:buAutoNum type="arabicPeriod"/>
            </a:pPr>
            <a:r>
              <a:rPr lang="en-US" sz="2400" dirty="0" smtClean="0"/>
              <a:t>As a </a:t>
            </a:r>
            <a:r>
              <a:rPr lang="en-US" sz="2400" dirty="0" smtClean="0">
                <a:solidFill>
                  <a:srgbClr val="C00000"/>
                </a:solidFill>
              </a:rPr>
              <a:t>desktop </a:t>
            </a:r>
            <a:r>
              <a:rPr lang="en-US" sz="2400" dirty="0">
                <a:solidFill>
                  <a:srgbClr val="C00000"/>
                </a:solidFill>
              </a:rPr>
              <a:t>application </a:t>
            </a:r>
            <a:r>
              <a:rPr lang="en-US" sz="2400" dirty="0" smtClean="0"/>
              <a:t>for ER with </a:t>
            </a:r>
            <a:r>
              <a:rPr lang="en-US" sz="2400" dirty="0"/>
              <a:t>an intuitive Graphical </a:t>
            </a:r>
            <a:r>
              <a:rPr lang="en-US" sz="2400" dirty="0" smtClean="0"/>
              <a:t>User Interface </a:t>
            </a:r>
            <a:r>
              <a:rPr lang="en-US" sz="2400" dirty="0"/>
              <a:t>that </a:t>
            </a:r>
            <a:r>
              <a:rPr lang="en-US" sz="2400" dirty="0" smtClean="0"/>
              <a:t>is suitable for both expert and lay users.</a:t>
            </a:r>
          </a:p>
          <a:p>
            <a:pPr marL="514350" indent="-514350">
              <a:buFont typeface="+mj-lt"/>
              <a:buAutoNum type="arabicPeriod"/>
            </a:pPr>
            <a:endParaRPr lang="en-US" sz="2400" dirty="0" smtClean="0"/>
          </a:p>
          <a:p>
            <a:pPr marL="514350" indent="-514350">
              <a:buFont typeface="+mj-lt"/>
              <a:buAutoNum type="arabicPeriod"/>
            </a:pPr>
            <a:r>
              <a:rPr lang="en-US" sz="2400" dirty="0" smtClean="0"/>
              <a:t>As a </a:t>
            </a:r>
            <a:r>
              <a:rPr lang="en-US" sz="2400" dirty="0" smtClean="0">
                <a:solidFill>
                  <a:srgbClr val="C00000"/>
                </a:solidFill>
              </a:rPr>
              <a:t>workbench</a:t>
            </a:r>
            <a:r>
              <a:rPr lang="en-US" sz="2400" dirty="0" smtClean="0"/>
              <a:t> for comparing all performance aspects of various (configurations of) end-to-end ER workflows.</a:t>
            </a:r>
            <a:endParaRPr lang="en-US" sz="2400" dirty="0"/>
          </a:p>
        </p:txBody>
      </p:sp>
      <p:sp>
        <p:nvSpPr>
          <p:cNvPr id="5" name="Slide Number Placeholder 4"/>
          <p:cNvSpPr>
            <a:spLocks noGrp="1"/>
          </p:cNvSpPr>
          <p:nvPr>
            <p:ph type="sldNum" sz="quarter" idx="12"/>
          </p:nvPr>
        </p:nvSpPr>
        <p:spPr/>
        <p:txBody>
          <a:bodyPr/>
          <a:lstStyle/>
          <a:p>
            <a:fld id="{7E46E34C-DF4F-43C8-9B01-5546C481D7C1}" type="slidenum">
              <a:rPr lang="el-GR" smtClean="0"/>
              <a:t>2</a:t>
            </a:fld>
            <a:endParaRPr lang="el-GR"/>
          </a:p>
        </p:txBody>
      </p:sp>
    </p:spTree>
    <p:extLst>
      <p:ext uri="{BB962C8B-B14F-4D97-AF65-F5344CB8AC3E}">
        <p14:creationId xmlns:p14="http://schemas.microsoft.com/office/powerpoint/2010/main" val="16537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940"/>
            <a:ext cx="8856984" cy="885780"/>
          </a:xfrm>
        </p:spPr>
        <p:txBody>
          <a:bodyPr/>
          <a:lstStyle/>
          <a:p>
            <a:r>
              <a:rPr lang="en-US" dirty="0" err="1"/>
              <a:t>JedAI</a:t>
            </a:r>
            <a:r>
              <a:rPr lang="en-US" dirty="0"/>
              <a:t> vs </a:t>
            </a:r>
            <a:r>
              <a:rPr lang="en-US" dirty="0" smtClean="0"/>
              <a:t>other tools</a:t>
            </a:r>
            <a:endParaRPr lang="en-US" dirty="0"/>
          </a:p>
        </p:txBody>
      </p:sp>
      <p:sp>
        <p:nvSpPr>
          <p:cNvPr id="3" name="Text Placeholder 2"/>
          <p:cNvSpPr>
            <a:spLocks noGrp="1"/>
          </p:cNvSpPr>
          <p:nvPr>
            <p:ph type="body" idx="1"/>
          </p:nvPr>
        </p:nvSpPr>
        <p:spPr>
          <a:xfrm>
            <a:off x="179512" y="1093564"/>
            <a:ext cx="4040188" cy="639762"/>
          </a:xfrm>
        </p:spPr>
        <p:txBody>
          <a:bodyPr>
            <a:normAutofit/>
          </a:bodyPr>
          <a:lstStyle/>
          <a:p>
            <a:pPr algn="ctr"/>
            <a:r>
              <a:rPr lang="en-US" dirty="0" smtClean="0"/>
              <a:t>Magellan</a:t>
            </a:r>
            <a:endParaRPr lang="en-US" sz="1300" dirty="0"/>
          </a:p>
        </p:txBody>
      </p:sp>
      <p:sp>
        <p:nvSpPr>
          <p:cNvPr id="4" name="Content Placeholder 3"/>
          <p:cNvSpPr>
            <a:spLocks noGrp="1"/>
          </p:cNvSpPr>
          <p:nvPr>
            <p:ph sz="half" idx="2"/>
          </p:nvPr>
        </p:nvSpPr>
        <p:spPr>
          <a:xfrm>
            <a:off x="107504" y="2110632"/>
            <a:ext cx="4317876" cy="3951288"/>
          </a:xfrm>
        </p:spPr>
        <p:txBody>
          <a:bodyPr>
            <a:normAutofit/>
          </a:bodyPr>
          <a:lstStyle/>
          <a:p>
            <a:pPr>
              <a:buClr>
                <a:srgbClr val="C00000"/>
              </a:buClr>
              <a:buFont typeface="Calibri" panose="020F0502020204030204" pitchFamily="34" charset="0"/>
              <a:buChar char="×"/>
            </a:pPr>
            <a:r>
              <a:rPr lang="en-US" sz="2200" dirty="0">
                <a:solidFill>
                  <a:srgbClr val="C00000"/>
                </a:solidFill>
              </a:rPr>
              <a:t>limited variety </a:t>
            </a:r>
            <a:r>
              <a:rPr lang="en-US" sz="2200" dirty="0"/>
              <a:t>of (blocking) </a:t>
            </a:r>
            <a:r>
              <a:rPr lang="en-US" sz="2200" dirty="0" smtClean="0"/>
              <a:t>methods</a:t>
            </a:r>
            <a:endParaRPr lang="en-US" sz="2200" dirty="0"/>
          </a:p>
        </p:txBody>
      </p:sp>
      <p:sp>
        <p:nvSpPr>
          <p:cNvPr id="6" name="Content Placeholder 5"/>
          <p:cNvSpPr>
            <a:spLocks noGrp="1"/>
          </p:cNvSpPr>
          <p:nvPr>
            <p:ph sz="quarter" idx="4"/>
          </p:nvPr>
        </p:nvSpPr>
        <p:spPr>
          <a:xfrm>
            <a:off x="4499992" y="2110632"/>
            <a:ext cx="4644007" cy="4414712"/>
          </a:xfrm>
        </p:spPr>
        <p:txBody>
          <a:bodyPr>
            <a:noAutofit/>
          </a:bodyPr>
          <a:lstStyle/>
          <a:p>
            <a:pPr>
              <a:buClr>
                <a:srgbClr val="008A3E"/>
              </a:buClr>
              <a:buFont typeface="Wingdings" panose="05000000000000000000" pitchFamily="2" charset="2"/>
              <a:buChar char="ü"/>
            </a:pPr>
            <a:r>
              <a:rPr lang="en-US" sz="2200" dirty="0" smtClean="0">
                <a:solidFill>
                  <a:srgbClr val="008A3E"/>
                </a:solidFill>
              </a:rPr>
              <a:t>rich variety </a:t>
            </a:r>
            <a:r>
              <a:rPr lang="en-US" sz="2200" dirty="0" smtClean="0"/>
              <a:t>available methods for every step in the end-to-end workflow </a:t>
            </a:r>
          </a:p>
        </p:txBody>
      </p:sp>
      <p:sp>
        <p:nvSpPr>
          <p:cNvPr id="8" name="Slide Number Placeholder 7"/>
          <p:cNvSpPr>
            <a:spLocks noGrp="1"/>
          </p:cNvSpPr>
          <p:nvPr>
            <p:ph type="sldNum" sz="quarter" idx="12"/>
          </p:nvPr>
        </p:nvSpPr>
        <p:spPr>
          <a:xfrm>
            <a:off x="6830888" y="6520259"/>
            <a:ext cx="2133600" cy="365125"/>
          </a:xfrm>
        </p:spPr>
        <p:txBody>
          <a:bodyPr/>
          <a:lstStyle/>
          <a:p>
            <a:fld id="{7E46E34C-DF4F-43C8-9B01-5546C481D7C1}" type="slidenum">
              <a:rPr lang="el-GR" smtClean="0"/>
              <a:t>3</a:t>
            </a:fld>
            <a:endParaRPr lang="el-GR" dirty="0"/>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06" y="980728"/>
            <a:ext cx="1008112" cy="8978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8680"/>
            <a:ext cx="1254530" cy="1481728"/>
          </a:xfrm>
          <a:prstGeom prst="rect">
            <a:avLst/>
          </a:prstGeom>
        </p:spPr>
      </p:pic>
      <p:sp>
        <p:nvSpPr>
          <p:cNvPr id="12" name="Text Placeholder 4"/>
          <p:cNvSpPr>
            <a:spLocks noGrp="1"/>
          </p:cNvSpPr>
          <p:nvPr>
            <p:ph type="body" sz="quarter" idx="3"/>
          </p:nvPr>
        </p:nvSpPr>
        <p:spPr>
          <a:xfrm>
            <a:off x="4777680" y="1133054"/>
            <a:ext cx="4041775" cy="639762"/>
          </a:xfrm>
        </p:spPr>
        <p:txBody>
          <a:bodyPr/>
          <a:lstStyle/>
          <a:p>
            <a:pPr algn="ctr"/>
            <a:r>
              <a:rPr lang="en-US" sz="2800" dirty="0" err="1" smtClean="0"/>
              <a:t>JedAI</a:t>
            </a:r>
            <a:endParaRPr lang="en-US" dirty="0"/>
          </a:p>
        </p:txBody>
      </p:sp>
    </p:spTree>
    <p:extLst>
      <p:ext uri="{BB962C8B-B14F-4D97-AF65-F5344CB8AC3E}">
        <p14:creationId xmlns:p14="http://schemas.microsoft.com/office/powerpoint/2010/main" val="30671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940"/>
            <a:ext cx="8856984" cy="885780"/>
          </a:xfrm>
        </p:spPr>
        <p:txBody>
          <a:bodyPr/>
          <a:lstStyle/>
          <a:p>
            <a:r>
              <a:rPr lang="en-US" dirty="0" err="1"/>
              <a:t>JedAI</a:t>
            </a:r>
            <a:r>
              <a:rPr lang="en-US" dirty="0"/>
              <a:t> vs </a:t>
            </a:r>
            <a:r>
              <a:rPr lang="en-US" dirty="0" smtClean="0"/>
              <a:t>other tools</a:t>
            </a:r>
            <a:endParaRPr lang="en-US" dirty="0"/>
          </a:p>
        </p:txBody>
      </p:sp>
      <p:sp>
        <p:nvSpPr>
          <p:cNvPr id="3" name="Text Placeholder 2"/>
          <p:cNvSpPr>
            <a:spLocks noGrp="1"/>
          </p:cNvSpPr>
          <p:nvPr>
            <p:ph type="body" idx="1"/>
          </p:nvPr>
        </p:nvSpPr>
        <p:spPr>
          <a:xfrm>
            <a:off x="179512" y="1093564"/>
            <a:ext cx="4040188" cy="639762"/>
          </a:xfrm>
        </p:spPr>
        <p:txBody>
          <a:bodyPr>
            <a:normAutofit/>
          </a:bodyPr>
          <a:lstStyle/>
          <a:p>
            <a:pPr algn="ctr"/>
            <a:r>
              <a:rPr lang="en-US" dirty="0" smtClean="0"/>
              <a:t>Magellan</a:t>
            </a:r>
            <a:endParaRPr lang="en-US" sz="1300" dirty="0"/>
          </a:p>
        </p:txBody>
      </p:sp>
      <p:sp>
        <p:nvSpPr>
          <p:cNvPr id="4" name="Content Placeholder 3"/>
          <p:cNvSpPr>
            <a:spLocks noGrp="1"/>
          </p:cNvSpPr>
          <p:nvPr>
            <p:ph sz="half" idx="2"/>
          </p:nvPr>
        </p:nvSpPr>
        <p:spPr>
          <a:xfrm>
            <a:off x="107504" y="2110632"/>
            <a:ext cx="4317876" cy="3951288"/>
          </a:xfrm>
        </p:spPr>
        <p:txBody>
          <a:bodyPr>
            <a:normAutofit/>
          </a:bodyPr>
          <a:lstStyle/>
          <a:p>
            <a:pPr>
              <a:buClr>
                <a:srgbClr val="C00000"/>
              </a:buClr>
              <a:buFont typeface="Calibri" panose="020F0502020204030204" pitchFamily="34" charset="0"/>
              <a:buChar char="×"/>
            </a:pPr>
            <a:r>
              <a:rPr lang="en-US" sz="2200" dirty="0">
                <a:solidFill>
                  <a:srgbClr val="C00000"/>
                </a:solidFill>
              </a:rPr>
              <a:t>limited variety </a:t>
            </a:r>
            <a:r>
              <a:rPr lang="en-US" sz="2200" dirty="0"/>
              <a:t>of (blocking) methods</a:t>
            </a:r>
          </a:p>
          <a:p>
            <a:pPr>
              <a:buClr>
                <a:srgbClr val="C00000"/>
              </a:buClr>
              <a:buFont typeface="Calibri" panose="020F0502020204030204" pitchFamily="34" charset="0"/>
              <a:buChar char="×"/>
            </a:pPr>
            <a:r>
              <a:rPr lang="en-US" sz="2200" dirty="0" smtClean="0"/>
              <a:t>restricted to </a:t>
            </a:r>
            <a:r>
              <a:rPr lang="en-US" sz="2200" dirty="0" smtClean="0">
                <a:solidFill>
                  <a:srgbClr val="C00000"/>
                </a:solidFill>
              </a:rPr>
              <a:t>relational data only</a:t>
            </a:r>
          </a:p>
        </p:txBody>
      </p:sp>
      <p:sp>
        <p:nvSpPr>
          <p:cNvPr id="6" name="Content Placeholder 5"/>
          <p:cNvSpPr>
            <a:spLocks noGrp="1"/>
          </p:cNvSpPr>
          <p:nvPr>
            <p:ph sz="quarter" idx="4"/>
          </p:nvPr>
        </p:nvSpPr>
        <p:spPr>
          <a:xfrm>
            <a:off x="4499992" y="2110632"/>
            <a:ext cx="4644007" cy="4414712"/>
          </a:xfrm>
        </p:spPr>
        <p:txBody>
          <a:bodyPr>
            <a:noAutofit/>
          </a:bodyPr>
          <a:lstStyle/>
          <a:p>
            <a:pPr>
              <a:buClr>
                <a:srgbClr val="008A3E"/>
              </a:buClr>
              <a:buFont typeface="Wingdings" panose="05000000000000000000" pitchFamily="2" charset="2"/>
              <a:buChar char="ü"/>
            </a:pPr>
            <a:r>
              <a:rPr lang="en-US" sz="2200" dirty="0" smtClean="0">
                <a:solidFill>
                  <a:srgbClr val="008A3E"/>
                </a:solidFill>
              </a:rPr>
              <a:t>rich variety </a:t>
            </a:r>
            <a:r>
              <a:rPr lang="en-US" sz="2200" dirty="0" smtClean="0"/>
              <a:t>available methods for every step in the end-to-end workflow </a:t>
            </a:r>
          </a:p>
          <a:p>
            <a:pPr>
              <a:buClr>
                <a:srgbClr val="008A3E"/>
              </a:buClr>
              <a:buFont typeface="Wingdings" panose="05000000000000000000" pitchFamily="2" charset="2"/>
              <a:buChar char="ü"/>
            </a:pPr>
            <a:r>
              <a:rPr lang="en-US" sz="2200" dirty="0" smtClean="0"/>
              <a:t>applies to both </a:t>
            </a:r>
            <a:r>
              <a:rPr lang="en-US" sz="2200" dirty="0" smtClean="0">
                <a:solidFill>
                  <a:srgbClr val="008A3E"/>
                </a:solidFill>
              </a:rPr>
              <a:t>structured </a:t>
            </a:r>
            <a:r>
              <a:rPr lang="en-US" sz="2200" dirty="0" smtClean="0"/>
              <a:t>and </a:t>
            </a:r>
            <a:r>
              <a:rPr lang="en-US" sz="2200" dirty="0" smtClean="0">
                <a:solidFill>
                  <a:srgbClr val="008A3E"/>
                </a:solidFill>
              </a:rPr>
              <a:t>non-structured</a:t>
            </a:r>
            <a:r>
              <a:rPr lang="en-US" sz="2200" dirty="0" smtClean="0"/>
              <a:t> data</a:t>
            </a:r>
          </a:p>
        </p:txBody>
      </p:sp>
      <p:sp>
        <p:nvSpPr>
          <p:cNvPr id="8" name="Slide Number Placeholder 7"/>
          <p:cNvSpPr>
            <a:spLocks noGrp="1"/>
          </p:cNvSpPr>
          <p:nvPr>
            <p:ph type="sldNum" sz="quarter" idx="12"/>
          </p:nvPr>
        </p:nvSpPr>
        <p:spPr>
          <a:xfrm>
            <a:off x="6830888" y="6520259"/>
            <a:ext cx="2133600" cy="365125"/>
          </a:xfrm>
        </p:spPr>
        <p:txBody>
          <a:bodyPr/>
          <a:lstStyle/>
          <a:p>
            <a:fld id="{7E46E34C-DF4F-43C8-9B01-5546C481D7C1}" type="slidenum">
              <a:rPr lang="el-GR" smtClean="0"/>
              <a:t>4</a:t>
            </a:fld>
            <a:endParaRPr lang="el-GR" dirty="0"/>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06" y="980728"/>
            <a:ext cx="1008112" cy="8978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8680"/>
            <a:ext cx="1254530" cy="1481728"/>
          </a:xfrm>
          <a:prstGeom prst="rect">
            <a:avLst/>
          </a:prstGeom>
        </p:spPr>
      </p:pic>
      <p:sp>
        <p:nvSpPr>
          <p:cNvPr id="12" name="Text Placeholder 4"/>
          <p:cNvSpPr>
            <a:spLocks noGrp="1"/>
          </p:cNvSpPr>
          <p:nvPr>
            <p:ph type="body" sz="quarter" idx="3"/>
          </p:nvPr>
        </p:nvSpPr>
        <p:spPr>
          <a:xfrm>
            <a:off x="4777680" y="1133054"/>
            <a:ext cx="4041775" cy="639762"/>
          </a:xfrm>
        </p:spPr>
        <p:txBody>
          <a:bodyPr/>
          <a:lstStyle/>
          <a:p>
            <a:pPr algn="ctr"/>
            <a:r>
              <a:rPr lang="en-US" sz="2800" dirty="0" err="1" smtClean="0"/>
              <a:t>JedAI</a:t>
            </a:r>
            <a:endParaRPr lang="en-US" dirty="0"/>
          </a:p>
        </p:txBody>
      </p:sp>
    </p:spTree>
    <p:extLst>
      <p:ext uri="{BB962C8B-B14F-4D97-AF65-F5344CB8AC3E}">
        <p14:creationId xmlns:p14="http://schemas.microsoft.com/office/powerpoint/2010/main" val="213321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940"/>
            <a:ext cx="8856984" cy="885780"/>
          </a:xfrm>
        </p:spPr>
        <p:txBody>
          <a:bodyPr/>
          <a:lstStyle/>
          <a:p>
            <a:r>
              <a:rPr lang="en-US" dirty="0" err="1"/>
              <a:t>JedAI</a:t>
            </a:r>
            <a:r>
              <a:rPr lang="en-US" dirty="0"/>
              <a:t> vs </a:t>
            </a:r>
            <a:r>
              <a:rPr lang="en-US" dirty="0" smtClean="0"/>
              <a:t>other tools</a:t>
            </a:r>
            <a:endParaRPr lang="en-US" dirty="0"/>
          </a:p>
        </p:txBody>
      </p:sp>
      <p:sp>
        <p:nvSpPr>
          <p:cNvPr id="3" name="Text Placeholder 2"/>
          <p:cNvSpPr>
            <a:spLocks noGrp="1"/>
          </p:cNvSpPr>
          <p:nvPr>
            <p:ph type="body" idx="1"/>
          </p:nvPr>
        </p:nvSpPr>
        <p:spPr>
          <a:xfrm>
            <a:off x="179512" y="1093564"/>
            <a:ext cx="4040188" cy="639762"/>
          </a:xfrm>
        </p:spPr>
        <p:txBody>
          <a:bodyPr>
            <a:normAutofit/>
          </a:bodyPr>
          <a:lstStyle/>
          <a:p>
            <a:pPr algn="ctr"/>
            <a:r>
              <a:rPr lang="en-US" dirty="0" smtClean="0"/>
              <a:t>Magellan</a:t>
            </a:r>
            <a:endParaRPr lang="en-US" sz="1300" dirty="0"/>
          </a:p>
        </p:txBody>
      </p:sp>
      <p:sp>
        <p:nvSpPr>
          <p:cNvPr id="4" name="Content Placeholder 3"/>
          <p:cNvSpPr>
            <a:spLocks noGrp="1"/>
          </p:cNvSpPr>
          <p:nvPr>
            <p:ph sz="half" idx="2"/>
          </p:nvPr>
        </p:nvSpPr>
        <p:spPr>
          <a:xfrm>
            <a:off x="107504" y="2110632"/>
            <a:ext cx="4317876" cy="3951288"/>
          </a:xfrm>
        </p:spPr>
        <p:txBody>
          <a:bodyPr>
            <a:normAutofit/>
          </a:bodyPr>
          <a:lstStyle/>
          <a:p>
            <a:pPr>
              <a:buClr>
                <a:srgbClr val="C00000"/>
              </a:buClr>
              <a:buFont typeface="Calibri" panose="020F0502020204030204" pitchFamily="34" charset="0"/>
              <a:buChar char="×"/>
            </a:pPr>
            <a:r>
              <a:rPr lang="en-US" sz="2200" dirty="0">
                <a:solidFill>
                  <a:srgbClr val="C00000"/>
                </a:solidFill>
              </a:rPr>
              <a:t>limited variety </a:t>
            </a:r>
            <a:r>
              <a:rPr lang="en-US" sz="2200" dirty="0"/>
              <a:t>of (blocking) methods</a:t>
            </a:r>
          </a:p>
          <a:p>
            <a:pPr>
              <a:buClr>
                <a:srgbClr val="C00000"/>
              </a:buClr>
              <a:buFont typeface="Calibri" panose="020F0502020204030204" pitchFamily="34" charset="0"/>
              <a:buChar char="×"/>
            </a:pPr>
            <a:r>
              <a:rPr lang="en-US" sz="2200" dirty="0" smtClean="0"/>
              <a:t>restricted to </a:t>
            </a:r>
            <a:r>
              <a:rPr lang="en-US" sz="2200" dirty="0" smtClean="0">
                <a:solidFill>
                  <a:srgbClr val="C00000"/>
                </a:solidFill>
              </a:rPr>
              <a:t>relational data only</a:t>
            </a:r>
          </a:p>
          <a:p>
            <a:pPr>
              <a:buClr>
                <a:srgbClr val="C00000"/>
              </a:buClr>
              <a:buFont typeface="Calibri" panose="020F0502020204030204" pitchFamily="34" charset="0"/>
              <a:buChar char="×"/>
            </a:pPr>
            <a:r>
              <a:rPr lang="en-US" sz="2200" dirty="0" smtClean="0"/>
              <a:t>targeted to </a:t>
            </a:r>
            <a:r>
              <a:rPr lang="en-US" sz="2200" dirty="0" smtClean="0">
                <a:solidFill>
                  <a:srgbClr val="C00000"/>
                </a:solidFill>
              </a:rPr>
              <a:t>expert </a:t>
            </a:r>
            <a:r>
              <a:rPr lang="en-US" sz="2200" dirty="0">
                <a:solidFill>
                  <a:srgbClr val="C00000"/>
                </a:solidFill>
              </a:rPr>
              <a:t>users</a:t>
            </a:r>
            <a:r>
              <a:rPr lang="en-US" sz="2200" dirty="0"/>
              <a:t>, focusing on development of tailor-made </a:t>
            </a:r>
            <a:r>
              <a:rPr lang="en-US" sz="2200" dirty="0" smtClean="0"/>
              <a:t>methods</a:t>
            </a:r>
          </a:p>
        </p:txBody>
      </p:sp>
      <p:sp>
        <p:nvSpPr>
          <p:cNvPr id="6" name="Content Placeholder 5"/>
          <p:cNvSpPr>
            <a:spLocks noGrp="1"/>
          </p:cNvSpPr>
          <p:nvPr>
            <p:ph sz="quarter" idx="4"/>
          </p:nvPr>
        </p:nvSpPr>
        <p:spPr>
          <a:xfrm>
            <a:off x="4499992" y="2110632"/>
            <a:ext cx="4644007" cy="4414712"/>
          </a:xfrm>
        </p:spPr>
        <p:txBody>
          <a:bodyPr>
            <a:noAutofit/>
          </a:bodyPr>
          <a:lstStyle/>
          <a:p>
            <a:pPr>
              <a:buClr>
                <a:srgbClr val="008A3E"/>
              </a:buClr>
              <a:buFont typeface="Wingdings" panose="05000000000000000000" pitchFamily="2" charset="2"/>
              <a:buChar char="ü"/>
            </a:pPr>
            <a:r>
              <a:rPr lang="en-US" sz="2200" dirty="0" smtClean="0">
                <a:solidFill>
                  <a:srgbClr val="008A3E"/>
                </a:solidFill>
              </a:rPr>
              <a:t>rich variety </a:t>
            </a:r>
            <a:r>
              <a:rPr lang="en-US" sz="2200" dirty="0" smtClean="0"/>
              <a:t>available methods for every step in the end-to-end workflow </a:t>
            </a:r>
          </a:p>
          <a:p>
            <a:pPr>
              <a:buClr>
                <a:srgbClr val="008A3E"/>
              </a:buClr>
              <a:buFont typeface="Wingdings" panose="05000000000000000000" pitchFamily="2" charset="2"/>
              <a:buChar char="ü"/>
            </a:pPr>
            <a:r>
              <a:rPr lang="en-US" sz="2200" dirty="0" smtClean="0"/>
              <a:t>applies to both </a:t>
            </a:r>
            <a:r>
              <a:rPr lang="en-US" sz="2200" dirty="0" smtClean="0">
                <a:solidFill>
                  <a:srgbClr val="008A3E"/>
                </a:solidFill>
              </a:rPr>
              <a:t>structured </a:t>
            </a:r>
            <a:r>
              <a:rPr lang="en-US" sz="2200" dirty="0" smtClean="0"/>
              <a:t>and </a:t>
            </a:r>
            <a:r>
              <a:rPr lang="en-US" sz="2200" dirty="0" smtClean="0">
                <a:solidFill>
                  <a:srgbClr val="008A3E"/>
                </a:solidFill>
              </a:rPr>
              <a:t>non-structured</a:t>
            </a:r>
            <a:r>
              <a:rPr lang="en-US" sz="2200" dirty="0" smtClean="0"/>
              <a:t> data</a:t>
            </a:r>
          </a:p>
          <a:p>
            <a:pPr>
              <a:buClr>
                <a:srgbClr val="008A3E"/>
              </a:buClr>
              <a:buFont typeface="Wingdings" panose="05000000000000000000" pitchFamily="2" charset="2"/>
              <a:buChar char="ü"/>
            </a:pPr>
            <a:r>
              <a:rPr lang="en-US" sz="2200" dirty="0" smtClean="0">
                <a:solidFill>
                  <a:srgbClr val="008A3E"/>
                </a:solidFill>
              </a:rPr>
              <a:t>hands-off functionality </a:t>
            </a:r>
            <a:r>
              <a:rPr lang="en-US" sz="2200" dirty="0" smtClean="0"/>
              <a:t>through default configuration of every method, but also </a:t>
            </a:r>
            <a:r>
              <a:rPr lang="en-US" sz="2200" dirty="0" smtClean="0">
                <a:solidFill>
                  <a:srgbClr val="008A3E"/>
                </a:solidFill>
              </a:rPr>
              <a:t>extensible</a:t>
            </a:r>
          </a:p>
        </p:txBody>
      </p:sp>
      <p:sp>
        <p:nvSpPr>
          <p:cNvPr id="8" name="Slide Number Placeholder 7"/>
          <p:cNvSpPr>
            <a:spLocks noGrp="1"/>
          </p:cNvSpPr>
          <p:nvPr>
            <p:ph type="sldNum" sz="quarter" idx="12"/>
          </p:nvPr>
        </p:nvSpPr>
        <p:spPr>
          <a:xfrm>
            <a:off x="6830888" y="6520259"/>
            <a:ext cx="2133600" cy="365125"/>
          </a:xfrm>
        </p:spPr>
        <p:txBody>
          <a:bodyPr/>
          <a:lstStyle/>
          <a:p>
            <a:fld id="{7E46E34C-DF4F-43C8-9B01-5546C481D7C1}" type="slidenum">
              <a:rPr lang="el-GR" smtClean="0"/>
              <a:t>5</a:t>
            </a:fld>
            <a:endParaRPr lang="el-GR" dirty="0"/>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06" y="980728"/>
            <a:ext cx="1008112" cy="8978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8680"/>
            <a:ext cx="1254530" cy="1481728"/>
          </a:xfrm>
          <a:prstGeom prst="rect">
            <a:avLst/>
          </a:prstGeom>
        </p:spPr>
      </p:pic>
      <p:sp>
        <p:nvSpPr>
          <p:cNvPr id="12" name="Text Placeholder 4"/>
          <p:cNvSpPr>
            <a:spLocks noGrp="1"/>
          </p:cNvSpPr>
          <p:nvPr>
            <p:ph type="body" sz="quarter" idx="3"/>
          </p:nvPr>
        </p:nvSpPr>
        <p:spPr>
          <a:xfrm>
            <a:off x="4777680" y="1133054"/>
            <a:ext cx="4041775" cy="639762"/>
          </a:xfrm>
        </p:spPr>
        <p:txBody>
          <a:bodyPr/>
          <a:lstStyle/>
          <a:p>
            <a:pPr algn="ctr"/>
            <a:r>
              <a:rPr lang="en-US" sz="2800" dirty="0" err="1" smtClean="0"/>
              <a:t>JedAI</a:t>
            </a:r>
            <a:endParaRPr lang="en-US" dirty="0"/>
          </a:p>
        </p:txBody>
      </p:sp>
    </p:spTree>
    <p:extLst>
      <p:ext uri="{BB962C8B-B14F-4D97-AF65-F5344CB8AC3E}">
        <p14:creationId xmlns:p14="http://schemas.microsoft.com/office/powerpoint/2010/main" val="342055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940"/>
            <a:ext cx="8856984" cy="885780"/>
          </a:xfrm>
        </p:spPr>
        <p:txBody>
          <a:bodyPr/>
          <a:lstStyle/>
          <a:p>
            <a:r>
              <a:rPr lang="en-US" dirty="0" err="1"/>
              <a:t>JedAI</a:t>
            </a:r>
            <a:r>
              <a:rPr lang="en-US" dirty="0"/>
              <a:t> vs </a:t>
            </a:r>
            <a:r>
              <a:rPr lang="en-US" dirty="0" smtClean="0"/>
              <a:t>other tools</a:t>
            </a:r>
            <a:endParaRPr lang="en-US" dirty="0"/>
          </a:p>
        </p:txBody>
      </p:sp>
      <p:sp>
        <p:nvSpPr>
          <p:cNvPr id="3" name="Text Placeholder 2"/>
          <p:cNvSpPr>
            <a:spLocks noGrp="1"/>
          </p:cNvSpPr>
          <p:nvPr>
            <p:ph type="body" idx="1"/>
          </p:nvPr>
        </p:nvSpPr>
        <p:spPr>
          <a:xfrm>
            <a:off x="179512" y="1093564"/>
            <a:ext cx="4040188" cy="639762"/>
          </a:xfrm>
        </p:spPr>
        <p:txBody>
          <a:bodyPr>
            <a:normAutofit/>
          </a:bodyPr>
          <a:lstStyle/>
          <a:p>
            <a:pPr algn="ctr"/>
            <a:r>
              <a:rPr lang="en-US" dirty="0" smtClean="0"/>
              <a:t>Magellan</a:t>
            </a:r>
            <a:endParaRPr lang="en-US" sz="1300" dirty="0"/>
          </a:p>
        </p:txBody>
      </p:sp>
      <p:sp>
        <p:nvSpPr>
          <p:cNvPr id="4" name="Content Placeholder 3"/>
          <p:cNvSpPr>
            <a:spLocks noGrp="1"/>
          </p:cNvSpPr>
          <p:nvPr>
            <p:ph sz="half" idx="2"/>
          </p:nvPr>
        </p:nvSpPr>
        <p:spPr>
          <a:xfrm>
            <a:off x="107504" y="2110632"/>
            <a:ext cx="4317876" cy="3951288"/>
          </a:xfrm>
        </p:spPr>
        <p:txBody>
          <a:bodyPr>
            <a:normAutofit/>
          </a:bodyPr>
          <a:lstStyle/>
          <a:p>
            <a:pPr>
              <a:buClr>
                <a:srgbClr val="C00000"/>
              </a:buClr>
              <a:buFont typeface="Calibri" panose="020F0502020204030204" pitchFamily="34" charset="0"/>
              <a:buChar char="×"/>
            </a:pPr>
            <a:r>
              <a:rPr lang="en-US" sz="2200" dirty="0">
                <a:solidFill>
                  <a:srgbClr val="C00000"/>
                </a:solidFill>
              </a:rPr>
              <a:t>limited variety </a:t>
            </a:r>
            <a:r>
              <a:rPr lang="en-US" sz="2200" dirty="0"/>
              <a:t>of (blocking) methods</a:t>
            </a:r>
          </a:p>
          <a:p>
            <a:pPr>
              <a:buClr>
                <a:srgbClr val="C00000"/>
              </a:buClr>
              <a:buFont typeface="Calibri" panose="020F0502020204030204" pitchFamily="34" charset="0"/>
              <a:buChar char="×"/>
            </a:pPr>
            <a:r>
              <a:rPr lang="en-US" sz="2200" dirty="0" smtClean="0"/>
              <a:t>restricted to </a:t>
            </a:r>
            <a:r>
              <a:rPr lang="en-US" sz="2200" dirty="0" smtClean="0">
                <a:solidFill>
                  <a:srgbClr val="C00000"/>
                </a:solidFill>
              </a:rPr>
              <a:t>relational data only</a:t>
            </a:r>
          </a:p>
          <a:p>
            <a:pPr>
              <a:buClr>
                <a:srgbClr val="C00000"/>
              </a:buClr>
              <a:buFont typeface="Calibri" panose="020F0502020204030204" pitchFamily="34" charset="0"/>
              <a:buChar char="×"/>
            </a:pPr>
            <a:r>
              <a:rPr lang="en-US" sz="2200" dirty="0" smtClean="0"/>
              <a:t>targeted to </a:t>
            </a:r>
            <a:r>
              <a:rPr lang="en-US" sz="2200" dirty="0" smtClean="0">
                <a:solidFill>
                  <a:srgbClr val="C00000"/>
                </a:solidFill>
              </a:rPr>
              <a:t>expert </a:t>
            </a:r>
            <a:r>
              <a:rPr lang="en-US" sz="2200" dirty="0">
                <a:solidFill>
                  <a:srgbClr val="C00000"/>
                </a:solidFill>
              </a:rPr>
              <a:t>users</a:t>
            </a:r>
            <a:r>
              <a:rPr lang="en-US" sz="2200" dirty="0"/>
              <a:t>, focusing on development of tailor-made </a:t>
            </a:r>
            <a:r>
              <a:rPr lang="en-US" sz="2200" dirty="0" smtClean="0"/>
              <a:t>methods</a:t>
            </a:r>
          </a:p>
          <a:p>
            <a:pPr>
              <a:buClr>
                <a:srgbClr val="C00000"/>
              </a:buClr>
              <a:buFont typeface="Calibri" panose="020F0502020204030204" pitchFamily="34" charset="0"/>
              <a:buChar char="×"/>
            </a:pPr>
            <a:r>
              <a:rPr lang="en-US" sz="2200" dirty="0" smtClean="0"/>
              <a:t>offers command-line interface, </a:t>
            </a:r>
            <a:r>
              <a:rPr lang="en-US" sz="2200" dirty="0" smtClean="0">
                <a:solidFill>
                  <a:srgbClr val="C00000"/>
                </a:solidFill>
              </a:rPr>
              <a:t>no GUI</a:t>
            </a:r>
          </a:p>
        </p:txBody>
      </p:sp>
      <p:sp>
        <p:nvSpPr>
          <p:cNvPr id="6" name="Content Placeholder 5"/>
          <p:cNvSpPr>
            <a:spLocks noGrp="1"/>
          </p:cNvSpPr>
          <p:nvPr>
            <p:ph sz="quarter" idx="4"/>
          </p:nvPr>
        </p:nvSpPr>
        <p:spPr>
          <a:xfrm>
            <a:off x="4499992" y="2110632"/>
            <a:ext cx="4644007" cy="4414712"/>
          </a:xfrm>
        </p:spPr>
        <p:txBody>
          <a:bodyPr>
            <a:noAutofit/>
          </a:bodyPr>
          <a:lstStyle/>
          <a:p>
            <a:pPr>
              <a:buClr>
                <a:srgbClr val="008A3E"/>
              </a:buClr>
              <a:buFont typeface="Wingdings" panose="05000000000000000000" pitchFamily="2" charset="2"/>
              <a:buChar char="ü"/>
            </a:pPr>
            <a:r>
              <a:rPr lang="en-US" sz="2200" dirty="0" smtClean="0">
                <a:solidFill>
                  <a:srgbClr val="008A3E"/>
                </a:solidFill>
              </a:rPr>
              <a:t>rich variety </a:t>
            </a:r>
            <a:r>
              <a:rPr lang="en-US" sz="2200" dirty="0" smtClean="0"/>
              <a:t>available methods for every step in the end-to-end workflow </a:t>
            </a:r>
          </a:p>
          <a:p>
            <a:pPr>
              <a:buClr>
                <a:srgbClr val="008A3E"/>
              </a:buClr>
              <a:buFont typeface="Wingdings" panose="05000000000000000000" pitchFamily="2" charset="2"/>
              <a:buChar char="ü"/>
            </a:pPr>
            <a:r>
              <a:rPr lang="en-US" sz="2200" dirty="0" smtClean="0"/>
              <a:t>applies to both </a:t>
            </a:r>
            <a:r>
              <a:rPr lang="en-US" sz="2200" dirty="0" smtClean="0">
                <a:solidFill>
                  <a:srgbClr val="008A3E"/>
                </a:solidFill>
              </a:rPr>
              <a:t>structured </a:t>
            </a:r>
            <a:r>
              <a:rPr lang="en-US" sz="2200" dirty="0" smtClean="0"/>
              <a:t>and </a:t>
            </a:r>
            <a:r>
              <a:rPr lang="en-US" sz="2200" dirty="0" smtClean="0">
                <a:solidFill>
                  <a:srgbClr val="008A3E"/>
                </a:solidFill>
              </a:rPr>
              <a:t>non-structured</a:t>
            </a:r>
            <a:r>
              <a:rPr lang="en-US" sz="2200" dirty="0" smtClean="0"/>
              <a:t> data</a:t>
            </a:r>
          </a:p>
          <a:p>
            <a:pPr>
              <a:buClr>
                <a:srgbClr val="008A3E"/>
              </a:buClr>
              <a:buFont typeface="Wingdings" panose="05000000000000000000" pitchFamily="2" charset="2"/>
              <a:buChar char="ü"/>
            </a:pPr>
            <a:r>
              <a:rPr lang="en-US" sz="2200" dirty="0" smtClean="0">
                <a:solidFill>
                  <a:srgbClr val="008A3E"/>
                </a:solidFill>
              </a:rPr>
              <a:t>hands-off functionality </a:t>
            </a:r>
            <a:r>
              <a:rPr lang="en-US" sz="2200" dirty="0" smtClean="0"/>
              <a:t>through default configuration of every method, </a:t>
            </a:r>
            <a:r>
              <a:rPr lang="en-US" sz="2200" dirty="0"/>
              <a:t>but also </a:t>
            </a:r>
            <a:r>
              <a:rPr lang="en-US" sz="2200" dirty="0">
                <a:solidFill>
                  <a:srgbClr val="008A3E"/>
                </a:solidFill>
              </a:rPr>
              <a:t>extensible</a:t>
            </a:r>
            <a:endParaRPr lang="en-US" sz="2200" dirty="0" smtClean="0"/>
          </a:p>
          <a:p>
            <a:pPr>
              <a:buClr>
                <a:srgbClr val="008A3E"/>
              </a:buClr>
              <a:buFont typeface="Wingdings" panose="05000000000000000000" pitchFamily="2" charset="2"/>
              <a:buChar char="ü"/>
            </a:pPr>
            <a:r>
              <a:rPr lang="en-US" sz="2200" dirty="0" smtClean="0"/>
              <a:t>intuitive </a:t>
            </a:r>
            <a:r>
              <a:rPr lang="en-US" sz="2200" dirty="0">
                <a:solidFill>
                  <a:srgbClr val="008A3E"/>
                </a:solidFill>
              </a:rPr>
              <a:t>GUI</a:t>
            </a:r>
            <a:r>
              <a:rPr lang="en-US" sz="2200" dirty="0">
                <a:solidFill>
                  <a:srgbClr val="00B050"/>
                </a:solidFill>
              </a:rPr>
              <a:t> </a:t>
            </a:r>
            <a:r>
              <a:rPr lang="en-US" sz="2200" dirty="0"/>
              <a:t>with guidelines even for </a:t>
            </a:r>
            <a:r>
              <a:rPr lang="en-US" sz="2200" dirty="0" smtClean="0"/>
              <a:t>novice users</a:t>
            </a:r>
          </a:p>
        </p:txBody>
      </p:sp>
      <p:sp>
        <p:nvSpPr>
          <p:cNvPr id="8" name="Slide Number Placeholder 7"/>
          <p:cNvSpPr>
            <a:spLocks noGrp="1"/>
          </p:cNvSpPr>
          <p:nvPr>
            <p:ph type="sldNum" sz="quarter" idx="12"/>
          </p:nvPr>
        </p:nvSpPr>
        <p:spPr>
          <a:xfrm>
            <a:off x="6830888" y="6520259"/>
            <a:ext cx="2133600" cy="365125"/>
          </a:xfrm>
        </p:spPr>
        <p:txBody>
          <a:bodyPr/>
          <a:lstStyle/>
          <a:p>
            <a:fld id="{7E46E34C-DF4F-43C8-9B01-5546C481D7C1}" type="slidenum">
              <a:rPr lang="el-GR" smtClean="0"/>
              <a:t>6</a:t>
            </a:fld>
            <a:endParaRPr lang="el-GR" dirty="0"/>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06" y="980728"/>
            <a:ext cx="1008112" cy="8978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8680"/>
            <a:ext cx="1254530" cy="1481728"/>
          </a:xfrm>
          <a:prstGeom prst="rect">
            <a:avLst/>
          </a:prstGeom>
        </p:spPr>
      </p:pic>
      <p:sp>
        <p:nvSpPr>
          <p:cNvPr id="12" name="Text Placeholder 4"/>
          <p:cNvSpPr txBox="1">
            <a:spLocks/>
          </p:cNvSpPr>
          <p:nvPr/>
        </p:nvSpPr>
        <p:spPr>
          <a:xfrm>
            <a:off x="4777680" y="1133054"/>
            <a:ext cx="4041775"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sz="2800" smtClean="0"/>
              <a:t>JedAI</a:t>
            </a:r>
            <a:endParaRPr lang="en-US" dirty="0"/>
          </a:p>
        </p:txBody>
      </p:sp>
    </p:spTree>
    <p:extLst>
      <p:ext uri="{BB962C8B-B14F-4D97-AF65-F5344CB8AC3E}">
        <p14:creationId xmlns:p14="http://schemas.microsoft.com/office/powerpoint/2010/main" val="40122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940"/>
            <a:ext cx="8856984" cy="885780"/>
          </a:xfrm>
        </p:spPr>
        <p:txBody>
          <a:bodyPr/>
          <a:lstStyle/>
          <a:p>
            <a:r>
              <a:rPr lang="en-US" dirty="0" err="1"/>
              <a:t>JedAI</a:t>
            </a:r>
            <a:r>
              <a:rPr lang="en-US" dirty="0"/>
              <a:t> vs </a:t>
            </a:r>
            <a:r>
              <a:rPr lang="en-US" dirty="0" smtClean="0"/>
              <a:t>other tools</a:t>
            </a:r>
            <a:endParaRPr lang="en-US" dirty="0"/>
          </a:p>
        </p:txBody>
      </p:sp>
      <p:sp>
        <p:nvSpPr>
          <p:cNvPr id="3" name="Text Placeholder 2"/>
          <p:cNvSpPr>
            <a:spLocks noGrp="1"/>
          </p:cNvSpPr>
          <p:nvPr>
            <p:ph type="body" idx="1"/>
          </p:nvPr>
        </p:nvSpPr>
        <p:spPr>
          <a:xfrm>
            <a:off x="179512" y="1093564"/>
            <a:ext cx="4040188" cy="639762"/>
          </a:xfrm>
        </p:spPr>
        <p:txBody>
          <a:bodyPr>
            <a:normAutofit/>
          </a:bodyPr>
          <a:lstStyle/>
          <a:p>
            <a:pPr algn="ctr"/>
            <a:r>
              <a:rPr lang="en-US" dirty="0" smtClean="0"/>
              <a:t>Magellan</a:t>
            </a:r>
            <a:endParaRPr lang="en-US" sz="1300" dirty="0"/>
          </a:p>
        </p:txBody>
      </p:sp>
      <p:sp>
        <p:nvSpPr>
          <p:cNvPr id="4" name="Content Placeholder 3"/>
          <p:cNvSpPr>
            <a:spLocks noGrp="1"/>
          </p:cNvSpPr>
          <p:nvPr>
            <p:ph sz="half" idx="2"/>
          </p:nvPr>
        </p:nvSpPr>
        <p:spPr>
          <a:xfrm>
            <a:off x="107504" y="2110632"/>
            <a:ext cx="4317876" cy="3951288"/>
          </a:xfrm>
        </p:spPr>
        <p:txBody>
          <a:bodyPr>
            <a:normAutofit/>
          </a:bodyPr>
          <a:lstStyle/>
          <a:p>
            <a:pPr>
              <a:buClr>
                <a:srgbClr val="C00000"/>
              </a:buClr>
              <a:buFont typeface="Calibri" panose="020F0502020204030204" pitchFamily="34" charset="0"/>
              <a:buChar char="×"/>
            </a:pPr>
            <a:r>
              <a:rPr lang="en-US" sz="2200" dirty="0">
                <a:solidFill>
                  <a:srgbClr val="C00000"/>
                </a:solidFill>
              </a:rPr>
              <a:t>limited variety </a:t>
            </a:r>
            <a:r>
              <a:rPr lang="en-US" sz="2200" dirty="0"/>
              <a:t>of (blocking) methods</a:t>
            </a:r>
          </a:p>
          <a:p>
            <a:pPr>
              <a:buClr>
                <a:srgbClr val="C00000"/>
              </a:buClr>
              <a:buFont typeface="Calibri" panose="020F0502020204030204" pitchFamily="34" charset="0"/>
              <a:buChar char="×"/>
            </a:pPr>
            <a:r>
              <a:rPr lang="en-US" sz="2200" dirty="0" smtClean="0"/>
              <a:t>restricted to </a:t>
            </a:r>
            <a:r>
              <a:rPr lang="en-US" sz="2200" dirty="0" smtClean="0">
                <a:solidFill>
                  <a:srgbClr val="C00000"/>
                </a:solidFill>
              </a:rPr>
              <a:t>relational data only</a:t>
            </a:r>
          </a:p>
          <a:p>
            <a:pPr>
              <a:buClr>
                <a:srgbClr val="C00000"/>
              </a:buClr>
              <a:buFont typeface="Calibri" panose="020F0502020204030204" pitchFamily="34" charset="0"/>
              <a:buChar char="×"/>
            </a:pPr>
            <a:r>
              <a:rPr lang="en-US" sz="2200" dirty="0" smtClean="0"/>
              <a:t>targeted to </a:t>
            </a:r>
            <a:r>
              <a:rPr lang="en-US" sz="2200" dirty="0" smtClean="0">
                <a:solidFill>
                  <a:srgbClr val="C00000"/>
                </a:solidFill>
              </a:rPr>
              <a:t>expert </a:t>
            </a:r>
            <a:r>
              <a:rPr lang="en-US" sz="2200" dirty="0">
                <a:solidFill>
                  <a:srgbClr val="C00000"/>
                </a:solidFill>
              </a:rPr>
              <a:t>users</a:t>
            </a:r>
            <a:r>
              <a:rPr lang="en-US" sz="2200" dirty="0"/>
              <a:t>, focusing on development of tailor-made </a:t>
            </a:r>
            <a:r>
              <a:rPr lang="en-US" sz="2200" dirty="0" smtClean="0"/>
              <a:t>methods</a:t>
            </a:r>
          </a:p>
          <a:p>
            <a:pPr>
              <a:buClr>
                <a:srgbClr val="C00000"/>
              </a:buClr>
              <a:buFont typeface="Calibri" panose="020F0502020204030204" pitchFamily="34" charset="0"/>
              <a:buChar char="×"/>
            </a:pPr>
            <a:r>
              <a:rPr lang="en-US" sz="2200" dirty="0" smtClean="0"/>
              <a:t>offers command-line interface, </a:t>
            </a:r>
            <a:r>
              <a:rPr lang="en-US" sz="2200" dirty="0" smtClean="0">
                <a:solidFill>
                  <a:srgbClr val="C00000"/>
                </a:solidFill>
              </a:rPr>
              <a:t>no GUI</a:t>
            </a:r>
          </a:p>
        </p:txBody>
      </p:sp>
      <p:sp>
        <p:nvSpPr>
          <p:cNvPr id="5" name="Text Placeholder 4"/>
          <p:cNvSpPr>
            <a:spLocks noGrp="1"/>
          </p:cNvSpPr>
          <p:nvPr>
            <p:ph type="body" sz="quarter" idx="3"/>
          </p:nvPr>
        </p:nvSpPr>
        <p:spPr>
          <a:xfrm>
            <a:off x="4777680" y="1133054"/>
            <a:ext cx="4041775" cy="639762"/>
          </a:xfrm>
        </p:spPr>
        <p:txBody>
          <a:bodyPr/>
          <a:lstStyle/>
          <a:p>
            <a:pPr algn="ctr"/>
            <a:r>
              <a:rPr lang="en-US" sz="2800" dirty="0" err="1" smtClean="0"/>
              <a:t>JedAI</a:t>
            </a:r>
            <a:endParaRPr lang="en-US" dirty="0"/>
          </a:p>
        </p:txBody>
      </p:sp>
      <p:sp>
        <p:nvSpPr>
          <p:cNvPr id="6" name="Content Placeholder 5"/>
          <p:cNvSpPr>
            <a:spLocks noGrp="1"/>
          </p:cNvSpPr>
          <p:nvPr>
            <p:ph sz="quarter" idx="4"/>
          </p:nvPr>
        </p:nvSpPr>
        <p:spPr>
          <a:xfrm>
            <a:off x="4499992" y="2110632"/>
            <a:ext cx="4644007" cy="4414712"/>
          </a:xfrm>
        </p:spPr>
        <p:txBody>
          <a:bodyPr>
            <a:noAutofit/>
          </a:bodyPr>
          <a:lstStyle/>
          <a:p>
            <a:pPr>
              <a:buClr>
                <a:srgbClr val="008A3E"/>
              </a:buClr>
              <a:buFont typeface="Wingdings" panose="05000000000000000000" pitchFamily="2" charset="2"/>
              <a:buChar char="ü"/>
            </a:pPr>
            <a:r>
              <a:rPr lang="en-US" sz="2200" dirty="0" smtClean="0">
                <a:solidFill>
                  <a:srgbClr val="008A3E"/>
                </a:solidFill>
              </a:rPr>
              <a:t>rich variety </a:t>
            </a:r>
            <a:r>
              <a:rPr lang="en-US" sz="2200" dirty="0" smtClean="0"/>
              <a:t>available methods for every step in the end-to-end workflow </a:t>
            </a:r>
          </a:p>
          <a:p>
            <a:pPr>
              <a:buClr>
                <a:srgbClr val="008A3E"/>
              </a:buClr>
              <a:buFont typeface="Wingdings" panose="05000000000000000000" pitchFamily="2" charset="2"/>
              <a:buChar char="ü"/>
            </a:pPr>
            <a:r>
              <a:rPr lang="en-US" sz="2200" dirty="0" smtClean="0"/>
              <a:t>applies to both </a:t>
            </a:r>
            <a:r>
              <a:rPr lang="en-US" sz="2200" dirty="0" smtClean="0">
                <a:solidFill>
                  <a:srgbClr val="008A3E"/>
                </a:solidFill>
              </a:rPr>
              <a:t>structured </a:t>
            </a:r>
            <a:r>
              <a:rPr lang="en-US" sz="2200" dirty="0" smtClean="0"/>
              <a:t>and </a:t>
            </a:r>
            <a:r>
              <a:rPr lang="en-US" sz="2200" dirty="0" smtClean="0">
                <a:solidFill>
                  <a:srgbClr val="008A3E"/>
                </a:solidFill>
              </a:rPr>
              <a:t>non-structured</a:t>
            </a:r>
            <a:r>
              <a:rPr lang="en-US" sz="2200" dirty="0" smtClean="0"/>
              <a:t> data</a:t>
            </a:r>
          </a:p>
          <a:p>
            <a:pPr>
              <a:buClr>
                <a:srgbClr val="008A3E"/>
              </a:buClr>
              <a:buFont typeface="Wingdings" panose="05000000000000000000" pitchFamily="2" charset="2"/>
              <a:buChar char="ü"/>
            </a:pPr>
            <a:r>
              <a:rPr lang="en-US" sz="2200" dirty="0" smtClean="0">
                <a:solidFill>
                  <a:srgbClr val="008A3E"/>
                </a:solidFill>
              </a:rPr>
              <a:t>hands-off functionality </a:t>
            </a:r>
            <a:r>
              <a:rPr lang="en-US" sz="2200" dirty="0" smtClean="0"/>
              <a:t>through default configuration of every method, </a:t>
            </a:r>
            <a:r>
              <a:rPr lang="en-US" sz="2200" dirty="0"/>
              <a:t>but also </a:t>
            </a:r>
            <a:r>
              <a:rPr lang="en-US" sz="2200" dirty="0">
                <a:solidFill>
                  <a:srgbClr val="008A3E"/>
                </a:solidFill>
              </a:rPr>
              <a:t>extensible</a:t>
            </a:r>
            <a:endParaRPr lang="en-US" sz="2200" dirty="0" smtClean="0"/>
          </a:p>
          <a:p>
            <a:pPr>
              <a:buClr>
                <a:srgbClr val="008A3E"/>
              </a:buClr>
              <a:buFont typeface="Wingdings" panose="05000000000000000000" pitchFamily="2" charset="2"/>
              <a:buChar char="ü"/>
            </a:pPr>
            <a:r>
              <a:rPr lang="en-US" sz="2200" dirty="0" smtClean="0"/>
              <a:t>intuitive </a:t>
            </a:r>
            <a:r>
              <a:rPr lang="en-US" sz="2200" dirty="0">
                <a:solidFill>
                  <a:srgbClr val="008A3E"/>
                </a:solidFill>
              </a:rPr>
              <a:t>GUI</a:t>
            </a:r>
            <a:r>
              <a:rPr lang="en-US" sz="2200" dirty="0">
                <a:solidFill>
                  <a:srgbClr val="00B050"/>
                </a:solidFill>
              </a:rPr>
              <a:t> </a:t>
            </a:r>
            <a:r>
              <a:rPr lang="en-US" sz="2200" dirty="0"/>
              <a:t>with guidelines even for </a:t>
            </a:r>
            <a:r>
              <a:rPr lang="en-US" sz="2200" dirty="0" smtClean="0"/>
              <a:t>novice users</a:t>
            </a:r>
          </a:p>
          <a:p>
            <a:pPr>
              <a:buClr>
                <a:srgbClr val="008A3E"/>
              </a:buClr>
              <a:buFont typeface="Wingdings" panose="05000000000000000000" pitchFamily="2" charset="2"/>
              <a:buChar char="ü"/>
            </a:pPr>
            <a:r>
              <a:rPr lang="en-US" sz="2200" dirty="0" smtClean="0">
                <a:solidFill>
                  <a:srgbClr val="008A3E"/>
                </a:solidFill>
              </a:rPr>
              <a:t>multi-core execution </a:t>
            </a:r>
            <a:r>
              <a:rPr lang="en-US" sz="2200" dirty="0" smtClean="0"/>
              <a:t>(coming soon)</a:t>
            </a:r>
            <a:endParaRPr lang="en-US" sz="2200" dirty="0"/>
          </a:p>
        </p:txBody>
      </p:sp>
      <p:sp>
        <p:nvSpPr>
          <p:cNvPr id="8" name="Slide Number Placeholder 7"/>
          <p:cNvSpPr>
            <a:spLocks noGrp="1"/>
          </p:cNvSpPr>
          <p:nvPr>
            <p:ph type="sldNum" sz="quarter" idx="12"/>
          </p:nvPr>
        </p:nvSpPr>
        <p:spPr>
          <a:xfrm>
            <a:off x="6830888" y="6520259"/>
            <a:ext cx="2133600" cy="365125"/>
          </a:xfrm>
        </p:spPr>
        <p:txBody>
          <a:bodyPr/>
          <a:lstStyle/>
          <a:p>
            <a:fld id="{7E46E34C-DF4F-43C8-9B01-5546C481D7C1}" type="slidenum">
              <a:rPr lang="el-GR" smtClean="0"/>
              <a:t>7</a:t>
            </a:fld>
            <a:endParaRPr lang="el-GR" dirty="0"/>
          </a:p>
        </p:txBody>
      </p:sp>
      <p:pic>
        <p:nvPicPr>
          <p:cNvPr id="9"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006" y="980728"/>
            <a:ext cx="1008112" cy="89785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548680"/>
            <a:ext cx="1254530" cy="1481728"/>
          </a:xfrm>
          <a:prstGeom prst="rect">
            <a:avLst/>
          </a:prstGeom>
        </p:spPr>
      </p:pic>
    </p:spTree>
    <p:extLst>
      <p:ext uri="{BB962C8B-B14F-4D97-AF65-F5344CB8AC3E}">
        <p14:creationId xmlns:p14="http://schemas.microsoft.com/office/powerpoint/2010/main" val="4002620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a:t>
            </a:r>
            <a:r>
              <a:rPr lang="en-US" dirty="0" smtClean="0"/>
              <a:t>the </a:t>
            </a:r>
            <a:r>
              <a:rPr lang="en-US" dirty="0" err="1" smtClean="0"/>
              <a:t>JedAI</a:t>
            </a:r>
            <a:r>
              <a:rPr lang="en-US" dirty="0" smtClean="0"/>
              <a:t> </a:t>
            </a:r>
            <a:r>
              <a:rPr lang="en-US" dirty="0"/>
              <a:t>Toolkit work?</a:t>
            </a:r>
          </a:p>
        </p:txBody>
      </p:sp>
      <p:sp>
        <p:nvSpPr>
          <p:cNvPr id="3" name="Content Placeholder 2"/>
          <p:cNvSpPr>
            <a:spLocks noGrp="1"/>
          </p:cNvSpPr>
          <p:nvPr>
            <p:ph idx="1"/>
          </p:nvPr>
        </p:nvSpPr>
        <p:spPr/>
        <p:txBody>
          <a:bodyPr>
            <a:normAutofit/>
          </a:bodyPr>
          <a:lstStyle/>
          <a:p>
            <a:pPr marL="0" indent="0">
              <a:buNone/>
            </a:pPr>
            <a:r>
              <a:rPr lang="en-US" sz="2400" dirty="0" err="1" smtClean="0"/>
              <a:t>JedAI</a:t>
            </a:r>
            <a:r>
              <a:rPr lang="en-US" sz="2400" dirty="0" smtClean="0"/>
              <a:t> implements the following </a:t>
            </a:r>
            <a:r>
              <a:rPr lang="en-US" sz="2400" dirty="0" smtClean="0">
                <a:solidFill>
                  <a:srgbClr val="C00000"/>
                </a:solidFill>
              </a:rPr>
              <a:t>schema-agnostic, end-to-end workflow </a:t>
            </a:r>
            <a:r>
              <a:rPr lang="en-US" sz="2400" dirty="0" smtClean="0"/>
              <a:t>for both Clean-Clean and Dirty ER:</a:t>
            </a:r>
            <a:endParaRPr lang="en-US" sz="2400" dirty="0"/>
          </a:p>
        </p:txBody>
      </p:sp>
      <p:sp>
        <p:nvSpPr>
          <p:cNvPr id="4" name="TextBox 3"/>
          <p:cNvSpPr txBox="1"/>
          <p:nvPr/>
        </p:nvSpPr>
        <p:spPr>
          <a:xfrm>
            <a:off x="76200" y="3231572"/>
            <a:ext cx="883296" cy="584775"/>
          </a:xfrm>
          <a:prstGeom prst="rect">
            <a:avLst/>
          </a:prstGeom>
          <a:noFill/>
          <a:ln w="28575">
            <a:solidFill>
              <a:schemeClr val="tx1"/>
            </a:solidFill>
          </a:ln>
        </p:spPr>
        <p:txBody>
          <a:bodyPr wrap="square" rtlCol="0">
            <a:spAutoFit/>
          </a:bodyPr>
          <a:lstStyle/>
          <a:p>
            <a:pPr algn="ctr"/>
            <a:r>
              <a:rPr lang="en-US" sz="1600" b="1" dirty="0" smtClean="0"/>
              <a:t>Data Reading</a:t>
            </a:r>
            <a:endParaRPr lang="en-US" sz="1600" b="1" dirty="0"/>
          </a:p>
        </p:txBody>
      </p:sp>
      <p:cxnSp>
        <p:nvCxnSpPr>
          <p:cNvPr id="5" name="Straight Arrow Connector 4"/>
          <p:cNvCxnSpPr/>
          <p:nvPr/>
        </p:nvCxnSpPr>
        <p:spPr>
          <a:xfrm>
            <a:off x="966492" y="3523958"/>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71292" y="3231574"/>
            <a:ext cx="891646" cy="584775"/>
          </a:xfrm>
          <a:prstGeom prst="rect">
            <a:avLst/>
          </a:prstGeom>
          <a:noFill/>
          <a:ln w="28575">
            <a:solidFill>
              <a:schemeClr val="tx1"/>
            </a:solidFill>
          </a:ln>
        </p:spPr>
        <p:txBody>
          <a:bodyPr wrap="square" rtlCol="0">
            <a:spAutoFit/>
          </a:bodyPr>
          <a:lstStyle/>
          <a:p>
            <a:pPr algn="ctr"/>
            <a:r>
              <a:rPr lang="en-US" sz="1600" b="1" dirty="0" smtClean="0"/>
              <a:t>Block</a:t>
            </a:r>
          </a:p>
          <a:p>
            <a:pPr algn="ctr"/>
            <a:r>
              <a:rPr lang="en-US" sz="1600" b="1" dirty="0" smtClean="0"/>
              <a:t>Building</a:t>
            </a:r>
            <a:endParaRPr lang="en-US" sz="1600" b="1" dirty="0"/>
          </a:p>
        </p:txBody>
      </p:sp>
      <p:sp>
        <p:nvSpPr>
          <p:cNvPr id="7" name="TextBox 6"/>
          <p:cNvSpPr txBox="1"/>
          <p:nvPr/>
        </p:nvSpPr>
        <p:spPr>
          <a:xfrm>
            <a:off x="2475358" y="3231573"/>
            <a:ext cx="914400" cy="584775"/>
          </a:xfrm>
          <a:prstGeom prst="rect">
            <a:avLst/>
          </a:prstGeom>
          <a:noFill/>
          <a:ln w="28575">
            <a:solidFill>
              <a:schemeClr val="tx1"/>
            </a:solidFill>
          </a:ln>
        </p:spPr>
        <p:txBody>
          <a:bodyPr wrap="square" rtlCol="0">
            <a:spAutoFit/>
          </a:bodyPr>
          <a:lstStyle/>
          <a:p>
            <a:pPr algn="ctr"/>
            <a:r>
              <a:rPr lang="en-US" sz="1600" b="1" dirty="0" smtClean="0"/>
              <a:t>Block</a:t>
            </a:r>
          </a:p>
          <a:p>
            <a:pPr algn="ctr"/>
            <a:r>
              <a:rPr lang="en-US" sz="1600" b="1" dirty="0" smtClean="0"/>
              <a:t>Cleaning</a:t>
            </a:r>
            <a:endParaRPr lang="en-US" sz="1600" b="1" dirty="0"/>
          </a:p>
        </p:txBody>
      </p:sp>
      <p:sp>
        <p:nvSpPr>
          <p:cNvPr id="8" name="TextBox 7"/>
          <p:cNvSpPr txBox="1"/>
          <p:nvPr/>
        </p:nvSpPr>
        <p:spPr>
          <a:xfrm>
            <a:off x="3694558" y="3227070"/>
            <a:ext cx="1234856" cy="584775"/>
          </a:xfrm>
          <a:prstGeom prst="rect">
            <a:avLst/>
          </a:prstGeom>
          <a:noFill/>
          <a:ln w="28575">
            <a:solidFill>
              <a:schemeClr val="tx1"/>
            </a:solidFill>
          </a:ln>
        </p:spPr>
        <p:txBody>
          <a:bodyPr wrap="square" rtlCol="0">
            <a:spAutoFit/>
          </a:bodyPr>
          <a:lstStyle/>
          <a:p>
            <a:pPr algn="ctr"/>
            <a:r>
              <a:rPr lang="en-US" sz="1600" b="1" dirty="0" smtClean="0"/>
              <a:t>Comparison</a:t>
            </a:r>
          </a:p>
          <a:p>
            <a:pPr algn="ctr"/>
            <a:r>
              <a:rPr lang="en-US" sz="1600" b="1" dirty="0" smtClean="0"/>
              <a:t>Cleaning</a:t>
            </a:r>
            <a:endParaRPr lang="en-US" sz="1600" b="1" dirty="0"/>
          </a:p>
        </p:txBody>
      </p:sp>
      <p:sp>
        <p:nvSpPr>
          <p:cNvPr id="9" name="TextBox 8"/>
          <p:cNvSpPr txBox="1"/>
          <p:nvPr/>
        </p:nvSpPr>
        <p:spPr>
          <a:xfrm>
            <a:off x="5234214" y="3231672"/>
            <a:ext cx="998950" cy="584775"/>
          </a:xfrm>
          <a:prstGeom prst="rect">
            <a:avLst/>
          </a:prstGeom>
          <a:noFill/>
          <a:ln w="28575">
            <a:solidFill>
              <a:schemeClr val="tx1"/>
            </a:solidFill>
          </a:ln>
        </p:spPr>
        <p:txBody>
          <a:bodyPr wrap="square" rtlCol="0">
            <a:spAutoFit/>
          </a:bodyPr>
          <a:lstStyle/>
          <a:p>
            <a:pPr algn="ctr"/>
            <a:r>
              <a:rPr lang="en-US" sz="1600" b="1" dirty="0" smtClean="0"/>
              <a:t>Entity</a:t>
            </a:r>
          </a:p>
          <a:p>
            <a:pPr algn="ctr"/>
            <a:r>
              <a:rPr lang="en-US" sz="1600" b="1" dirty="0" smtClean="0"/>
              <a:t>Matching</a:t>
            </a:r>
            <a:endParaRPr lang="en-US" sz="1600" b="1" dirty="0"/>
          </a:p>
        </p:txBody>
      </p:sp>
      <p:sp>
        <p:nvSpPr>
          <p:cNvPr id="10" name="TextBox 9"/>
          <p:cNvSpPr txBox="1"/>
          <p:nvPr/>
        </p:nvSpPr>
        <p:spPr>
          <a:xfrm>
            <a:off x="6537964" y="3231575"/>
            <a:ext cx="1066800" cy="584775"/>
          </a:xfrm>
          <a:prstGeom prst="rect">
            <a:avLst/>
          </a:prstGeom>
          <a:noFill/>
          <a:ln w="28575">
            <a:solidFill>
              <a:schemeClr val="tx1"/>
            </a:solidFill>
          </a:ln>
        </p:spPr>
        <p:txBody>
          <a:bodyPr wrap="square" rtlCol="0">
            <a:spAutoFit/>
          </a:bodyPr>
          <a:lstStyle/>
          <a:p>
            <a:pPr algn="ctr"/>
            <a:r>
              <a:rPr lang="en-US" sz="1600" b="1" dirty="0" smtClean="0"/>
              <a:t>Entity</a:t>
            </a:r>
          </a:p>
          <a:p>
            <a:pPr algn="ctr"/>
            <a:r>
              <a:rPr lang="en-US" sz="1600" b="1" dirty="0" smtClean="0"/>
              <a:t>Clustering</a:t>
            </a:r>
            <a:endParaRPr lang="en-US" sz="1600" b="1" dirty="0"/>
          </a:p>
        </p:txBody>
      </p:sp>
      <p:sp>
        <p:nvSpPr>
          <p:cNvPr id="11" name="TextBox 10"/>
          <p:cNvSpPr txBox="1"/>
          <p:nvPr/>
        </p:nvSpPr>
        <p:spPr>
          <a:xfrm>
            <a:off x="7909564" y="3237092"/>
            <a:ext cx="1066800" cy="584775"/>
          </a:xfrm>
          <a:prstGeom prst="rect">
            <a:avLst/>
          </a:prstGeom>
          <a:noFill/>
          <a:ln w="28575">
            <a:solidFill>
              <a:schemeClr val="tx1"/>
            </a:solidFill>
          </a:ln>
        </p:spPr>
        <p:txBody>
          <a:bodyPr wrap="square" rtlCol="0">
            <a:spAutoFit/>
          </a:bodyPr>
          <a:lstStyle/>
          <a:p>
            <a:pPr algn="ctr"/>
            <a:r>
              <a:rPr lang="en-US" sz="1600" b="1" dirty="0" smtClean="0"/>
              <a:t>Evaluation &amp; Storing</a:t>
            </a:r>
            <a:endParaRPr lang="en-US" sz="1600" b="1" dirty="0"/>
          </a:p>
        </p:txBody>
      </p:sp>
      <p:cxnSp>
        <p:nvCxnSpPr>
          <p:cNvPr id="12" name="Straight Arrow Connector 11"/>
          <p:cNvCxnSpPr/>
          <p:nvPr/>
        </p:nvCxnSpPr>
        <p:spPr>
          <a:xfrm>
            <a:off x="2170558" y="3519458"/>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389758" y="3524059"/>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29414" y="3519456"/>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33164" y="3524060"/>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04764" y="3519455"/>
            <a:ext cx="3048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32966" y="2932599"/>
            <a:ext cx="1000198" cy="338554"/>
          </a:xfrm>
          <a:prstGeom prst="rect">
            <a:avLst/>
          </a:prstGeom>
          <a:noFill/>
        </p:spPr>
        <p:txBody>
          <a:bodyPr wrap="square" rtlCol="0">
            <a:spAutoFit/>
          </a:bodyPr>
          <a:lstStyle/>
          <a:p>
            <a:pPr algn="ctr"/>
            <a:r>
              <a:rPr lang="en-US" sz="1600" dirty="0" smtClean="0"/>
              <a:t>Step 5</a:t>
            </a:r>
            <a:endParaRPr lang="en-US" sz="1600" dirty="0"/>
          </a:p>
        </p:txBody>
      </p:sp>
      <p:sp>
        <p:nvSpPr>
          <p:cNvPr id="18" name="TextBox 17"/>
          <p:cNvSpPr txBox="1"/>
          <p:nvPr/>
        </p:nvSpPr>
        <p:spPr>
          <a:xfrm>
            <a:off x="1271292" y="2921398"/>
            <a:ext cx="890292" cy="338554"/>
          </a:xfrm>
          <a:prstGeom prst="rect">
            <a:avLst/>
          </a:prstGeom>
          <a:noFill/>
        </p:spPr>
        <p:txBody>
          <a:bodyPr wrap="square" rtlCol="0">
            <a:spAutoFit/>
          </a:bodyPr>
          <a:lstStyle/>
          <a:p>
            <a:pPr algn="ctr"/>
            <a:r>
              <a:rPr lang="en-US" sz="1600" dirty="0" smtClean="0"/>
              <a:t>Step 2</a:t>
            </a:r>
            <a:endParaRPr lang="en-US" sz="1600" dirty="0"/>
          </a:p>
        </p:txBody>
      </p:sp>
      <p:sp>
        <p:nvSpPr>
          <p:cNvPr id="19" name="TextBox 18"/>
          <p:cNvSpPr txBox="1"/>
          <p:nvPr/>
        </p:nvSpPr>
        <p:spPr>
          <a:xfrm>
            <a:off x="2475358" y="2932599"/>
            <a:ext cx="914400" cy="338554"/>
          </a:xfrm>
          <a:prstGeom prst="rect">
            <a:avLst/>
          </a:prstGeom>
          <a:noFill/>
        </p:spPr>
        <p:txBody>
          <a:bodyPr wrap="square" rtlCol="0">
            <a:spAutoFit/>
          </a:bodyPr>
          <a:lstStyle/>
          <a:p>
            <a:pPr algn="ctr"/>
            <a:r>
              <a:rPr lang="en-US" sz="1600" dirty="0" smtClean="0"/>
              <a:t>Step 3</a:t>
            </a:r>
            <a:endParaRPr lang="en-US" sz="1600" dirty="0"/>
          </a:p>
        </p:txBody>
      </p:sp>
      <p:sp>
        <p:nvSpPr>
          <p:cNvPr id="20" name="TextBox 19"/>
          <p:cNvSpPr txBox="1"/>
          <p:nvPr/>
        </p:nvSpPr>
        <p:spPr>
          <a:xfrm>
            <a:off x="3693934" y="2921239"/>
            <a:ext cx="1235480" cy="338554"/>
          </a:xfrm>
          <a:prstGeom prst="rect">
            <a:avLst/>
          </a:prstGeom>
          <a:noFill/>
        </p:spPr>
        <p:txBody>
          <a:bodyPr wrap="square" rtlCol="0">
            <a:spAutoFit/>
          </a:bodyPr>
          <a:lstStyle/>
          <a:p>
            <a:pPr algn="ctr"/>
            <a:r>
              <a:rPr lang="en-US" sz="1600" dirty="0" smtClean="0"/>
              <a:t>Step 4</a:t>
            </a:r>
            <a:endParaRPr lang="en-US" sz="1600" dirty="0"/>
          </a:p>
        </p:txBody>
      </p:sp>
      <p:sp>
        <p:nvSpPr>
          <p:cNvPr id="21" name="TextBox 20"/>
          <p:cNvSpPr txBox="1"/>
          <p:nvPr/>
        </p:nvSpPr>
        <p:spPr>
          <a:xfrm>
            <a:off x="6537964" y="2932599"/>
            <a:ext cx="1066800" cy="338554"/>
          </a:xfrm>
          <a:prstGeom prst="rect">
            <a:avLst/>
          </a:prstGeom>
          <a:noFill/>
        </p:spPr>
        <p:txBody>
          <a:bodyPr wrap="square" rtlCol="0">
            <a:spAutoFit/>
          </a:bodyPr>
          <a:lstStyle/>
          <a:p>
            <a:pPr algn="ctr"/>
            <a:r>
              <a:rPr lang="en-US" sz="1600" dirty="0" smtClean="0"/>
              <a:t>Step 6</a:t>
            </a:r>
            <a:endParaRPr lang="en-US" sz="1600" dirty="0"/>
          </a:p>
        </p:txBody>
      </p:sp>
      <p:sp>
        <p:nvSpPr>
          <p:cNvPr id="22" name="TextBox 21"/>
          <p:cNvSpPr txBox="1"/>
          <p:nvPr/>
        </p:nvSpPr>
        <p:spPr>
          <a:xfrm>
            <a:off x="76200" y="2926775"/>
            <a:ext cx="890292" cy="338554"/>
          </a:xfrm>
          <a:prstGeom prst="rect">
            <a:avLst/>
          </a:prstGeom>
          <a:noFill/>
        </p:spPr>
        <p:txBody>
          <a:bodyPr wrap="square" rtlCol="0">
            <a:spAutoFit/>
          </a:bodyPr>
          <a:lstStyle/>
          <a:p>
            <a:pPr algn="ctr"/>
            <a:r>
              <a:rPr lang="en-US" sz="1600" dirty="0" smtClean="0"/>
              <a:t>Step 1</a:t>
            </a:r>
            <a:endParaRPr lang="en-US" sz="1600" dirty="0"/>
          </a:p>
        </p:txBody>
      </p:sp>
      <p:sp>
        <p:nvSpPr>
          <p:cNvPr id="23" name="TextBox 22"/>
          <p:cNvSpPr txBox="1"/>
          <p:nvPr/>
        </p:nvSpPr>
        <p:spPr>
          <a:xfrm>
            <a:off x="7909564" y="2932599"/>
            <a:ext cx="1066800" cy="338554"/>
          </a:xfrm>
          <a:prstGeom prst="rect">
            <a:avLst/>
          </a:prstGeom>
          <a:noFill/>
        </p:spPr>
        <p:txBody>
          <a:bodyPr wrap="square" rtlCol="0">
            <a:spAutoFit/>
          </a:bodyPr>
          <a:lstStyle/>
          <a:p>
            <a:pPr algn="ctr"/>
            <a:r>
              <a:rPr lang="en-US" sz="1600" dirty="0" smtClean="0"/>
              <a:t>Step 7</a:t>
            </a:r>
            <a:endParaRPr lang="en-US" sz="1600" dirty="0"/>
          </a:p>
        </p:txBody>
      </p:sp>
      <p:sp>
        <p:nvSpPr>
          <p:cNvPr id="25" name="TextBox 24"/>
          <p:cNvSpPr txBox="1"/>
          <p:nvPr/>
        </p:nvSpPr>
        <p:spPr>
          <a:xfrm>
            <a:off x="-89952" y="3917374"/>
            <a:ext cx="1361244" cy="1569660"/>
          </a:xfrm>
          <a:prstGeom prst="rect">
            <a:avLst/>
          </a:prstGeom>
          <a:noFill/>
        </p:spPr>
        <p:txBody>
          <a:bodyPr wrap="square" rtlCol="0">
            <a:spAutoFit/>
          </a:bodyPr>
          <a:lstStyle/>
          <a:p>
            <a:pPr algn="ctr"/>
            <a:r>
              <a:rPr lang="en-US" sz="1600" dirty="0" smtClean="0"/>
              <a:t>Reads files containing the entity profiles and the golden standard.</a:t>
            </a:r>
            <a:endParaRPr lang="en-US" sz="1600" b="1" dirty="0" smtClean="0">
              <a:solidFill>
                <a:srgbClr val="C00000"/>
              </a:solidFill>
            </a:endParaRPr>
          </a:p>
        </p:txBody>
      </p:sp>
      <p:sp>
        <p:nvSpPr>
          <p:cNvPr id="27" name="TextBox 26"/>
          <p:cNvSpPr txBox="1"/>
          <p:nvPr/>
        </p:nvSpPr>
        <p:spPr>
          <a:xfrm>
            <a:off x="1118892" y="3920163"/>
            <a:ext cx="1204066" cy="830997"/>
          </a:xfrm>
          <a:prstGeom prst="rect">
            <a:avLst/>
          </a:prstGeom>
          <a:noFill/>
        </p:spPr>
        <p:txBody>
          <a:bodyPr wrap="square" rtlCol="0">
            <a:spAutoFit/>
          </a:bodyPr>
          <a:lstStyle/>
          <a:p>
            <a:pPr algn="ctr"/>
            <a:r>
              <a:rPr lang="en-US" sz="1600" dirty="0" smtClean="0"/>
              <a:t>Creates </a:t>
            </a:r>
          </a:p>
          <a:p>
            <a:pPr algn="ctr"/>
            <a:r>
              <a:rPr lang="en-US" sz="1600" dirty="0">
                <a:solidFill>
                  <a:srgbClr val="C00000"/>
                </a:solidFill>
              </a:rPr>
              <a:t>overlapping</a:t>
            </a:r>
            <a:r>
              <a:rPr lang="en-US" sz="1600" dirty="0"/>
              <a:t> </a:t>
            </a:r>
            <a:r>
              <a:rPr lang="en-US" sz="1600" dirty="0" smtClean="0"/>
              <a:t>blocks.</a:t>
            </a:r>
            <a:endParaRPr lang="en-US" sz="1600" dirty="0"/>
          </a:p>
        </p:txBody>
      </p:sp>
      <p:sp>
        <p:nvSpPr>
          <p:cNvPr id="28" name="TextBox 27"/>
          <p:cNvSpPr txBox="1"/>
          <p:nvPr/>
        </p:nvSpPr>
        <p:spPr>
          <a:xfrm>
            <a:off x="2170558" y="3917374"/>
            <a:ext cx="1563242" cy="1815882"/>
          </a:xfrm>
          <a:prstGeom prst="rect">
            <a:avLst/>
          </a:prstGeom>
          <a:noFill/>
        </p:spPr>
        <p:txBody>
          <a:bodyPr wrap="square" rtlCol="0">
            <a:spAutoFit/>
          </a:bodyPr>
          <a:lstStyle/>
          <a:p>
            <a:pPr algn="ctr"/>
            <a:r>
              <a:rPr lang="en-US" sz="1600" dirty="0" smtClean="0">
                <a:solidFill>
                  <a:srgbClr val="C00000"/>
                </a:solidFill>
              </a:rPr>
              <a:t>Optional</a:t>
            </a:r>
            <a:r>
              <a:rPr lang="en-US" sz="1600" dirty="0" smtClean="0"/>
              <a:t> step that cleans blocks from useless comparisons (</a:t>
            </a:r>
            <a:r>
              <a:rPr lang="en-US" sz="1600" dirty="0" smtClean="0">
                <a:solidFill>
                  <a:srgbClr val="C00000"/>
                </a:solidFill>
              </a:rPr>
              <a:t>repeated</a:t>
            </a:r>
            <a:r>
              <a:rPr lang="en-US" sz="1600" dirty="0" smtClean="0"/>
              <a:t>, </a:t>
            </a:r>
            <a:r>
              <a:rPr lang="en-US" sz="1600" dirty="0" smtClean="0">
                <a:solidFill>
                  <a:srgbClr val="C00000"/>
                </a:solidFill>
              </a:rPr>
              <a:t>superfluous</a:t>
            </a:r>
            <a:r>
              <a:rPr lang="en-US" sz="1600" dirty="0" smtClean="0"/>
              <a:t>).</a:t>
            </a:r>
            <a:endParaRPr lang="en-US" sz="1600" dirty="0"/>
          </a:p>
        </p:txBody>
      </p:sp>
      <p:sp>
        <p:nvSpPr>
          <p:cNvPr id="29" name="TextBox 28"/>
          <p:cNvSpPr txBox="1"/>
          <p:nvPr/>
        </p:nvSpPr>
        <p:spPr>
          <a:xfrm>
            <a:off x="3555475" y="3917373"/>
            <a:ext cx="1563242" cy="1815882"/>
          </a:xfrm>
          <a:prstGeom prst="rect">
            <a:avLst/>
          </a:prstGeom>
          <a:noFill/>
        </p:spPr>
        <p:txBody>
          <a:bodyPr wrap="square" rtlCol="0">
            <a:spAutoFit/>
          </a:bodyPr>
          <a:lstStyle/>
          <a:p>
            <a:pPr algn="ctr"/>
            <a:r>
              <a:rPr lang="en-US" sz="1600" dirty="0" smtClean="0">
                <a:solidFill>
                  <a:srgbClr val="C00000"/>
                </a:solidFill>
              </a:rPr>
              <a:t>Optional</a:t>
            </a:r>
            <a:r>
              <a:rPr lang="en-US" sz="1600" dirty="0" smtClean="0"/>
              <a:t> step that operates on the level of individual comparisons to remove the useless ones.</a:t>
            </a:r>
            <a:endParaRPr lang="en-US" sz="1600" dirty="0"/>
          </a:p>
        </p:txBody>
      </p:sp>
      <p:sp>
        <p:nvSpPr>
          <p:cNvPr id="30" name="TextBox 29"/>
          <p:cNvSpPr txBox="1"/>
          <p:nvPr/>
        </p:nvSpPr>
        <p:spPr>
          <a:xfrm>
            <a:off x="5017719" y="3917373"/>
            <a:ext cx="1459281" cy="830997"/>
          </a:xfrm>
          <a:prstGeom prst="rect">
            <a:avLst/>
          </a:prstGeom>
          <a:noFill/>
        </p:spPr>
        <p:txBody>
          <a:bodyPr wrap="square" rtlCol="0">
            <a:spAutoFit/>
          </a:bodyPr>
          <a:lstStyle/>
          <a:p>
            <a:pPr algn="ctr"/>
            <a:r>
              <a:rPr lang="en-US" sz="1600" dirty="0" smtClean="0"/>
              <a:t>Executes all retained comparisons.</a:t>
            </a:r>
            <a:endParaRPr lang="en-US" sz="1600" dirty="0"/>
          </a:p>
        </p:txBody>
      </p:sp>
      <p:sp>
        <p:nvSpPr>
          <p:cNvPr id="31" name="TextBox 30"/>
          <p:cNvSpPr txBox="1"/>
          <p:nvPr/>
        </p:nvSpPr>
        <p:spPr>
          <a:xfrm>
            <a:off x="6377394" y="3913674"/>
            <a:ext cx="1563242" cy="1077218"/>
          </a:xfrm>
          <a:prstGeom prst="rect">
            <a:avLst/>
          </a:prstGeom>
          <a:noFill/>
        </p:spPr>
        <p:txBody>
          <a:bodyPr wrap="square" rtlCol="0">
            <a:spAutoFit/>
          </a:bodyPr>
          <a:lstStyle/>
          <a:p>
            <a:pPr algn="ctr"/>
            <a:r>
              <a:rPr lang="en-US" sz="1600" dirty="0" smtClean="0"/>
              <a:t>Partitions the similarity graph into equivalence clusters.</a:t>
            </a:r>
            <a:endParaRPr lang="en-US" sz="1600" dirty="0"/>
          </a:p>
        </p:txBody>
      </p:sp>
      <p:sp>
        <p:nvSpPr>
          <p:cNvPr id="32" name="TextBox 31"/>
          <p:cNvSpPr txBox="1"/>
          <p:nvPr/>
        </p:nvSpPr>
        <p:spPr>
          <a:xfrm>
            <a:off x="7848600" y="3912763"/>
            <a:ext cx="1386836" cy="1815882"/>
          </a:xfrm>
          <a:prstGeom prst="rect">
            <a:avLst/>
          </a:prstGeom>
          <a:noFill/>
        </p:spPr>
        <p:txBody>
          <a:bodyPr wrap="square" rtlCol="0">
            <a:spAutoFit/>
          </a:bodyPr>
          <a:lstStyle/>
          <a:p>
            <a:pPr algn="ctr"/>
            <a:r>
              <a:rPr lang="en-US" sz="1600" dirty="0" smtClean="0"/>
              <a:t>Stores and presents performance results</a:t>
            </a:r>
            <a:br>
              <a:rPr lang="en-US" sz="1600" dirty="0" smtClean="0"/>
            </a:br>
            <a:r>
              <a:rPr lang="en-US" sz="1600" dirty="0" smtClean="0"/>
              <a:t>w.r.t. numerous measures.</a:t>
            </a:r>
            <a:endParaRPr lang="en-US" sz="1600" dirty="0"/>
          </a:p>
        </p:txBody>
      </p:sp>
      <p:sp>
        <p:nvSpPr>
          <p:cNvPr id="26" name="Slide Number Placeholder 25"/>
          <p:cNvSpPr>
            <a:spLocks noGrp="1"/>
          </p:cNvSpPr>
          <p:nvPr>
            <p:ph type="sldNum" sz="quarter" idx="12"/>
          </p:nvPr>
        </p:nvSpPr>
        <p:spPr/>
        <p:txBody>
          <a:bodyPr/>
          <a:lstStyle/>
          <a:p>
            <a:fld id="{7E46E34C-DF4F-43C8-9B01-5546C481D7C1}" type="slidenum">
              <a:rPr lang="el-GR" smtClean="0"/>
              <a:t>8</a:t>
            </a:fld>
            <a:endParaRPr lang="el-GR"/>
          </a:p>
        </p:txBody>
      </p:sp>
    </p:spTree>
    <p:extLst>
      <p:ext uri="{BB962C8B-B14F-4D97-AF65-F5344CB8AC3E}">
        <p14:creationId xmlns:p14="http://schemas.microsoft.com/office/powerpoint/2010/main" val="197999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7" grpId="0"/>
      <p:bldP spid="18" grpId="0"/>
      <p:bldP spid="19" grpId="0"/>
      <p:bldP spid="20" grpId="0"/>
      <p:bldP spid="21" grpId="0"/>
      <p:bldP spid="22" grpId="0"/>
      <p:bldP spid="23" grpId="0"/>
      <p:bldP spid="25" grpId="0"/>
      <p:bldP spid="27" grpId="0"/>
      <p:bldP spid="28" grpId="0"/>
      <p:bldP spid="29" grpId="0"/>
      <p:bldP spid="30"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1" y="274638"/>
            <a:ext cx="8762174" cy="1143000"/>
          </a:xfrm>
        </p:spPr>
        <p:txBody>
          <a:bodyPr>
            <a:normAutofit/>
          </a:bodyPr>
          <a:lstStyle/>
          <a:p>
            <a:r>
              <a:rPr lang="en-US" dirty="0" smtClean="0"/>
              <a:t>How is the </a:t>
            </a:r>
            <a:r>
              <a:rPr lang="en-US" dirty="0" err="1" smtClean="0"/>
              <a:t>JedAI</a:t>
            </a:r>
            <a:r>
              <a:rPr lang="en-US" dirty="0" smtClean="0"/>
              <a:t> Toolkit structured?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7" y="1196752"/>
            <a:ext cx="5112568" cy="5367777"/>
          </a:xfrm>
          <a:prstGeom prst="rect">
            <a:avLst/>
          </a:prstGeom>
        </p:spPr>
      </p:pic>
      <p:sp>
        <p:nvSpPr>
          <p:cNvPr id="7" name="TextBox 6"/>
          <p:cNvSpPr txBox="1"/>
          <p:nvPr/>
        </p:nvSpPr>
        <p:spPr>
          <a:xfrm>
            <a:off x="4908594" y="5437604"/>
            <a:ext cx="1697712" cy="369332"/>
          </a:xfrm>
          <a:prstGeom prst="rect">
            <a:avLst/>
          </a:prstGeom>
          <a:solidFill>
            <a:schemeClr val="bg1">
              <a:lumMod val="95000"/>
            </a:schemeClr>
          </a:solidFill>
          <a:ln w="9525">
            <a:solidFill>
              <a:schemeClr val="bg1">
                <a:lumMod val="50000"/>
              </a:schemeClr>
            </a:solidFill>
          </a:ln>
        </p:spPr>
        <p:txBody>
          <a:bodyPr wrap="square" rtlCol="0">
            <a:spAutoFit/>
          </a:bodyPr>
          <a:lstStyle/>
          <a:p>
            <a:pPr algn="ct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a:xfrm>
            <a:off x="107504" y="1844824"/>
            <a:ext cx="4419600" cy="4525963"/>
          </a:xfrm>
        </p:spPr>
        <p:txBody>
          <a:bodyPr>
            <a:normAutofit/>
          </a:bodyPr>
          <a:lstStyle/>
          <a:p>
            <a:endParaRPr lang="en-US" sz="2400" dirty="0" smtClean="0">
              <a:solidFill>
                <a:srgbClr val="C00000"/>
              </a:solidFill>
            </a:endParaRPr>
          </a:p>
          <a:p>
            <a:endParaRPr lang="en-US" sz="2400" dirty="0">
              <a:solidFill>
                <a:srgbClr val="C00000"/>
              </a:solidFill>
            </a:endParaRPr>
          </a:p>
          <a:p>
            <a:r>
              <a:rPr lang="en-US" sz="2400" dirty="0" smtClean="0">
                <a:solidFill>
                  <a:srgbClr val="C00000"/>
                </a:solidFill>
              </a:rPr>
              <a:t>Modular</a:t>
            </a:r>
            <a:r>
              <a:rPr lang="en-US" sz="2400" dirty="0" smtClean="0"/>
              <a:t> architecture</a:t>
            </a:r>
          </a:p>
          <a:p>
            <a:pPr lvl="1"/>
            <a:r>
              <a:rPr lang="en-US" sz="2000" dirty="0" smtClean="0"/>
              <a:t>one module per workflow step</a:t>
            </a:r>
          </a:p>
          <a:p>
            <a:endParaRPr lang="en-US" sz="2400" dirty="0" smtClean="0">
              <a:solidFill>
                <a:srgbClr val="C00000"/>
              </a:solidFill>
            </a:endParaRPr>
          </a:p>
          <a:p>
            <a:r>
              <a:rPr lang="en-US" sz="2400" dirty="0" smtClean="0">
                <a:solidFill>
                  <a:srgbClr val="C00000"/>
                </a:solidFill>
              </a:rPr>
              <a:t>Extensible</a:t>
            </a:r>
            <a:r>
              <a:rPr lang="en-US" sz="2400" dirty="0" smtClean="0"/>
              <a:t> architecture </a:t>
            </a:r>
          </a:p>
          <a:p>
            <a:pPr lvl="1"/>
            <a:r>
              <a:rPr lang="en-US" sz="2000" dirty="0" smtClean="0"/>
              <a:t>e.g., ontology matching module</a:t>
            </a:r>
            <a:endParaRPr lang="en-US" sz="2000" dirty="0"/>
          </a:p>
        </p:txBody>
      </p:sp>
      <p:sp>
        <p:nvSpPr>
          <p:cNvPr id="6" name="Slide Number Placeholder 5"/>
          <p:cNvSpPr>
            <a:spLocks noGrp="1"/>
          </p:cNvSpPr>
          <p:nvPr>
            <p:ph type="sldNum" sz="quarter" idx="12"/>
          </p:nvPr>
        </p:nvSpPr>
        <p:spPr/>
        <p:txBody>
          <a:bodyPr/>
          <a:lstStyle/>
          <a:p>
            <a:fld id="{7E46E34C-DF4F-43C8-9B01-5546C481D7C1}" type="slidenum">
              <a:rPr lang="el-GR" smtClean="0"/>
              <a:t>9</a:t>
            </a:fld>
            <a:endParaRPr lang="el-GR"/>
          </a:p>
        </p:txBody>
      </p:sp>
    </p:spTree>
    <p:extLst>
      <p:ext uri="{BB962C8B-B14F-4D97-AF65-F5344CB8AC3E}">
        <p14:creationId xmlns:p14="http://schemas.microsoft.com/office/powerpoint/2010/main" val="63151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1214</Words>
  <Application>Microsoft Office PowerPoint</Application>
  <PresentationFormat>Προβολή στην οθόνη (4:3)</PresentationFormat>
  <Paragraphs>265</Paragraphs>
  <Slides>17</Slides>
  <Notes>3</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17</vt:i4>
      </vt:variant>
    </vt:vector>
  </HeadingPairs>
  <TitlesOfParts>
    <vt:vector size="21" baseType="lpstr">
      <vt:lpstr>Arial</vt:lpstr>
      <vt:lpstr>Calibri</vt:lpstr>
      <vt:lpstr>Wingdings</vt:lpstr>
      <vt:lpstr>Office Theme</vt:lpstr>
      <vt:lpstr>JedAI:  The Force behind Entity Resolution</vt:lpstr>
      <vt:lpstr>What is the JedAI Toolkit?</vt:lpstr>
      <vt:lpstr>JedAI vs other tools</vt:lpstr>
      <vt:lpstr>JedAI vs other tools</vt:lpstr>
      <vt:lpstr>JedAI vs other tools</vt:lpstr>
      <vt:lpstr>JedAI vs other tools</vt:lpstr>
      <vt:lpstr>JedAI vs other tools</vt:lpstr>
      <vt:lpstr>How does the JedAI Toolkit work?</vt:lpstr>
      <vt:lpstr>How is the JedAI Toolkit structured?</vt:lpstr>
      <vt:lpstr>How can I build an ER workflow?</vt:lpstr>
      <vt:lpstr>Which Data Formats are supported?</vt:lpstr>
      <vt:lpstr>Which Blocking Methods are supported?</vt:lpstr>
      <vt:lpstr>Which Entity Matching/Clustering Methods are supported?</vt:lpstr>
      <vt:lpstr>Which Datasets are included?</vt:lpstr>
      <vt:lpstr>What are the next steps?</vt:lpstr>
      <vt:lpstr>Where can I find JedAI Toolkit?</vt:lpstr>
      <vt:lpstr>Where can I find JedAI Toolkit?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JedAI:  The Force behind Entity Resolution</dc:title>
  <dc:creator>G.A.P. II</dc:creator>
  <cp:lastModifiedBy>Παπαδάκης Γεώργιος</cp:lastModifiedBy>
  <cp:revision>17</cp:revision>
  <dcterms:created xsi:type="dcterms:W3CDTF">2017-05-07T05:33:11Z</dcterms:created>
  <dcterms:modified xsi:type="dcterms:W3CDTF">2018-05-08T06:48:13Z</dcterms:modified>
</cp:coreProperties>
</file>