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oboto" panose="02000000000000000000" pitchFamily="2" charset="0"/>
      <p:regular r:id="rId13"/>
      <p:bold r:id="rId14"/>
      <p:italic r:id="rId15"/>
      <p:boldItalic r:id="rId16"/>
    </p:embeddedFont>
    <p:embeddedFont>
      <p:font typeface="Rubik" panose="020B0604020202020204" charset="-79"/>
      <p:regular r:id="rId17"/>
      <p:bold r:id="rId18"/>
      <p:italic r:id="rId19"/>
      <p:boldItalic r:id="rId20"/>
    </p:embeddedFont>
    <p:embeddedFont>
      <p:font typeface="Rubik Light" panose="020B0604020202020204" charset="-79"/>
      <p:regular r:id="rId21"/>
      <p:bold r:id="rId22"/>
      <p:italic r:id="rId23"/>
      <p:boldItalic r:id="rId24"/>
    </p:embeddedFont>
    <p:embeddedFont>
      <p:font typeface="Rubik Medium" panose="020B0604020202020204" charset="-79"/>
      <p:regular r:id="rId25"/>
      <p:bold r:id="rId26"/>
      <p:italic r:id="rId27"/>
      <p:boldItalic r:id="rId28"/>
    </p:embeddedFont>
    <p:embeddedFont>
      <p:font typeface="Rubik SemiBold" panose="020B0604020202020204" charset="-79"/>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710914afea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2710914afea_0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710914afea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2710914afea_0_2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710914afea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2710914afea_0_1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710914afea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g2710914afea_0_1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15da6310bdea49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215da6310bdea49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4" name="Google Shape;14;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hyperlink" Target="https://drive.google.com/file/d/1Kr0m0N-IQ0DD2hP_pacxzM9rYzdcunJ0/view?usp=sharing" TargetMode="External"/><Relationship Id="rId3" Type="http://schemas.openxmlformats.org/officeDocument/2006/relationships/image" Target="../media/image9.png"/><Relationship Id="rId7" Type="http://schemas.openxmlformats.org/officeDocument/2006/relationships/hyperlink" Target="https://coursera.org/share/9f5b35f9ed3340ddc82bc1e0dd0ce352"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drive.google.com/file/d/1Lvge0heu6lJYlkbbXe9X6cgfRByHML-S/view?usp=sharing" TargetMode="External"/><Relationship Id="rId5" Type="http://schemas.openxmlformats.org/officeDocument/2006/relationships/image" Target="../media/image1.png"/><Relationship Id="rId10" Type="http://schemas.openxmlformats.org/officeDocument/2006/relationships/hyperlink" Target="https://drive.google.com/file/d/1NWxvRhlz_rX4Pp3i3oUKFeAmourwvyTG/view?usp=sharing" TargetMode="External"/><Relationship Id="rId4" Type="http://schemas.openxmlformats.org/officeDocument/2006/relationships/image" Target="../media/image4.png"/><Relationship Id="rId9" Type="http://schemas.openxmlformats.org/officeDocument/2006/relationships/hyperlink" Target="https://drive.google.com/file/d/1N1NdSolbXMy44EbjEDzVliznH8YYFan-/view?usp=shar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txtmeyen11/Project-Based-Internship-Bank-Muamalat.git" TargetMode="External"/><Relationship Id="rId3" Type="http://schemas.openxmlformats.org/officeDocument/2006/relationships/image" Target="../media/image9.png"/><Relationship Id="rId7" Type="http://schemas.openxmlformats.org/officeDocument/2006/relationships/hyperlink" Target="https://lookerstudio.google.com/reporting/1aaedf75-54a9-4032-b84e-5f1fd3e521ec"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lookerstudio.google.com/reporting/ee371323-d2ea-4414-8007-24ef6385937e" TargetMode="External"/><Relationship Id="rId5" Type="http://schemas.openxmlformats.org/officeDocument/2006/relationships/image" Target="../media/image1.png"/><Relationship Id="rId10"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hyperlink" Target="https://github.com/txtmeyen11/VIX-Kimia-Farma-x-Rakamin-Academy"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55" name="Google Shape;55;p13"/>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3"/>
          <p:cNvSpPr txBox="1"/>
          <p:nvPr/>
        </p:nvSpPr>
        <p:spPr>
          <a:xfrm>
            <a:off x="517900" y="1596200"/>
            <a:ext cx="6746100" cy="1108200"/>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 sz="3000" b="1">
                <a:solidFill>
                  <a:schemeClr val="lt1"/>
                </a:solidFill>
                <a:latin typeface="Rubik"/>
                <a:ea typeface="Rubik"/>
                <a:cs typeface="Rubik"/>
                <a:sym typeface="Rubik"/>
              </a:rPr>
              <a:t>Analisis Performance Penjualan PT Sejahtera Bersama</a:t>
            </a:r>
            <a:endParaRPr sz="3000" b="0" i="0" u="none" strike="noStrike" cap="none">
              <a:solidFill>
                <a:schemeClr val="lt1"/>
              </a:solidFill>
              <a:latin typeface="Rubik"/>
              <a:ea typeface="Rubik"/>
              <a:cs typeface="Rubik"/>
              <a:sym typeface="Rubik"/>
            </a:endParaRPr>
          </a:p>
        </p:txBody>
      </p:sp>
      <p:sp>
        <p:nvSpPr>
          <p:cNvPr id="57" name="Google Shape;57;p13"/>
          <p:cNvSpPr txBox="1"/>
          <p:nvPr/>
        </p:nvSpPr>
        <p:spPr>
          <a:xfrm>
            <a:off x="517900" y="2520700"/>
            <a:ext cx="5780700" cy="492600"/>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000">
                <a:solidFill>
                  <a:schemeClr val="lt1"/>
                </a:solidFill>
                <a:latin typeface="Rubik SemiBold"/>
                <a:ea typeface="Rubik SemiBold"/>
                <a:cs typeface="Rubik SemiBold"/>
                <a:sym typeface="Rubik SemiBold"/>
              </a:rPr>
              <a:t>Project Based Internship Bank Muamalat</a:t>
            </a:r>
            <a:endParaRPr sz="2000" b="0" i="0" u="none" strike="noStrike" cap="none">
              <a:solidFill>
                <a:schemeClr val="lt1"/>
              </a:solidFill>
              <a:latin typeface="Rubik SemiBold"/>
              <a:ea typeface="Rubik SemiBold"/>
              <a:cs typeface="Rubik SemiBold"/>
              <a:sym typeface="Rubik SemiBold"/>
            </a:endParaRPr>
          </a:p>
        </p:txBody>
      </p:sp>
      <p:sp>
        <p:nvSpPr>
          <p:cNvPr id="58" name="Google Shape;58;p13"/>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3"/>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sp>
        <p:nvSpPr>
          <p:cNvPr id="60" name="Google Shape;60;p13"/>
          <p:cNvSpPr txBox="1"/>
          <p:nvPr/>
        </p:nvSpPr>
        <p:spPr>
          <a:xfrm>
            <a:off x="517900" y="2909900"/>
            <a:ext cx="4392000" cy="800400"/>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lt1"/>
                </a:solidFill>
                <a:latin typeface="Rubik Light"/>
                <a:ea typeface="Rubik Light"/>
                <a:cs typeface="Rubik Light"/>
                <a:sym typeface="Rubik Light"/>
              </a:rPr>
              <a:t>Presented by</a:t>
            </a:r>
            <a:endParaRPr sz="2000" b="0" i="0" u="none" strike="noStrike" cap="none">
              <a:solidFill>
                <a:schemeClr val="lt1"/>
              </a:solidFill>
              <a:latin typeface="Rubik Light"/>
              <a:ea typeface="Rubik Light"/>
              <a:cs typeface="Rubik Light"/>
              <a:sym typeface="Rubik Light"/>
            </a:endParaRPr>
          </a:p>
          <a:p>
            <a:pPr marL="0" marR="0" lvl="0" indent="0" algn="l" rtl="0">
              <a:lnSpc>
                <a:spcPct val="100000"/>
              </a:lnSpc>
              <a:spcBef>
                <a:spcPts val="0"/>
              </a:spcBef>
              <a:spcAft>
                <a:spcPts val="0"/>
              </a:spcAft>
              <a:buClr>
                <a:srgbClr val="000000"/>
              </a:buClr>
              <a:buSzPts val="2000"/>
              <a:buFont typeface="Arial"/>
              <a:buNone/>
            </a:pPr>
            <a:r>
              <a:rPr lang="en" sz="2000">
                <a:solidFill>
                  <a:schemeClr val="lt1"/>
                </a:solidFill>
                <a:latin typeface="Rubik Light"/>
                <a:ea typeface="Rubik Light"/>
                <a:cs typeface="Rubik Light"/>
                <a:sym typeface="Rubik Light"/>
              </a:rPr>
              <a:t>Asmiyeni Islamiati</a:t>
            </a:r>
            <a:endParaRPr sz="2000" b="0" i="0" u="none" strike="noStrike" cap="none">
              <a:solidFill>
                <a:schemeClr val="lt1"/>
              </a:solidFill>
              <a:latin typeface="Rubik Light"/>
              <a:ea typeface="Rubik Light"/>
              <a:cs typeface="Rubik Light"/>
              <a:sym typeface="Rubik Light"/>
            </a:endParaRPr>
          </a:p>
        </p:txBody>
      </p:sp>
      <p:sp>
        <p:nvSpPr>
          <p:cNvPr id="61" name="Google Shape;61;p13"/>
          <p:cNvSpPr/>
          <p:nvPr/>
        </p:nvSpPr>
        <p:spPr>
          <a:xfrm>
            <a:off x="2329775" y="225100"/>
            <a:ext cx="1538100" cy="541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Rubik Medium"/>
                <a:ea typeface="Rubik Medium"/>
                <a:cs typeface="Rubik Medium"/>
                <a:sym typeface="Rubik Medium"/>
              </a:rPr>
              <a:t>Logo Company</a:t>
            </a:r>
            <a:endParaRPr sz="1400" b="0" i="0" u="none" strike="noStrike" cap="none">
              <a:solidFill>
                <a:schemeClr val="lt1"/>
              </a:solidFill>
              <a:latin typeface="Rubik Medium"/>
              <a:ea typeface="Rubik Medium"/>
              <a:cs typeface="Rubik Medium"/>
              <a:sym typeface="Rubik Medium"/>
            </a:endParaRPr>
          </a:p>
        </p:txBody>
      </p:sp>
      <p:pic>
        <p:nvPicPr>
          <p:cNvPr id="62" name="Google Shape;62;p13"/>
          <p:cNvPicPr preferRelativeResize="0"/>
          <p:nvPr/>
        </p:nvPicPr>
        <p:blipFill rotWithShape="1">
          <a:blip r:embed="rId5">
            <a:alphaModFix/>
          </a:blip>
          <a:srcRect t="28429" b="30456"/>
          <a:stretch/>
        </p:blipFill>
        <p:spPr>
          <a:xfrm>
            <a:off x="2307975" y="172000"/>
            <a:ext cx="1581690" cy="647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52"/>
        <p:cNvGrpSpPr/>
        <p:nvPr/>
      </p:nvGrpSpPr>
      <p:grpSpPr>
        <a:xfrm>
          <a:off x="0" y="0"/>
          <a:ext cx="0" cy="0"/>
          <a:chOff x="0" y="0"/>
          <a:chExt cx="0" cy="0"/>
        </a:xfrm>
      </p:grpSpPr>
      <p:pic>
        <p:nvPicPr>
          <p:cNvPr id="153" name="Google Shape;153;p22"/>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54" name="Google Shape;154;p22"/>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155" name="Google Shape;155;p22"/>
          <p:cNvSpPr txBox="1"/>
          <p:nvPr/>
        </p:nvSpPr>
        <p:spPr>
          <a:xfrm>
            <a:off x="2376000" y="1939850"/>
            <a:ext cx="4392000" cy="877200"/>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lt1"/>
                </a:solidFill>
                <a:latin typeface="Rubik"/>
                <a:ea typeface="Rubik"/>
                <a:cs typeface="Rubik"/>
                <a:sym typeface="Rubik"/>
              </a:rPr>
              <a:t>Thank You</a:t>
            </a:r>
            <a:endParaRPr sz="2000" b="0" i="0" u="none" strike="noStrike" cap="none">
              <a:solidFill>
                <a:schemeClr val="lt1"/>
              </a:solidFill>
              <a:latin typeface="Rubik"/>
              <a:ea typeface="Rubik"/>
              <a:cs typeface="Rubik"/>
              <a:sym typeface="Rubik"/>
            </a:endParaRPr>
          </a:p>
        </p:txBody>
      </p:sp>
      <p:sp>
        <p:nvSpPr>
          <p:cNvPr id="156" name="Google Shape;156;p22"/>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sp>
        <p:nvSpPr>
          <p:cNvPr id="157" name="Google Shape;157;p22"/>
          <p:cNvSpPr/>
          <p:nvPr/>
        </p:nvSpPr>
        <p:spPr>
          <a:xfrm>
            <a:off x="4871775" y="4301225"/>
            <a:ext cx="1538100" cy="541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Rubik Medium"/>
                <a:ea typeface="Rubik Medium"/>
                <a:cs typeface="Rubik Medium"/>
                <a:sym typeface="Rubik Medium"/>
              </a:rPr>
              <a:t>Logo Company</a:t>
            </a:r>
            <a:endParaRPr sz="1400" b="0" i="0" u="none" strike="noStrike" cap="none">
              <a:solidFill>
                <a:schemeClr val="lt1"/>
              </a:solidFill>
              <a:latin typeface="Rubik Medium"/>
              <a:ea typeface="Rubik Medium"/>
              <a:cs typeface="Rubik Medium"/>
              <a:sym typeface="Rubik Medium"/>
            </a:endParaRPr>
          </a:p>
        </p:txBody>
      </p:sp>
      <p:pic>
        <p:nvPicPr>
          <p:cNvPr id="158" name="Google Shape;158;p22"/>
          <p:cNvPicPr preferRelativeResize="0"/>
          <p:nvPr/>
        </p:nvPicPr>
        <p:blipFill rotWithShape="1">
          <a:blip r:embed="rId5">
            <a:alphaModFix/>
          </a:blip>
          <a:srcRect t="28429" b="30456"/>
          <a:stretch/>
        </p:blipFill>
        <p:spPr>
          <a:xfrm>
            <a:off x="4849975" y="4248125"/>
            <a:ext cx="1581690" cy="647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p:nvPr/>
        </p:nvSpPr>
        <p:spPr>
          <a:xfrm rot="-5400000">
            <a:off x="79500" y="532825"/>
            <a:ext cx="4622100" cy="4362900"/>
          </a:xfrm>
          <a:prstGeom prst="flowChartDelay">
            <a:avLst/>
          </a:prstGeom>
          <a:solidFill>
            <a:srgbClr val="019FA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68" name="Google Shape;68;p14"/>
          <p:cNvPicPr preferRelativeResize="0"/>
          <p:nvPr/>
        </p:nvPicPr>
        <p:blipFill rotWithShape="1">
          <a:blip r:embed="rId3">
            <a:alphaModFix amt="10000"/>
          </a:blip>
          <a:srcRect/>
          <a:stretch/>
        </p:blipFill>
        <p:spPr>
          <a:xfrm>
            <a:off x="0" y="-118175"/>
            <a:ext cx="9144001" cy="5143501"/>
          </a:xfrm>
          <a:prstGeom prst="rect">
            <a:avLst/>
          </a:prstGeom>
          <a:noFill/>
          <a:ln>
            <a:noFill/>
          </a:ln>
        </p:spPr>
      </p:pic>
      <p:pic>
        <p:nvPicPr>
          <p:cNvPr id="69" name="Google Shape;69;p1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grpSp>
        <p:nvGrpSpPr>
          <p:cNvPr id="70" name="Google Shape;70;p14"/>
          <p:cNvGrpSpPr/>
          <p:nvPr/>
        </p:nvGrpSpPr>
        <p:grpSpPr>
          <a:xfrm>
            <a:off x="568188" y="3577350"/>
            <a:ext cx="3644713" cy="989931"/>
            <a:chOff x="495300" y="4035400"/>
            <a:chExt cx="3644713" cy="989931"/>
          </a:xfrm>
        </p:grpSpPr>
        <p:sp>
          <p:nvSpPr>
            <p:cNvPr id="71" name="Google Shape;71;p14"/>
            <p:cNvSpPr txBox="1"/>
            <p:nvPr/>
          </p:nvSpPr>
          <p:spPr>
            <a:xfrm>
              <a:off x="957913" y="4046847"/>
              <a:ext cx="31821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Makassar</a:t>
              </a:r>
              <a:endParaRPr sz="1200" b="0" i="0" u="none" strike="noStrike" cap="none">
                <a:solidFill>
                  <a:srgbClr val="000000"/>
                </a:solidFill>
                <a:latin typeface="Rubik Medium"/>
                <a:ea typeface="Rubik Medium"/>
                <a:cs typeface="Rubik Medium"/>
                <a:sym typeface="Rubik Medium"/>
              </a:endParaRPr>
            </a:p>
          </p:txBody>
        </p:sp>
        <p:pic>
          <p:nvPicPr>
            <p:cNvPr id="72" name="Google Shape;72;p14"/>
            <p:cNvPicPr preferRelativeResize="0"/>
            <p:nvPr/>
          </p:nvPicPr>
          <p:blipFill rotWithShape="1">
            <a:blip r:embed="rId5">
              <a:alphaModFix/>
            </a:blip>
            <a:srcRect/>
            <a:stretch/>
          </p:blipFill>
          <p:spPr>
            <a:xfrm>
              <a:off x="509328" y="4673553"/>
              <a:ext cx="335314" cy="273613"/>
            </a:xfrm>
            <a:prstGeom prst="rect">
              <a:avLst/>
            </a:prstGeom>
            <a:noFill/>
            <a:ln>
              <a:noFill/>
            </a:ln>
          </p:spPr>
        </p:pic>
        <p:pic>
          <p:nvPicPr>
            <p:cNvPr id="73" name="Google Shape;73;p14"/>
            <p:cNvPicPr preferRelativeResize="0"/>
            <p:nvPr/>
          </p:nvPicPr>
          <p:blipFill rotWithShape="1">
            <a:blip r:embed="rId6">
              <a:alphaModFix/>
            </a:blip>
            <a:srcRect/>
            <a:stretch/>
          </p:blipFill>
          <p:spPr>
            <a:xfrm>
              <a:off x="495300" y="4035400"/>
              <a:ext cx="363373" cy="296505"/>
            </a:xfrm>
            <a:prstGeom prst="rect">
              <a:avLst/>
            </a:prstGeom>
            <a:noFill/>
            <a:ln>
              <a:noFill/>
            </a:ln>
          </p:spPr>
        </p:pic>
        <p:pic>
          <p:nvPicPr>
            <p:cNvPr id="74" name="Google Shape;74;p14"/>
            <p:cNvPicPr preferRelativeResize="0"/>
            <p:nvPr/>
          </p:nvPicPr>
          <p:blipFill rotWithShape="1">
            <a:blip r:embed="rId7">
              <a:alphaModFix/>
            </a:blip>
            <a:srcRect/>
            <a:stretch/>
          </p:blipFill>
          <p:spPr>
            <a:xfrm>
              <a:off x="503287" y="4405109"/>
              <a:ext cx="335316" cy="195235"/>
            </a:xfrm>
            <a:prstGeom prst="rect">
              <a:avLst/>
            </a:prstGeom>
            <a:noFill/>
            <a:ln>
              <a:noFill/>
            </a:ln>
          </p:spPr>
        </p:pic>
        <p:sp>
          <p:nvSpPr>
            <p:cNvPr id="75" name="Google Shape;75;p14"/>
            <p:cNvSpPr txBox="1"/>
            <p:nvPr/>
          </p:nvSpPr>
          <p:spPr>
            <a:xfrm>
              <a:off x="957913" y="4656031"/>
              <a:ext cx="31821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llinkedin.com/in/asmiyeni-islamiati/</a:t>
              </a:r>
              <a:endParaRPr sz="1200" b="0" i="0" u="none" strike="noStrike" cap="none">
                <a:solidFill>
                  <a:srgbClr val="000000"/>
                </a:solidFill>
                <a:latin typeface="Rubik Medium"/>
                <a:ea typeface="Rubik Medium"/>
                <a:cs typeface="Rubik Medium"/>
                <a:sym typeface="Rubik Medium"/>
              </a:endParaRPr>
            </a:p>
          </p:txBody>
        </p:sp>
        <p:sp>
          <p:nvSpPr>
            <p:cNvPr id="76" name="Google Shape;76;p14"/>
            <p:cNvSpPr txBox="1"/>
            <p:nvPr/>
          </p:nvSpPr>
          <p:spPr>
            <a:xfrm>
              <a:off x="957913" y="4365925"/>
              <a:ext cx="30000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asmiyeniislamiati@gmail.com</a:t>
              </a:r>
              <a:endParaRPr sz="1200" b="0" i="0" u="none" strike="noStrike" cap="none">
                <a:solidFill>
                  <a:srgbClr val="000000"/>
                </a:solidFill>
                <a:latin typeface="Rubik Medium"/>
                <a:ea typeface="Rubik Medium"/>
                <a:cs typeface="Rubik Medium"/>
                <a:sym typeface="Rubik Medium"/>
              </a:endParaRPr>
            </a:p>
          </p:txBody>
        </p:sp>
      </p:grpSp>
      <p:sp>
        <p:nvSpPr>
          <p:cNvPr id="77" name="Google Shape;77;p14"/>
          <p:cNvSpPr txBox="1"/>
          <p:nvPr/>
        </p:nvSpPr>
        <p:spPr>
          <a:xfrm>
            <a:off x="4829375" y="850700"/>
            <a:ext cx="30000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600" b="1"/>
              <a:t>Asmiyeni Islamiati S.Si</a:t>
            </a:r>
            <a:endParaRPr sz="1600" b="1"/>
          </a:p>
        </p:txBody>
      </p:sp>
      <p:sp>
        <p:nvSpPr>
          <p:cNvPr id="78" name="Google Shape;78;p14"/>
          <p:cNvSpPr txBox="1"/>
          <p:nvPr/>
        </p:nvSpPr>
        <p:spPr>
          <a:xfrm>
            <a:off x="4829375" y="1201825"/>
            <a:ext cx="33942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200" b="1"/>
              <a:t>Data Analyst &amp; Data Science Enthusiast</a:t>
            </a:r>
            <a:endParaRPr sz="1200" b="1"/>
          </a:p>
        </p:txBody>
      </p:sp>
      <p:sp>
        <p:nvSpPr>
          <p:cNvPr id="79" name="Google Shape;79;p14"/>
          <p:cNvSpPr txBox="1"/>
          <p:nvPr/>
        </p:nvSpPr>
        <p:spPr>
          <a:xfrm>
            <a:off x="4829375" y="1585650"/>
            <a:ext cx="4035300" cy="3274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100"/>
              <a:t>Asmiyeni earned a Bachelor of Science degree after completing studies in </a:t>
            </a:r>
            <a:r>
              <a:rPr lang="en" sz="1100" b="1"/>
              <a:t>Geophysics </a:t>
            </a:r>
            <a:r>
              <a:rPr lang="en" sz="1100"/>
              <a:t>department, </a:t>
            </a:r>
            <a:r>
              <a:rPr lang="en" sz="1100" b="1"/>
              <a:t>Hasanuddin University</a:t>
            </a:r>
            <a:r>
              <a:rPr lang="en" sz="1100"/>
              <a:t>. With a strong interest in pursuing a career in Data Analysis, Asmiyeni enrolled an intensive Data Science course with Rakamin Academy. Throughout various Data Science projects, Asmiyeni honed skills in using </a:t>
            </a:r>
            <a:r>
              <a:rPr lang="en" sz="1100" b="1"/>
              <a:t>Python</a:t>
            </a:r>
            <a:r>
              <a:rPr lang="en" sz="1100"/>
              <a:t>, including </a:t>
            </a:r>
            <a:r>
              <a:rPr lang="en" sz="1100" b="1"/>
              <a:t>NumPy and Pandas</a:t>
            </a:r>
            <a:r>
              <a:rPr lang="en" sz="1100"/>
              <a:t> for data manipulation and analysis, </a:t>
            </a:r>
            <a:r>
              <a:rPr lang="en" sz="1100" b="1"/>
              <a:t>Matplotlib and Seaborn</a:t>
            </a:r>
            <a:r>
              <a:rPr lang="en" sz="1100"/>
              <a:t> for creating informative data visualizations, and </a:t>
            </a:r>
            <a:r>
              <a:rPr lang="en" sz="1100" b="1"/>
              <a:t>Scikit-learn</a:t>
            </a:r>
            <a:r>
              <a:rPr lang="en" sz="1100"/>
              <a:t> for implementing diverse machine learning algorithms. Additionally, Asmiyeni utilizes </a:t>
            </a:r>
            <a:r>
              <a:rPr lang="en" sz="1100" b="1"/>
              <a:t>SQL </a:t>
            </a:r>
            <a:r>
              <a:rPr lang="en" sz="1100"/>
              <a:t>for data analysis, manipulation, and essential aggregation tasks in data analysis. Asmiyeni has also utilized Google Data Studio (</a:t>
            </a:r>
            <a:r>
              <a:rPr lang="en" sz="1100" b="1"/>
              <a:t>Looker</a:t>
            </a:r>
            <a:r>
              <a:rPr lang="en" sz="1100"/>
              <a:t>) for visualization, further enhancing expertise in the field of Data. Currently, Asmiyeni continues to hone practical skills in data visualization using </a:t>
            </a:r>
            <a:r>
              <a:rPr lang="en" sz="1100" b="1"/>
              <a:t>Microsoft PowerBI</a:t>
            </a:r>
            <a:r>
              <a:rPr lang="en" sz="1100"/>
              <a:t>.</a:t>
            </a:r>
            <a:endParaRPr sz="1100"/>
          </a:p>
        </p:txBody>
      </p:sp>
      <p:sp>
        <p:nvSpPr>
          <p:cNvPr id="80" name="Google Shape;80;p14"/>
          <p:cNvSpPr/>
          <p:nvPr/>
        </p:nvSpPr>
        <p:spPr>
          <a:xfrm>
            <a:off x="1021650" y="968850"/>
            <a:ext cx="2592000" cy="26085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1" name="Google Shape;81;p14"/>
          <p:cNvPicPr preferRelativeResize="0"/>
          <p:nvPr/>
        </p:nvPicPr>
        <p:blipFill>
          <a:blip r:embed="rId8">
            <a:alphaModFix/>
          </a:blip>
          <a:stretch>
            <a:fillRect/>
          </a:stretch>
        </p:blipFill>
        <p:spPr>
          <a:xfrm>
            <a:off x="1200300" y="1154700"/>
            <a:ext cx="2234700" cy="2236800"/>
          </a:xfrm>
          <a:prstGeom prst="ellipse">
            <a:avLst/>
          </a:prstGeom>
          <a:solidFill>
            <a:schemeClr val="accent4"/>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5"/>
          <p:cNvPicPr preferRelativeResize="0"/>
          <p:nvPr/>
        </p:nvPicPr>
        <p:blipFill rotWithShape="1">
          <a:blip r:embed="rId3">
            <a:alphaModFix amt="5000"/>
          </a:blip>
          <a:srcRect/>
          <a:stretch/>
        </p:blipFill>
        <p:spPr>
          <a:xfrm>
            <a:off x="0" y="0"/>
            <a:ext cx="9144001" cy="5143501"/>
          </a:xfrm>
          <a:prstGeom prst="rect">
            <a:avLst/>
          </a:prstGeom>
          <a:noFill/>
          <a:ln>
            <a:noFill/>
          </a:ln>
        </p:spPr>
      </p:pic>
      <p:pic>
        <p:nvPicPr>
          <p:cNvPr id="87" name="Google Shape;87;p15"/>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88" name="Google Shape;88;p15"/>
          <p:cNvPicPr preferRelativeResize="0"/>
          <p:nvPr/>
        </p:nvPicPr>
        <p:blipFill rotWithShape="1">
          <a:blip r:embed="rId5">
            <a:alphaModFix amt="10000"/>
          </a:blip>
          <a:srcRect/>
          <a:stretch/>
        </p:blipFill>
        <p:spPr>
          <a:xfrm>
            <a:off x="0" y="0"/>
            <a:ext cx="9144001" cy="5143501"/>
          </a:xfrm>
          <a:prstGeom prst="rect">
            <a:avLst/>
          </a:prstGeom>
          <a:noFill/>
          <a:ln>
            <a:noFill/>
          </a:ln>
        </p:spPr>
      </p:pic>
      <p:pic>
        <p:nvPicPr>
          <p:cNvPr id="89" name="Google Shape;89;p15"/>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0" name="Google Shape;90;p15"/>
          <p:cNvSpPr txBox="1"/>
          <p:nvPr/>
        </p:nvSpPr>
        <p:spPr>
          <a:xfrm>
            <a:off x="340500" y="1406350"/>
            <a:ext cx="8463000" cy="2339072"/>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rgbClr val="000000"/>
              </a:buClr>
              <a:buSzPts val="1100"/>
              <a:buFont typeface="Arial"/>
              <a:buNone/>
            </a:pPr>
            <a:r>
              <a:rPr lang="en" sz="1400" b="1" i="0" u="none" strike="noStrike" cap="none" dirty="0">
                <a:solidFill>
                  <a:srgbClr val="000000"/>
                </a:solidFill>
                <a:latin typeface="Rubik"/>
                <a:ea typeface="Rubik"/>
                <a:cs typeface="Rubik"/>
                <a:sym typeface="Rubik"/>
              </a:rPr>
              <a:t>certification | </a:t>
            </a:r>
            <a:r>
              <a:rPr lang="en" b="1" u="sng" dirty="0">
                <a:solidFill>
                  <a:srgbClr val="0097A7"/>
                </a:solidFill>
                <a:latin typeface="Rubik"/>
                <a:ea typeface="Rubik"/>
                <a:cs typeface="Rubik"/>
                <a:sym typeface="Rubik"/>
                <a:hlinkClick r:id="rId6">
                  <a:extLst>
                    <a:ext uri="{A12FA001-AC4F-418D-AE19-62706E023703}">
                      <ahyp:hlinkClr xmlns:ahyp="http://schemas.microsoft.com/office/drawing/2018/hyperlinkcolor" val="tx"/>
                    </a:ext>
                  </a:extLst>
                </a:hlinkClick>
              </a:rPr>
              <a:t>Data Science: Machine Learning</a:t>
            </a:r>
            <a:r>
              <a:rPr lang="en" sz="1400" b="1" i="0" u="none" strike="noStrike" cap="none" dirty="0">
                <a:solidFill>
                  <a:srgbClr val="0097A7"/>
                </a:solidFill>
                <a:latin typeface="Rubik"/>
                <a:ea typeface="Rubik"/>
                <a:cs typeface="Rubik"/>
                <a:sym typeface="Rubik"/>
              </a:rPr>
              <a:t>			</a:t>
            </a:r>
            <a:r>
              <a:rPr lang="en" b="1" dirty="0">
                <a:solidFill>
                  <a:srgbClr val="0097A7"/>
                </a:solidFill>
                <a:latin typeface="Rubik"/>
                <a:ea typeface="Rubik"/>
                <a:cs typeface="Rubik"/>
                <a:sym typeface="Rubik"/>
              </a:rPr>
              <a:t>Sept-Feb</a:t>
            </a:r>
            <a:r>
              <a:rPr lang="en" sz="1400" b="1" i="0" u="none" strike="noStrike" cap="none" dirty="0">
                <a:solidFill>
                  <a:srgbClr val="0097A7"/>
                </a:solidFill>
                <a:latin typeface="Rubik"/>
                <a:ea typeface="Rubik"/>
                <a:cs typeface="Rubik"/>
                <a:sym typeface="Rubik"/>
              </a:rPr>
              <a:t>, </a:t>
            </a:r>
            <a:r>
              <a:rPr lang="en" b="1" dirty="0">
                <a:solidFill>
                  <a:srgbClr val="0097A7"/>
                </a:solidFill>
                <a:latin typeface="Rubik"/>
                <a:ea typeface="Rubik"/>
                <a:cs typeface="Rubik"/>
                <a:sym typeface="Rubik"/>
              </a:rPr>
              <a:t>2024</a:t>
            </a:r>
            <a:br>
              <a:rPr lang="en" sz="1400" b="1" i="0" u="none" strike="noStrike" cap="none" dirty="0">
                <a:solidFill>
                  <a:srgbClr val="0097A7"/>
                </a:solidFill>
                <a:latin typeface="Rubik"/>
                <a:ea typeface="Rubik"/>
                <a:cs typeface="Rubik"/>
                <a:sym typeface="Rubik"/>
              </a:rPr>
            </a:br>
            <a:r>
              <a:rPr lang="en" sz="1400" b="1" i="0" u="none" strike="noStrike" cap="none" dirty="0">
                <a:solidFill>
                  <a:srgbClr val="000000"/>
                </a:solidFill>
                <a:latin typeface="Rubik"/>
                <a:ea typeface="Rubik"/>
                <a:cs typeface="Rubik"/>
                <a:sym typeface="Rubik"/>
              </a:rPr>
              <a:t>course | </a:t>
            </a:r>
            <a:r>
              <a:rPr lang="en" b="1" u="sng" dirty="0">
                <a:solidFill>
                  <a:srgbClr val="0097A7"/>
                </a:solidFill>
                <a:latin typeface="Rubik"/>
                <a:ea typeface="Rubik"/>
                <a:cs typeface="Rubik"/>
                <a:sym typeface="Rubik"/>
                <a:hlinkClick r:id="rId7">
                  <a:extLst>
                    <a:ext uri="{A12FA001-AC4F-418D-AE19-62706E023703}">
                      <ahyp:hlinkClr xmlns:ahyp="http://schemas.microsoft.com/office/drawing/2018/hyperlinkcolor" val="tx"/>
                    </a:ext>
                  </a:extLst>
                </a:hlinkClick>
              </a:rPr>
              <a:t>Google Data Analytics Professional Certificate</a:t>
            </a:r>
            <a:r>
              <a:rPr lang="en" sz="1400" b="1" i="0" u="none" strike="noStrike" cap="none" dirty="0">
                <a:solidFill>
                  <a:srgbClr val="0097A7"/>
                </a:solidFill>
                <a:latin typeface="Rubik"/>
                <a:ea typeface="Rubik"/>
                <a:cs typeface="Rubik"/>
                <a:sym typeface="Rubik"/>
              </a:rPr>
              <a:t>		</a:t>
            </a:r>
            <a:r>
              <a:rPr lang="en" b="1" dirty="0">
                <a:solidFill>
                  <a:srgbClr val="0097A7"/>
                </a:solidFill>
                <a:latin typeface="Rubik"/>
                <a:ea typeface="Rubik"/>
                <a:cs typeface="Rubik"/>
                <a:sym typeface="Rubik"/>
              </a:rPr>
              <a:t>Mar</a:t>
            </a:r>
            <a:r>
              <a:rPr lang="en" sz="1400" b="1" i="0" u="none" strike="noStrike" cap="none" dirty="0">
                <a:solidFill>
                  <a:srgbClr val="0097A7"/>
                </a:solidFill>
                <a:latin typeface="Rubik"/>
                <a:ea typeface="Rubik"/>
                <a:cs typeface="Rubik"/>
                <a:sym typeface="Rubik"/>
              </a:rPr>
              <a:t>, </a:t>
            </a:r>
            <a:r>
              <a:rPr lang="en" b="1" dirty="0">
                <a:solidFill>
                  <a:srgbClr val="0097A7"/>
                </a:solidFill>
                <a:latin typeface="Rubik"/>
                <a:ea typeface="Rubik"/>
                <a:cs typeface="Rubik"/>
                <a:sym typeface="Rubik"/>
              </a:rPr>
              <a:t>2024</a:t>
            </a:r>
            <a:br>
              <a:rPr lang="en" sz="1400" b="1" i="0" u="none" strike="noStrike" cap="none" dirty="0">
                <a:solidFill>
                  <a:srgbClr val="0097A7"/>
                </a:solidFill>
                <a:latin typeface="Rubik"/>
                <a:ea typeface="Rubik"/>
                <a:cs typeface="Rubik"/>
                <a:sym typeface="Rubik"/>
              </a:rPr>
            </a:br>
            <a:r>
              <a:rPr lang="en" sz="1400" b="1" i="0" u="none" strike="noStrike" cap="none" dirty="0">
                <a:solidFill>
                  <a:srgbClr val="000000"/>
                </a:solidFill>
                <a:latin typeface="Rubik"/>
                <a:ea typeface="Rubik"/>
                <a:cs typeface="Rubik"/>
                <a:sym typeface="Rubik"/>
              </a:rPr>
              <a:t>course | </a:t>
            </a:r>
            <a:r>
              <a:rPr lang="en" b="1" u="sng" dirty="0">
                <a:solidFill>
                  <a:srgbClr val="0097A7"/>
                </a:solidFill>
                <a:latin typeface="Rubik"/>
                <a:ea typeface="Rubik"/>
                <a:cs typeface="Rubik"/>
                <a:sym typeface="Rubik"/>
                <a:hlinkClick r:id="rId8">
                  <a:extLst>
                    <a:ext uri="{A12FA001-AC4F-418D-AE19-62706E023703}">
                      <ahyp:hlinkClr xmlns:ahyp="http://schemas.microsoft.com/office/drawing/2018/hyperlinkcolor" val="tx"/>
                    </a:ext>
                  </a:extLst>
                </a:hlinkClick>
              </a:rPr>
              <a:t>Python Programming Essentials: A Beginner's Guide</a:t>
            </a:r>
            <a:r>
              <a:rPr lang="en" sz="1400" b="1" i="0" u="none" strike="noStrike" cap="none" dirty="0">
                <a:solidFill>
                  <a:srgbClr val="0097A7"/>
                </a:solidFill>
                <a:latin typeface="Rubik"/>
                <a:ea typeface="Rubik"/>
                <a:cs typeface="Rubik"/>
                <a:sym typeface="Rubik"/>
              </a:rPr>
              <a:t>		</a:t>
            </a:r>
            <a:r>
              <a:rPr lang="en" b="1" dirty="0">
                <a:solidFill>
                  <a:srgbClr val="0097A7"/>
                </a:solidFill>
                <a:latin typeface="Rubik"/>
                <a:ea typeface="Rubik"/>
                <a:cs typeface="Rubik"/>
                <a:sym typeface="Rubik"/>
              </a:rPr>
              <a:t>Jul</a:t>
            </a:r>
            <a:r>
              <a:rPr lang="en" sz="1400" b="1" i="0" u="none" strike="noStrike" cap="none" dirty="0">
                <a:solidFill>
                  <a:srgbClr val="0097A7"/>
                </a:solidFill>
                <a:latin typeface="Rubik"/>
                <a:ea typeface="Rubik"/>
                <a:cs typeface="Rubik"/>
                <a:sym typeface="Rubik"/>
              </a:rPr>
              <a:t>, </a:t>
            </a:r>
            <a:r>
              <a:rPr lang="en" b="1" dirty="0">
                <a:solidFill>
                  <a:srgbClr val="0097A7"/>
                </a:solidFill>
                <a:latin typeface="Rubik"/>
                <a:ea typeface="Rubik"/>
                <a:cs typeface="Rubik"/>
                <a:sym typeface="Rubik"/>
              </a:rPr>
              <a:t>2023</a:t>
            </a:r>
            <a:br>
              <a:rPr lang="en" sz="1400" b="1" i="0" u="none" strike="noStrike" cap="none" dirty="0">
                <a:solidFill>
                  <a:srgbClr val="0097A7"/>
                </a:solidFill>
                <a:latin typeface="Rubik"/>
                <a:ea typeface="Rubik"/>
                <a:cs typeface="Rubik"/>
                <a:sym typeface="Rubik"/>
              </a:rPr>
            </a:br>
            <a:r>
              <a:rPr lang="en" sz="1400" b="1" i="0" u="none" strike="noStrike" cap="none" dirty="0">
                <a:solidFill>
                  <a:srgbClr val="000000"/>
                </a:solidFill>
                <a:latin typeface="Rubik"/>
                <a:ea typeface="Rubik"/>
                <a:cs typeface="Rubik"/>
                <a:sym typeface="Rubik"/>
              </a:rPr>
              <a:t>course</a:t>
            </a:r>
            <a:r>
              <a:rPr lang="en" b="1" dirty="0">
                <a:solidFill>
                  <a:srgbClr val="000000"/>
                </a:solidFill>
                <a:latin typeface="Rubik"/>
                <a:ea typeface="Rubik"/>
                <a:cs typeface="Rubik"/>
                <a:sym typeface="Rubik"/>
              </a:rPr>
              <a:t> </a:t>
            </a:r>
            <a:r>
              <a:rPr lang="en" sz="1400" b="1" i="0" u="none" strike="noStrike" cap="none" dirty="0">
                <a:solidFill>
                  <a:srgbClr val="000000"/>
                </a:solidFill>
                <a:latin typeface="Rubik"/>
                <a:ea typeface="Rubik"/>
                <a:cs typeface="Rubik"/>
                <a:sym typeface="Rubik"/>
              </a:rPr>
              <a:t>| </a:t>
            </a:r>
            <a:r>
              <a:rPr lang="en" b="1" u="sng" dirty="0">
                <a:solidFill>
                  <a:srgbClr val="0097A7"/>
                </a:solidFill>
                <a:latin typeface="Rubik"/>
                <a:ea typeface="Rubik"/>
                <a:cs typeface="Rubik"/>
                <a:sym typeface="Rubik"/>
                <a:hlinkClick r:id="rId9">
                  <a:extLst>
                    <a:ext uri="{A12FA001-AC4F-418D-AE19-62706E023703}">
                      <ahyp:hlinkClr xmlns:ahyp="http://schemas.microsoft.com/office/drawing/2018/hyperlinkcolor" val="tx"/>
                    </a:ext>
                  </a:extLst>
                </a:hlinkClick>
              </a:rPr>
              <a:t>RevoU Intro to Data Analyst Mini Course</a:t>
            </a:r>
            <a:r>
              <a:rPr lang="en" sz="1400" b="1" i="0" u="none" strike="noStrike" cap="none" dirty="0">
                <a:solidFill>
                  <a:srgbClr val="0097A7"/>
                </a:solidFill>
                <a:latin typeface="Rubik"/>
                <a:ea typeface="Rubik"/>
                <a:cs typeface="Rubik"/>
                <a:sym typeface="Rubik"/>
              </a:rPr>
              <a:t>			</a:t>
            </a:r>
            <a:r>
              <a:rPr lang="en" b="1" dirty="0">
                <a:solidFill>
                  <a:srgbClr val="0097A7"/>
                </a:solidFill>
                <a:latin typeface="Rubik"/>
                <a:ea typeface="Rubik"/>
                <a:cs typeface="Rubik"/>
                <a:sym typeface="Rubik"/>
              </a:rPr>
              <a:t>Mar</a:t>
            </a:r>
            <a:r>
              <a:rPr lang="en" sz="1400" b="1" i="0" u="none" strike="noStrike" cap="none" dirty="0">
                <a:solidFill>
                  <a:srgbClr val="0097A7"/>
                </a:solidFill>
                <a:latin typeface="Rubik"/>
                <a:ea typeface="Rubik"/>
                <a:cs typeface="Rubik"/>
                <a:sym typeface="Rubik"/>
              </a:rPr>
              <a:t>, </a:t>
            </a:r>
            <a:r>
              <a:rPr lang="en" b="1" dirty="0">
                <a:solidFill>
                  <a:srgbClr val="0097A7"/>
                </a:solidFill>
                <a:latin typeface="Rubik"/>
                <a:ea typeface="Rubik"/>
                <a:cs typeface="Rubik"/>
                <a:sym typeface="Rubik"/>
              </a:rPr>
              <a:t>2023</a:t>
            </a:r>
            <a:br>
              <a:rPr lang="en" sz="1400" b="1" i="0" u="none" strike="noStrike" cap="none" dirty="0">
                <a:solidFill>
                  <a:srgbClr val="0097A7"/>
                </a:solidFill>
                <a:latin typeface="Rubik"/>
                <a:ea typeface="Rubik"/>
                <a:cs typeface="Rubik"/>
                <a:sym typeface="Rubik"/>
              </a:rPr>
            </a:br>
            <a:r>
              <a:rPr lang="en" sz="1400" b="1" i="0" u="none" strike="noStrike" cap="none" dirty="0">
                <a:solidFill>
                  <a:srgbClr val="000000"/>
                </a:solidFill>
                <a:latin typeface="Rubik"/>
                <a:ea typeface="Rubik"/>
                <a:cs typeface="Rubik"/>
                <a:sym typeface="Rubik"/>
              </a:rPr>
              <a:t>course | </a:t>
            </a:r>
            <a:r>
              <a:rPr lang="en" b="1" u="sng" dirty="0">
                <a:solidFill>
                  <a:srgbClr val="0097A7"/>
                </a:solidFill>
                <a:latin typeface="Rubik"/>
                <a:ea typeface="Rubik"/>
                <a:cs typeface="Rubik"/>
                <a:sym typeface="Rubik"/>
                <a:hlinkClick r:id="rId10">
                  <a:extLst>
                    <a:ext uri="{A12FA001-AC4F-418D-AE19-62706E023703}">
                      <ahyp:hlinkClr xmlns:ahyp="http://schemas.microsoft.com/office/drawing/2018/hyperlinkcolor" val="tx"/>
                    </a:ext>
                  </a:extLst>
                </a:hlinkClick>
              </a:rPr>
              <a:t>The Non-Technical Skills of Effective Data Scientists</a:t>
            </a:r>
            <a:r>
              <a:rPr lang="en" sz="1400" b="1" i="0" u="none" strike="noStrike" cap="none" dirty="0">
                <a:solidFill>
                  <a:srgbClr val="0097A7"/>
                </a:solidFill>
                <a:latin typeface="Rubik"/>
                <a:ea typeface="Rubik"/>
                <a:cs typeface="Rubik"/>
                <a:sym typeface="Rubik"/>
              </a:rPr>
              <a:t>	</a:t>
            </a:r>
            <a:r>
              <a:rPr lang="en" b="1" dirty="0">
                <a:solidFill>
                  <a:srgbClr val="0097A7"/>
                </a:solidFill>
                <a:latin typeface="Rubik"/>
                <a:ea typeface="Rubik"/>
                <a:cs typeface="Rubik"/>
                <a:sym typeface="Rubik"/>
              </a:rPr>
              <a:t>	Feb</a:t>
            </a:r>
            <a:r>
              <a:rPr lang="en" sz="1400" b="1" i="0" u="none" strike="noStrike" cap="none" dirty="0">
                <a:solidFill>
                  <a:srgbClr val="0097A7"/>
                </a:solidFill>
                <a:latin typeface="Rubik"/>
                <a:ea typeface="Rubik"/>
                <a:cs typeface="Rubik"/>
                <a:sym typeface="Rubik"/>
              </a:rPr>
              <a:t>, 	            </a:t>
            </a:r>
            <a:r>
              <a:rPr lang="en" b="1" dirty="0">
                <a:solidFill>
                  <a:srgbClr val="0097A7"/>
                </a:solidFill>
                <a:latin typeface="Rubik"/>
                <a:ea typeface="Rubik"/>
                <a:cs typeface="Rubik"/>
                <a:sym typeface="Rubik"/>
              </a:rPr>
              <a:t>2023 </a:t>
            </a:r>
            <a:endParaRPr sz="1400" b="0" i="0" u="none" strike="noStrike" cap="none" dirty="0">
              <a:solidFill>
                <a:srgbClr val="0097A7"/>
              </a:solidFill>
              <a:latin typeface="Rubik"/>
              <a:ea typeface="Rubik"/>
              <a:cs typeface="Rubik"/>
              <a:sym typeface="Rubik"/>
            </a:endParaRPr>
          </a:p>
        </p:txBody>
      </p:sp>
      <p:sp>
        <p:nvSpPr>
          <p:cNvPr id="91" name="Google Shape;91;p15"/>
          <p:cNvSpPr txBox="1"/>
          <p:nvPr/>
        </p:nvSpPr>
        <p:spPr>
          <a:xfrm>
            <a:off x="340500" y="452038"/>
            <a:ext cx="8463000" cy="6465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Courses and </a:t>
            </a:r>
            <a:r>
              <a:rPr lang="en" sz="3000" b="1" i="0" u="none" strike="noStrike" cap="none">
                <a:solidFill>
                  <a:srgbClr val="0097A7"/>
                </a:solidFill>
                <a:latin typeface="Rubik"/>
                <a:ea typeface="Rubik"/>
                <a:cs typeface="Rubik"/>
                <a:sym typeface="Rubik"/>
              </a:rPr>
              <a:t>Certification</a:t>
            </a:r>
            <a:endParaRPr sz="3000" b="1" i="0" u="none" strike="noStrike" cap="none">
              <a:solidFill>
                <a:srgbClr val="0097A7"/>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6"/>
          <p:cNvPicPr preferRelativeResize="0"/>
          <p:nvPr/>
        </p:nvPicPr>
        <p:blipFill rotWithShape="1">
          <a:blip r:embed="rId3">
            <a:alphaModFix amt="5000"/>
          </a:blip>
          <a:srcRect/>
          <a:stretch/>
        </p:blipFill>
        <p:spPr>
          <a:xfrm>
            <a:off x="0" y="0"/>
            <a:ext cx="9144001" cy="5143501"/>
          </a:xfrm>
          <a:prstGeom prst="rect">
            <a:avLst/>
          </a:prstGeom>
          <a:noFill/>
          <a:ln>
            <a:noFill/>
          </a:ln>
        </p:spPr>
      </p:pic>
      <p:pic>
        <p:nvPicPr>
          <p:cNvPr id="97" name="Google Shape;97;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8" name="Google Shape;98;p16"/>
          <p:cNvSpPr txBox="1"/>
          <p:nvPr/>
        </p:nvSpPr>
        <p:spPr>
          <a:xfrm>
            <a:off x="340500" y="1435413"/>
            <a:ext cx="8376900" cy="23826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400"/>
              <a:buFont typeface="Arial"/>
              <a:buNone/>
            </a:pPr>
            <a:r>
              <a:rPr lang="en">
                <a:latin typeface="Rubik"/>
                <a:ea typeface="Rubik"/>
                <a:cs typeface="Rubik"/>
                <a:sym typeface="Rubik"/>
              </a:rPr>
              <a:t>Bank Muamalat Indonesia Tbk (BMI) adalah bank pertama di Indonesia yang menerapkan konsep perbankan syariah. Didirikan pada 1 November 1991, Perseroan telah mengalami beberapa kali perubahan anggaran dasar, yang terakhir pada 9 Desember 2022. Bank ini didirikan atas gagasan dari MUI, ICMI, dan pengusaha Muslim dengan dukungan pemerintah. BMI telah menerima izin untuk beroperasi sebagai bank umum syariah dan bank devisa sejak tahun 1992 dan 1994. Selain itu, BMI terus berinovasi dengan produk keuangan syariah dan telah mengembangkan jaringan cabang tidak hanya di Indonesia tetapi juga di luar negeri, seperti di Malaysia. Melalui rebranding dan kerjasama dengan entitas terkait, BMI berkomitmen untuk memberikan layanan terbaik dalam konteks perbankan syariah modern dan profesional.</a:t>
            </a:r>
            <a:endParaRPr sz="1400" b="0" i="1" u="none" strike="noStrike" cap="none">
              <a:solidFill>
                <a:srgbClr val="000000"/>
              </a:solidFill>
              <a:latin typeface="Rubik"/>
              <a:ea typeface="Rubik"/>
              <a:cs typeface="Rubik"/>
              <a:sym typeface="Rubik"/>
            </a:endParaRPr>
          </a:p>
        </p:txBody>
      </p:sp>
      <p:sp>
        <p:nvSpPr>
          <p:cNvPr id="99" name="Google Shape;99;p16"/>
          <p:cNvSpPr txBox="1"/>
          <p:nvPr/>
        </p:nvSpPr>
        <p:spPr>
          <a:xfrm>
            <a:off x="340500" y="452038"/>
            <a:ext cx="8463000" cy="6465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About </a:t>
            </a:r>
            <a:r>
              <a:rPr lang="en" sz="3000" b="1" i="0" u="none" strike="noStrike" cap="none">
                <a:solidFill>
                  <a:srgbClr val="0097A7"/>
                </a:solidFill>
                <a:latin typeface="Rubik"/>
                <a:ea typeface="Rubik"/>
                <a:cs typeface="Rubik"/>
                <a:sym typeface="Rubik"/>
              </a:rPr>
              <a:t>Company</a:t>
            </a:r>
            <a:endParaRPr sz="3000" b="1" i="0" u="none" strike="noStrike" cap="none">
              <a:solidFill>
                <a:srgbClr val="0097A7"/>
              </a:solidFill>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17"/>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05" name="Google Shape;105;p1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06" name="Google Shape;106;p17"/>
          <p:cNvSpPr txBox="1"/>
          <p:nvPr/>
        </p:nvSpPr>
        <p:spPr>
          <a:xfrm>
            <a:off x="957600" y="1855025"/>
            <a:ext cx="6977100" cy="10752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en" sz="1300">
                <a:solidFill>
                  <a:srgbClr val="0D0D0D"/>
                </a:solidFill>
                <a:highlight>
                  <a:srgbClr val="FFFFFF"/>
                </a:highlight>
                <a:latin typeface="Roboto"/>
                <a:ea typeface="Roboto"/>
                <a:cs typeface="Roboto"/>
                <a:sym typeface="Roboto"/>
              </a:rPr>
              <a:t>Sebagai seorang intern data analyst di Bank Muamalat, dilakukan analisis kinerja bisnis perusahaanyang akan memberikan wawasan penting dalam menggali potensi data untuk dapat memahami tren penjualan, memperkuat strategi pemasaran, mengoptimalkan rantai pasok, dan memahami kebutuhan pelanggan.</a:t>
            </a:r>
            <a:endParaRPr sz="1200" b="0" i="0" u="none" strike="noStrike" cap="none">
              <a:solidFill>
                <a:srgbClr val="000000"/>
              </a:solidFill>
              <a:latin typeface="Rubik"/>
              <a:ea typeface="Rubik"/>
              <a:cs typeface="Rubik"/>
              <a:sym typeface="Rubik"/>
            </a:endParaRPr>
          </a:p>
        </p:txBody>
      </p:sp>
      <p:sp>
        <p:nvSpPr>
          <p:cNvPr id="107" name="Google Shape;107;p17"/>
          <p:cNvSpPr txBox="1"/>
          <p:nvPr/>
        </p:nvSpPr>
        <p:spPr>
          <a:xfrm>
            <a:off x="340500" y="452038"/>
            <a:ext cx="8463000" cy="6465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Project </a:t>
            </a:r>
            <a:r>
              <a:rPr lang="en" sz="3000" b="1" i="0" u="none" strike="noStrike" cap="none">
                <a:solidFill>
                  <a:schemeClr val="accent5"/>
                </a:solidFill>
                <a:latin typeface="Rubik"/>
                <a:ea typeface="Rubik"/>
                <a:cs typeface="Rubik"/>
                <a:sym typeface="Rubik"/>
              </a:rPr>
              <a:t>Portfolio</a:t>
            </a:r>
            <a:endParaRPr sz="3000" b="1" i="0" u="none" strike="noStrike" cap="none">
              <a:solidFill>
                <a:schemeClr val="accent5"/>
              </a:solidFill>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18"/>
          <p:cNvPicPr preferRelativeResize="0"/>
          <p:nvPr/>
        </p:nvPicPr>
        <p:blipFill rotWithShape="1">
          <a:blip r:embed="rId3">
            <a:alphaModFix amt="5000"/>
          </a:blip>
          <a:srcRect/>
          <a:stretch/>
        </p:blipFill>
        <p:spPr>
          <a:xfrm>
            <a:off x="0" y="0"/>
            <a:ext cx="9144001" cy="5143501"/>
          </a:xfrm>
          <a:prstGeom prst="rect">
            <a:avLst/>
          </a:prstGeom>
          <a:noFill/>
          <a:ln>
            <a:noFill/>
          </a:ln>
        </p:spPr>
      </p:pic>
      <p:sp>
        <p:nvSpPr>
          <p:cNvPr id="113" name="Google Shape;113;p18"/>
          <p:cNvSpPr txBox="1"/>
          <p:nvPr/>
        </p:nvSpPr>
        <p:spPr>
          <a:xfrm>
            <a:off x="327400" y="303122"/>
            <a:ext cx="2857200" cy="661800"/>
          </a:xfrm>
          <a:prstGeom prst="rect">
            <a:avLst/>
          </a:prstGeom>
          <a:noFill/>
          <a:ln>
            <a:noFill/>
          </a:ln>
          <a:effectLst>
            <a:outerShdw blurRad="57150" dist="19050" dir="2820000" algn="bl" rotWithShape="0">
              <a:srgbClr val="B7B7B7">
                <a:alpha val="8588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100" b="1">
                <a:latin typeface="Rubik"/>
                <a:ea typeface="Rubik"/>
                <a:cs typeface="Rubik"/>
                <a:sym typeface="Rubik"/>
              </a:rPr>
              <a:t>SQL Queries</a:t>
            </a:r>
            <a:endParaRPr sz="3100" b="1" i="0" u="none" strike="noStrike" cap="none">
              <a:solidFill>
                <a:srgbClr val="000000"/>
              </a:solidFill>
              <a:latin typeface="Rubik"/>
              <a:ea typeface="Rubik"/>
              <a:cs typeface="Rubik"/>
              <a:sym typeface="Rubik"/>
            </a:endParaRPr>
          </a:p>
        </p:txBody>
      </p:sp>
      <p:pic>
        <p:nvPicPr>
          <p:cNvPr id="114" name="Google Shape;114;p18"/>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grpSp>
        <p:nvGrpSpPr>
          <p:cNvPr id="115" name="Google Shape;115;p18"/>
          <p:cNvGrpSpPr/>
          <p:nvPr/>
        </p:nvGrpSpPr>
        <p:grpSpPr>
          <a:xfrm>
            <a:off x="4289747" y="964925"/>
            <a:ext cx="4143229" cy="3257915"/>
            <a:chOff x="4263497" y="1208150"/>
            <a:chExt cx="4143229" cy="3257915"/>
          </a:xfrm>
        </p:grpSpPr>
        <p:pic>
          <p:nvPicPr>
            <p:cNvPr id="116" name="Google Shape;116;p18"/>
            <p:cNvPicPr preferRelativeResize="0"/>
            <p:nvPr/>
          </p:nvPicPr>
          <p:blipFill>
            <a:blip r:embed="rId5">
              <a:alphaModFix/>
            </a:blip>
            <a:stretch>
              <a:fillRect/>
            </a:stretch>
          </p:blipFill>
          <p:spPr>
            <a:xfrm>
              <a:off x="4263497" y="1208150"/>
              <a:ext cx="4143226" cy="2983725"/>
            </a:xfrm>
            <a:prstGeom prst="rect">
              <a:avLst/>
            </a:prstGeom>
            <a:noFill/>
            <a:ln>
              <a:noFill/>
            </a:ln>
          </p:spPr>
        </p:pic>
        <p:pic>
          <p:nvPicPr>
            <p:cNvPr id="117" name="Google Shape;117;p18"/>
            <p:cNvPicPr preferRelativeResize="0"/>
            <p:nvPr/>
          </p:nvPicPr>
          <p:blipFill>
            <a:blip r:embed="rId6">
              <a:alphaModFix/>
            </a:blip>
            <a:stretch>
              <a:fillRect/>
            </a:stretch>
          </p:blipFill>
          <p:spPr>
            <a:xfrm>
              <a:off x="4263500" y="4191875"/>
              <a:ext cx="4143226" cy="274189"/>
            </a:xfrm>
            <a:prstGeom prst="rect">
              <a:avLst/>
            </a:prstGeom>
            <a:noFill/>
            <a:ln>
              <a:noFill/>
            </a:ln>
          </p:spPr>
        </p:pic>
      </p:grpSp>
      <p:pic>
        <p:nvPicPr>
          <p:cNvPr id="118" name="Google Shape;118;p18"/>
          <p:cNvPicPr preferRelativeResize="0"/>
          <p:nvPr/>
        </p:nvPicPr>
        <p:blipFill>
          <a:blip r:embed="rId7">
            <a:alphaModFix/>
          </a:blip>
          <a:stretch>
            <a:fillRect/>
          </a:stretch>
        </p:blipFill>
        <p:spPr>
          <a:xfrm>
            <a:off x="589250" y="964925"/>
            <a:ext cx="2857199" cy="27524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19"/>
          <p:cNvPicPr preferRelativeResize="0"/>
          <p:nvPr/>
        </p:nvPicPr>
        <p:blipFill rotWithShape="1">
          <a:blip r:embed="rId3">
            <a:alphaModFix amt="5000"/>
          </a:blip>
          <a:srcRect/>
          <a:stretch/>
        </p:blipFill>
        <p:spPr>
          <a:xfrm>
            <a:off x="0" y="0"/>
            <a:ext cx="9144001" cy="5143501"/>
          </a:xfrm>
          <a:prstGeom prst="rect">
            <a:avLst/>
          </a:prstGeom>
          <a:noFill/>
          <a:ln>
            <a:noFill/>
          </a:ln>
        </p:spPr>
      </p:pic>
      <p:pic>
        <p:nvPicPr>
          <p:cNvPr id="124" name="Google Shape;124;p1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5" name="Google Shape;125;p19"/>
          <p:cNvSpPr txBox="1"/>
          <p:nvPr/>
        </p:nvSpPr>
        <p:spPr>
          <a:xfrm>
            <a:off x="340500" y="2843463"/>
            <a:ext cx="83769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ubik"/>
                <a:ea typeface="Rubik"/>
                <a:cs typeface="Rubik"/>
                <a:sym typeface="Rubik"/>
              </a:rPr>
              <a:t>You can add </a:t>
            </a:r>
            <a:r>
              <a:rPr lang="en" sz="1400" b="1" i="0" u="none" strike="noStrike" cap="none">
                <a:solidFill>
                  <a:srgbClr val="000000"/>
                </a:solidFill>
                <a:latin typeface="Rubik"/>
                <a:ea typeface="Rubik"/>
                <a:cs typeface="Rubik"/>
                <a:sym typeface="Rubik"/>
              </a:rPr>
              <a:t>link GitHub / Coda / Figma </a:t>
            </a:r>
            <a:r>
              <a:rPr lang="en" sz="1400" b="0" i="0" u="none" strike="noStrike" cap="none">
                <a:solidFill>
                  <a:srgbClr val="000000"/>
                </a:solidFill>
                <a:latin typeface="Rubik"/>
                <a:ea typeface="Rubik"/>
                <a:cs typeface="Rubik"/>
                <a:sym typeface="Rubik"/>
              </a:rPr>
              <a:t>also (optional)</a:t>
            </a:r>
            <a:endParaRPr sz="1400" b="0" i="1" u="none" strike="noStrike" cap="none">
              <a:solidFill>
                <a:srgbClr val="000000"/>
              </a:solidFill>
              <a:latin typeface="Rubik"/>
              <a:ea typeface="Rubik"/>
              <a:cs typeface="Rubik"/>
              <a:sym typeface="Rubik"/>
            </a:endParaRPr>
          </a:p>
        </p:txBody>
      </p:sp>
      <p:pic>
        <p:nvPicPr>
          <p:cNvPr id="126" name="Google Shape;126;p19"/>
          <p:cNvPicPr preferRelativeResize="0"/>
          <p:nvPr/>
        </p:nvPicPr>
        <p:blipFill>
          <a:blip r:embed="rId5">
            <a:alphaModFix/>
          </a:blip>
          <a:stretch>
            <a:fillRect/>
          </a:stretch>
        </p:blipFill>
        <p:spPr>
          <a:xfrm>
            <a:off x="1430925" y="726925"/>
            <a:ext cx="6505650" cy="4449649"/>
          </a:xfrm>
          <a:prstGeom prst="rect">
            <a:avLst/>
          </a:prstGeom>
          <a:noFill/>
          <a:ln>
            <a:noFill/>
          </a:ln>
        </p:spPr>
      </p:pic>
      <p:sp>
        <p:nvSpPr>
          <p:cNvPr id="127" name="Google Shape;127;p19"/>
          <p:cNvSpPr txBox="1"/>
          <p:nvPr/>
        </p:nvSpPr>
        <p:spPr>
          <a:xfrm>
            <a:off x="340500" y="293425"/>
            <a:ext cx="2612100" cy="723300"/>
          </a:xfrm>
          <a:prstGeom prst="rect">
            <a:avLst/>
          </a:prstGeom>
          <a:noFill/>
          <a:ln>
            <a:noFill/>
          </a:ln>
          <a:effectLst>
            <a:outerShdw blurRad="57150" dist="19050" dir="2820000" algn="bl" rotWithShape="0">
              <a:srgbClr val="B7B7B7">
                <a:alpha val="8588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 sz="3500" b="1">
                <a:latin typeface="Rubik"/>
                <a:ea typeface="Rubik"/>
                <a:cs typeface="Rubik"/>
                <a:sym typeface="Rubik"/>
              </a:rPr>
              <a:t>ERD Table</a:t>
            </a:r>
            <a:endParaRPr sz="3500" b="1" i="0" u="none" strike="noStrike" cap="none">
              <a:solidFill>
                <a:srgbClr val="000000"/>
              </a:solidFill>
              <a:latin typeface="Rubik"/>
              <a:ea typeface="Rubik"/>
              <a:cs typeface="Rubik"/>
              <a:sym typeface="Rubi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0"/>
          <p:cNvPicPr preferRelativeResize="0"/>
          <p:nvPr/>
        </p:nvPicPr>
        <p:blipFill rotWithShape="1">
          <a:blip r:embed="rId3">
            <a:alphaModFix amt="5000"/>
          </a:blip>
          <a:srcRect/>
          <a:stretch/>
        </p:blipFill>
        <p:spPr>
          <a:xfrm>
            <a:off x="0" y="0"/>
            <a:ext cx="9144001" cy="5143501"/>
          </a:xfrm>
          <a:prstGeom prst="rect">
            <a:avLst/>
          </a:prstGeom>
          <a:noFill/>
          <a:ln>
            <a:noFill/>
          </a:ln>
        </p:spPr>
      </p:pic>
      <p:pic>
        <p:nvPicPr>
          <p:cNvPr id="133" name="Google Shape;133;p20"/>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134" name="Google Shape;134;p20"/>
          <p:cNvPicPr preferRelativeResize="0"/>
          <p:nvPr/>
        </p:nvPicPr>
        <p:blipFill rotWithShape="1">
          <a:blip r:embed="rId5">
            <a:alphaModFix amt="10000"/>
          </a:blip>
          <a:srcRect/>
          <a:stretch/>
        </p:blipFill>
        <p:spPr>
          <a:xfrm>
            <a:off x="0" y="0"/>
            <a:ext cx="9144001" cy="5143501"/>
          </a:xfrm>
          <a:prstGeom prst="rect">
            <a:avLst/>
          </a:prstGeom>
          <a:noFill/>
          <a:ln>
            <a:noFill/>
          </a:ln>
        </p:spPr>
      </p:pic>
      <p:pic>
        <p:nvPicPr>
          <p:cNvPr id="135" name="Google Shape;135;p20"/>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p20"/>
          <p:cNvSpPr txBox="1"/>
          <p:nvPr/>
        </p:nvSpPr>
        <p:spPr>
          <a:xfrm>
            <a:off x="340500" y="269363"/>
            <a:ext cx="8463000"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2700" b="1" i="0" u="none" strike="noStrike" cap="none">
                <a:solidFill>
                  <a:srgbClr val="000000"/>
                </a:solidFill>
                <a:latin typeface="Rubik"/>
                <a:ea typeface="Rubik"/>
                <a:cs typeface="Rubik"/>
                <a:sym typeface="Rubik"/>
              </a:rPr>
              <a:t>Dashboard  Performance Analytics</a:t>
            </a:r>
            <a:endParaRPr sz="2700" b="1" i="0" u="none" strike="noStrike" cap="none">
              <a:solidFill>
                <a:srgbClr val="000000"/>
              </a:solidFill>
              <a:latin typeface="Rubik"/>
              <a:ea typeface="Rubik"/>
              <a:cs typeface="Rubik"/>
              <a:sym typeface="Rubik"/>
            </a:endParaRPr>
          </a:p>
        </p:txBody>
      </p:sp>
      <p:sp>
        <p:nvSpPr>
          <p:cNvPr id="137" name="Google Shape;137;p20"/>
          <p:cNvSpPr txBox="1"/>
          <p:nvPr/>
        </p:nvSpPr>
        <p:spPr>
          <a:xfrm>
            <a:off x="215350" y="869675"/>
            <a:ext cx="2502900" cy="28854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400"/>
              <a:buFont typeface="Arial"/>
              <a:buNone/>
            </a:pPr>
            <a:r>
              <a:rPr lang="en" sz="1100">
                <a:latin typeface="Roboto"/>
                <a:ea typeface="Roboto"/>
                <a:cs typeface="Roboto"/>
                <a:sym typeface="Roboto"/>
              </a:rPr>
              <a:t>Dashboard di samping menampilkan total penjualan, penjualan per kategori produk, total kuantitas penjualan per kategori produk, penjualan per kota, total kuantitas penjualan per kota, serta top 5 kategori produk berdasarkan penjualan dan kuantitas penjualan tertinggi. Ini memungkinkan pengguna untuk dengan cepat memahami performa penjualan secara menyeluruh dan tren penjualan berdasarkan kategori produk dan lokasi.</a:t>
            </a:r>
            <a:endParaRPr sz="1100" i="0" u="none" strike="noStrike" cap="none">
              <a:solidFill>
                <a:srgbClr val="000000"/>
              </a:solidFill>
              <a:latin typeface="Roboto"/>
              <a:ea typeface="Roboto"/>
              <a:cs typeface="Roboto"/>
              <a:sym typeface="Roboto"/>
            </a:endParaRPr>
          </a:p>
        </p:txBody>
      </p:sp>
      <p:sp>
        <p:nvSpPr>
          <p:cNvPr id="138" name="Google Shape;138;p20">
            <a:hlinkClick r:id="rId6"/>
          </p:cNvPr>
          <p:cNvSpPr txBox="1"/>
          <p:nvPr/>
        </p:nvSpPr>
        <p:spPr>
          <a:xfrm>
            <a:off x="215350" y="3755075"/>
            <a:ext cx="1880700" cy="3078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1100"/>
              <a:buFont typeface="Arial"/>
              <a:buNone/>
            </a:pPr>
            <a:r>
              <a:rPr lang="en" sz="800" b="1" i="1" u="sng">
                <a:solidFill>
                  <a:srgbClr val="0097A7"/>
                </a:solidFill>
                <a:latin typeface="Rubik"/>
                <a:ea typeface="Rubik"/>
                <a:cs typeface="Rubik"/>
                <a:sym typeface="Rubik"/>
                <a:hlinkClick r:id="rId7">
                  <a:extLst>
                    <a:ext uri="{A12FA001-AC4F-418D-AE19-62706E023703}">
                      <ahyp:hlinkClr xmlns:ahyp="http://schemas.microsoft.com/office/drawing/2018/hyperlinkcolor" val="tx"/>
                    </a:ext>
                  </a:extLst>
                </a:hlinkClick>
              </a:rPr>
              <a:t>Dashboard Visualization </a:t>
            </a:r>
            <a:r>
              <a:rPr lang="en" sz="800" b="1" i="1" u="sng" strike="noStrike" cap="none">
                <a:solidFill>
                  <a:srgbClr val="0097A7"/>
                </a:solidFill>
                <a:latin typeface="Rubik"/>
                <a:ea typeface="Rubik"/>
                <a:cs typeface="Rubik"/>
                <a:sym typeface="Rubik"/>
                <a:hlinkClick r:id="rId7">
                  <a:extLst>
                    <a:ext uri="{A12FA001-AC4F-418D-AE19-62706E023703}">
                      <ahyp:hlinkClr xmlns:ahyp="http://schemas.microsoft.com/office/drawing/2018/hyperlinkcolor" val="tx"/>
                    </a:ext>
                  </a:extLst>
                </a:hlinkClick>
              </a:rPr>
              <a:t> here!</a:t>
            </a:r>
            <a:endParaRPr sz="800" b="1" i="1" u="none" strike="noStrike" cap="none">
              <a:solidFill>
                <a:srgbClr val="000000"/>
              </a:solidFill>
              <a:latin typeface="Rubik"/>
              <a:ea typeface="Rubik"/>
              <a:cs typeface="Rubik"/>
              <a:sym typeface="Rubik"/>
            </a:endParaRPr>
          </a:p>
        </p:txBody>
      </p:sp>
      <p:sp>
        <p:nvSpPr>
          <p:cNvPr id="139" name="Google Shape;139;p20">
            <a:hlinkClick r:id="rId8"/>
          </p:cNvPr>
          <p:cNvSpPr txBox="1"/>
          <p:nvPr/>
        </p:nvSpPr>
        <p:spPr>
          <a:xfrm>
            <a:off x="215350" y="4034950"/>
            <a:ext cx="1880700" cy="3078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1100"/>
              <a:buFont typeface="Arial"/>
              <a:buNone/>
            </a:pPr>
            <a:r>
              <a:rPr lang="en" sz="800" b="1" i="1" u="sng">
                <a:solidFill>
                  <a:srgbClr val="0097A7"/>
                </a:solidFill>
                <a:latin typeface="Rubik"/>
                <a:ea typeface="Rubik"/>
                <a:cs typeface="Rubik"/>
                <a:sym typeface="Rubik"/>
                <a:hlinkClick r:id="rId9">
                  <a:extLst>
                    <a:ext uri="{A12FA001-AC4F-418D-AE19-62706E023703}">
                      <ahyp:hlinkClr xmlns:ahyp="http://schemas.microsoft.com/office/drawing/2018/hyperlinkcolor" val="tx"/>
                    </a:ext>
                  </a:extLst>
                </a:hlinkClick>
              </a:rPr>
              <a:t>Github </a:t>
            </a:r>
            <a:r>
              <a:rPr lang="en" sz="800" b="1" i="1" u="sng" strike="noStrike" cap="none">
                <a:solidFill>
                  <a:srgbClr val="0097A7"/>
                </a:solidFill>
                <a:latin typeface="Rubik"/>
                <a:ea typeface="Rubik"/>
                <a:cs typeface="Rubik"/>
                <a:sym typeface="Rubik"/>
                <a:hlinkClick r:id="rId9">
                  <a:extLst>
                    <a:ext uri="{A12FA001-AC4F-418D-AE19-62706E023703}">
                      <ahyp:hlinkClr xmlns:ahyp="http://schemas.microsoft.com/office/drawing/2018/hyperlinkcolor" val="tx"/>
                    </a:ext>
                  </a:extLst>
                </a:hlinkClick>
              </a:rPr>
              <a:t> here!</a:t>
            </a:r>
            <a:endParaRPr sz="800" b="1" i="1" u="none" strike="noStrike" cap="none">
              <a:solidFill>
                <a:srgbClr val="000000"/>
              </a:solidFill>
              <a:latin typeface="Rubik"/>
              <a:ea typeface="Rubik"/>
              <a:cs typeface="Rubik"/>
              <a:sym typeface="Rubik"/>
            </a:endParaRPr>
          </a:p>
        </p:txBody>
      </p:sp>
      <p:pic>
        <p:nvPicPr>
          <p:cNvPr id="140" name="Google Shape;140;p20"/>
          <p:cNvPicPr preferRelativeResize="0"/>
          <p:nvPr/>
        </p:nvPicPr>
        <p:blipFill>
          <a:blip r:embed="rId10">
            <a:alphaModFix/>
          </a:blip>
          <a:stretch>
            <a:fillRect/>
          </a:stretch>
        </p:blipFill>
        <p:spPr>
          <a:xfrm>
            <a:off x="2718254" y="869675"/>
            <a:ext cx="6179275" cy="3589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21"/>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46" name="Google Shape;146;p21"/>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7" name="Google Shape;147;p21"/>
          <p:cNvSpPr txBox="1"/>
          <p:nvPr/>
        </p:nvSpPr>
        <p:spPr>
          <a:xfrm>
            <a:off x="622900" y="1368850"/>
            <a:ext cx="8005500" cy="2918400"/>
          </a:xfrm>
          <a:prstGeom prst="rect">
            <a:avLst/>
          </a:prstGeom>
          <a:noFill/>
          <a:ln>
            <a:noFill/>
          </a:ln>
        </p:spPr>
        <p:txBody>
          <a:bodyPr spcFirstLastPara="1" wrap="square" lIns="91425" tIns="91425" rIns="91425" bIns="91425" anchor="t" anchorCtr="0">
            <a:spAutoFit/>
          </a:bodyPr>
          <a:lstStyle/>
          <a:p>
            <a:pPr marL="457200" lvl="0" indent="-304800" algn="just" rtl="0">
              <a:lnSpc>
                <a:spcPct val="115000"/>
              </a:lnSpc>
              <a:spcBef>
                <a:spcPts val="0"/>
              </a:spcBef>
              <a:spcAft>
                <a:spcPts val="0"/>
              </a:spcAft>
              <a:buClr>
                <a:srgbClr val="0D0D0D"/>
              </a:buClr>
              <a:buSzPts val="1200"/>
              <a:buFont typeface="Roboto"/>
              <a:buChar char="●"/>
            </a:pPr>
            <a:r>
              <a:rPr lang="en" sz="1200" b="1">
                <a:solidFill>
                  <a:srgbClr val="0D0D0D"/>
                </a:solidFill>
                <a:highlight>
                  <a:srgbClr val="FFFFFF"/>
                </a:highlight>
                <a:latin typeface="Roboto"/>
                <a:ea typeface="Roboto"/>
                <a:cs typeface="Roboto"/>
                <a:sym typeface="Roboto"/>
              </a:rPr>
              <a:t>Analisis Pelanggan dan Segmentasi</a:t>
            </a:r>
            <a:r>
              <a:rPr lang="en" sz="1200">
                <a:solidFill>
                  <a:srgbClr val="0D0D0D"/>
                </a:solidFill>
                <a:highlight>
                  <a:srgbClr val="FFFFFF"/>
                </a:highlight>
                <a:latin typeface="Roboto"/>
                <a:ea typeface="Roboto"/>
                <a:cs typeface="Roboto"/>
                <a:sym typeface="Roboto"/>
              </a:rPr>
              <a:t> </a:t>
            </a:r>
            <a:endParaRPr sz="1200">
              <a:solidFill>
                <a:srgbClr val="0D0D0D"/>
              </a:solidFill>
              <a:highlight>
                <a:srgbClr val="FFFFFF"/>
              </a:highlight>
              <a:latin typeface="Roboto"/>
              <a:ea typeface="Roboto"/>
              <a:cs typeface="Roboto"/>
              <a:sym typeface="Roboto"/>
            </a:endParaRPr>
          </a:p>
          <a:p>
            <a:pPr marL="457200" lvl="0" indent="0" algn="just" rtl="0">
              <a:lnSpc>
                <a:spcPct val="115000"/>
              </a:lnSpc>
              <a:spcBef>
                <a:spcPts val="0"/>
              </a:spcBef>
              <a:spcAft>
                <a:spcPts val="0"/>
              </a:spcAft>
              <a:buNone/>
            </a:pPr>
            <a:r>
              <a:rPr lang="en" sz="1200">
                <a:solidFill>
                  <a:srgbClr val="0D0D0D"/>
                </a:solidFill>
                <a:highlight>
                  <a:srgbClr val="FFFFFF"/>
                </a:highlight>
                <a:latin typeface="Roboto"/>
                <a:ea typeface="Roboto"/>
                <a:cs typeface="Roboto"/>
                <a:sym typeface="Roboto"/>
              </a:rPr>
              <a:t>Analisis pelanggan dilakukan untuk dapat memahami perilaku pembelian, preferensi, dan demografi mereka. Setelah itu segmentasikan pelanggan ke dalam kelompok yang serupa dan sesuaikan strategi pemasaran dan promosi untuk setiap segmen.</a:t>
            </a:r>
            <a:endParaRPr sz="1200">
              <a:solidFill>
                <a:srgbClr val="0D0D0D"/>
              </a:solidFill>
              <a:highlight>
                <a:srgbClr val="FFFFFF"/>
              </a:highlight>
              <a:latin typeface="Roboto"/>
              <a:ea typeface="Roboto"/>
              <a:cs typeface="Roboto"/>
              <a:sym typeface="Roboto"/>
            </a:endParaRPr>
          </a:p>
          <a:p>
            <a:pPr marL="457200" lvl="0" indent="0" algn="just" rtl="0">
              <a:lnSpc>
                <a:spcPct val="115000"/>
              </a:lnSpc>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457200" lvl="0" indent="-304800" algn="just" rtl="0">
              <a:lnSpc>
                <a:spcPct val="115000"/>
              </a:lnSpc>
              <a:spcBef>
                <a:spcPts val="0"/>
              </a:spcBef>
              <a:spcAft>
                <a:spcPts val="0"/>
              </a:spcAft>
              <a:buClr>
                <a:srgbClr val="0D0D0D"/>
              </a:buClr>
              <a:buSzPts val="1200"/>
              <a:buFont typeface="Roboto"/>
              <a:buChar char="●"/>
            </a:pPr>
            <a:r>
              <a:rPr lang="en" sz="1200" b="1">
                <a:solidFill>
                  <a:srgbClr val="0D0D0D"/>
                </a:solidFill>
                <a:highlight>
                  <a:srgbClr val="FFFFFF"/>
                </a:highlight>
                <a:latin typeface="Roboto"/>
                <a:ea typeface="Roboto"/>
                <a:cs typeface="Roboto"/>
                <a:sym typeface="Roboto"/>
              </a:rPr>
              <a:t>Rekomendasi Produk</a:t>
            </a:r>
            <a:endParaRPr sz="1200" b="1">
              <a:solidFill>
                <a:srgbClr val="0D0D0D"/>
              </a:solidFill>
              <a:highlight>
                <a:srgbClr val="FFFFFF"/>
              </a:highlight>
              <a:latin typeface="Roboto"/>
              <a:ea typeface="Roboto"/>
              <a:cs typeface="Roboto"/>
              <a:sym typeface="Roboto"/>
            </a:endParaRPr>
          </a:p>
          <a:p>
            <a:pPr marL="457200" lvl="0" indent="0" algn="just" rtl="0">
              <a:lnSpc>
                <a:spcPct val="115000"/>
              </a:lnSpc>
              <a:spcBef>
                <a:spcPts val="0"/>
              </a:spcBef>
              <a:spcAft>
                <a:spcPts val="0"/>
              </a:spcAft>
              <a:buNone/>
            </a:pPr>
            <a:r>
              <a:rPr lang="en" sz="1200">
                <a:solidFill>
                  <a:srgbClr val="0D0D0D"/>
                </a:solidFill>
                <a:highlight>
                  <a:srgbClr val="FFFFFF"/>
                </a:highlight>
                <a:latin typeface="Roboto"/>
                <a:ea typeface="Roboto"/>
                <a:cs typeface="Roboto"/>
                <a:sym typeface="Roboto"/>
              </a:rPr>
              <a:t>Manfaatkan teknik rekomendasi produk untuk menganalisis pola pembelian sebelumnya dan merekomendasikan produk tambahan kepada pelanggan yang sesuai dengan preferensi mereka.</a:t>
            </a:r>
            <a:endParaRPr sz="1200">
              <a:solidFill>
                <a:srgbClr val="0D0D0D"/>
              </a:solidFill>
              <a:highlight>
                <a:srgbClr val="FFFFFF"/>
              </a:highlight>
              <a:latin typeface="Roboto"/>
              <a:ea typeface="Roboto"/>
              <a:cs typeface="Roboto"/>
              <a:sym typeface="Roboto"/>
            </a:endParaRPr>
          </a:p>
          <a:p>
            <a:pPr marL="457200" lvl="0" indent="0" algn="just" rtl="0">
              <a:lnSpc>
                <a:spcPct val="115000"/>
              </a:lnSpc>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457200" lvl="0" indent="-304800" algn="just" rtl="0">
              <a:lnSpc>
                <a:spcPct val="115000"/>
              </a:lnSpc>
              <a:spcBef>
                <a:spcPts val="0"/>
              </a:spcBef>
              <a:spcAft>
                <a:spcPts val="0"/>
              </a:spcAft>
              <a:buClr>
                <a:srgbClr val="0D0D0D"/>
              </a:buClr>
              <a:buSzPts val="1200"/>
              <a:buFont typeface="Roboto"/>
              <a:buChar char="●"/>
            </a:pPr>
            <a:r>
              <a:rPr lang="en" sz="1200" b="1">
                <a:solidFill>
                  <a:srgbClr val="0D0D0D"/>
                </a:solidFill>
                <a:highlight>
                  <a:srgbClr val="FFFFFF"/>
                </a:highlight>
                <a:latin typeface="Roboto"/>
                <a:ea typeface="Roboto"/>
                <a:cs typeface="Roboto"/>
                <a:sym typeface="Roboto"/>
              </a:rPr>
              <a:t>Optimasi Stok dan Analisis Harga</a:t>
            </a:r>
            <a:endParaRPr sz="1200">
              <a:solidFill>
                <a:srgbClr val="0D0D0D"/>
              </a:solidFill>
              <a:highlight>
                <a:srgbClr val="FFFFFF"/>
              </a:highlight>
              <a:latin typeface="Roboto"/>
              <a:ea typeface="Roboto"/>
              <a:cs typeface="Roboto"/>
              <a:sym typeface="Roboto"/>
            </a:endParaRPr>
          </a:p>
          <a:p>
            <a:pPr marL="457200" lvl="0" indent="0" algn="just" rtl="0">
              <a:lnSpc>
                <a:spcPct val="115000"/>
              </a:lnSpc>
              <a:spcBef>
                <a:spcPts val="0"/>
              </a:spcBef>
              <a:spcAft>
                <a:spcPts val="0"/>
              </a:spcAft>
              <a:buNone/>
            </a:pPr>
            <a:r>
              <a:rPr lang="en" sz="1200">
                <a:solidFill>
                  <a:srgbClr val="0D0D0D"/>
                </a:solidFill>
                <a:highlight>
                  <a:srgbClr val="FFFFFF"/>
                </a:highlight>
                <a:latin typeface="Roboto"/>
                <a:ea typeface="Roboto"/>
                <a:cs typeface="Roboto"/>
                <a:sym typeface="Roboto"/>
              </a:rPr>
              <a:t>Gunakan data transaksi untuk memprediksi permintaan produk di masa depan dan mengoptimalkan tingkat persediaan. Lakukan evaluasi tren dan sensitivitas harga pelanggan untuk dapat menyesuaikan strategi harga perusahaan serta jalankan promosi yang lebih efektif.</a:t>
            </a:r>
            <a:endParaRPr sz="1200">
              <a:solidFill>
                <a:srgbClr val="0D0D0D"/>
              </a:solidFill>
              <a:highlight>
                <a:srgbClr val="FFFFFF"/>
              </a:highlight>
              <a:latin typeface="Roboto"/>
              <a:ea typeface="Roboto"/>
              <a:cs typeface="Roboto"/>
              <a:sym typeface="Roboto"/>
            </a:endParaRPr>
          </a:p>
        </p:txBody>
      </p:sp>
      <p:sp>
        <p:nvSpPr>
          <p:cNvPr id="148" name="Google Shape;148;p21"/>
          <p:cNvSpPr txBox="1"/>
          <p:nvPr/>
        </p:nvSpPr>
        <p:spPr>
          <a:xfrm>
            <a:off x="340500" y="452038"/>
            <a:ext cx="8463000" cy="6465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Saran &amp; </a:t>
            </a:r>
            <a:r>
              <a:rPr lang="en" sz="3000" b="1">
                <a:solidFill>
                  <a:schemeClr val="accent5"/>
                </a:solidFill>
                <a:latin typeface="Rubik"/>
                <a:ea typeface="Rubik"/>
                <a:cs typeface="Rubik"/>
                <a:sym typeface="Rubik"/>
              </a:rPr>
              <a:t>Masukan</a:t>
            </a:r>
            <a:endParaRPr sz="3000" b="1" i="0" u="none" strike="noStrike" cap="none">
              <a:solidFill>
                <a:schemeClr val="accent5"/>
              </a:solidFill>
              <a:latin typeface="Rubik"/>
              <a:ea typeface="Rubik"/>
              <a:cs typeface="Rubik"/>
              <a:sym typeface="Rubik"/>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626</Words>
  <Application>Microsoft Office PowerPoint</Application>
  <PresentationFormat>On-screen Show (16:9)</PresentationFormat>
  <Paragraphs>37</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Rubik</vt:lpstr>
      <vt:lpstr>Rubik Light</vt:lpstr>
      <vt:lpstr>Arial</vt:lpstr>
      <vt:lpstr>Rubik Medium</vt:lpstr>
      <vt:lpstr>Rubik SemiBold</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Asmiyeni Islamiati</cp:lastModifiedBy>
  <cp:revision>1</cp:revision>
  <dcterms:modified xsi:type="dcterms:W3CDTF">2024-05-11T15:13:09Z</dcterms:modified>
</cp:coreProperties>
</file>