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2" r:id="rId4"/>
    <p:sldId id="283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8FF2-7FE1-43B1-9BAB-F4490925D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E007E-6E38-4E44-9EEA-0979BD8D6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8B99-5F5E-4B3E-B250-7CE34A1D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B778-0E8A-4798-8FC8-AE69BD3A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87F6-C6F0-4BE9-B5E1-E5AA1143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6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9A19-642C-4622-90C6-D01D6186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18EFF-A381-4EB4-8852-FB131F76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5705-14B3-47AD-824C-A680A435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0CE2-4D4D-4E94-B210-36AA4682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A084A-79D6-4078-981A-5DA0BB8F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0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B81F9-46A4-4547-8390-B6B7BF11B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78E1-FCA3-4EC9-9D95-E3129A92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B111-0E0C-483E-8CDC-8BBEA65B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06B6-364E-40A6-9E46-CB77A485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CDF72-C7EB-4B96-A03C-04516B32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1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632F-C93A-4CE0-B4D2-E9F72F2F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1F0E-F9F1-4C08-AB5B-E97F58EA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F0D1C-1D16-4BA6-B4AE-D0E62EB1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437D-0B28-4CA8-A374-08A88570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2370-CAE9-4AC1-8700-C139791A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25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8CB1-0814-453E-ABD3-BBE42740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5A4F-AB4B-4B0F-AA7F-11A3827D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FD1F-0FAD-4D28-B641-355216A1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8517-707D-4F98-9CAC-A6CA86DC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98EE-70AE-4EFA-B20C-19E97BA3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5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97DA-9F3D-4AE3-B3CA-01347819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F5BC-1543-4225-9FF8-FDF491947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099ED-6242-4061-B5A7-5F9B52EF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CDD5-A86E-4F59-A35D-19AD724C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A5B5C-4A01-4A5F-961A-0139B28C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EBD4F-71FA-4203-966E-0BC4F1AB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59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63E6-8DA4-45F8-B932-E8276521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66FD-E646-4337-823C-5CF986F0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5CD92-E032-436C-A6DA-7923C8118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2D194-E4C2-439D-95D6-C652C6B6D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73BDA-AFFC-490D-A9FD-7466E7855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B7054-8CDD-424E-A866-626D9948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22F8A-CF58-4ED2-8448-A78FDE63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02DEA-91B6-4A84-91EA-9BA18572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E4C3-DB65-4B46-A9B3-D3D8589C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22D63-7BEA-4D1A-81EA-B789AAC9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CE8AE-A6FF-4D27-98B9-D9AB7B6D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081B-26DE-474B-90BC-DD359F4E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37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E360B-04B6-4773-86AD-19F60D3B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5F4B3-76CA-4FEE-9F79-47CCD4F6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4C132-0308-403B-B83F-B3BC9DFF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6508-A7D5-4DFF-8843-662B95D9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716C-80D7-4A74-A29C-86BF836E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E128B-E7FB-4D5A-AF4B-7ACB71DA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9691-C423-49DF-92A8-1C76CE58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3C98-8550-4C9E-9E13-5D444AB7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8C04C-62AA-4AE4-8AC3-8DEF6162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8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8C70-CE0A-4A13-B8C5-380D557B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BA39-147E-41C0-9879-178132E6B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22991-6726-4CC7-B958-9C83B6370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51EC-B234-443D-BE97-B0F21FCC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8F7D6-93C7-4BA4-9EB6-2E6C6F0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B51B-682A-44D7-98A2-09EA5698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EC23F-1885-4223-9964-59153606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37D9-AD9B-4F3C-9D1C-67C3234D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E2C1-3B67-4928-9374-7472DDD49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3953-8862-42B0-8A50-8C918702A2B7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02873-C30B-4F81-A182-46B36E293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D761-8EE6-43AD-A304-08A676733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3386-BCEF-46BE-B7FD-CAC3934EA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3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8087-32C9-44D1-B499-ED94A452D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AA84-9952-45CE-8744-B48D58436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</a:t>
            </a:r>
            <a:r>
              <a:rPr lang="en-GB" dirty="0" err="1"/>
              <a:t>Tamás</a:t>
            </a:r>
            <a:r>
              <a:rPr lang="en-GB" dirty="0"/>
              <a:t> Horváth</a:t>
            </a:r>
          </a:p>
        </p:txBody>
      </p:sp>
    </p:spTree>
    <p:extLst>
      <p:ext uri="{BB962C8B-B14F-4D97-AF65-F5344CB8AC3E}">
        <p14:creationId xmlns:p14="http://schemas.microsoft.com/office/powerpoint/2010/main" val="81399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E8870-FB8B-4B27-9CAC-D5A6B783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/>
              <a:t>Annual Income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853176-FF77-4EDB-A701-08ECEFD6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1600" dirty="0"/>
              <a:t>In general, lower annual income presents higher risk of default. Above 100k, income increase does not further decrease the risk of default.</a:t>
            </a:r>
            <a:endParaRPr lang="en-US" sz="22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381258A-5CEC-4FC0-A606-328530FE0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953047"/>
            <a:ext cx="5468112" cy="2911769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51B23AE-C96D-4303-AD7B-FDEF8E35C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53047"/>
            <a:ext cx="5468112" cy="29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8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4AB9-2437-4216-B6BC-02B53858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2200" b="1"/>
              <a:t>How borrowed amount relative to annual income affects default rate (percentage)</a:t>
            </a:r>
            <a:br>
              <a:rPr lang="en-GB" sz="2200" b="1"/>
            </a:br>
            <a:endParaRPr lang="en-GB" sz="22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7111-B882-4226-9599-D2408D5E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000" dirty="0"/>
              <a:t>As the borrowed amount - annual income ratio (borrowed / annual income) increases the risk of default</a:t>
            </a:r>
          </a:p>
          <a:p>
            <a:pPr marL="0" indent="0">
              <a:buNone/>
            </a:pPr>
            <a:r>
              <a:rPr lang="en-GB" sz="2000" b="1" dirty="0"/>
              <a:t>Recommendation</a:t>
            </a:r>
          </a:p>
          <a:p>
            <a:r>
              <a:rPr lang="en-GB" sz="2000" dirty="0"/>
              <a:t>for ratio &gt;0.26 check other indicators and potentially decrease the accepted loan </a:t>
            </a:r>
            <a:r>
              <a:rPr lang="en-GB" sz="2000" dirty="0" err="1"/>
              <a:t>amountt</a:t>
            </a:r>
            <a:r>
              <a:rPr lang="en-GB" sz="2000" dirty="0"/>
              <a:t> increases as well.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94F307D-A2D8-4F2A-9B88-DDCF88655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1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EB256-72FA-4784-93F1-B3234645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Installment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17E0-B859-43DC-BB14-312A4696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The number of borrowers accross installment / monthly income ratio ranges follows normal distributon.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999C97E-4FB5-4442-BD4B-F8F3F86AB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4BD60-9122-4451-90E1-7C0908FC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Installment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AD56-EF52-46DC-BBE7-57095724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1700"/>
              <a:t>As the monthly instalment cost increase relative to the borrower's monthly income the chanche of default increases.</a:t>
            </a:r>
          </a:p>
          <a:p>
            <a:pPr marL="0" indent="0">
              <a:buNone/>
            </a:pPr>
            <a:r>
              <a:rPr lang="en-GB" sz="1700" b="1"/>
              <a:t>Recommendation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decrease the accepted loan amount therefore the ratio will decrease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offering longer term might decrease ratio but * </a:t>
            </a:r>
            <a:r>
              <a:rPr lang="en-GB" sz="1700" i="1"/>
              <a:t>see following analysis</a:t>
            </a:r>
            <a:endParaRPr lang="en-GB" sz="1700"/>
          </a:p>
          <a:p>
            <a:endParaRPr lang="en-GB" sz="170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5804844-B0EA-4744-8DFA-EA606D7C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6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377F7-BC77-409A-9A84-47A16E81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2600"/>
              <a:t>longer term effects default ratio respect to instalment / monthly income ratio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9122-3088-407C-BCF3-FE430B716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1700"/>
              <a:t>Based on the data, longer term loans has a significantly higher risk of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Even with lower installment / monthly income ratio the chance of default is higher for longer term. It is </a:t>
            </a:r>
            <a:r>
              <a:rPr lang="en-GB" sz="1700" b="1"/>
              <a:t>not recommended</a:t>
            </a:r>
            <a:r>
              <a:rPr lang="en-GB" sz="1700"/>
              <a:t> to offer </a:t>
            </a:r>
            <a:r>
              <a:rPr lang="en-GB" sz="1700" b="1"/>
              <a:t>significantly</a:t>
            </a:r>
            <a:r>
              <a:rPr lang="en-GB" sz="1700"/>
              <a:t> longer term for those who has higher installment / monthly income ratio.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/>
              <a:t>40 or 48 months might be an option, but it needs data to prove.</a:t>
            </a:r>
          </a:p>
          <a:p>
            <a:endParaRPr lang="en-GB" sz="170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993C2DF-32A3-4445-9B9E-9DF73CD92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7E561-4F15-4AAA-9389-43E0147D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/>
              <a:t>Term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9E8E-D92D-4861-8FC9-DC7093B91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000"/>
              <a:t>In general longer term (60 months) has significantly higher (2x) risk of default.</a:t>
            </a:r>
          </a:p>
          <a:p>
            <a:pPr marL="0" indent="0">
              <a:buNone/>
            </a:pPr>
            <a:r>
              <a:rPr lang="en-GB" sz="2000" b="1"/>
              <a:t>Recommendation</a:t>
            </a:r>
            <a:endParaRPr lang="en-GB" sz="2000"/>
          </a:p>
          <a:p>
            <a:pPr>
              <a:buFont typeface="Arial" panose="020B0604020202020204" pitchFamily="34" charset="0"/>
              <a:buChar char="•"/>
            </a:pPr>
            <a:r>
              <a:rPr lang="en-GB" sz="2000"/>
              <a:t>Decrease the term to 36 if possible or decrease the loan amount to fit to the 36 months instalment. </a:t>
            </a:r>
            <a:r>
              <a:rPr lang="en-GB" sz="2000" i="1"/>
              <a:t>As shown later decreasing the loan amount keeping the 60 months does not decrease the risk of default</a:t>
            </a:r>
            <a:endParaRPr lang="en-GB" sz="2000"/>
          </a:p>
          <a:p>
            <a:pPr>
              <a:buFont typeface="Arial" panose="020B0604020202020204" pitchFamily="34" charset="0"/>
              <a:buChar char="•"/>
            </a:pPr>
            <a:r>
              <a:rPr lang="en-GB" sz="2000"/>
              <a:t>Check other risk factors and reject the loan if 60 months term coexist with them</a:t>
            </a:r>
          </a:p>
          <a:p>
            <a:endParaRPr lang="en-GB" sz="200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D4BD522-CEEF-49F5-A5AA-6CFE6CA3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975550"/>
            <a:ext cx="5458968" cy="29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BCCB6-332D-4899-AFF2-4746F478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000" b="1"/>
              <a:t>Defaulted percentage respect to Term - Income</a:t>
            </a:r>
            <a:endParaRPr lang="en-GB" sz="30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6B9-0F8B-489F-9085-4FA2D53FF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Anual income increase lowers the risk for both terms (36 months, 60 months), indicating that annual income feature (variable) is a consistent predictor.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58F747D-17AC-45B2-B849-8821B1CA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6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43DB4-4529-4590-BEF1-5404BB06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2600" b="1"/>
              <a:t>Defaulted percentage respect to Term - Loan amount</a:t>
            </a:r>
            <a:br>
              <a:rPr lang="en-GB" sz="2600" b="1"/>
            </a:br>
            <a:endParaRPr lang="en-GB" sz="26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9583-96F1-428D-86FF-8AE9AC15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Decresing the loan ammount keeping the 60 months term does not decrease the risk of default.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0C616E4-79A0-48CE-B714-2888546E0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C046-4A45-46D3-AC2E-FCD068E8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4E30-71A1-454A-8ACC-3279520E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Grade is a strong indicator of charge off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B690C3A-F888-4ABB-833D-387A3D7A7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53" y="3157525"/>
            <a:ext cx="5614416" cy="298967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C757FA5-088F-4BD9-B220-4A26F846F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7" y="3171772"/>
            <a:ext cx="5614416" cy="29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4A1C9-6A7B-448F-A4EC-E30074BF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/>
              <a:t>Subgrade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E71965-7517-4448-AD25-7E759F29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1600" dirty="0"/>
              <a:t>Sub Grade is a strong indicator of charge off. It provides reliable and consistent prediction of default between A-D. E and above subgrade does not give reliable indication.</a:t>
            </a:r>
            <a:endParaRPr lang="en-US" sz="22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1F446DD-C679-4994-83AF-0A2CED59E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953047"/>
            <a:ext cx="5468112" cy="2911769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BDF15A6-13C5-4D02-85BD-60072A0E3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53047"/>
            <a:ext cx="5468112" cy="29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4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B408-5673-4C8F-B388-B2A251A5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/>
              <a:t>Business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C2FD-CB99-4587-9F90-D21F59AC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/>
              <a:t>Reduce the </a:t>
            </a:r>
            <a:r>
              <a:rPr lang="en-GB" sz="4400" dirty="0"/>
              <a:t>number of defaulted loans without significantly reducing business potential by rejecting borrowers who will pay off.</a:t>
            </a:r>
          </a:p>
        </p:txBody>
      </p:sp>
    </p:spTree>
    <p:extLst>
      <p:ext uri="{BB962C8B-B14F-4D97-AF65-F5344CB8AC3E}">
        <p14:creationId xmlns:p14="http://schemas.microsoft.com/office/powerpoint/2010/main" val="247874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2F65-4BF5-4E36-9216-A83B31D2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Grade and Subgrade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A7F8-2754-4243-87EC-8CBC1E99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Recommendation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grade and subgrade as a risk indicator between A-D.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 and above use grade subgrade dose not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 Grade decrease (A-&gt;G) consider other factors and decrease the loan amount or reject the loan.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941C7-9D56-44D7-9703-BCEC6608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/>
              <a:t>Grade effect on default respect to annual income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63F1D-A452-4E70-8EE0-40AA9AA8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/>
              <a:t>Both annual income and grade are strong and reliable indicators. F, G not included in the analysis because of low amount of data points per bin. But data shows that grade D, E have are less consistent and incur higher risk.</a:t>
            </a:r>
          </a:p>
          <a:p>
            <a:pPr marL="0" indent="0">
              <a:buNone/>
            </a:pPr>
            <a:r>
              <a:rPr lang="en-GB" sz="2000" b="1"/>
              <a:t>Recommendation</a:t>
            </a:r>
            <a:endParaRPr lang="en-GB" sz="2000"/>
          </a:p>
          <a:p>
            <a:pPr>
              <a:buFont typeface="Arial" panose="020B0604020202020204" pitchFamily="34" charset="0"/>
              <a:buChar char="•"/>
            </a:pPr>
            <a:r>
              <a:rPr lang="en-GB" sz="2000"/>
              <a:t>Annual income used in conjunction with grade can be a good predictor of default</a:t>
            </a:r>
          </a:p>
          <a:p>
            <a:endParaRPr lang="en-GB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71919C-9324-4D64-812A-56B35158A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299010"/>
            <a:ext cx="6253212" cy="332983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75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221B-AA7E-4A74-A424-ADDAFF5D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GB" sz="3600"/>
              <a:t>Purpose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4C4709-C2E5-4CAD-A035-E0CDA68C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GB" sz="1400" dirty="0"/>
              <a:t>Small business loans carry a significantly higher risk of default.</a:t>
            </a:r>
          </a:p>
          <a:p>
            <a:pPr marL="0" indent="0">
              <a:buNone/>
            </a:pPr>
            <a:r>
              <a:rPr lang="en-GB" sz="1400" b="1" dirty="0"/>
              <a:t>Recommendation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Check other variables in case of small business loans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526BFFF5-98AF-43E2-82BD-1623FDADF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3063900"/>
            <a:ext cx="4974336" cy="2648833"/>
          </a:xfrm>
          <a:prstGeom prst="rect">
            <a:avLst/>
          </a:prstGeom>
        </p:spPr>
      </p:pic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9D66DE4-998C-40EC-9435-973893049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3063900"/>
            <a:ext cx="4974336" cy="26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20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7285B-DECE-48E9-A243-B5721369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2600" b="1"/>
              <a:t>Possible effects of lower loan amount in case of higher risk 'purpose'</a:t>
            </a:r>
            <a:br>
              <a:rPr lang="en-GB" sz="2600" b="1"/>
            </a:br>
            <a:endParaRPr lang="en-GB" sz="2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7D48-D7F9-4B6C-8459-51C023DC0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/>
              <a:t>small business: Lower loan amount can slightly decrease the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/>
              <a:t>educational: Lower loan amount can decrease the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/>
              <a:t>renewable energy: Lower loan amount can increase the risk.</a:t>
            </a:r>
          </a:p>
          <a:p>
            <a:endParaRPr lang="en-GB" sz="220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3204DCB-E6C0-41A7-A0D2-BD0EDE02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7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9AE3C-1813-4208-BB67-AAE7B535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Funded percentage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8471-A91E-4913-9718-E393BFB2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Moderate underfunding (not providing the requested loan amount) does not increase the risk of default. Only substantial underfunding &gt;50% can increase the risk.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4C3531A-46E3-4105-8182-54D9F4266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4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52B6E-7EA4-49B0-A634-272F4AA2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/>
              <a:t>Employment length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2FA4-77BF-4F46-B086-C252B549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/>
              <a:t>Employment length is not a good predictor of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/>
              <a:t>Not recommended to use it.</a:t>
            </a:r>
          </a:p>
          <a:p>
            <a:endParaRPr lang="en-GB" sz="220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7E1DB2-B17F-4AB8-8E47-8F5D2B060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953047"/>
            <a:ext cx="5468112" cy="291176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E7B74E-B915-4336-A696-FD1676A36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53047"/>
            <a:ext cx="5468112" cy="29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303CB-8703-4E7C-84F4-AE34B1E1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GB" sz="3200"/>
              <a:t>Interest rate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6B08-8583-40AA-B25C-4B50E801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Interest rate is a good predictor of risk. High interest rate has significantly higher default rate. It is a very strong indicator.</a:t>
            </a:r>
          </a:p>
          <a:p>
            <a:pPr marL="0" indent="0">
              <a:buNone/>
            </a:pPr>
            <a:r>
              <a:rPr lang="en-GB" sz="1800" b="1" dirty="0"/>
              <a:t>Recommendation</a:t>
            </a: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If high interest rate combined with other strong negative predictors do not approve the loan.</a:t>
            </a:r>
          </a:p>
          <a:p>
            <a:endParaRPr lang="en-GB" sz="180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4292EAA-C65E-49B0-9FD3-534691E4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3011877"/>
            <a:ext cx="5481509" cy="2918903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EB4B7F0-3C39-4217-81DF-7E122625D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000809"/>
            <a:ext cx="5523082" cy="29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2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C5B39-4471-4414-812C-E5DD2D5E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/>
              <a:t>DTI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F061-C8F8-48A5-8CE3-883BA6DD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1900"/>
              <a:t>DTI between 15 and 25 shows a higher risk of default. Above 25 default ratio significantly drops. More data record in this range could reinforce this observation.</a:t>
            </a:r>
          </a:p>
          <a:p>
            <a:r>
              <a:rPr lang="en-GB" sz="1900" b="1"/>
              <a:t>Recommendation</a:t>
            </a:r>
            <a:endParaRPr lang="en-GB" sz="1900"/>
          </a:p>
          <a:p>
            <a:pPr>
              <a:buFont typeface="Arial" panose="020B0604020202020204" pitchFamily="34" charset="0"/>
              <a:buChar char="•"/>
            </a:pPr>
            <a:r>
              <a:rPr lang="en-GB" sz="1900"/>
              <a:t>Not the best predictor, but can be used in conjunction with other stronger predictors.</a:t>
            </a:r>
          </a:p>
          <a:p>
            <a:endParaRPr lang="en-GB" sz="190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7415C38-25B6-42F6-85D2-B14C62F6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953047"/>
            <a:ext cx="5468112" cy="291176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28F67A6-5A54-4FCE-8043-BB4041E12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53047"/>
            <a:ext cx="5468112" cy="29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D98C-6A5F-47CD-B045-855D9B2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8AEE-9737-4C6D-8FC7-6C44ADE6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Annual Income (strong predictor)</a:t>
            </a:r>
          </a:p>
          <a:p>
            <a:r>
              <a:rPr lang="en-GB" dirty="0"/>
              <a:t>instalment / monthly income ratio</a:t>
            </a:r>
          </a:p>
          <a:p>
            <a:r>
              <a:rPr lang="en-GB" dirty="0"/>
              <a:t>Term (longer = higher risk) (strong predictor)</a:t>
            </a:r>
          </a:p>
          <a:p>
            <a:r>
              <a:rPr lang="en-GB" dirty="0"/>
              <a:t>Grade (strong predictor)</a:t>
            </a:r>
          </a:p>
          <a:p>
            <a:r>
              <a:rPr lang="en-GB" dirty="0"/>
              <a:t>Subgrade (A-D reliable)</a:t>
            </a:r>
          </a:p>
          <a:p>
            <a:r>
              <a:rPr lang="en-GB" dirty="0"/>
              <a:t>Annual income used in conjunction with grade can be a good predictor</a:t>
            </a:r>
          </a:p>
          <a:p>
            <a:r>
              <a:rPr lang="en-GB" dirty="0"/>
              <a:t>Small business loans represent higher risk (check other predictors)</a:t>
            </a:r>
          </a:p>
          <a:p>
            <a:r>
              <a:rPr lang="en-GB" dirty="0"/>
              <a:t>Moderate underfunding does not increase default</a:t>
            </a:r>
          </a:p>
          <a:p>
            <a:r>
              <a:rPr lang="en-GB" dirty="0"/>
              <a:t>Employment length not relevant (do not use)</a:t>
            </a:r>
          </a:p>
          <a:p>
            <a:r>
              <a:rPr lang="en-GB" dirty="0"/>
              <a:t>High interest rate = high risk (strong predictor)</a:t>
            </a:r>
          </a:p>
          <a:p>
            <a:r>
              <a:rPr lang="en-GB" dirty="0"/>
              <a:t>Loan amount &gt;15000 elevated risk, check other predictors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7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4AF4-DB93-4086-B70F-714D92BB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issues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088E-3F5B-405A-A18F-CDE28EFF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 of variables contain high amount (&gt;90%) of missing data. (solution: remove variables)</a:t>
            </a:r>
          </a:p>
          <a:p>
            <a:r>
              <a:rPr lang="en-GB" dirty="0"/>
              <a:t>Variables have unique data, not useful for analysis. (solution: remove variables)</a:t>
            </a:r>
          </a:p>
          <a:p>
            <a:r>
              <a:rPr lang="en-GB" dirty="0"/>
              <a:t>Rows still contain missing variables. Data Imputation (global/local mean, median, mode) (not applied in this assignment)</a:t>
            </a:r>
          </a:p>
          <a:p>
            <a:r>
              <a:rPr lang="en-GB" dirty="0"/>
              <a:t>Dates are read as string and converted to date type</a:t>
            </a:r>
          </a:p>
          <a:p>
            <a:r>
              <a:rPr lang="en-GB" dirty="0"/>
              <a:t>Term parsed and rewritten to remove space</a:t>
            </a:r>
          </a:p>
          <a:p>
            <a:r>
              <a:rPr lang="en-GB" dirty="0"/>
              <a:t>Interest rate: % removed, converted to float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4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4DE2-541F-450B-825C-724E3F08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A6CA-0C36-41D9-A4D3-4378F4A2B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installment_monthly_income_ratio</a:t>
            </a:r>
            <a:endParaRPr lang="en-GB" dirty="0"/>
          </a:p>
          <a:p>
            <a:r>
              <a:rPr lang="en-GB" dirty="0" err="1"/>
              <a:t>loan_amount_income_ratio</a:t>
            </a:r>
            <a:endParaRPr lang="en-GB" dirty="0"/>
          </a:p>
          <a:p>
            <a:r>
              <a:rPr lang="en-GB" dirty="0" err="1"/>
              <a:t>funded_percentage</a:t>
            </a:r>
            <a:endParaRPr lang="en-GB" dirty="0"/>
          </a:p>
          <a:p>
            <a:r>
              <a:rPr lang="en-GB" dirty="0" err="1"/>
              <a:t>issue_imonth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08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009EB-BA82-4C6B-A766-5CDFBAA6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Charged Off distribution in data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7450-EBD8-4543-BB03-55E503FD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/>
              <a:t>14.6% of borrowers default on the loan.</a:t>
            </a:r>
          </a:p>
          <a:p>
            <a:endParaRPr lang="en-GB" sz="220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A7F0176-C06F-4272-9AC4-59B5C1BCF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1" r="29858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665C3-CD2C-4978-8EA8-631DD9D5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Charged Off distribution in data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B1B4-D2BF-483F-A26C-DA6BA80B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/>
              <a:t>If we check the borrowed amount (defaulted) it is even higher (16%), indicating that the average defaulted loan is slightly higher than the mean of loans. (see detailed distribution later)</a:t>
            </a:r>
          </a:p>
          <a:p>
            <a:r>
              <a:rPr lang="en-GB" sz="2200" b="1"/>
              <a:t>The business goal is to reduce this number without significantly reducing business potential by rejecting borrowers who will pay off.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5BC938F-F55F-4A02-AD45-AEFDA570E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7" r="29802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6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3184-63B7-4F3C-AA36-AC3F3DE3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Drivers behind Charge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DE916-4C45-4358-BED7-4A0EB335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2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54CAA-8367-4980-BEA6-EA076683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/>
              <a:t>Loan amount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D52D-8043-43F5-943A-98E48D89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2000"/>
              <a:t>The risk of charge off is the lowest around 5000-7500 and start to increase above 15000.</a:t>
            </a:r>
          </a:p>
          <a:p>
            <a:pPr marL="0" indent="0">
              <a:buNone/>
            </a:pPr>
            <a:r>
              <a:rPr lang="en-GB" sz="2000" b="1"/>
              <a:t>Recommendations</a:t>
            </a:r>
          </a:p>
          <a:p>
            <a:r>
              <a:rPr lang="en-GB" sz="2000"/>
              <a:t>On loans &gt;15000 pay attention on other variables and potentially be more restrictive on the loan amount.</a:t>
            </a:r>
            <a:endParaRPr lang="en-GB" sz="2000" b="1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D92B8D4-B95F-4485-9188-31A314D42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953047"/>
            <a:ext cx="5468112" cy="291176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58A7732-D3B5-4EDE-9E0F-64EDFCCA3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53047"/>
            <a:ext cx="5468112" cy="29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5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99B7A-3CCB-4C80-A997-EFCAE663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Loan amount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93CA-E70B-467D-9FDF-A8ABFFC4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Almost 3/4 of the loans are from the &lt;15000 range. Currently these loans are in the lower risk range. If the company starts to target a market of higher loans, should follow the above mentioned recommendations.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274B624-7C7F-4F72-B926-BA0A06AD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6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1116</Words>
  <Application>Microsoft Office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Lending Club case study</vt:lpstr>
      <vt:lpstr>Business goal</vt:lpstr>
      <vt:lpstr>Data issues and cleaning</vt:lpstr>
      <vt:lpstr>Derived variables</vt:lpstr>
      <vt:lpstr>Charged Off distribution in data</vt:lpstr>
      <vt:lpstr>Charged Off distribution in data</vt:lpstr>
      <vt:lpstr>Drivers behind Charge Off</vt:lpstr>
      <vt:lpstr>Loan amount</vt:lpstr>
      <vt:lpstr>Loan amount</vt:lpstr>
      <vt:lpstr>Annual Income</vt:lpstr>
      <vt:lpstr>How borrowed amount relative to annual income affects default rate (percentage) </vt:lpstr>
      <vt:lpstr>Installment</vt:lpstr>
      <vt:lpstr>Installment</vt:lpstr>
      <vt:lpstr>longer term effects default ratio respect to instalment / monthly income ratio</vt:lpstr>
      <vt:lpstr>Term</vt:lpstr>
      <vt:lpstr>Defaulted percentage respect to Term - Income</vt:lpstr>
      <vt:lpstr>Defaulted percentage respect to Term - Loan amount </vt:lpstr>
      <vt:lpstr>Grade</vt:lpstr>
      <vt:lpstr>Subgrade</vt:lpstr>
      <vt:lpstr>Grade and Subgrade</vt:lpstr>
      <vt:lpstr>Grade effect on default respect to annual income</vt:lpstr>
      <vt:lpstr>Purpose</vt:lpstr>
      <vt:lpstr>Possible effects of lower loan amount in case of higher risk 'purpose' </vt:lpstr>
      <vt:lpstr>Funded percentage</vt:lpstr>
      <vt:lpstr>Employment length</vt:lpstr>
      <vt:lpstr>Interest rate</vt:lpstr>
      <vt:lpstr>DTI</vt:lpstr>
      <vt:lpstr>Summary of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Horvath Tamas</dc:creator>
  <cp:lastModifiedBy>Horvath Tamas</cp:lastModifiedBy>
  <cp:revision>8</cp:revision>
  <dcterms:created xsi:type="dcterms:W3CDTF">2022-01-05T17:15:30Z</dcterms:created>
  <dcterms:modified xsi:type="dcterms:W3CDTF">2022-01-05T18:28:42Z</dcterms:modified>
</cp:coreProperties>
</file>