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5/12/2015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669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634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5/12/2015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3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5/12/2015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201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5/12/2015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54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023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6144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876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5/12/2015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838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26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5/12/2015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94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342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052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658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174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94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000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5/12/2015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683641"/>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i.imgur.com/jxY2ten.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i.imgur.com/Ae1MUmz.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i.imgur.com/AaBKEgA.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33704"/>
            <a:ext cx="9448800" cy="1825096"/>
          </a:xfrm>
        </p:spPr>
        <p:txBody>
          <a:bodyPr/>
          <a:lstStyle/>
          <a:p>
            <a:r>
              <a:rPr lang="es-ES" dirty="0" smtClean="0">
                <a:latin typeface="Book Antiqua" panose="02040602050305030304" pitchFamily="18" charset="0"/>
                <a:ea typeface="KaiTi" panose="02010609060101010101" pitchFamily="49" charset="-122"/>
                <a:cs typeface="FrankRuehl" panose="020E0503060101010101" pitchFamily="34" charset="-79"/>
              </a:rPr>
              <a:t>Monopoly</a:t>
            </a:r>
            <a:endParaRPr lang="es-ES" dirty="0">
              <a:latin typeface="Book Antiqua" panose="02040602050305030304" pitchFamily="18" charset="0"/>
              <a:ea typeface="KaiTi" panose="02010609060101010101" pitchFamily="49" charset="-122"/>
              <a:cs typeface="FrankRuehl" panose="020E0503060101010101" pitchFamily="34" charset="-79"/>
            </a:endParaRPr>
          </a:p>
        </p:txBody>
      </p:sp>
      <p:sp>
        <p:nvSpPr>
          <p:cNvPr id="3" name="Subtitle 2"/>
          <p:cNvSpPr>
            <a:spLocks noGrp="1"/>
          </p:cNvSpPr>
          <p:nvPr>
            <p:ph type="subTitle" idx="1"/>
          </p:nvPr>
        </p:nvSpPr>
        <p:spPr>
          <a:xfrm>
            <a:off x="1371600" y="3194318"/>
            <a:ext cx="9448800" cy="1970109"/>
          </a:xfrm>
        </p:spPr>
        <p:txBody>
          <a:bodyPr>
            <a:normAutofit/>
          </a:bodyPr>
          <a:lstStyle/>
          <a:p>
            <a:pPr algn="r"/>
            <a:r>
              <a:rPr lang="es-ES" dirty="0" smtClean="0"/>
              <a:t>	Grupo: </a:t>
            </a:r>
            <a:r>
              <a:rPr lang="es-ES" b="1" dirty="0" smtClean="0"/>
              <a:t>PMOOnopoly</a:t>
            </a:r>
          </a:p>
          <a:p>
            <a:pPr algn="r"/>
            <a:r>
              <a:rPr lang="es-ES" dirty="0" smtClean="0"/>
              <a:t>Componentes:</a:t>
            </a:r>
          </a:p>
          <a:p>
            <a:pPr algn="r"/>
            <a:r>
              <a:rPr lang="es-ES" sz="1600" b="1" dirty="0" smtClean="0"/>
              <a:t>Josu Alvarez</a:t>
            </a:r>
          </a:p>
          <a:p>
            <a:pPr algn="r"/>
            <a:r>
              <a:rPr lang="es-ES" sz="1600" b="1" dirty="0" smtClean="0"/>
              <a:t>David Max</a:t>
            </a:r>
            <a:endParaRPr lang="es-ES" sz="1600" b="1" dirty="0"/>
          </a:p>
        </p:txBody>
      </p:sp>
    </p:spTree>
    <p:extLst>
      <p:ext uri="{BB962C8B-B14F-4D97-AF65-F5344CB8AC3E}">
        <p14:creationId xmlns:p14="http://schemas.microsoft.com/office/powerpoint/2010/main" val="120024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81038"/>
            <a:ext cx="8610600" cy="1293028"/>
          </a:xfrm>
        </p:spPr>
        <p:txBody>
          <a:bodyPr/>
          <a:lstStyle/>
          <a:p>
            <a:r>
              <a:rPr lang="es-ES" dirty="0" err="1" smtClean="0"/>
              <a:t>Junits</a:t>
            </a:r>
            <a:endParaRPr lang="es-ES" dirty="0"/>
          </a:p>
        </p:txBody>
      </p:sp>
      <p:sp>
        <p:nvSpPr>
          <p:cNvPr id="3" name="Content Placeholder 2"/>
          <p:cNvSpPr>
            <a:spLocks noGrp="1"/>
          </p:cNvSpPr>
          <p:nvPr>
            <p:ph idx="1"/>
          </p:nvPr>
        </p:nvSpPr>
        <p:spPr>
          <a:xfrm>
            <a:off x="685800" y="1774066"/>
            <a:ext cx="10930944" cy="4691128"/>
          </a:xfrm>
        </p:spPr>
        <p:txBody>
          <a:bodyPr>
            <a:normAutofit fontScale="92500" lnSpcReduction="10000"/>
          </a:bodyPr>
          <a:lstStyle/>
          <a:p>
            <a:r>
              <a:rPr lang="es-ES" b="1" dirty="0" err="1" smtClean="0"/>
              <a:t>ListaJugadores</a:t>
            </a:r>
            <a:r>
              <a:rPr lang="es-ES" dirty="0" smtClean="0"/>
              <a:t>:</a:t>
            </a:r>
          </a:p>
          <a:p>
            <a:pPr lvl="1"/>
            <a:r>
              <a:rPr lang="es-ES" dirty="0" smtClean="0"/>
              <a:t>Comprueba que los elementos que declara no son null</a:t>
            </a:r>
          </a:p>
          <a:p>
            <a:pPr lvl="1"/>
            <a:r>
              <a:rPr lang="es-ES" dirty="0" smtClean="0"/>
              <a:t>Los </a:t>
            </a:r>
            <a:r>
              <a:rPr lang="es-ES" dirty="0" err="1" smtClean="0"/>
              <a:t>getters&amp;setters</a:t>
            </a:r>
            <a:r>
              <a:rPr lang="es-ES" dirty="0" smtClean="0"/>
              <a:t> funcionan correctamente</a:t>
            </a:r>
          </a:p>
          <a:p>
            <a:pPr lvl="1"/>
            <a:r>
              <a:rPr lang="es-ES" dirty="0" smtClean="0"/>
              <a:t>Añade, elimina o modifica elementos de la lista OK</a:t>
            </a:r>
            <a:endParaRPr lang="es-ES" dirty="0"/>
          </a:p>
          <a:p>
            <a:r>
              <a:rPr lang="es-ES" b="1" dirty="0" smtClean="0"/>
              <a:t>Jugador</a:t>
            </a:r>
            <a:r>
              <a:rPr lang="es-ES" dirty="0" smtClean="0"/>
              <a:t>:</a:t>
            </a:r>
          </a:p>
          <a:p>
            <a:pPr lvl="1"/>
            <a:r>
              <a:rPr lang="es-ES" dirty="0"/>
              <a:t>Comprueba que los elementos que declara no son null</a:t>
            </a:r>
          </a:p>
          <a:p>
            <a:pPr lvl="1"/>
            <a:r>
              <a:rPr lang="es-ES" dirty="0"/>
              <a:t>Los </a:t>
            </a:r>
            <a:r>
              <a:rPr lang="es-ES" dirty="0" err="1"/>
              <a:t>getters&amp;setters</a:t>
            </a:r>
            <a:r>
              <a:rPr lang="es-ES" dirty="0"/>
              <a:t> funcionan </a:t>
            </a:r>
            <a:r>
              <a:rPr lang="es-ES" dirty="0" smtClean="0"/>
              <a:t>correctamente</a:t>
            </a:r>
          </a:p>
          <a:p>
            <a:pPr lvl="1"/>
            <a:r>
              <a:rPr lang="es-ES" dirty="0" smtClean="0"/>
              <a:t>En el caso de </a:t>
            </a:r>
            <a:r>
              <a:rPr lang="es-ES" dirty="0" err="1" smtClean="0"/>
              <a:t>actualizarPosicion</a:t>
            </a:r>
            <a:r>
              <a:rPr lang="es-ES" dirty="0" smtClean="0"/>
              <a:t>. Tener en cuenta que el tablero son 40 posiciones, para establecer el limite y mover al jugador correctamente sin sobrepasar el tamaño del tablero.</a:t>
            </a:r>
          </a:p>
          <a:p>
            <a:pPr lvl="1"/>
            <a:r>
              <a:rPr lang="es-ES" dirty="0" smtClean="0"/>
              <a:t>Asegurarse de que tanto </a:t>
            </a:r>
            <a:r>
              <a:rPr lang="es-ES" dirty="0" err="1" smtClean="0"/>
              <a:t>jugarTurno</a:t>
            </a:r>
            <a:r>
              <a:rPr lang="es-ES" dirty="0" smtClean="0"/>
              <a:t> como hipotecar (dos de sus métodos) funcionan OK. Y que tratan todos los casos posibles que se pueden dar.</a:t>
            </a:r>
          </a:p>
          <a:p>
            <a:pPr lvl="2"/>
            <a:r>
              <a:rPr lang="es-ES" b="1" dirty="0" err="1" smtClean="0"/>
              <a:t>jugarTurno</a:t>
            </a:r>
            <a:r>
              <a:rPr lang="es-ES" dirty="0" smtClean="0"/>
              <a:t>: Esta en la cárcel, ha sacado dobles, no tiene dinero, ha caído en una calle de su propiedad…</a:t>
            </a:r>
          </a:p>
          <a:p>
            <a:pPr lvl="2"/>
            <a:r>
              <a:rPr lang="es-ES" b="1" dirty="0" smtClean="0"/>
              <a:t>hipotecar</a:t>
            </a:r>
            <a:r>
              <a:rPr lang="es-ES" dirty="0" smtClean="0"/>
              <a:t>: tiene dinero o hipoteca por necesidad, aun hipotecando puede que no tenga dinero (gestionar bancarrota)…</a:t>
            </a:r>
            <a:endParaRPr lang="es-ES" dirty="0"/>
          </a:p>
        </p:txBody>
      </p:sp>
    </p:spTree>
    <p:extLst>
      <p:ext uri="{BB962C8B-B14F-4D97-AF65-F5344CB8AC3E}">
        <p14:creationId xmlns:p14="http://schemas.microsoft.com/office/powerpoint/2010/main" val="3025682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34862"/>
            <a:ext cx="8610600" cy="1293028"/>
          </a:xfrm>
        </p:spPr>
        <p:txBody>
          <a:bodyPr/>
          <a:lstStyle/>
          <a:p>
            <a:r>
              <a:rPr lang="es-ES" dirty="0" err="1" smtClean="0"/>
              <a:t>junits</a:t>
            </a:r>
            <a:endParaRPr lang="es-ES" dirty="0"/>
          </a:p>
        </p:txBody>
      </p:sp>
      <p:sp>
        <p:nvSpPr>
          <p:cNvPr id="3" name="Content Placeholder 2"/>
          <p:cNvSpPr>
            <a:spLocks noGrp="1"/>
          </p:cNvSpPr>
          <p:nvPr>
            <p:ph idx="1"/>
          </p:nvPr>
        </p:nvSpPr>
        <p:spPr>
          <a:xfrm>
            <a:off x="685800" y="1627890"/>
            <a:ext cx="10820400" cy="4863062"/>
          </a:xfrm>
        </p:spPr>
        <p:txBody>
          <a:bodyPr>
            <a:normAutofit/>
          </a:bodyPr>
          <a:lstStyle/>
          <a:p>
            <a:r>
              <a:rPr lang="es-ES" b="1" dirty="0" err="1" smtClean="0"/>
              <a:t>ListaCalles</a:t>
            </a:r>
            <a:r>
              <a:rPr lang="es-ES" b="1" dirty="0" smtClean="0"/>
              <a:t>:</a:t>
            </a:r>
          </a:p>
          <a:p>
            <a:pPr lvl="1"/>
            <a:r>
              <a:rPr lang="es-ES" dirty="0" smtClean="0"/>
              <a:t>Los métodos </a:t>
            </a:r>
            <a:r>
              <a:rPr lang="es-ES" dirty="0" err="1" smtClean="0"/>
              <a:t>buscarPorTipo</a:t>
            </a:r>
            <a:r>
              <a:rPr lang="es-ES" dirty="0" smtClean="0"/>
              <a:t> o </a:t>
            </a:r>
            <a:r>
              <a:rPr lang="es-ES" dirty="0" err="1" smtClean="0"/>
              <a:t>buscarPorColor</a:t>
            </a:r>
            <a:r>
              <a:rPr lang="es-ES" dirty="0" smtClean="0"/>
              <a:t> tienen en cuenta la instancia del objeto para clasificarla y poder operar con ella. Debíamos tener cuidado con que no se hiciera un casting erróneo.</a:t>
            </a:r>
          </a:p>
          <a:p>
            <a:pPr lvl="1"/>
            <a:r>
              <a:rPr lang="es-ES" dirty="0" smtClean="0"/>
              <a:t>Eliminar, se basa en una idea similar, por lo tanto lo probamos bastante para asegurarnos de que clasifica correctamente los objetos por su tipo de instancia.</a:t>
            </a:r>
          </a:p>
          <a:p>
            <a:pPr lvl="1"/>
            <a:r>
              <a:rPr lang="es-ES" dirty="0" smtClean="0"/>
              <a:t>Tuvimos que crear un método </a:t>
            </a:r>
            <a:r>
              <a:rPr lang="es-ES" dirty="0" err="1" smtClean="0"/>
              <a:t>liberarJugadores</a:t>
            </a:r>
            <a:r>
              <a:rPr lang="es-ES" dirty="0" smtClean="0"/>
              <a:t>. Para realizar los ajustes pertinentes al dejar un jugador la partida. Este mismo realiza una clasificación similar a los anteriormente mencionados, por lo tanto también ha sido revisado con cuidado.</a:t>
            </a:r>
            <a:endParaRPr lang="es-ES" dirty="0"/>
          </a:p>
          <a:p>
            <a:r>
              <a:rPr lang="es-ES" b="1" dirty="0" smtClean="0"/>
              <a:t>Calle:</a:t>
            </a:r>
          </a:p>
          <a:p>
            <a:pPr lvl="1"/>
            <a:r>
              <a:rPr lang="es-ES" dirty="0" smtClean="0"/>
              <a:t>Se comprueba que los métodos se comunican correctamente con las clases que están por debajo (hijas). Dado que la clase esta declarada como abstracta no se puede instanciar para hacer pruebas directas, pero si para revisar lo anteriormente comentado.</a:t>
            </a:r>
          </a:p>
        </p:txBody>
      </p:sp>
    </p:spTree>
    <p:extLst>
      <p:ext uri="{BB962C8B-B14F-4D97-AF65-F5344CB8AC3E}">
        <p14:creationId xmlns:p14="http://schemas.microsoft.com/office/powerpoint/2010/main" val="390998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67436"/>
            <a:ext cx="8610600" cy="1293028"/>
          </a:xfrm>
        </p:spPr>
        <p:txBody>
          <a:bodyPr/>
          <a:lstStyle/>
          <a:p>
            <a:r>
              <a:rPr lang="es-ES" dirty="0" err="1" smtClean="0"/>
              <a:t>Junits</a:t>
            </a:r>
            <a:endParaRPr lang="es-ES" dirty="0"/>
          </a:p>
        </p:txBody>
      </p:sp>
      <p:sp>
        <p:nvSpPr>
          <p:cNvPr id="3" name="Content Placeholder 2"/>
          <p:cNvSpPr>
            <a:spLocks noGrp="1"/>
          </p:cNvSpPr>
          <p:nvPr>
            <p:ph idx="1"/>
          </p:nvPr>
        </p:nvSpPr>
        <p:spPr>
          <a:xfrm>
            <a:off x="685800" y="1460464"/>
            <a:ext cx="10820400" cy="5185035"/>
          </a:xfrm>
        </p:spPr>
        <p:txBody>
          <a:bodyPr>
            <a:normAutofit fontScale="92500" lnSpcReduction="10000"/>
          </a:bodyPr>
          <a:lstStyle/>
          <a:p>
            <a:r>
              <a:rPr lang="es-ES" b="1" dirty="0" smtClean="0"/>
              <a:t>Condena:</a:t>
            </a:r>
          </a:p>
          <a:p>
            <a:pPr lvl="1"/>
            <a:r>
              <a:rPr lang="es-ES" dirty="0" smtClean="0"/>
              <a:t>Comprobamos que es capaz de gestionar el conteo de los turnos restantes dentro de la cárcel</a:t>
            </a:r>
          </a:p>
          <a:p>
            <a:pPr lvl="1"/>
            <a:r>
              <a:rPr lang="es-ES" dirty="0" smtClean="0"/>
              <a:t>Comprobamos que solo añade a los jugadores a la lista de condenados cuando se cumplen las condiciones que nosotros estipulamos</a:t>
            </a:r>
          </a:p>
          <a:p>
            <a:pPr lvl="1"/>
            <a:r>
              <a:rPr lang="es-ES" dirty="0" smtClean="0"/>
              <a:t>Revisamos que gestione correctamente la estancia en la cárcel. Ofreciendo en cada turno la opción de salir de la cárcel pagando o agotar los turno en los que poder tirar los dados</a:t>
            </a:r>
          </a:p>
          <a:p>
            <a:r>
              <a:rPr lang="es-ES" b="1" dirty="0" smtClean="0"/>
              <a:t>Dado:</a:t>
            </a:r>
          </a:p>
          <a:p>
            <a:pPr lvl="1"/>
            <a:r>
              <a:rPr lang="es-ES" dirty="0" smtClean="0"/>
              <a:t>Comprobamos que resetea el contador de dobles cuando se deja de obtener dobles.</a:t>
            </a:r>
          </a:p>
          <a:p>
            <a:pPr lvl="1"/>
            <a:r>
              <a:rPr lang="es-ES" dirty="0" smtClean="0"/>
              <a:t>Establecemos que se resetee también al llegar a 3 y llevar a prisión al jugador</a:t>
            </a:r>
          </a:p>
          <a:p>
            <a:pPr lvl="1"/>
            <a:r>
              <a:rPr lang="es-ES" dirty="0" smtClean="0"/>
              <a:t>Comprobamos que los dobles que se obtienen no son falsos positivos </a:t>
            </a:r>
          </a:p>
          <a:p>
            <a:pPr lvl="1"/>
            <a:r>
              <a:rPr lang="es-ES" dirty="0" smtClean="0"/>
              <a:t>Comprobamos que en todo momento los resultados del dado son &gt;=2 &amp; &lt;= 12</a:t>
            </a:r>
          </a:p>
          <a:p>
            <a:r>
              <a:rPr lang="es-ES" b="1" dirty="0" smtClean="0"/>
              <a:t>Tablero</a:t>
            </a:r>
          </a:p>
          <a:p>
            <a:pPr lvl="1"/>
            <a:r>
              <a:rPr lang="es-ES" dirty="0" smtClean="0"/>
              <a:t>Comprobamos que el tablero se crea por defecto con 40 posiciones</a:t>
            </a:r>
          </a:p>
          <a:p>
            <a:pPr lvl="1"/>
            <a:r>
              <a:rPr lang="es-ES" dirty="0" smtClean="0"/>
              <a:t>Revisamos así mismo que se añaden y se buscan calles de forma correcta</a:t>
            </a:r>
            <a:endParaRPr lang="es-ES" dirty="0"/>
          </a:p>
        </p:txBody>
      </p:sp>
    </p:spTree>
    <p:extLst>
      <p:ext uri="{BB962C8B-B14F-4D97-AF65-F5344CB8AC3E}">
        <p14:creationId xmlns:p14="http://schemas.microsoft.com/office/powerpoint/2010/main" val="3121795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26491"/>
            <a:ext cx="8610600" cy="1293028"/>
          </a:xfrm>
        </p:spPr>
        <p:txBody>
          <a:bodyPr/>
          <a:lstStyle/>
          <a:p>
            <a:r>
              <a:rPr lang="es-ES" dirty="0" err="1" smtClean="0"/>
              <a:t>Junits</a:t>
            </a:r>
            <a:endParaRPr lang="es-ES" dirty="0"/>
          </a:p>
        </p:txBody>
      </p:sp>
      <p:sp>
        <p:nvSpPr>
          <p:cNvPr id="3" name="Content Placeholder 2"/>
          <p:cNvSpPr>
            <a:spLocks noGrp="1"/>
          </p:cNvSpPr>
          <p:nvPr>
            <p:ph idx="1"/>
          </p:nvPr>
        </p:nvSpPr>
        <p:spPr>
          <a:xfrm>
            <a:off x="347730" y="1619519"/>
            <a:ext cx="11462197" cy="4845675"/>
          </a:xfrm>
        </p:spPr>
        <p:txBody>
          <a:bodyPr>
            <a:normAutofit/>
          </a:bodyPr>
          <a:lstStyle/>
          <a:p>
            <a:r>
              <a:rPr lang="es-ES" b="1" noProof="1" smtClean="0"/>
              <a:t>Cartas/Calles con herencia: </a:t>
            </a:r>
            <a:r>
              <a:rPr lang="es-ES" sz="2000" noProof="1" smtClean="0"/>
              <a:t>Obtienen sus características a través de Carta/Calle respectivamente.</a:t>
            </a:r>
          </a:p>
          <a:p>
            <a:pPr lvl="1"/>
            <a:r>
              <a:rPr lang="es-ES" noProof="1" smtClean="0"/>
              <a:t>Comprobar que se crean con los datos que se reciben desde constructora</a:t>
            </a:r>
          </a:p>
          <a:p>
            <a:pPr lvl="1"/>
            <a:r>
              <a:rPr lang="es-ES" noProof="1" smtClean="0"/>
              <a:t>Todas tienen un método que se llama desde</a:t>
            </a:r>
            <a:r>
              <a:rPr lang="es-ES" sz="1800" noProof="1" smtClean="0"/>
              <a:t> </a:t>
            </a:r>
            <a:r>
              <a:rPr lang="es-ES" noProof="1" smtClean="0"/>
              <a:t>“JugarPartida&gt;Jugador&gt;JugarTurno&gt;Calle/Carta&gt;RealizarOperacion/ActivarCarta”</a:t>
            </a:r>
            <a:endParaRPr lang="es-ES" sz="1800" noProof="1" smtClean="0"/>
          </a:p>
          <a:p>
            <a:pPr lvl="2"/>
            <a:r>
              <a:rPr lang="es-ES" noProof="1" smtClean="0"/>
              <a:t>Este método es abstracto en las clases madre y será el que active el método de cada una de las clases hija.</a:t>
            </a:r>
          </a:p>
          <a:p>
            <a:pPr lvl="1"/>
            <a:r>
              <a:rPr lang="es-ES" noProof="1" smtClean="0"/>
              <a:t>Comprobar que las operaciones se realizan de forma correcta y que las llamadas entre Madres&gt;Hijos estén bien implementadas.</a:t>
            </a:r>
          </a:p>
          <a:p>
            <a:r>
              <a:rPr lang="es-ES" b="1" noProof="1" smtClean="0"/>
              <a:t>Teclado: </a:t>
            </a:r>
          </a:p>
          <a:p>
            <a:pPr lvl="1"/>
            <a:r>
              <a:rPr lang="es-ES" noProof="1" smtClean="0"/>
              <a:t>Comprobamos que los jugadores que introducen información a través del teclado, introducen la información que nosotros deseamos. En caso contrario, instamos al jugador a introducir el dato correctamente y mientras esto no sea así se le seguirá pidiendo un valor válido.</a:t>
            </a:r>
            <a:endParaRPr lang="es-ES" noProof="1"/>
          </a:p>
        </p:txBody>
      </p:sp>
    </p:spTree>
    <p:extLst>
      <p:ext uri="{BB962C8B-B14F-4D97-AF65-F5344CB8AC3E}">
        <p14:creationId xmlns:p14="http://schemas.microsoft.com/office/powerpoint/2010/main" val="394597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Excepciones</a:t>
            </a:r>
            <a:endParaRPr lang="es-ES" dirty="0"/>
          </a:p>
        </p:txBody>
      </p:sp>
      <p:sp>
        <p:nvSpPr>
          <p:cNvPr id="3" name="Content Placeholder 2"/>
          <p:cNvSpPr>
            <a:spLocks noGrp="1"/>
          </p:cNvSpPr>
          <p:nvPr>
            <p:ph idx="1"/>
          </p:nvPr>
        </p:nvSpPr>
        <p:spPr/>
        <p:txBody>
          <a:bodyPr/>
          <a:lstStyle/>
          <a:p>
            <a:r>
              <a:rPr lang="es-ES" b="1" dirty="0" smtClean="0"/>
              <a:t>Monopoly:</a:t>
            </a:r>
          </a:p>
          <a:p>
            <a:pPr lvl="1"/>
            <a:r>
              <a:rPr lang="es-ES" dirty="0" err="1" smtClean="0"/>
              <a:t>FileNotFoundException</a:t>
            </a:r>
            <a:r>
              <a:rPr lang="es-ES" dirty="0" smtClean="0"/>
              <a:t> -&gt; La controlamos lanzando de nuevo una instancia del juego. La usamos para la carga de los ficheros que se encargan de hacer de tablero</a:t>
            </a:r>
            <a:r>
              <a:rPr lang="es-ES" dirty="0" smtClean="0"/>
              <a:t>.</a:t>
            </a:r>
          </a:p>
          <a:p>
            <a:r>
              <a:rPr lang="es-ES" b="1" dirty="0" smtClean="0"/>
              <a:t>Teclado:</a:t>
            </a:r>
          </a:p>
          <a:p>
            <a:pPr lvl="1"/>
            <a:r>
              <a:rPr lang="es-ES" dirty="0" err="1" smtClean="0"/>
              <a:t>NumberFormatException</a:t>
            </a:r>
            <a:r>
              <a:rPr lang="es-ES" dirty="0" smtClean="0"/>
              <a:t> -&gt; </a:t>
            </a:r>
            <a:r>
              <a:rPr lang="es-ES" dirty="0" err="1" smtClean="0"/>
              <a:t>recogeInt</a:t>
            </a:r>
            <a:r>
              <a:rPr lang="es-ES" dirty="0" smtClean="0"/>
              <a:t>(). En caso de que se pida un número y se ingrese algún carácter distinto. </a:t>
            </a:r>
            <a:r>
              <a:rPr lang="es-ES" dirty="0" smtClean="0"/>
              <a:t>Captura la excepción y vuelve a pedir un numero.</a:t>
            </a:r>
          </a:p>
          <a:p>
            <a:pPr lvl="1"/>
            <a:r>
              <a:rPr lang="es-ES" dirty="0" err="1" smtClean="0"/>
              <a:t>NumberFormatException</a:t>
            </a:r>
            <a:r>
              <a:rPr lang="es-ES" dirty="0" smtClean="0"/>
              <a:t> -&gt; </a:t>
            </a:r>
            <a:r>
              <a:rPr lang="es-ES" dirty="0" err="1" smtClean="0"/>
              <a:t>esNumerica</a:t>
            </a:r>
            <a:r>
              <a:rPr lang="es-ES" dirty="0" smtClean="0"/>
              <a:t>(). En caso de que se pida un numero, devuelve un false en caso de que no lo sea.</a:t>
            </a:r>
          </a:p>
          <a:p>
            <a:pPr lvl="1"/>
            <a:endParaRPr lang="es-ES" dirty="0" smtClean="0"/>
          </a:p>
          <a:p>
            <a:pPr lvl="1"/>
            <a:endParaRPr lang="es-ES" dirty="0"/>
          </a:p>
        </p:txBody>
      </p:sp>
    </p:spTree>
    <p:extLst>
      <p:ext uri="{BB962C8B-B14F-4D97-AF65-F5344CB8AC3E}">
        <p14:creationId xmlns:p14="http://schemas.microsoft.com/office/powerpoint/2010/main" val="1198791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5538" y="-425002"/>
            <a:ext cx="9448800" cy="1825096"/>
          </a:xfrm>
        </p:spPr>
        <p:txBody>
          <a:bodyPr/>
          <a:lstStyle/>
          <a:p>
            <a:pPr algn="ctr"/>
            <a:r>
              <a:rPr lang="es-ES" dirty="0" smtClean="0"/>
              <a:t>COnclusiones</a:t>
            </a:r>
            <a:endParaRPr lang="es-ES" dirty="0"/>
          </a:p>
        </p:txBody>
      </p:sp>
      <p:sp>
        <p:nvSpPr>
          <p:cNvPr id="5" name="Subtitle 4"/>
          <p:cNvSpPr>
            <a:spLocks noGrp="1"/>
          </p:cNvSpPr>
          <p:nvPr>
            <p:ph type="subTitle" idx="1"/>
          </p:nvPr>
        </p:nvSpPr>
        <p:spPr>
          <a:xfrm>
            <a:off x="1165538" y="1400094"/>
            <a:ext cx="9448800" cy="4717009"/>
          </a:xfrm>
        </p:spPr>
        <p:txBody>
          <a:bodyPr>
            <a:normAutofit fontScale="92500" lnSpcReduction="20000"/>
          </a:bodyPr>
          <a:lstStyle/>
          <a:p>
            <a:pPr marL="342900" indent="-342900">
              <a:buFont typeface="Arial" panose="020B0604020202020204" pitchFamily="34" charset="0"/>
              <a:buChar char="•"/>
            </a:pPr>
            <a:r>
              <a:rPr lang="es-ES" dirty="0" smtClean="0"/>
              <a:t>Hemos visto que pese a tener un diseño inicial bastante sólido, hemos tenido que hacer infinidad de cambios y adaptaciones para hacerlo funcionar con los criterios que habíamos establecido. Aun así, hemos tenido que adaptar ciertas partes de forma inevitable dado que no obteníamos los resultados que pretendíamos. Así mismo, creemos que nos habría sido mas fácil el trabajo si hubiéramos contado desde un comienzo con un buen diagrama de secuencia (o con uno, al menos).</a:t>
            </a:r>
          </a:p>
          <a:p>
            <a:pPr marL="342900" indent="-342900">
              <a:buFont typeface="Arial" panose="020B0604020202020204" pitchFamily="34" charset="0"/>
              <a:buChar char="•"/>
            </a:pPr>
            <a:r>
              <a:rPr lang="es-ES" dirty="0" smtClean="0"/>
              <a:t>No es conveniente comenzar a programar sin disponer de un diseño probado y revisado. Hemos tratado de implementar alguna de las clases que han surgido, sin disponer primero de un diseño general y surgen mas dudas y problemas que lo que se consigue solucionar. O bien, queda el código ensuciado a base de replicar código inútil o disponer de métodos que no deberían existir.</a:t>
            </a:r>
          </a:p>
          <a:p>
            <a:pPr marL="342900" indent="-342900">
              <a:buFont typeface="Arial" panose="020B0604020202020204" pitchFamily="34" charset="0"/>
              <a:buChar char="•"/>
            </a:pPr>
            <a:r>
              <a:rPr lang="es-ES" dirty="0" smtClean="0"/>
              <a:t>Es necesario distribuir correctamente el trabajo. Organizar reuniones semanales para al menos, ponernos al día sobre el trabajo de los compañeros. Y compartir, muy importante compartir código y conocimientos.</a:t>
            </a:r>
          </a:p>
          <a:p>
            <a:pPr marL="342900" indent="-342900">
              <a:buFont typeface="Arial" panose="020B0604020202020204" pitchFamily="34" charset="0"/>
              <a:buChar char="•"/>
            </a:pPr>
            <a:r>
              <a:rPr lang="es-ES" dirty="0" smtClean="0"/>
              <a:t>Es necesario tener claro si se va a continuar con la asignatura, o si se tiene tiempo suficiente para afrontar el proyecto. Principalmente, para evitar delegar todo el trabajo a tus compañeros.</a:t>
            </a:r>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2339511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31800" y="2374900"/>
            <a:ext cx="11353800" cy="1016000"/>
          </a:xfrm>
        </p:spPr>
        <p:txBody>
          <a:bodyPr/>
          <a:lstStyle/>
          <a:p>
            <a:pPr algn="ctr"/>
            <a:r>
              <a:rPr lang="es-ES" dirty="0" smtClean="0"/>
              <a:t>DEMO TIME!</a:t>
            </a:r>
            <a:endParaRPr lang="es-ES" dirty="0"/>
          </a:p>
        </p:txBody>
      </p:sp>
    </p:spTree>
    <p:extLst>
      <p:ext uri="{BB962C8B-B14F-4D97-AF65-F5344CB8AC3E}">
        <p14:creationId xmlns:p14="http://schemas.microsoft.com/office/powerpoint/2010/main" val="970719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Despedida</a:t>
            </a:r>
            <a:endParaRPr lang="es-ES" dirty="0"/>
          </a:p>
        </p:txBody>
      </p:sp>
      <p:sp>
        <p:nvSpPr>
          <p:cNvPr id="3" name="Content Placeholder 2"/>
          <p:cNvSpPr>
            <a:spLocks noGrp="1"/>
          </p:cNvSpPr>
          <p:nvPr>
            <p:ph idx="1"/>
          </p:nvPr>
        </p:nvSpPr>
        <p:spPr/>
        <p:txBody>
          <a:bodyPr/>
          <a:lstStyle/>
          <a:p>
            <a:endParaRPr lang="es-ES" dirty="0" smtClean="0"/>
          </a:p>
          <a:p>
            <a:endParaRPr lang="es-ES" dirty="0"/>
          </a:p>
          <a:p>
            <a:pPr marL="0" indent="0">
              <a:buNone/>
            </a:pPr>
            <a:endParaRPr lang="es-ES" dirty="0"/>
          </a:p>
          <a:p>
            <a:pPr marL="0" indent="0">
              <a:buNone/>
            </a:pPr>
            <a:endParaRPr lang="es-ES" dirty="0"/>
          </a:p>
          <a:p>
            <a:pPr marL="0" indent="0">
              <a:buNone/>
            </a:pPr>
            <a:r>
              <a:rPr lang="es-ES" sz="4400" dirty="0" smtClean="0"/>
              <a:t>			¿Alguna pregunta?</a:t>
            </a:r>
            <a:endParaRPr lang="es-ES" sz="4400" dirty="0"/>
          </a:p>
        </p:txBody>
      </p:sp>
    </p:spTree>
    <p:extLst>
      <p:ext uri="{BB962C8B-B14F-4D97-AF65-F5344CB8AC3E}">
        <p14:creationId xmlns:p14="http://schemas.microsoft.com/office/powerpoint/2010/main" val="2339703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Índice</a:t>
            </a:r>
            <a:endParaRPr lang="es-ES" dirty="0"/>
          </a:p>
        </p:txBody>
      </p:sp>
      <p:sp>
        <p:nvSpPr>
          <p:cNvPr id="3" name="Content Placeholder 2"/>
          <p:cNvSpPr>
            <a:spLocks noGrp="1"/>
          </p:cNvSpPr>
          <p:nvPr>
            <p:ph idx="1"/>
          </p:nvPr>
        </p:nvSpPr>
        <p:spPr/>
        <p:txBody>
          <a:bodyPr/>
          <a:lstStyle/>
          <a:p>
            <a:r>
              <a:rPr lang="es-ES" dirty="0" smtClean="0"/>
              <a:t>Descripción del proyecto</a:t>
            </a:r>
          </a:p>
          <a:p>
            <a:r>
              <a:rPr lang="es-ES" dirty="0" smtClean="0"/>
              <a:t>Planificación</a:t>
            </a:r>
          </a:p>
          <a:p>
            <a:r>
              <a:rPr lang="es-ES" dirty="0" smtClean="0"/>
              <a:t>Diagramas de clases: DOP, Objetivos finales del proyecto, Diagrama final</a:t>
            </a:r>
          </a:p>
          <a:p>
            <a:r>
              <a:rPr lang="es-ES" dirty="0" smtClean="0"/>
              <a:t>Diagrama de secuencia final</a:t>
            </a:r>
          </a:p>
          <a:p>
            <a:r>
              <a:rPr lang="es-ES" dirty="0" err="1" smtClean="0"/>
              <a:t>jUnits</a:t>
            </a:r>
            <a:endParaRPr lang="es-ES" dirty="0" smtClean="0"/>
          </a:p>
          <a:p>
            <a:r>
              <a:rPr lang="es-ES" dirty="0" smtClean="0"/>
              <a:t>Excepciones</a:t>
            </a:r>
          </a:p>
          <a:p>
            <a:r>
              <a:rPr lang="es-ES" dirty="0" smtClean="0"/>
              <a:t>Conclusiones</a:t>
            </a:r>
          </a:p>
          <a:p>
            <a:r>
              <a:rPr lang="es-ES" dirty="0" smtClean="0"/>
              <a:t>Demo</a:t>
            </a:r>
          </a:p>
          <a:p>
            <a:r>
              <a:rPr lang="es-ES" dirty="0" smtClean="0"/>
              <a:t>Despedida</a:t>
            </a:r>
            <a:endParaRPr lang="es-ES" dirty="0"/>
          </a:p>
        </p:txBody>
      </p:sp>
    </p:spTree>
    <p:extLst>
      <p:ext uri="{BB962C8B-B14F-4D97-AF65-F5344CB8AC3E}">
        <p14:creationId xmlns:p14="http://schemas.microsoft.com/office/powerpoint/2010/main" val="1437846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3460"/>
            <a:ext cx="8610600" cy="1293028"/>
          </a:xfrm>
        </p:spPr>
        <p:txBody>
          <a:bodyPr/>
          <a:lstStyle/>
          <a:p>
            <a:r>
              <a:rPr lang="es-ES" dirty="0" smtClean="0"/>
              <a:t>Descripción del Proyecto</a:t>
            </a:r>
            <a:endParaRPr lang="es-ES" dirty="0"/>
          </a:p>
        </p:txBody>
      </p:sp>
      <p:sp>
        <p:nvSpPr>
          <p:cNvPr id="3" name="Content Placeholder 2"/>
          <p:cNvSpPr>
            <a:spLocks noGrp="1"/>
          </p:cNvSpPr>
          <p:nvPr>
            <p:ph idx="1"/>
          </p:nvPr>
        </p:nvSpPr>
        <p:spPr>
          <a:xfrm>
            <a:off x="685800" y="1516487"/>
            <a:ext cx="11046854" cy="5141889"/>
          </a:xfrm>
        </p:spPr>
        <p:txBody>
          <a:bodyPr>
            <a:normAutofit fontScale="92500" lnSpcReduction="10000"/>
          </a:bodyPr>
          <a:lstStyle/>
          <a:p>
            <a:pPr marL="0" indent="0">
              <a:buNone/>
            </a:pPr>
            <a:r>
              <a:rPr lang="es-ES" dirty="0" smtClean="0"/>
              <a:t>Decidimos elegir Monopoly por la cantidad de opciones que podíamos añadir y la facilidad para combinar diferentes estructuras de datos en un mismo proyecto. Así mismo intentamos seleccionar un proyecto que no fuera demasiado sencillo, pero que pudiera ser adaptado y simplificado en caso de necesidad o requerimiento. Sus principales características son:</a:t>
            </a:r>
          </a:p>
          <a:p>
            <a:pPr marL="0" indent="0">
              <a:buNone/>
            </a:pPr>
            <a:r>
              <a:rPr lang="es-ES" dirty="0" smtClean="0"/>
              <a:t>	</a:t>
            </a:r>
            <a:r>
              <a:rPr lang="es-ES" sz="1800" dirty="0" smtClean="0"/>
              <a:t>Mantiene la estructura de calles original. Simplificando ciertas operaciones relativas a las rentas o a la gestión de las edificaciones en las propiedades. Otras simplemente adaptándolas a la jugabilidad de la que hemos querido dotar al juego.</a:t>
            </a:r>
          </a:p>
          <a:p>
            <a:pPr marL="0" indent="0">
              <a:buNone/>
            </a:pPr>
            <a:r>
              <a:rPr lang="es-ES" sz="1800" dirty="0"/>
              <a:t>	</a:t>
            </a:r>
            <a:r>
              <a:rPr lang="es-ES" sz="1800" dirty="0" smtClean="0"/>
              <a:t>Hay casillas que se pueden comprar y otras neutrales. Al igual que en el juego original.</a:t>
            </a:r>
          </a:p>
          <a:p>
            <a:pPr marL="0" indent="0">
              <a:buNone/>
            </a:pPr>
            <a:r>
              <a:rPr lang="es-ES" sz="1800" dirty="0" smtClean="0"/>
              <a:t>	Existen varios tableros creados a disposición de los jugadores. Así mismo existe la posibilidad de crear un tablero personalizado desde el ‘Editor de mapas’.</a:t>
            </a:r>
          </a:p>
          <a:p>
            <a:pPr marL="0" indent="0">
              <a:buNone/>
            </a:pPr>
            <a:r>
              <a:rPr lang="es-ES" sz="1800" dirty="0"/>
              <a:t>	</a:t>
            </a:r>
            <a:r>
              <a:rPr lang="es-ES" sz="1800" dirty="0" smtClean="0"/>
              <a:t>Se tiene en cuenta los dobles para volver a tirar. Y en caso de 3 dobles seguidos, se envía al jugador a la cárcel.</a:t>
            </a:r>
          </a:p>
          <a:p>
            <a:pPr marL="0" indent="0">
              <a:buNone/>
            </a:pPr>
            <a:r>
              <a:rPr lang="es-ES" sz="1800" dirty="0"/>
              <a:t>	</a:t>
            </a:r>
            <a:r>
              <a:rPr lang="es-ES" sz="1800" dirty="0" smtClean="0"/>
              <a:t>Existe la posibilidad, al igual que en el juego original, de edificar sobre Calles de Propiedades siempre que se posean todas las calles del tipo indicado. A diferencia del original, permitimos edificar de forma independiente, siempre que se cumpla la condición anterior mente mencionada.</a:t>
            </a:r>
          </a:p>
          <a:p>
            <a:pPr marL="0" indent="0">
              <a:buNone/>
            </a:pPr>
            <a:r>
              <a:rPr lang="es-ES" sz="1800" dirty="0"/>
              <a:t>	</a:t>
            </a:r>
            <a:r>
              <a:rPr lang="es-ES" sz="1800" dirty="0" smtClean="0"/>
              <a:t>Se gestiona la estancia en la cárcel como parte del turno, pero de forma independiente. Manteniendo al jugador hasta que obtenga dobles y salga o bien pague la multa. Dejando en manos del jugador en todo momento la toma de decisión.</a:t>
            </a:r>
          </a:p>
          <a:p>
            <a:pPr marL="0" indent="0">
              <a:buNone/>
            </a:pPr>
            <a:endParaRPr lang="es-ES" dirty="0" smtClean="0"/>
          </a:p>
        </p:txBody>
      </p:sp>
    </p:spTree>
    <p:extLst>
      <p:ext uri="{BB962C8B-B14F-4D97-AF65-F5344CB8AC3E}">
        <p14:creationId xmlns:p14="http://schemas.microsoft.com/office/powerpoint/2010/main" val="2446476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74976"/>
            <a:ext cx="8610600" cy="1293028"/>
          </a:xfrm>
        </p:spPr>
        <p:txBody>
          <a:bodyPr/>
          <a:lstStyle/>
          <a:p>
            <a:r>
              <a:rPr lang="es-ES" dirty="0" smtClean="0"/>
              <a:t>Planificación</a:t>
            </a:r>
            <a:endParaRPr lang="es-ES" dirty="0"/>
          </a:p>
        </p:txBody>
      </p:sp>
      <p:sp>
        <p:nvSpPr>
          <p:cNvPr id="3" name="Content Placeholder 2"/>
          <p:cNvSpPr>
            <a:spLocks noGrp="1"/>
          </p:cNvSpPr>
          <p:nvPr>
            <p:ph idx="1"/>
          </p:nvPr>
        </p:nvSpPr>
        <p:spPr>
          <a:xfrm>
            <a:off x="685800" y="1396070"/>
            <a:ext cx="10820400" cy="5223671"/>
          </a:xfrm>
        </p:spPr>
        <p:txBody>
          <a:bodyPr>
            <a:normAutofit lnSpcReduction="10000"/>
          </a:bodyPr>
          <a:lstStyle/>
          <a:p>
            <a:r>
              <a:rPr lang="es-ES" sz="1800" b="1" noProof="1" smtClean="0"/>
              <a:t>Josu:</a:t>
            </a:r>
          </a:p>
          <a:p>
            <a:pPr lvl="1"/>
            <a:r>
              <a:rPr lang="es-ES" sz="1600" b="1" noProof="1" smtClean="0"/>
              <a:t>Diseño: </a:t>
            </a:r>
            <a:r>
              <a:rPr lang="es-ES" sz="1600" noProof="1" smtClean="0"/>
              <a:t>Diseño del diagrama de clases inicial. Diseño de los diagramas de secuencia.</a:t>
            </a:r>
          </a:p>
          <a:p>
            <a:pPr lvl="1"/>
            <a:r>
              <a:rPr lang="es-ES" sz="1600" b="1" noProof="1" smtClean="0"/>
              <a:t>Clases: </a:t>
            </a:r>
            <a:r>
              <a:rPr lang="es-ES" sz="1600" noProof="1" smtClean="0"/>
              <a:t>JugarPartida, Monopoly, CargarFicheros, Condena, Dado, Tablero, ListaJugadores, ListaCartas, TableroGrafico, Jugador, Teclado</a:t>
            </a:r>
            <a:endParaRPr lang="es-ES" sz="1600" b="1" noProof="1" smtClean="0"/>
          </a:p>
          <a:p>
            <a:pPr lvl="1"/>
            <a:r>
              <a:rPr lang="es-ES" sz="1600" b="1" noProof="1" smtClean="0"/>
              <a:t>jUnits: </a:t>
            </a:r>
            <a:r>
              <a:rPr lang="es-ES" sz="1600" noProof="1" smtClean="0"/>
              <a:t>ListaCartasTest, CartaTest, CartaMovimientoTest, CartaSaldoTest, JugadorTest, ListaCallesTest, ListaJugadoresTest, TableroTest, CondenaTest</a:t>
            </a:r>
            <a:endParaRPr lang="es-ES" sz="1600" b="1" noProof="1" smtClean="0"/>
          </a:p>
          <a:p>
            <a:r>
              <a:rPr lang="es-ES" sz="1800" b="1" noProof="1" smtClean="0"/>
              <a:t>David:</a:t>
            </a:r>
          </a:p>
          <a:p>
            <a:pPr lvl="1"/>
            <a:r>
              <a:rPr lang="es-ES" sz="1600" b="1" noProof="1" smtClean="0"/>
              <a:t>Diseño: </a:t>
            </a:r>
            <a:r>
              <a:rPr lang="es-ES" sz="1600" noProof="1" smtClean="0"/>
              <a:t>Diagramas UML de los objetivos finales y de esta misma entrega.</a:t>
            </a:r>
            <a:endParaRPr lang="es-ES" sz="1600" b="1" noProof="1" smtClean="0"/>
          </a:p>
          <a:p>
            <a:pPr lvl="1"/>
            <a:r>
              <a:rPr lang="es-ES" sz="1600" b="1" noProof="1" smtClean="0"/>
              <a:t>Clases: </a:t>
            </a:r>
            <a:r>
              <a:rPr lang="es-ES" sz="1600" noProof="1" smtClean="0"/>
              <a:t>Calle, CalleCarcel, CalleCartas, CalleEstaciones, CalleEstandar, CalleImpuestos, CalleSalida, CalleParking, CartaMovimiento, CartaSaldo</a:t>
            </a:r>
            <a:endParaRPr lang="es-ES" sz="1600" b="1" noProof="1" smtClean="0"/>
          </a:p>
          <a:p>
            <a:pPr lvl="1"/>
            <a:r>
              <a:rPr lang="es-ES" sz="1600" b="1" noProof="1" smtClean="0"/>
              <a:t>jUnits: </a:t>
            </a:r>
            <a:r>
              <a:rPr lang="es-ES" sz="1600" noProof="1" smtClean="0"/>
              <a:t>CalleCarcelTest, CalleEstacionesTest, CalleEstandarTest, CalleImpuestosTest, CalleParkingTest, CalleSalidaTest, CalleServiciosTest, CalleTest</a:t>
            </a:r>
          </a:p>
          <a:p>
            <a:r>
              <a:rPr lang="es-ES" sz="1800" b="1" noProof="1" smtClean="0"/>
              <a:t>En común:</a:t>
            </a:r>
          </a:p>
          <a:p>
            <a:pPr marL="685800" lvl="2">
              <a:spcBef>
                <a:spcPts val="1000"/>
              </a:spcBef>
            </a:pPr>
            <a:r>
              <a:rPr lang="es-ES" sz="1600" b="1" noProof="1" smtClean="0"/>
              <a:t>Diseño: </a:t>
            </a:r>
            <a:r>
              <a:rPr lang="es-ES" sz="1600" noProof="1" smtClean="0"/>
              <a:t>Los aspectos de diseño han sido revisados y corregidos (rediseñados) en las reuniones de grupo. Redacción de los documentos del proyecto.</a:t>
            </a:r>
            <a:endParaRPr lang="es-ES" sz="2000" b="1" noProof="1" smtClean="0"/>
          </a:p>
          <a:p>
            <a:pPr lvl="1"/>
            <a:r>
              <a:rPr lang="es-ES" sz="1600" b="1" noProof="1" smtClean="0"/>
              <a:t>Clases:</a:t>
            </a:r>
            <a:r>
              <a:rPr lang="es-ES" sz="1600" noProof="1" smtClean="0"/>
              <a:t> JugarPartida, Monopoly, Condena, CalleEstaciones, CalleEstandar, CalleImpuestos. Han sido revisadas entre los dos dado que son partes troncales del funcionamiento del programa.</a:t>
            </a:r>
          </a:p>
          <a:p>
            <a:pPr lvl="1"/>
            <a:r>
              <a:rPr lang="es-ES" sz="1600" b="1" noProof="1" smtClean="0"/>
              <a:t>jUnits:</a:t>
            </a:r>
            <a:r>
              <a:rPr lang="es-ES" sz="1600" noProof="1" smtClean="0"/>
              <a:t> Las jUnits las hemos considerado en todo momento trabajo personal. Por lo tanto no ha habido trabajo en grupo para hacerlas.</a:t>
            </a:r>
          </a:p>
          <a:p>
            <a:pPr marL="0" indent="0" algn="ctr">
              <a:buNone/>
            </a:pPr>
            <a:endParaRPr lang="es-ES" sz="1800" noProof="1"/>
          </a:p>
        </p:txBody>
      </p:sp>
    </p:spTree>
    <p:extLst>
      <p:ext uri="{BB962C8B-B14F-4D97-AF65-F5344CB8AC3E}">
        <p14:creationId xmlns:p14="http://schemas.microsoft.com/office/powerpoint/2010/main" val="4189746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49218"/>
            <a:ext cx="8610600" cy="1293028"/>
          </a:xfrm>
        </p:spPr>
        <p:txBody>
          <a:bodyPr/>
          <a:lstStyle/>
          <a:p>
            <a:r>
              <a:rPr lang="es-ES" dirty="0" smtClean="0"/>
              <a:t>Diagrama de clases (DOP)</a:t>
            </a:r>
            <a:endParaRPr lang="es-ES" dirty="0"/>
          </a:p>
        </p:txBody>
      </p:sp>
      <p:pic>
        <p:nvPicPr>
          <p:cNvPr id="6" name="Content Placeholder 5">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986" y="1416677"/>
            <a:ext cx="10895214" cy="5162170"/>
          </a:xfrm>
        </p:spPr>
      </p:pic>
    </p:spTree>
    <p:extLst>
      <p:ext uri="{BB962C8B-B14F-4D97-AF65-F5344CB8AC3E}">
        <p14:creationId xmlns:p14="http://schemas.microsoft.com/office/powerpoint/2010/main" val="3562768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188" y="635585"/>
            <a:ext cx="10488769" cy="1293028"/>
          </a:xfrm>
        </p:spPr>
        <p:txBody>
          <a:bodyPr/>
          <a:lstStyle/>
          <a:p>
            <a:r>
              <a:rPr lang="es-ES" dirty="0" smtClean="0"/>
              <a:t>Diagrama de clases (objetivos Diseño final)</a:t>
            </a:r>
            <a:endParaRPr lang="es-ES" dirty="0"/>
          </a:p>
        </p:txBody>
      </p:sp>
      <p:pic>
        <p:nvPicPr>
          <p:cNvPr id="6" name="Content Placeholder 5">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1036" y="1928613"/>
            <a:ext cx="6053071" cy="4922656"/>
          </a:xfrm>
        </p:spPr>
      </p:pic>
    </p:spTree>
    <p:extLst>
      <p:ext uri="{BB962C8B-B14F-4D97-AF65-F5344CB8AC3E}">
        <p14:creationId xmlns:p14="http://schemas.microsoft.com/office/powerpoint/2010/main" val="150058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8326" y="429522"/>
            <a:ext cx="8610600" cy="1293028"/>
          </a:xfrm>
        </p:spPr>
        <p:txBody>
          <a:bodyPr/>
          <a:lstStyle/>
          <a:p>
            <a:r>
              <a:rPr lang="es-ES" dirty="0" smtClean="0"/>
              <a:t>Diagrama de clases (FINAL)</a:t>
            </a:r>
            <a:endParaRPr lang="es-ES" dirty="0"/>
          </a:p>
        </p:txBody>
      </p:sp>
      <p:pic>
        <p:nvPicPr>
          <p:cNvPr id="4" name="Content Placeholder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8326" y="1460342"/>
            <a:ext cx="6841589" cy="5191595"/>
          </a:xfrm>
        </p:spPr>
      </p:pic>
    </p:spTree>
    <p:extLst>
      <p:ext uri="{BB962C8B-B14F-4D97-AF65-F5344CB8AC3E}">
        <p14:creationId xmlns:p14="http://schemas.microsoft.com/office/powerpoint/2010/main" val="54665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5014" y="558311"/>
            <a:ext cx="9381186" cy="1293028"/>
          </a:xfrm>
        </p:spPr>
        <p:txBody>
          <a:bodyPr/>
          <a:lstStyle/>
          <a:p>
            <a:r>
              <a:rPr lang="es-ES" dirty="0" smtClean="0"/>
              <a:t>Diagrama DE SECUENCIA (FINAL)</a:t>
            </a:r>
            <a:endParaRPr lang="es-ES" dirty="0"/>
          </a:p>
        </p:txBody>
      </p:sp>
      <p:sp>
        <p:nvSpPr>
          <p:cNvPr id="3" name="Content Placeholder 2"/>
          <p:cNvSpPr>
            <a:spLocks noGrp="1"/>
          </p:cNvSpPr>
          <p:nvPr>
            <p:ph idx="1"/>
          </p:nvPr>
        </p:nvSpPr>
        <p:spPr>
          <a:xfrm>
            <a:off x="685799" y="1908006"/>
            <a:ext cx="11124127" cy="4634462"/>
          </a:xfrm>
        </p:spPr>
        <p:txBody>
          <a:bodyPr/>
          <a:lstStyle/>
          <a:p>
            <a:endParaRPr lang="es-ES" dirty="0"/>
          </a:p>
        </p:txBody>
      </p:sp>
    </p:spTree>
    <p:extLst>
      <p:ext uri="{BB962C8B-B14F-4D97-AF65-F5344CB8AC3E}">
        <p14:creationId xmlns:p14="http://schemas.microsoft.com/office/powerpoint/2010/main" val="3624662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99256"/>
            <a:ext cx="8610600" cy="1293028"/>
          </a:xfrm>
        </p:spPr>
        <p:txBody>
          <a:bodyPr/>
          <a:lstStyle/>
          <a:p>
            <a:r>
              <a:rPr lang="es-ES" dirty="0" smtClean="0"/>
              <a:t>jUnits</a:t>
            </a:r>
            <a:endParaRPr lang="es-ES" dirty="0"/>
          </a:p>
        </p:txBody>
      </p:sp>
      <p:sp>
        <p:nvSpPr>
          <p:cNvPr id="3" name="Content Placeholder 2"/>
          <p:cNvSpPr>
            <a:spLocks noGrp="1"/>
          </p:cNvSpPr>
          <p:nvPr>
            <p:ph idx="1"/>
          </p:nvPr>
        </p:nvSpPr>
        <p:spPr>
          <a:xfrm>
            <a:off x="685800" y="1756678"/>
            <a:ext cx="10969580" cy="4695637"/>
          </a:xfrm>
        </p:spPr>
        <p:txBody>
          <a:bodyPr>
            <a:normAutofit/>
          </a:bodyPr>
          <a:lstStyle/>
          <a:p>
            <a:pPr marL="0" indent="0">
              <a:buNone/>
            </a:pPr>
            <a:endParaRPr lang="es-ES" dirty="0" smtClean="0"/>
          </a:p>
          <a:p>
            <a:pPr marL="0" indent="0">
              <a:buNone/>
            </a:pPr>
            <a:endParaRPr lang="es-ES" dirty="0"/>
          </a:p>
          <a:p>
            <a:pPr marL="0" indent="0">
              <a:buNone/>
            </a:pPr>
            <a:endParaRPr lang="es-ES" dirty="0" smtClean="0"/>
          </a:p>
          <a:p>
            <a:pPr marL="0" indent="0">
              <a:buNone/>
            </a:pPr>
            <a:r>
              <a:rPr lang="es-ES" dirty="0" smtClean="0"/>
              <a:t>Se han realizado las jUnits de todas las clases del proyecto excepto: </a:t>
            </a:r>
            <a:endParaRPr lang="es-ES" b="1" dirty="0"/>
          </a:p>
          <a:p>
            <a:pPr lvl="1"/>
            <a:r>
              <a:rPr lang="es-ES" b="1" dirty="0" smtClean="0"/>
              <a:t>CargarFicheros: </a:t>
            </a:r>
            <a:r>
              <a:rPr lang="es-ES" dirty="0" smtClean="0"/>
              <a:t>Es un cargar a medida, si nos diera cualquier problema el tablero no se crearía correctamente y por tanto el </a:t>
            </a:r>
            <a:r>
              <a:rPr lang="es-ES" dirty="0" err="1" smtClean="0"/>
              <a:t>jUnit</a:t>
            </a:r>
            <a:r>
              <a:rPr lang="es-ES" dirty="0" smtClean="0"/>
              <a:t> del tablero nos indicaría el fallo.</a:t>
            </a:r>
          </a:p>
          <a:p>
            <a:pPr lvl="1"/>
            <a:r>
              <a:rPr lang="es-ES" b="1" dirty="0" smtClean="0"/>
              <a:t>Monopoly:</a:t>
            </a:r>
            <a:r>
              <a:rPr lang="es-ES" dirty="0" smtClean="0"/>
              <a:t> Es el </a:t>
            </a:r>
            <a:r>
              <a:rPr lang="es-ES" dirty="0" err="1" smtClean="0"/>
              <a:t>main</a:t>
            </a:r>
            <a:r>
              <a:rPr lang="es-ES" dirty="0" smtClean="0"/>
              <a:t>. Somos capaces de saber como actúa solo con las respuestas que obtenemos desde consola.</a:t>
            </a:r>
          </a:p>
          <a:p>
            <a:pPr lvl="1"/>
            <a:r>
              <a:rPr lang="es-ES" b="1" dirty="0" smtClean="0"/>
              <a:t>JugarPartida: </a:t>
            </a:r>
            <a:r>
              <a:rPr lang="es-ES" dirty="0" smtClean="0"/>
              <a:t>Ocurre lo mismo que con el </a:t>
            </a:r>
            <a:r>
              <a:rPr lang="es-ES" dirty="0" err="1" smtClean="0"/>
              <a:t>main</a:t>
            </a:r>
            <a:r>
              <a:rPr lang="es-ES" dirty="0" smtClean="0"/>
              <a:t>. Nos es mas sencillo </a:t>
            </a:r>
            <a:r>
              <a:rPr lang="es-ES" dirty="0" err="1" smtClean="0"/>
              <a:t>debuggear</a:t>
            </a:r>
            <a:r>
              <a:rPr lang="es-ES" dirty="0" smtClean="0"/>
              <a:t> y comprobar por consola que hacer las jUnits de esta clase.</a:t>
            </a:r>
          </a:p>
          <a:p>
            <a:pPr lvl="1"/>
            <a:endParaRPr lang="es-ES" b="1" dirty="0"/>
          </a:p>
          <a:p>
            <a:pPr marL="457200" lvl="1" indent="0">
              <a:buNone/>
            </a:pPr>
            <a:endParaRPr lang="es-ES" b="1" dirty="0" smtClean="0"/>
          </a:p>
          <a:p>
            <a:pPr lvl="1"/>
            <a:endParaRPr lang="es-ES" dirty="0"/>
          </a:p>
        </p:txBody>
      </p:sp>
    </p:spTree>
    <p:extLst>
      <p:ext uri="{BB962C8B-B14F-4D97-AF65-F5344CB8AC3E}">
        <p14:creationId xmlns:p14="http://schemas.microsoft.com/office/powerpoint/2010/main" val="1979871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169</TotalTime>
  <Words>1294</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KaiTi</vt:lpstr>
      <vt:lpstr>Arial</vt:lpstr>
      <vt:lpstr>Book Antiqua</vt:lpstr>
      <vt:lpstr>Century Gothic</vt:lpstr>
      <vt:lpstr>FrankRuehl</vt:lpstr>
      <vt:lpstr>Vapor Trail</vt:lpstr>
      <vt:lpstr>Monopoly</vt:lpstr>
      <vt:lpstr>Índice</vt:lpstr>
      <vt:lpstr>Descripción del Proyecto</vt:lpstr>
      <vt:lpstr>Planificación</vt:lpstr>
      <vt:lpstr>Diagrama de clases (DOP)</vt:lpstr>
      <vt:lpstr>Diagrama de clases (objetivos Diseño final)</vt:lpstr>
      <vt:lpstr>Diagrama de clases (FINAL)</vt:lpstr>
      <vt:lpstr>Diagrama DE SECUENCIA (FINAL)</vt:lpstr>
      <vt:lpstr>jUnits</vt:lpstr>
      <vt:lpstr>Junits</vt:lpstr>
      <vt:lpstr>junits</vt:lpstr>
      <vt:lpstr>Junits</vt:lpstr>
      <vt:lpstr>Junits</vt:lpstr>
      <vt:lpstr>Excepciones</vt:lpstr>
      <vt:lpstr>COnclusiones</vt:lpstr>
      <vt:lpstr>DEMO TIME!</vt:lpstr>
      <vt:lpstr>Despedida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Monopoly</dc:title>
  <dc:creator>Josu Alvarez</dc:creator>
  <cp:lastModifiedBy>Josu Alvarez</cp:lastModifiedBy>
  <cp:revision>41</cp:revision>
  <dcterms:created xsi:type="dcterms:W3CDTF">2015-05-12T10:19:09Z</dcterms:created>
  <dcterms:modified xsi:type="dcterms:W3CDTF">2015-05-12T17:40:45Z</dcterms:modified>
</cp:coreProperties>
</file>