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83" r:id="rId2"/>
    <p:sldId id="290" r:id="rId3"/>
    <p:sldId id="330" r:id="rId4"/>
    <p:sldId id="331" r:id="rId5"/>
    <p:sldId id="332" r:id="rId6"/>
    <p:sldId id="333" r:id="rId7"/>
    <p:sldId id="334" r:id="rId8"/>
    <p:sldId id="314" r:id="rId9"/>
    <p:sldId id="315" r:id="rId10"/>
    <p:sldId id="316" r:id="rId11"/>
    <p:sldId id="317" r:id="rId12"/>
    <p:sldId id="318" r:id="rId13"/>
    <p:sldId id="319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12" r:id="rId24"/>
    <p:sldId id="394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8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3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D8"/>
    <a:srgbClr val="000000"/>
    <a:srgbClr val="6C6C6C"/>
    <a:srgbClr val="92D050"/>
    <a:srgbClr val="E5E5E5"/>
    <a:srgbClr val="009ADA"/>
    <a:srgbClr val="238CBB"/>
    <a:srgbClr val="2BAEE9"/>
    <a:srgbClr val="0B9FDD"/>
    <a:srgbClr val="56B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8927" autoAdjust="0"/>
  </p:normalViewPr>
  <p:slideViewPr>
    <p:cSldViewPr>
      <p:cViewPr varScale="1">
        <p:scale>
          <a:sx n="106" d="100"/>
          <a:sy n="106" d="100"/>
        </p:scale>
        <p:origin x="552" y="96"/>
      </p:cViewPr>
      <p:guideLst>
        <p:guide orient="horz" pos="1638"/>
        <p:guide pos="2886"/>
      </p:guideLst>
    </p:cSldViewPr>
  </p:slideViewPr>
  <p:outlineViewPr>
    <p:cViewPr>
      <p:scale>
        <a:sx n="33" d="100"/>
        <a:sy n="33" d="100"/>
      </p:scale>
      <p:origin x="0" y="1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913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5F6AE-2A9C-4C1F-879E-3928AA6E32CC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F4CAB-82FF-4C6F-A859-CAD40DD826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AFA2-8F2F-4EE5-AEC6-84D8330F4D06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5495B-CF7F-4BEC-B2E8-B1A8532E7D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lvl="1"/>
            <a:r>
              <a:rPr lang="zh-CN" altLang="en-US">
                <a:latin typeface="Times New Roman" panose="02020603050405020304" pitchFamily="18" charset="0"/>
              </a:rPr>
              <a:t>要求强调会干什么、能干什么。在目标的重点、难点右侧，插入“重点”、“难点”图片，以引起学员重视。</a:t>
            </a:r>
            <a:endParaRPr lang="zh-CN" altLang="en-US" sz="1400">
              <a:latin typeface="Times New Roman" panose="02020603050405020304" pitchFamily="18" charset="0"/>
            </a:endParaRPr>
          </a:p>
          <a:p>
            <a:endParaRPr lang="zh-CN" altLang="en-US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F83436D9-2B48-4EE8-B05A-2623CF289D9D}" type="slidenum">
              <a:rPr lang="zh-CN" altLang="en-US" sz="1200">
                <a:latin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229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强调一下</a:t>
            </a:r>
            <a:r>
              <a:rPr lang="en-US">
                <a:ea typeface="宋体" panose="02010600030101010101" pitchFamily="2" charset="-122"/>
              </a:rPr>
              <a:t>Java</a:t>
            </a:r>
            <a:r>
              <a:rPr lang="zh-CN" altLang="en-US"/>
              <a:t>的各种企业级框架都是用</a:t>
            </a:r>
            <a:r>
              <a:rPr lang="en-US">
                <a:ea typeface="宋体" panose="02010600030101010101" pitchFamily="2" charset="-122"/>
              </a:rPr>
              <a:t>XML</a:t>
            </a:r>
            <a:r>
              <a:rPr lang="zh-CN" altLang="en-US"/>
              <a:t>作为其配置文件的文档格式</a:t>
            </a:r>
            <a:endParaRPr lang="en-US">
              <a:ea typeface="宋体" panose="02010600030101010101" pitchFamily="2" charset="-122"/>
            </a:endParaRPr>
          </a:p>
        </p:txBody>
      </p:sp>
      <p:sp>
        <p:nvSpPr>
          <p:cNvPr id="1229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9B96B318-8F58-4F5D-8DFF-F36F87561E5F}" type="slidenum">
              <a:rPr lang="zh-CN" altLang="en-US" sz="1200">
                <a:latin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>
                <a:ea typeface="宋体" panose="02010600030101010101" pitchFamily="2" charset="-122"/>
              </a:rPr>
              <a:t>XML</a:t>
            </a:r>
            <a:r>
              <a:rPr lang="zh-CN" altLang="en-US"/>
              <a:t>文档结构：</a:t>
            </a:r>
            <a:endParaRPr lang="en-US">
              <a:ea typeface="宋体" panose="02010600030101010101" pitchFamily="2" charset="-122"/>
            </a:endParaRPr>
          </a:p>
          <a:p>
            <a:r>
              <a:rPr lang="en-US">
                <a:ea typeface="宋体" panose="02010600030101010101" pitchFamily="2" charset="-122"/>
              </a:rPr>
              <a:t>  1.</a:t>
            </a:r>
            <a:r>
              <a:rPr lang="zh-CN" altLang="en-US"/>
              <a:t>声明  一般是</a:t>
            </a:r>
            <a:r>
              <a:rPr lang="en-US">
                <a:ea typeface="宋体" panose="02010600030101010101" pitchFamily="2" charset="-122"/>
              </a:rPr>
              <a:t>XML</a:t>
            </a:r>
            <a:r>
              <a:rPr lang="zh-CN" altLang="en-US"/>
              <a:t>文档的第一行</a:t>
            </a:r>
            <a:endParaRPr lang="en-US">
              <a:ea typeface="宋体" panose="02010600030101010101" pitchFamily="2" charset="-122"/>
            </a:endParaRPr>
          </a:p>
          <a:p>
            <a:r>
              <a:rPr lang="en-US">
                <a:ea typeface="宋体" panose="02010600030101010101" pitchFamily="2" charset="-122"/>
              </a:rPr>
              <a:t>  2.</a:t>
            </a:r>
            <a:r>
              <a:rPr lang="zh-CN" altLang="en-US"/>
              <a:t>文档描述信息</a:t>
            </a:r>
            <a:endParaRPr lang="en-US">
              <a:ea typeface="宋体" panose="02010600030101010101" pitchFamily="2" charset="-122"/>
            </a:endParaRPr>
          </a:p>
          <a:p>
            <a:r>
              <a:rPr lang="zh-CN" altLang="en-US"/>
              <a:t>声明的组成：</a:t>
            </a:r>
            <a:endParaRPr lang="en-US">
              <a:ea typeface="宋体" panose="02010600030101010101" pitchFamily="2" charset="-122"/>
            </a:endParaRPr>
          </a:p>
          <a:p>
            <a:r>
              <a:rPr lang="en-US">
                <a:ea typeface="宋体" panose="02010600030101010101" pitchFamily="2" charset="-122"/>
              </a:rPr>
              <a:t>  version:</a:t>
            </a:r>
            <a:r>
              <a:rPr lang="zh-CN" altLang="en-US"/>
              <a:t>文档符合</a:t>
            </a:r>
            <a:r>
              <a:rPr lang="en-US">
                <a:ea typeface="宋体" panose="02010600030101010101" pitchFamily="2" charset="-122"/>
              </a:rPr>
              <a:t>xml1.0</a:t>
            </a:r>
            <a:r>
              <a:rPr lang="zh-CN" altLang="en-US"/>
              <a:t>规范</a:t>
            </a:r>
            <a:endParaRPr lang="en-US">
              <a:ea typeface="宋体" panose="02010600030101010101" pitchFamily="2" charset="-122"/>
            </a:endParaRPr>
          </a:p>
          <a:p>
            <a:r>
              <a:rPr lang="en-US">
                <a:ea typeface="宋体" panose="02010600030101010101" pitchFamily="2" charset="-122"/>
              </a:rPr>
              <a:t>  encoding:</a:t>
            </a:r>
            <a:r>
              <a:rPr lang="zh-CN" altLang="en-US"/>
              <a:t>文档字符编码，默认为</a:t>
            </a:r>
            <a:r>
              <a:rPr lang="en-US">
                <a:ea typeface="宋体" panose="02010600030101010101" pitchFamily="2" charset="-122"/>
              </a:rPr>
              <a:t>UTF-8</a:t>
            </a:r>
          </a:p>
          <a:p>
            <a:r>
              <a:rPr lang="zh-CN" altLang="en-US"/>
              <a:t>文档结构解释：</a:t>
            </a:r>
            <a:endParaRPr lang="en-US">
              <a:ea typeface="宋体" panose="02010600030101010101" pitchFamily="2" charset="-122"/>
            </a:endParaRPr>
          </a:p>
          <a:p>
            <a:r>
              <a:rPr lang="en-US">
                <a:ea typeface="宋体" panose="02010600030101010101" pitchFamily="2" charset="-122"/>
              </a:rPr>
              <a:t>  </a:t>
            </a:r>
            <a:r>
              <a:rPr lang="zh-CN" altLang="en-US"/>
              <a:t>根元素：只有一个</a:t>
            </a:r>
            <a:endParaRPr lang="en-US">
              <a:ea typeface="宋体" panose="02010600030101010101" pitchFamily="2" charset="-122"/>
            </a:endParaRPr>
          </a:p>
          <a:p>
            <a:r>
              <a:rPr lang="en-US">
                <a:ea typeface="宋体" panose="02010600030101010101" pitchFamily="2" charset="-122"/>
              </a:rPr>
              <a:t>  </a:t>
            </a:r>
            <a:r>
              <a:rPr lang="zh-CN" altLang="en-US"/>
              <a:t>根元素的开始标签：放在最前面</a:t>
            </a:r>
            <a:endParaRPr lang="en-US">
              <a:ea typeface="宋体" panose="02010600030101010101" pitchFamily="2" charset="-122"/>
            </a:endParaRPr>
          </a:p>
          <a:p>
            <a:r>
              <a:rPr lang="en-US">
                <a:ea typeface="宋体" panose="02010600030101010101" pitchFamily="2" charset="-122"/>
              </a:rPr>
              <a:t>  </a:t>
            </a:r>
            <a:r>
              <a:rPr lang="zh-CN" altLang="en-US"/>
              <a:t>根元素的结束标签：放在最后面</a:t>
            </a:r>
            <a:endParaRPr lang="en-US">
              <a:ea typeface="宋体" panose="02010600030101010101" pitchFamily="2" charset="-122"/>
            </a:endParaRPr>
          </a:p>
          <a:p>
            <a:r>
              <a:rPr lang="zh-CN" altLang="en-US"/>
              <a:t>  标签内容在开始标签和结束标签之间</a:t>
            </a:r>
            <a:endParaRPr lang="en-US">
              <a:ea typeface="宋体" panose="02010600030101010101" pitchFamily="2" charset="-122"/>
            </a:endParaRPr>
          </a:p>
          <a:p>
            <a:r>
              <a:rPr lang="en-US"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434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C09F1BA0-CBF4-496C-89C1-44AC583695A6}" type="slidenum">
              <a:rPr lang="zh-CN" altLang="en-US" sz="1200">
                <a:latin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63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21706B2E-DD2C-4289-9BC5-DEC300FC5003}" type="slidenum">
              <a:rPr lang="zh-CN" altLang="en-US" sz="1200">
                <a:latin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843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ea typeface="宋体" panose="02010600030101010101" pitchFamily="2" charset="-122"/>
              </a:rPr>
              <a:t>W3CSchool</a:t>
            </a:r>
            <a:r>
              <a:rPr lang="zh-CN" altLang="en-US" dirty="0"/>
              <a:t>推荐的</a:t>
            </a:r>
            <a:r>
              <a:rPr lang="en-US" dirty="0">
                <a:ea typeface="宋体" panose="02010600030101010101" pitchFamily="2" charset="-122"/>
              </a:rPr>
              <a:t>XML</a:t>
            </a:r>
            <a:r>
              <a:rPr lang="zh-CN" altLang="en-US" dirty="0"/>
              <a:t>元素命名习惯：</a:t>
            </a:r>
            <a:endParaRPr lang="en-US" dirty="0">
              <a:ea typeface="宋体" panose="02010600030101010101" pitchFamily="2" charset="-122"/>
            </a:endParaRPr>
          </a:p>
          <a:p>
            <a:r>
              <a:rPr lang="en-US" dirty="0">
                <a:ea typeface="宋体" panose="02010600030101010101" pitchFamily="2" charset="-122"/>
              </a:rPr>
              <a:t>  </a:t>
            </a:r>
            <a:r>
              <a:rPr lang="zh-CN" altLang="en-US" dirty="0"/>
              <a:t>使名称具有描述性。使用下划线的名称也很不错。</a:t>
            </a:r>
            <a:endParaRPr lang="en-US" dirty="0">
              <a:ea typeface="宋体" panose="02010600030101010101" pitchFamily="2" charset="-122"/>
            </a:endParaRPr>
          </a:p>
          <a:p>
            <a:r>
              <a:rPr lang="en-US" dirty="0">
                <a:ea typeface="宋体" panose="02010600030101010101" pitchFamily="2" charset="-122"/>
              </a:rPr>
              <a:t>  </a:t>
            </a:r>
            <a:r>
              <a:rPr lang="zh-CN" altLang="en-US" dirty="0"/>
              <a:t>名称应当比较简短，比如：</a:t>
            </a:r>
            <a:r>
              <a:rPr lang="en-US" dirty="0">
                <a:ea typeface="宋体" panose="02010600030101010101" pitchFamily="2" charset="-122"/>
              </a:rPr>
              <a:t>&lt;</a:t>
            </a:r>
            <a:r>
              <a:rPr lang="en-US" dirty="0" err="1">
                <a:ea typeface="宋体" panose="02010600030101010101" pitchFamily="2" charset="-122"/>
              </a:rPr>
              <a:t>book_title</a:t>
            </a:r>
            <a:r>
              <a:rPr lang="en-US" dirty="0">
                <a:ea typeface="宋体" panose="02010600030101010101" pitchFamily="2" charset="-122"/>
              </a:rPr>
              <a:t>&gt;,</a:t>
            </a:r>
            <a:r>
              <a:rPr lang="zh-CN" altLang="en-US" dirty="0"/>
              <a:t>而不是：</a:t>
            </a:r>
            <a:r>
              <a:rPr lang="en-US" dirty="0">
                <a:ea typeface="宋体" panose="02010600030101010101" pitchFamily="2" charset="-122"/>
              </a:rPr>
              <a:t>&lt;</a:t>
            </a:r>
            <a:r>
              <a:rPr lang="en-US" dirty="0" err="1">
                <a:ea typeface="宋体" panose="02010600030101010101" pitchFamily="2" charset="-122"/>
              </a:rPr>
              <a:t>the_title_of_the_book</a:t>
            </a:r>
            <a:r>
              <a:rPr lang="en-US" dirty="0">
                <a:ea typeface="宋体" panose="02010600030101010101" pitchFamily="2" charset="-122"/>
              </a:rPr>
              <a:t>&gt;</a:t>
            </a:r>
          </a:p>
          <a:p>
            <a:r>
              <a:rPr lang="en-US" dirty="0">
                <a:ea typeface="宋体" panose="02010600030101010101" pitchFamily="2" charset="-122"/>
              </a:rPr>
              <a:t>  </a:t>
            </a:r>
            <a:r>
              <a:rPr lang="zh-CN" altLang="en-US" dirty="0"/>
              <a:t>避免“</a:t>
            </a:r>
            <a:r>
              <a:rPr lang="en-US" dirty="0">
                <a:ea typeface="宋体" panose="02010600030101010101" pitchFamily="2" charset="-122"/>
              </a:rPr>
              <a:t>-</a:t>
            </a:r>
            <a:r>
              <a:rPr lang="zh-CN" altLang="en-US" dirty="0"/>
              <a:t>”字符。如果您按照这样的方式进行命名：“</a:t>
            </a:r>
            <a:r>
              <a:rPr lang="en-US" dirty="0">
                <a:ea typeface="宋体" panose="02010600030101010101" pitchFamily="2" charset="-122"/>
              </a:rPr>
              <a:t>first-name</a:t>
            </a:r>
            <a:r>
              <a:rPr lang="zh-CN" altLang="en-US" dirty="0"/>
              <a:t>”</a:t>
            </a:r>
            <a:r>
              <a:rPr lang="en-US" dirty="0">
                <a:ea typeface="宋体" panose="02010600030101010101" pitchFamily="2" charset="-122"/>
              </a:rPr>
              <a:t>,</a:t>
            </a:r>
            <a:r>
              <a:rPr lang="zh-CN" altLang="en-US" dirty="0"/>
              <a:t>一些软件会认为你需要提取第一个弹词</a:t>
            </a:r>
            <a:endParaRPr lang="en-US" dirty="0">
              <a:ea typeface="宋体" panose="02010600030101010101" pitchFamily="2" charset="-122"/>
            </a:endParaRPr>
          </a:p>
          <a:p>
            <a:r>
              <a:rPr lang="en-US" dirty="0">
                <a:ea typeface="宋体" panose="02010600030101010101" pitchFamily="2" charset="-122"/>
              </a:rPr>
              <a:t>  </a:t>
            </a:r>
            <a:r>
              <a:rPr lang="zh-CN" altLang="en-US" dirty="0"/>
              <a:t>避免“</a:t>
            </a:r>
            <a:r>
              <a:rPr lang="en-US" dirty="0">
                <a:ea typeface="宋体" panose="02010600030101010101" pitchFamily="2" charset="-122"/>
              </a:rPr>
              <a:t>.</a:t>
            </a:r>
            <a:r>
              <a:rPr lang="zh-CN" altLang="en-US" dirty="0"/>
              <a:t>”字符。如果您按照这样的方式进行命名：“</a:t>
            </a:r>
            <a:r>
              <a:rPr lang="en-US" dirty="0">
                <a:ea typeface="宋体" panose="02010600030101010101" pitchFamily="2" charset="-122"/>
              </a:rPr>
              <a:t>first.name”</a:t>
            </a:r>
            <a:r>
              <a:rPr lang="zh-CN" altLang="en-US" dirty="0"/>
              <a:t>，一些软件会认为“</a:t>
            </a:r>
            <a:r>
              <a:rPr lang="en-US" dirty="0">
                <a:ea typeface="宋体" panose="02010600030101010101" pitchFamily="2" charset="-122"/>
              </a:rPr>
              <a:t>name</a:t>
            </a:r>
            <a:r>
              <a:rPr lang="zh-CN" altLang="en-US" dirty="0"/>
              <a:t>”是对象“</a:t>
            </a:r>
            <a:r>
              <a:rPr lang="en-US" dirty="0">
                <a:ea typeface="宋体" panose="02010600030101010101" pitchFamily="2" charset="-122"/>
              </a:rPr>
              <a:t>first</a:t>
            </a:r>
            <a:r>
              <a:rPr lang="zh-CN" altLang="en-US" dirty="0"/>
              <a:t>”的属性</a:t>
            </a:r>
            <a:endParaRPr lang="en-US" dirty="0">
              <a:ea typeface="宋体" panose="02010600030101010101" pitchFamily="2" charset="-122"/>
            </a:endParaRPr>
          </a:p>
          <a:p>
            <a:r>
              <a:rPr lang="en-US" dirty="0">
                <a:ea typeface="宋体" panose="02010600030101010101" pitchFamily="2" charset="-122"/>
              </a:rPr>
              <a:t>  </a:t>
            </a:r>
            <a:r>
              <a:rPr lang="zh-CN" altLang="en-US" dirty="0"/>
              <a:t>避免“</a:t>
            </a:r>
            <a:r>
              <a:rPr lang="en-US" dirty="0">
                <a:ea typeface="宋体" panose="02010600030101010101" pitchFamily="2" charset="-122"/>
              </a:rPr>
              <a:t>:</a:t>
            </a:r>
            <a:r>
              <a:rPr lang="zh-CN" altLang="en-US" dirty="0"/>
              <a:t>”字符。冒号会被转换为命名空间来使用</a:t>
            </a:r>
            <a:endParaRPr lang="en-US" dirty="0">
              <a:ea typeface="宋体" panose="02010600030101010101" pitchFamily="2" charset="-122"/>
            </a:endParaRPr>
          </a:p>
          <a:p>
            <a:r>
              <a:rPr lang="en-US" dirty="0">
                <a:ea typeface="宋体" panose="02010600030101010101" pitchFamily="2" charset="-122"/>
              </a:rPr>
              <a:t>  XML</a:t>
            </a:r>
            <a:r>
              <a:rPr lang="zh-CN" altLang="en-US" dirty="0"/>
              <a:t>文档经常有一个对应的数据库，其中的字段会对应</a:t>
            </a:r>
            <a:r>
              <a:rPr lang="en-US" dirty="0">
                <a:ea typeface="宋体" panose="02010600030101010101" pitchFamily="2" charset="-122"/>
              </a:rPr>
              <a:t>XML</a:t>
            </a:r>
            <a:r>
              <a:rPr lang="zh-CN" altLang="en-US" dirty="0"/>
              <a:t>文档中的元素。有一个使用的经验，即使用数据库的命名规则来命名</a:t>
            </a:r>
            <a:r>
              <a:rPr lang="en-US" dirty="0">
                <a:ea typeface="宋体" panose="02010600030101010101" pitchFamily="2" charset="-122"/>
              </a:rPr>
              <a:t>XML</a:t>
            </a:r>
            <a:r>
              <a:rPr lang="zh-CN" altLang="en-US" dirty="0"/>
              <a:t>文档中的元素</a:t>
            </a:r>
            <a:endParaRPr lang="en-US" dirty="0">
              <a:ea typeface="宋体" panose="02010600030101010101" pitchFamily="2" charset="-122"/>
            </a:endParaRPr>
          </a:p>
        </p:txBody>
      </p:sp>
      <p:sp>
        <p:nvSpPr>
          <p:cNvPr id="1843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AC22C2B6-0E83-4A9C-8746-A163CAEA1A75}" type="slidenum">
              <a:rPr lang="zh-CN" altLang="en-US" sz="1200">
                <a:latin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560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/>
              <a:t>XML</a:t>
            </a:r>
            <a:r>
              <a:rPr lang="zh-CN" altLang="en-US"/>
              <a:t>解析器的内容全部都转到平台上，由学生自学，平台内容包括：</a:t>
            </a:r>
            <a:r>
              <a:rPr lang="en-US" altLang="zh-CN"/>
              <a:t>DTD</a:t>
            </a:r>
            <a:r>
              <a:rPr lang="zh-CN" altLang="en-US"/>
              <a:t>和</a:t>
            </a:r>
            <a:r>
              <a:rPr lang="en-US" altLang="zh-CN"/>
              <a:t>Schema</a:t>
            </a:r>
          </a:p>
        </p:txBody>
      </p:sp>
      <p:sp>
        <p:nvSpPr>
          <p:cNvPr id="2560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24C42585-F739-46A3-A03F-097D8580680E}" type="slidenum">
              <a:rPr lang="zh-CN" altLang="en-US" sz="1200">
                <a:latin typeface="Calibri" panose="020F0502020204030204" pitchFamily="34" charset="0"/>
              </a:rPr>
              <a:t>11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命名空间的作用：解决在复杂、大型</a:t>
            </a:r>
            <a:r>
              <a:rPr lang="en-US" altLang="zh-CN" dirty="0"/>
              <a:t>XML</a:t>
            </a:r>
            <a:r>
              <a:rPr lang="zh-CN" altLang="en-US" dirty="0"/>
              <a:t>文件中，出现名称相同，但是含义不同的元素</a:t>
            </a:r>
            <a:endParaRPr lang="en-US" dirty="0">
              <a:ea typeface="宋体" panose="02010600030101010101" pitchFamily="2" charset="-122"/>
            </a:endParaRPr>
          </a:p>
        </p:txBody>
      </p:sp>
      <p:sp>
        <p:nvSpPr>
          <p:cNvPr id="2765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731F9A8F-A86B-4DB8-8F33-ED70F33D39FC}" type="slidenum">
              <a:rPr lang="zh-CN" altLang="en-US" sz="1200">
                <a:latin typeface="Calibri" panose="020F0502020204030204" pitchFamily="34" charset="0"/>
              </a:rPr>
              <a:t>12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48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>
                <a:ea typeface="黑体" panose="02010609060101010101" pitchFamily="49" charset="-122"/>
              </a:rPr>
              <a:t>DOM</a:t>
            </a:r>
            <a:r>
              <a:rPr lang="zh-CN" altLang="en-US">
                <a:ea typeface="黑体" panose="02010609060101010101" pitchFamily="49" charset="-122"/>
              </a:rPr>
              <a:t>解析</a:t>
            </a:r>
            <a:r>
              <a:rPr lang="en-US" altLang="zh-CN">
                <a:ea typeface="黑体" panose="02010609060101010101" pitchFamily="49" charset="-122"/>
              </a:rPr>
              <a:t>XML</a:t>
            </a:r>
            <a:r>
              <a:rPr lang="zh-CN" altLang="en-US">
                <a:ea typeface="黑体" panose="02010609060101010101" pitchFamily="49" charset="-122"/>
              </a:rPr>
              <a:t>文件步骤</a:t>
            </a:r>
            <a:endParaRPr lang="en-US">
              <a:ea typeface="黑体" panose="02010609060101010101" pitchFamily="49" charset="-122"/>
            </a:endParaRPr>
          </a:p>
          <a:p>
            <a:r>
              <a:rPr lang="en-US">
                <a:ea typeface="黑体" panose="02010609060101010101" pitchFamily="49" charset="-122"/>
              </a:rPr>
              <a:t>  </a:t>
            </a:r>
            <a:r>
              <a:rPr lang="zh-CN" altLang="en-US">
                <a:ea typeface="黑体" panose="02010609060101010101" pitchFamily="49" charset="-122"/>
              </a:rPr>
              <a:t>创建解析器工厂对象</a:t>
            </a:r>
            <a:endParaRPr lang="en-US">
              <a:ea typeface="黑体" panose="02010609060101010101" pitchFamily="49" charset="-122"/>
            </a:endParaRPr>
          </a:p>
          <a:p>
            <a:r>
              <a:rPr lang="zh-CN" altLang="en-US">
                <a:ea typeface="黑体" panose="02010609060101010101" pitchFamily="49" charset="-122"/>
              </a:rPr>
              <a:t>  解析器工厂对象创建解析器对象</a:t>
            </a:r>
            <a:endParaRPr lang="en-US">
              <a:ea typeface="黑体" panose="02010609060101010101" pitchFamily="49" charset="-122"/>
            </a:endParaRPr>
          </a:p>
          <a:p>
            <a:r>
              <a:rPr lang="zh-CN" altLang="en-US">
                <a:ea typeface="黑体" panose="02010609060101010101" pitchFamily="49" charset="-122"/>
              </a:rPr>
              <a:t>  解析器对象指定</a:t>
            </a:r>
            <a:r>
              <a:rPr lang="en-US" altLang="zh-CN">
                <a:ea typeface="黑体" panose="02010609060101010101" pitchFamily="49" charset="-122"/>
              </a:rPr>
              <a:t>XML</a:t>
            </a:r>
            <a:r>
              <a:rPr lang="zh-CN" altLang="en-US">
                <a:ea typeface="黑体" panose="02010609060101010101" pitchFamily="49" charset="-122"/>
              </a:rPr>
              <a:t>文件创建</a:t>
            </a:r>
            <a:r>
              <a:rPr lang="en-US" altLang="zh-CN">
                <a:ea typeface="黑体" panose="02010609060101010101" pitchFamily="49" charset="-122"/>
              </a:rPr>
              <a:t>Document</a:t>
            </a:r>
            <a:r>
              <a:rPr lang="zh-CN" altLang="en-US">
                <a:ea typeface="黑体" panose="02010609060101010101" pitchFamily="49" charset="-122"/>
              </a:rPr>
              <a:t>对象</a:t>
            </a:r>
            <a:endParaRPr lang="en-US">
              <a:ea typeface="黑体" panose="02010609060101010101" pitchFamily="49" charset="-122"/>
            </a:endParaRPr>
          </a:p>
          <a:p>
            <a:r>
              <a:rPr lang="zh-CN" altLang="en-US">
                <a:ea typeface="黑体" panose="02010609060101010101" pitchFamily="49" charset="-122"/>
              </a:rPr>
              <a:t>  以</a:t>
            </a:r>
            <a:r>
              <a:rPr lang="en-US" altLang="zh-CN">
                <a:ea typeface="黑体" panose="02010609060101010101" pitchFamily="49" charset="-122"/>
              </a:rPr>
              <a:t>Document</a:t>
            </a:r>
            <a:r>
              <a:rPr lang="zh-CN" altLang="en-US">
                <a:ea typeface="黑体" panose="02010609060101010101" pitchFamily="49" charset="-122"/>
              </a:rPr>
              <a:t>对象为起点操作</a:t>
            </a:r>
            <a:r>
              <a:rPr lang="en-US" altLang="zh-CN">
                <a:ea typeface="黑体" panose="02010609060101010101" pitchFamily="49" charset="-122"/>
              </a:rPr>
              <a:t>DOM</a:t>
            </a:r>
            <a:r>
              <a:rPr lang="zh-CN" altLang="en-US">
                <a:ea typeface="黑体" panose="02010609060101010101" pitchFamily="49" charset="-122"/>
              </a:rPr>
              <a:t>树</a:t>
            </a:r>
            <a:endParaRPr lang="en-US">
              <a:ea typeface="黑体" panose="02010609060101010101" pitchFamily="49" charset="-122"/>
            </a:endParaRPr>
          </a:p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482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227E948D-B8EC-4617-9473-4F30B3F737B6}" type="slidenum">
              <a:rPr lang="zh-CN" altLang="en-US" sz="1200">
                <a:latin typeface="Calibri" panose="020F0502020204030204" pitchFamily="34" charset="0"/>
              </a:rPr>
              <a:t>16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3045" y="207645"/>
            <a:ext cx="8238490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400" b="1">
                <a:solidFill>
                  <a:srgbClr val="009ADA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/>
              <a:t>/24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" y="207645"/>
            <a:ext cx="8185785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800" b="1">
                <a:solidFill>
                  <a:srgbClr val="0099D9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  <a:p>
            <a:pPr lvl="5" fontAlgn="base"/>
            <a:r>
              <a:rPr lang="zh-CN" altLang="en-US" strike="noStrike" noProof="1"/>
              <a:t>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24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buFont typeface="Wingdings" panose="05000000000000000000" charset="0"/>
              <a:buChar char=""/>
              <a:defRPr sz="3200"/>
            </a:lvl1pPr>
            <a:lvl2pPr>
              <a:buFont typeface="Wingdings" panose="05000000000000000000" charset="0"/>
              <a:buChar char=""/>
              <a:defRPr sz="2800"/>
            </a:lvl2pPr>
            <a:lvl3pPr>
              <a:buFont typeface="Wingdings" panose="05000000000000000000" charset="0"/>
              <a:buChar char=""/>
              <a:defRPr sz="2400"/>
            </a:lvl3pPr>
            <a:lvl4pPr>
              <a:buFont typeface="Webdings" panose="05030102010509060703" charset="0"/>
              <a:buChar char="4"/>
              <a:defRPr sz="2000"/>
            </a:lvl4pPr>
            <a:lvl5pPr>
              <a:buFont typeface="Wingdings" panose="05000000000000000000" charset="0"/>
              <a:buChar char="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6260" y="797560"/>
            <a:ext cx="8422640" cy="3394075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500"/>
          </a:xfrm>
          <a:prstGeom prst="rect">
            <a:avLst/>
          </a:prstGeom>
        </p:spPr>
      </p:pic>
      <p:sp>
        <p:nvSpPr>
          <p:cNvPr id="2051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635646"/>
            <a:ext cx="7772400" cy="11049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>
            <a:normAutofit/>
          </a:bodyPr>
          <a:lstStyle>
            <a:lvl1pPr lvl="0" algn="ctr">
              <a:defRPr sz="4600" b="1" kern="12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1"/>
              <a:t>16/9</a:t>
            </a:r>
            <a:r>
              <a:rPr lang="zh-CN" altLang="en-US" strike="noStrike" noProof="1"/>
              <a:t>录屏模板</a:t>
            </a:r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8" y="4544695"/>
            <a:ext cx="2896731" cy="45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8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1" name="标题占位符 1"/>
          <p:cNvSpPr>
            <a:spLocks noGrp="1"/>
          </p:cNvSpPr>
          <p:nvPr>
            <p:ph type="title"/>
          </p:nvPr>
        </p:nvSpPr>
        <p:spPr bwMode="auto">
          <a:xfrm>
            <a:off x="48260" y="286385"/>
            <a:ext cx="5874385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73735" y="977900"/>
            <a:ext cx="7797165" cy="318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en-US" altLang="zh-CN" dirty="0"/>
              <a:t>/10</a:t>
            </a:r>
            <a:endParaRPr lang="zh-CN" altLang="en-US" dirty="0"/>
          </a:p>
        </p:txBody>
      </p:sp>
      <p:pic>
        <p:nvPicPr>
          <p:cNvPr id="8" name="图片 7" descr="logo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41" y="-7620"/>
            <a:ext cx="1492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B9FD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"/>
        <a:defRPr sz="2400" b="1" kern="1200">
          <a:solidFill>
            <a:srgbClr val="009ADA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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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ebdings" panose="05030102010509060703" charset="0"/>
        <a:buChar char="4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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121"/>
          <p:cNvSpPr>
            <a:spLocks noGrp="1"/>
          </p:cNvSpPr>
          <p:nvPr>
            <p:ph type="ctrTitle"/>
          </p:nvPr>
        </p:nvSpPr>
        <p:spPr>
          <a:xfrm>
            <a:off x="467544" y="1707654"/>
            <a:ext cx="8136904" cy="1440160"/>
          </a:xfrm>
        </p:spPr>
        <p:txBody>
          <a:bodyPr wrap="square" anchor="ctr">
            <a:normAutofit/>
          </a:bodyPr>
          <a:lstStyle/>
          <a:p>
            <a:r>
              <a:rPr lang="en-US" altLang="zh-CN" sz="5400" dirty="0">
                <a:sym typeface="+mn-ea"/>
              </a:rPr>
              <a:t>XML</a:t>
            </a:r>
            <a:r>
              <a:rPr lang="zh-CN" altLang="en-US" sz="5400" dirty="0">
                <a:sym typeface="+mn-ea"/>
              </a:rPr>
              <a:t>（一）</a:t>
            </a:r>
            <a:endParaRPr lang="zh-CN" altLang="en-US" sz="5400" strike="noStrike" kern="1200" noProof="1">
              <a:solidFill>
                <a:srgbClr val="009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宋体" panose="02010600030101010101" pitchFamily="2" charset="-122"/>
              </a:rPr>
              <a:t>属性命名空间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除非带有前缀，否则属性属于所属的元素的命名空间</a:t>
            </a:r>
            <a:endParaRPr lang="en-US" dirty="0"/>
          </a:p>
        </p:txBody>
      </p:sp>
      <p:sp>
        <p:nvSpPr>
          <p:cNvPr id="23558" name="AutoShape 2"/>
          <p:cNvSpPr>
            <a:spLocks noChangeArrowheads="1"/>
          </p:cNvSpPr>
          <p:nvPr/>
        </p:nvSpPr>
        <p:spPr bwMode="auto">
          <a:xfrm>
            <a:off x="1403648" y="1279623"/>
            <a:ext cx="5939635" cy="230695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&lt;?xml version="1.0" encoding="UTF-8"?&gt;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&lt;batchCompany xmlns="http://www.Aptech_edu.ac"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xmlns:tea="http://www.tea.org"&gt;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&lt;batch-list&gt;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&lt;batch type="thirdbatch"&gt;</a:t>
            </a:r>
            <a:r>
              <a:rPr lang="zh-CN" altLang="en-US" sz="1600" b="1" noProof="1">
                <a:solidFill>
                  <a:schemeClr val="accent5">
                    <a:lumMod val="10000"/>
                  </a:schemeClr>
                </a:solidFill>
              </a:rPr>
              <a:t>第三批次</a:t>
            </a: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&lt;/batch&gt;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&lt;batch tea:type="thirdbatch"&gt;</a:t>
            </a:r>
            <a:r>
              <a:rPr lang="zh-CN" altLang="en-US" sz="1600" b="1" noProof="1">
                <a:solidFill>
                  <a:schemeClr val="accent5">
                    <a:lumMod val="10000"/>
                  </a:schemeClr>
                </a:solidFill>
              </a:rPr>
              <a:t>第三批茶</a:t>
            </a: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&lt;/batch&gt;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&lt;batch&gt;</a:t>
            </a:r>
            <a:r>
              <a:rPr lang="zh-CN" altLang="en-US" sz="1600" b="1" noProof="1">
                <a:solidFill>
                  <a:schemeClr val="accent5">
                    <a:lumMod val="10000"/>
                  </a:schemeClr>
                </a:solidFill>
              </a:rPr>
              <a:t>午班批次</a:t>
            </a: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&lt;/batch&gt;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&lt;/batch-list&gt;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&lt;/batchCompany&gt;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23528" y="1077798"/>
            <a:ext cx="436880" cy="531495"/>
            <a:chOff x="3548698" y="2423160"/>
            <a:chExt cx="436880" cy="531495"/>
          </a:xfrm>
        </p:grpSpPr>
        <p:sp>
          <p:nvSpPr>
            <p:cNvPr id="15" name="TextBox 65"/>
            <p:cNvSpPr txBox="1"/>
            <p:nvPr/>
          </p:nvSpPr>
          <p:spPr>
            <a:xfrm>
              <a:off x="3548698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示例</a:t>
              </a:r>
            </a:p>
          </p:txBody>
        </p:sp>
        <p:pic>
          <p:nvPicPr>
            <p:cNvPr id="16" name="图片 15" descr="C:\Users\Lenovo\Desktop\icon\电脑.png电脑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3627438" y="2423160"/>
              <a:ext cx="279400" cy="278765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323528" y="3590925"/>
            <a:ext cx="436880" cy="516890"/>
            <a:chOff x="989013" y="3074035"/>
            <a:chExt cx="436880" cy="516890"/>
          </a:xfrm>
        </p:grpSpPr>
        <p:sp>
          <p:nvSpPr>
            <p:cNvPr id="18" name="TextBox 65"/>
            <p:cNvSpPr txBox="1"/>
            <p:nvPr/>
          </p:nvSpPr>
          <p:spPr>
            <a:xfrm>
              <a:off x="989013" y="334581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注意</a:t>
              </a:r>
            </a:p>
          </p:txBody>
        </p:sp>
        <p:pic>
          <p:nvPicPr>
            <p:cNvPr id="19" name="图片 18" descr="C:\Users\Lenovo\Desktop\icon\注意(1).png注意(1)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063308" y="3074035"/>
              <a:ext cx="288290" cy="249555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ACD4B1-3C60-46C4-B281-ACBE18D9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r>
              <a:rPr lang="zh-CN" altLang="en-US"/>
              <a:t>/</a:t>
            </a:r>
            <a:r>
              <a:rPr lang="en-US" altLang="zh-CN"/>
              <a:t>24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宋体" panose="02010600030101010101" pitchFamily="2" charset="-122"/>
              </a:rPr>
              <a:t>XML解析器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解析器类型</a:t>
            </a:r>
            <a:endParaRPr lang="en-US" dirty="0"/>
          </a:p>
          <a:p>
            <a:pPr lvl="1"/>
            <a:r>
              <a:rPr lang="zh-CN" altLang="en-US" dirty="0"/>
              <a:t>非验证解析器</a:t>
            </a:r>
            <a:endParaRPr lang="en-US" dirty="0"/>
          </a:p>
          <a:p>
            <a:pPr lvl="2"/>
            <a:r>
              <a:rPr lang="zh-CN" altLang="en-US" dirty="0"/>
              <a:t>检查文档格式是否良好</a:t>
            </a:r>
            <a:endParaRPr lang="en-US" dirty="0"/>
          </a:p>
          <a:p>
            <a:pPr lvl="1"/>
            <a:r>
              <a:rPr lang="zh-CN" altLang="en-US" dirty="0"/>
              <a:t>验证解析器</a:t>
            </a:r>
            <a:endParaRPr lang="en-US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DTD</a:t>
            </a:r>
            <a:r>
              <a:rPr lang="zh-CN" altLang="en-US" dirty="0"/>
              <a:t>检查文档的有效性</a:t>
            </a:r>
            <a:endParaRPr 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89CB0D1-EFB2-4253-8C5C-E1BB925D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r>
              <a:rPr lang="zh-CN" altLang="en-US"/>
              <a:t>/</a:t>
            </a:r>
            <a:r>
              <a:rPr lang="en-US" altLang="zh-CN"/>
              <a:t>24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宋体" panose="02010600030101010101" pitchFamily="2" charset="-122"/>
              </a:rPr>
              <a:t>XML命名空间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命名空间的作用</a:t>
            </a:r>
            <a:endParaRPr lang="en-US" altLang="zh-CN" dirty="0"/>
          </a:p>
          <a:p>
            <a:pPr lvl="1"/>
            <a:r>
              <a:rPr lang="zh-CN" altLang="en-US" sz="2000" dirty="0"/>
              <a:t>解决在复杂、大型</a:t>
            </a:r>
            <a:r>
              <a:rPr lang="en-US" altLang="zh-CN" sz="2000" dirty="0"/>
              <a:t>XML</a:t>
            </a:r>
            <a:r>
              <a:rPr lang="zh-CN" altLang="en-US" sz="2000" dirty="0"/>
              <a:t>文件中，出现名称相同，但是含义不同的元素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endParaRPr lang="en-US" dirty="0"/>
          </a:p>
        </p:txBody>
      </p:sp>
      <p:sp>
        <p:nvSpPr>
          <p:cNvPr id="26630" name="AutoShape 2"/>
          <p:cNvSpPr>
            <a:spLocks noChangeArrowheads="1"/>
          </p:cNvSpPr>
          <p:nvPr/>
        </p:nvSpPr>
        <p:spPr bwMode="auto">
          <a:xfrm>
            <a:off x="1115566" y="2370242"/>
            <a:ext cx="6912818" cy="156844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&lt;?xml version="1.0" encoding="UTF-8"?&gt;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&lt;cameras xmlns:canon="http://www.canon"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xmlns:nikon="http://www.nikon.com"&gt;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en-US" sz="1600" b="1" noProof="1">
                <a:solidFill>
                  <a:schemeClr val="accent5">
                    <a:lumMod val="10000"/>
                  </a:schemeClr>
                </a:solidFill>
              </a:rPr>
              <a:t>    &lt;canon:camera prodID="P663" name="Camera</a:t>
            </a:r>
            <a:r>
              <a:rPr lang="zh-CN" altLang="en-US" sz="1600" b="1" noProof="1">
                <a:solidFill>
                  <a:schemeClr val="accent5">
                    <a:lumMod val="10000"/>
                  </a:schemeClr>
                </a:solidFill>
              </a:rPr>
              <a:t>傻瓜相机"/&gt;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&lt;nikon:camera prodID=“K29B3” name=“Camera</a:t>
            </a:r>
            <a:r>
              <a:rPr lang="zh-CN" altLang="en-US" sz="1600" b="1" noProof="1">
                <a:solidFill>
                  <a:schemeClr val="accent5">
                    <a:lumMod val="10000"/>
                  </a:schemeClr>
                </a:solidFill>
              </a:rPr>
              <a:t>超级</a:t>
            </a:r>
            <a:r>
              <a:rPr lang="zh-CN" sz="1600" b="1" noProof="1">
                <a:solidFill>
                  <a:schemeClr val="accent5">
                    <a:lumMod val="10000"/>
                  </a:schemeClr>
                </a:solidFill>
              </a:rPr>
              <a:t>35</a:t>
            </a:r>
            <a:r>
              <a:rPr lang="zh-CN" altLang="en-US" sz="1600" b="1" noProof="1">
                <a:solidFill>
                  <a:schemeClr val="accent5">
                    <a:lumMod val="10000"/>
                  </a:schemeClr>
                </a:solidFill>
              </a:rPr>
              <a:t>毫米相机"/&gt;</a:t>
            </a:r>
            <a:endParaRPr lang="zh-CN" sz="1600" b="1" noProof="1">
              <a:solidFill>
                <a:schemeClr val="accent5">
                  <a:lumMod val="10000"/>
                </a:schemeClr>
              </a:solidFill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&lt;/cameras&gt;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0E9B17-198F-4C35-8D14-EFCFBFAF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r>
              <a:rPr lang="zh-CN" altLang="en-US"/>
              <a:t>/</a:t>
            </a:r>
            <a:r>
              <a:rPr lang="en-US" altLang="zh-CN"/>
              <a:t>24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宋体" panose="02010600030101010101" pitchFamily="2" charset="-122"/>
              </a:rPr>
              <a:t>解析XML技术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DOM</a:t>
            </a:r>
          </a:p>
          <a:p>
            <a:pPr lvl="1"/>
            <a:r>
              <a:rPr lang="zh-CN" altLang="en-US" sz="1800" dirty="0"/>
              <a:t>基于</a:t>
            </a:r>
            <a:r>
              <a:rPr lang="en-US" altLang="zh-CN" sz="1800" dirty="0"/>
              <a:t>XML</a:t>
            </a:r>
            <a:r>
              <a:rPr lang="zh-CN" altLang="en-US" sz="1800" dirty="0"/>
              <a:t>文档树结构的解析</a:t>
            </a:r>
            <a:endParaRPr lang="en-US" sz="1800" dirty="0"/>
          </a:p>
          <a:p>
            <a:pPr lvl="1"/>
            <a:r>
              <a:rPr lang="zh-CN" altLang="en-US" sz="1800" dirty="0"/>
              <a:t>适用于多次访问的</a:t>
            </a:r>
            <a:r>
              <a:rPr lang="en-US" altLang="zh-CN" sz="1800" dirty="0"/>
              <a:t>XML</a:t>
            </a:r>
            <a:r>
              <a:rPr lang="zh-CN" altLang="en-US" sz="1800" dirty="0"/>
              <a:t>文档</a:t>
            </a:r>
            <a:endParaRPr lang="en-US" sz="1800" dirty="0"/>
          </a:p>
          <a:p>
            <a:pPr lvl="1"/>
            <a:r>
              <a:rPr lang="zh-CN" altLang="en-US" sz="1800" dirty="0"/>
              <a:t>特点：比较消耗资源</a:t>
            </a:r>
            <a:endParaRPr lang="en-US" sz="1800" dirty="0"/>
          </a:p>
          <a:p>
            <a:r>
              <a:rPr lang="en-US" altLang="zh-CN" sz="1800" dirty="0"/>
              <a:t>SAX</a:t>
            </a:r>
          </a:p>
          <a:p>
            <a:pPr lvl="1"/>
            <a:r>
              <a:rPr lang="zh-CN" altLang="en-US" sz="1800" dirty="0"/>
              <a:t>基于事件的解析</a:t>
            </a:r>
            <a:endParaRPr lang="en-US" sz="1800" dirty="0"/>
          </a:p>
          <a:p>
            <a:pPr lvl="1"/>
            <a:r>
              <a:rPr lang="zh-CN" altLang="en-US" sz="1800" dirty="0"/>
              <a:t>适用于大数据量的</a:t>
            </a:r>
            <a:r>
              <a:rPr lang="en-US" altLang="zh-CN" sz="1800" dirty="0"/>
              <a:t>XML</a:t>
            </a:r>
            <a:r>
              <a:rPr lang="zh-CN" altLang="en-US" sz="1800" dirty="0"/>
              <a:t>文档</a:t>
            </a:r>
            <a:endParaRPr lang="en-US" sz="1800" dirty="0"/>
          </a:p>
          <a:p>
            <a:pPr lvl="1"/>
            <a:r>
              <a:rPr lang="zh-CN" altLang="en-US" sz="1800" dirty="0"/>
              <a:t>特点：占用资源少，内存消耗小</a:t>
            </a:r>
            <a:endParaRPr lang="en-US" sz="1800" dirty="0"/>
          </a:p>
          <a:p>
            <a:r>
              <a:rPr lang="en-US" altLang="zh-CN" sz="1800" dirty="0"/>
              <a:t>DOM4J</a:t>
            </a:r>
          </a:p>
          <a:p>
            <a:pPr lvl="1"/>
            <a:r>
              <a:rPr lang="zh-CN" altLang="en-US" sz="1800" dirty="0"/>
              <a:t>非常优秀的</a:t>
            </a:r>
            <a:r>
              <a:rPr lang="en-US" altLang="zh-CN" sz="1800" dirty="0"/>
              <a:t>Java XML API</a:t>
            </a:r>
          </a:p>
          <a:p>
            <a:pPr lvl="1"/>
            <a:r>
              <a:rPr lang="zh-CN" altLang="en-US" sz="1800" dirty="0"/>
              <a:t>性能优异、功能强大</a:t>
            </a:r>
          </a:p>
          <a:p>
            <a:pPr lvl="1"/>
            <a:r>
              <a:rPr lang="zh-CN" altLang="en-US" sz="1800" dirty="0"/>
              <a:t>开放源代码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09790E5-6206-44D8-9E8A-684F9A91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r>
              <a:rPr lang="zh-CN" altLang="en-US"/>
              <a:t>/</a:t>
            </a:r>
            <a:r>
              <a:rPr lang="en-US" altLang="zh-CN"/>
              <a:t>24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宋体" panose="02010600030101010101" pitchFamily="2" charset="-122"/>
              </a:rPr>
              <a:t>DOM解析XML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介绍</a:t>
            </a:r>
            <a:endParaRPr lang="en-US" dirty="0"/>
          </a:p>
          <a:p>
            <a:pPr lvl="1"/>
            <a:r>
              <a:rPr lang="zh-CN" altLang="en-US" dirty="0"/>
              <a:t>文档对象模型</a:t>
            </a:r>
            <a:r>
              <a:rPr lang="en-US" altLang="zh-CN" dirty="0"/>
              <a:t>(Document Object Model)</a:t>
            </a:r>
          </a:p>
          <a:p>
            <a:pPr lvl="1"/>
            <a:r>
              <a:rPr lang="en-US" altLang="zh-CN" dirty="0"/>
              <a:t>DOM</a:t>
            </a:r>
            <a:r>
              <a:rPr lang="zh-CN" altLang="en-US" dirty="0"/>
              <a:t>把</a:t>
            </a:r>
            <a:r>
              <a:rPr lang="en-US" altLang="zh-CN" dirty="0"/>
              <a:t>XML</a:t>
            </a:r>
            <a:r>
              <a:rPr lang="zh-CN" altLang="en-US" dirty="0"/>
              <a:t>文档映射成一个倒挂的树</a:t>
            </a:r>
            <a:endParaRPr lang="en-US" dirty="0"/>
          </a:p>
        </p:txBody>
      </p:sp>
      <p:pic>
        <p:nvPicPr>
          <p:cNvPr id="31747" name="图片 8" descr="book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263" y="2357438"/>
            <a:ext cx="2732087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右箭头 9"/>
          <p:cNvSpPr/>
          <p:nvPr/>
        </p:nvSpPr>
        <p:spPr>
          <a:xfrm>
            <a:off x="4357688" y="3054350"/>
            <a:ext cx="750887" cy="5971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31749" name="AutoShape 2"/>
          <p:cNvSpPr>
            <a:spLocks noChangeArrowheads="1"/>
          </p:cNvSpPr>
          <p:nvPr/>
        </p:nvSpPr>
        <p:spPr bwMode="auto">
          <a:xfrm>
            <a:off x="1552496" y="2678113"/>
            <a:ext cx="2698829" cy="132206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&lt;book &gt;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&lt;title&gt;</a:t>
            </a:r>
            <a:r>
              <a:rPr lang="zh-CN" altLang="en-US" sz="1600" b="1" noProof="1">
                <a:solidFill>
                  <a:schemeClr val="accent5">
                    <a:lumMod val="10000"/>
                  </a:schemeClr>
                </a:solidFill>
              </a:rPr>
              <a:t>三国演义</a:t>
            </a: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&lt;/title&gt;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&lt;author&gt;</a:t>
            </a:r>
            <a:r>
              <a:rPr lang="zh-CN" altLang="en-US" sz="1600" b="1" noProof="1">
                <a:solidFill>
                  <a:schemeClr val="accent5">
                    <a:lumMod val="10000"/>
                  </a:schemeClr>
                </a:solidFill>
              </a:rPr>
              <a:t>罗贯中</a:t>
            </a: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&lt;/author&gt;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&lt;price&gt;30</a:t>
            </a:r>
            <a:r>
              <a:rPr lang="zh-CN" altLang="en-US" sz="1600" b="1" noProof="1">
                <a:solidFill>
                  <a:schemeClr val="accent5">
                    <a:lumMod val="10000"/>
                  </a:schemeClr>
                </a:solidFill>
              </a:rPr>
              <a:t>元</a:t>
            </a: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&lt;/price&gt;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&lt;/book&gt;</a:t>
            </a:r>
          </a:p>
        </p:txBody>
      </p:sp>
      <p:sp>
        <p:nvSpPr>
          <p:cNvPr id="31753" name="内容占位符 2"/>
          <p:cNvSpPr>
            <a:spLocks noChangeArrowheads="1"/>
          </p:cNvSpPr>
          <p:nvPr/>
        </p:nvSpPr>
        <p:spPr bwMode="auto">
          <a:xfrm>
            <a:off x="6721177" y="1807696"/>
            <a:ext cx="1019175" cy="331497"/>
          </a:xfrm>
          <a:prstGeom prst="wedgeRoundRectCallout">
            <a:avLst>
              <a:gd name="adj1" fmla="val -42648"/>
              <a:gd name="adj2" fmla="val 123694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元素节点</a:t>
            </a:r>
          </a:p>
        </p:txBody>
      </p:sp>
      <p:sp>
        <p:nvSpPr>
          <p:cNvPr id="31754" name="内容占位符 2"/>
          <p:cNvSpPr>
            <a:spLocks noChangeArrowheads="1"/>
          </p:cNvSpPr>
          <p:nvPr/>
        </p:nvSpPr>
        <p:spPr bwMode="auto">
          <a:xfrm>
            <a:off x="4946650" y="4232275"/>
            <a:ext cx="1017588" cy="331497"/>
          </a:xfrm>
          <a:prstGeom prst="wedgeRoundRectCallout">
            <a:avLst>
              <a:gd name="adj1" fmla="val -7458"/>
              <a:gd name="adj2" fmla="val -115403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文本节点</a:t>
            </a:r>
          </a:p>
        </p:txBody>
      </p:sp>
      <p:sp>
        <p:nvSpPr>
          <p:cNvPr id="31755" name="内容占位符 2"/>
          <p:cNvSpPr>
            <a:spLocks noChangeArrowheads="1"/>
          </p:cNvSpPr>
          <p:nvPr/>
        </p:nvSpPr>
        <p:spPr bwMode="auto">
          <a:xfrm>
            <a:off x="6232525" y="4232275"/>
            <a:ext cx="1939875" cy="331497"/>
          </a:xfrm>
          <a:prstGeom prst="wedgeRoundRectCallout">
            <a:avLst>
              <a:gd name="adj1" fmla="val -25556"/>
              <a:gd name="adj2" fmla="val -51644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还有：属性节点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755576" y="2652730"/>
            <a:ext cx="436880" cy="531495"/>
            <a:chOff x="3548698" y="2423160"/>
            <a:chExt cx="436880" cy="531495"/>
          </a:xfrm>
        </p:grpSpPr>
        <p:sp>
          <p:nvSpPr>
            <p:cNvPr id="17" name="TextBox 65"/>
            <p:cNvSpPr txBox="1"/>
            <p:nvPr/>
          </p:nvSpPr>
          <p:spPr>
            <a:xfrm>
              <a:off x="3548698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示例</a:t>
              </a:r>
            </a:p>
          </p:txBody>
        </p:sp>
        <p:pic>
          <p:nvPicPr>
            <p:cNvPr id="18" name="图片 17" descr="C:\Users\Lenovo\Desktop\icon\电脑.png电脑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627438" y="2423160"/>
              <a:ext cx="279400" cy="278765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A6CC6F1-85C3-4BCA-937D-66046067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r>
              <a:rPr lang="zh-CN" altLang="en-US"/>
              <a:t>/</a:t>
            </a:r>
            <a:r>
              <a:rPr lang="en-US" altLang="zh-CN"/>
              <a:t>24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宋体" panose="02010600030101010101" pitchFamily="2" charset="-122"/>
              </a:rPr>
              <a:t>常用接口介绍</a:t>
            </a:r>
          </a:p>
        </p:txBody>
      </p:sp>
      <p:sp>
        <p:nvSpPr>
          <p:cNvPr id="32770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DOM</a:t>
            </a:r>
            <a:r>
              <a:rPr lang="zh-CN" altLang="en-US"/>
              <a:t>解析包：</a:t>
            </a:r>
            <a:r>
              <a:rPr lang="en-US" altLang="zh-CN"/>
              <a:t>org.w3c.dom</a:t>
            </a:r>
          </a:p>
        </p:txBody>
      </p:sp>
      <p:graphicFrame>
        <p:nvGraphicFramePr>
          <p:cNvPr id="31748" name="表格 31747"/>
          <p:cNvGraphicFramePr/>
          <p:nvPr/>
        </p:nvGraphicFramePr>
        <p:xfrm>
          <a:off x="144017" y="1500188"/>
          <a:ext cx="8820471" cy="2700336"/>
        </p:xfrm>
        <a:graphic>
          <a:graphicData uri="http://schemas.openxmlformats.org/drawingml/2006/table">
            <a:tbl>
              <a:tblPr/>
              <a:tblGrid>
                <a:gridCol w="1979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986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400" b="0" dirty="0">
                          <a:solidFill>
                            <a:srgbClr val="FFFF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常用接口</a:t>
                      </a:r>
                    </a:p>
                  </a:txBody>
                  <a:tcPr marL="68576" marR="68576" marT="34286" marB="3428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400" b="0" dirty="0">
                          <a:solidFill>
                            <a:srgbClr val="FFFF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常用方法</a:t>
                      </a:r>
                    </a:p>
                  </a:txBody>
                  <a:tcPr marL="68576" marR="68576" marT="34286" marB="3428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400" b="0" dirty="0">
                          <a:solidFill>
                            <a:srgbClr val="FFFF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说明</a:t>
                      </a:r>
                    </a:p>
                  </a:txBody>
                  <a:tcPr marL="68576" marR="68576" marT="34286" marB="3428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577">
                <a:tc rowSpan="2"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x-none" sz="14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Document</a:t>
                      </a: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：表示整个 </a:t>
                      </a:r>
                      <a:r>
                        <a:rPr lang="en-US" altLang="x-none" sz="14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XML </a:t>
                      </a: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文档</a:t>
                      </a:r>
                    </a:p>
                  </a:txBody>
                  <a:tcPr marL="68576" marR="68576" marT="34286" marB="3428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x-none" sz="14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NodeList getElementsByTagName(String Tag)</a:t>
                      </a:r>
                    </a:p>
                  </a:txBody>
                  <a:tcPr marL="68576" marR="68576" marT="34286" marB="3428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按文档顺序返回文档中指定标记名称的所有元素集合</a:t>
                      </a:r>
                    </a:p>
                  </a:txBody>
                  <a:tcPr marL="68576" marR="68576" marT="34286" marB="3428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14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x-none" sz="14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Element createElement(String tagName)</a:t>
                      </a:r>
                    </a:p>
                  </a:txBody>
                  <a:tcPr marL="68576" marR="68576" marT="34286" marB="3428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创建指定标记名称的元素</a:t>
                      </a:r>
                    </a:p>
                  </a:txBody>
                  <a:tcPr marL="68576" marR="68576" marT="34286" marB="3428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146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x-none" sz="14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Node:</a:t>
                      </a: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该文档树中的单个节点</a:t>
                      </a:r>
                    </a:p>
                  </a:txBody>
                  <a:tcPr marL="68576" marR="68576" marT="34286" marB="3428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x-none" sz="14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NodeList getChildNodes()</a:t>
                      </a:r>
                    </a:p>
                  </a:txBody>
                  <a:tcPr marL="68576" marR="68576" marT="34286" marB="3428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获取该元素的所有子节点，返回节点集合</a:t>
                      </a:r>
                    </a:p>
                  </a:txBody>
                  <a:tcPr marL="68576" marR="68576" marT="34286" marB="3428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0481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x-none" sz="14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Element</a:t>
                      </a: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</a:t>
                      </a:r>
                      <a:r>
                        <a:rPr lang="en-US" altLang="x-none" sz="14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XML </a:t>
                      </a: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文档中的一个元素</a:t>
                      </a:r>
                    </a:p>
                  </a:txBody>
                  <a:tcPr marL="68576" marR="68576" marT="34286" marB="3428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x-none" sz="14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String getTagName()</a:t>
                      </a:r>
                    </a:p>
                  </a:txBody>
                  <a:tcPr marL="68576" marR="68576" marT="34286" marB="3428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获取元素名称</a:t>
                      </a:r>
                    </a:p>
                  </a:txBody>
                  <a:tcPr marL="68576" marR="68576" marT="34286" marB="34286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1272876" y="4465444"/>
            <a:ext cx="5714808" cy="338554"/>
            <a:chOff x="1403648" y="3795886"/>
            <a:chExt cx="5714808" cy="338554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4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3348334" y="3795886"/>
              <a:ext cx="2771913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zh-CN" altLang="en-US" sz="1600" b="1" noProof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演示：在</a:t>
              </a:r>
              <a:r>
                <a:rPr lang="en-US" altLang="zh-CN" sz="1600" b="1" noProof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API</a:t>
              </a:r>
              <a:r>
                <a:rPr lang="zh-CN" altLang="en-US" sz="1600" b="1" noProof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文档中查看接口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991F321-3332-4FE2-9A0A-28FFFD10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r>
              <a:rPr lang="zh-CN" altLang="en-US"/>
              <a:t>/</a:t>
            </a:r>
            <a:r>
              <a:rPr lang="en-US" altLang="zh-CN"/>
              <a:t>24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宋体" panose="02010600030101010101" pitchFamily="2" charset="-122"/>
              </a:rPr>
              <a:t>访问DOM树节点</a:t>
            </a:r>
          </a:p>
        </p:txBody>
      </p:sp>
      <p:sp>
        <p:nvSpPr>
          <p:cNvPr id="3379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显示“收藏信息</a:t>
            </a:r>
            <a:r>
              <a:rPr lang="en-US" altLang="zh-CN"/>
              <a:t>.xml</a:t>
            </a:r>
            <a:r>
              <a:rPr lang="zh-CN" altLang="en-US"/>
              <a:t>”文件中收藏的手机品牌和型号</a:t>
            </a:r>
            <a:endParaRPr lang="en-US"/>
          </a:p>
        </p:txBody>
      </p:sp>
      <p:sp>
        <p:nvSpPr>
          <p:cNvPr id="33798" name="AutoShape 2"/>
          <p:cNvSpPr>
            <a:spLocks noChangeArrowheads="1"/>
          </p:cNvSpPr>
          <p:nvPr/>
        </p:nvSpPr>
        <p:spPr bwMode="auto">
          <a:xfrm>
            <a:off x="1692274" y="1492250"/>
            <a:ext cx="6552133" cy="279971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&lt;?xml version="1.0" encoding="GB2312"?&gt;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&lt;PhoneInfo&gt;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&lt;Brand name="</a:t>
            </a:r>
            <a:r>
              <a:rPr lang="zh-CN" altLang="en-US" sz="1600" b="1" noProof="1">
                <a:solidFill>
                  <a:schemeClr val="accent5">
                    <a:lumMod val="10000"/>
                  </a:schemeClr>
                </a:solidFill>
              </a:rPr>
              <a:t>华为</a:t>
            </a:r>
            <a:r>
              <a:rPr lang="zh-CN" sz="1600" b="1" noProof="1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&lt;Type name="U8650"/&gt;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&lt;Type name="HW123"/&gt;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&lt;Type name="HW321"/&gt;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&lt;/Brand&gt;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&lt;Brand name="</a:t>
            </a:r>
            <a:r>
              <a:rPr lang="zh-CN" altLang="en-US" sz="1600" b="1" noProof="1">
                <a:solidFill>
                  <a:schemeClr val="accent5">
                    <a:lumMod val="10000"/>
                  </a:schemeClr>
                </a:solidFill>
              </a:rPr>
              <a:t>苹果</a:t>
            </a:r>
            <a:r>
              <a:rPr lang="zh-CN" sz="1600" b="1" noProof="1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&lt;Type name="iPhone4"/&gt;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&lt;/Brand&gt;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&lt;/PhoneInfo&gt;</a:t>
            </a:r>
          </a:p>
        </p:txBody>
      </p:sp>
      <p:sp>
        <p:nvSpPr>
          <p:cNvPr id="33799" name="内容占位符 2"/>
          <p:cNvSpPr>
            <a:spLocks noChangeArrowheads="1"/>
          </p:cNvSpPr>
          <p:nvPr/>
        </p:nvSpPr>
        <p:spPr bwMode="auto">
          <a:xfrm>
            <a:off x="4645720" y="2283718"/>
            <a:ext cx="4102744" cy="1251833"/>
          </a:xfrm>
          <a:prstGeom prst="wedgeRoundRectCallout">
            <a:avLst>
              <a:gd name="adj1" fmla="val -19523"/>
              <a:gd name="adj2" fmla="val 49310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fontAlgn="base"/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49" charset="-122"/>
              </a:rPr>
              <a:t>DOM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解析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49" charset="-122"/>
              </a:rPr>
              <a:t>XML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文件步骤</a:t>
            </a:r>
            <a:endParaRPr lang="en-US" sz="1350" b="1" dirty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fontAlgn="base"/>
            <a:r>
              <a:rPr 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  1.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创建解析器工厂对象</a:t>
            </a:r>
            <a:endParaRPr lang="en-US" sz="1350" b="1" dirty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  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49" charset="-122"/>
              </a:rPr>
              <a:t>2.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解析器工厂对象创建解析器对象</a:t>
            </a:r>
            <a:endParaRPr lang="en-US" sz="1350" b="1" dirty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  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49" charset="-122"/>
              </a:rPr>
              <a:t>3.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解析器对象指定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49" charset="-122"/>
              </a:rPr>
              <a:t>XML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文件创建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49" charset="-122"/>
              </a:rPr>
              <a:t>Document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对象</a:t>
            </a:r>
            <a:endParaRPr lang="en-US" sz="1350" b="1" dirty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  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49" charset="-122"/>
              </a:rPr>
              <a:t>4.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以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49" charset="-122"/>
              </a:rPr>
              <a:t>Document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对象为起点操作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49" charset="-122"/>
              </a:rPr>
              <a:t>DOM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树</a:t>
            </a:r>
            <a:endParaRPr lang="en-US" sz="1350" b="1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98479" y="4515966"/>
            <a:ext cx="5714808" cy="338554"/>
            <a:chOff x="1403648" y="3795886"/>
            <a:chExt cx="5714808" cy="338554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2700765" y="3795886"/>
              <a:ext cx="3183885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zh-CN" altLang="en-US" sz="1600" b="1" noProof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演示示例</a:t>
              </a:r>
              <a:r>
                <a:rPr lang="en-US" altLang="zh-CN" sz="1600" b="1" noProof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sz="1600" b="1" noProof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：显示手机品牌和型号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92A0B7C-6FDF-46F4-98C4-CB80CBD6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r>
              <a:rPr lang="zh-CN" altLang="en-US"/>
              <a:t>/</a:t>
            </a:r>
            <a:r>
              <a:rPr lang="en-US" altLang="zh-CN"/>
              <a:t>24</a:t>
            </a: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宋体" panose="02010600030101010101" pitchFamily="2" charset="-122"/>
              </a:rPr>
              <a:t>练习</a:t>
            </a:r>
            <a:r>
              <a:rPr lang="en-US" altLang="zh-CN" dirty="0">
                <a:sym typeface="宋体" panose="02010600030101010101" pitchFamily="2" charset="-122"/>
              </a:rPr>
              <a:t>2</a:t>
            </a:r>
            <a:r>
              <a:rPr lang="zh-CN" altLang="en-US" dirty="0">
                <a:sym typeface="宋体" panose="02010600030101010101" pitchFamily="2" charset="-122"/>
              </a:rPr>
              <a:t>：显示手机品牌型号</a:t>
            </a:r>
          </a:p>
        </p:txBody>
      </p:sp>
      <p:sp>
        <p:nvSpPr>
          <p:cNvPr id="3584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显示“收藏信息</a:t>
            </a:r>
            <a:r>
              <a:rPr lang="en-US" altLang="zh-CN" dirty="0"/>
              <a:t>.xml</a:t>
            </a:r>
            <a:r>
              <a:rPr lang="zh-CN" altLang="en-US" dirty="0"/>
              <a:t>”文件中收藏的手机品牌和型号</a:t>
            </a:r>
            <a:endParaRPr lang="en-US" dirty="0"/>
          </a:p>
        </p:txBody>
      </p:sp>
      <p:sp>
        <p:nvSpPr>
          <p:cNvPr id="35843" name="AutoShape 2"/>
          <p:cNvSpPr>
            <a:spLocks noChangeArrowheads="1"/>
          </p:cNvSpPr>
          <p:nvPr/>
        </p:nvSpPr>
        <p:spPr bwMode="auto">
          <a:xfrm>
            <a:off x="1324998" y="1859215"/>
            <a:ext cx="5518150" cy="279971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&lt;?xml version="1.0" encoding="GB2312"?&gt;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&lt;PhoneInfo&gt;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&lt;Brand name="</a:t>
            </a:r>
            <a:r>
              <a:rPr lang="zh-CN" altLang="en-US" sz="1600" b="1" noProof="1">
                <a:solidFill>
                  <a:schemeClr val="accent5">
                    <a:lumMod val="10000"/>
                  </a:schemeClr>
                </a:solidFill>
              </a:rPr>
              <a:t>华为</a:t>
            </a:r>
            <a:r>
              <a:rPr lang="zh-CN" sz="1600" b="1" noProof="1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&lt;Type name="U8650"/&gt;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&lt;Type name="HW123"/&gt;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&lt;Type name="HW321"/&gt;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&lt;/Brand&gt;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&lt;Brand name="</a:t>
            </a:r>
            <a:r>
              <a:rPr lang="zh-CN" altLang="en-US" sz="1600" b="1" noProof="1">
                <a:solidFill>
                  <a:schemeClr val="accent5">
                    <a:lumMod val="10000"/>
                  </a:schemeClr>
                </a:solidFill>
              </a:rPr>
              <a:t>苹果</a:t>
            </a:r>
            <a:r>
              <a:rPr lang="zh-CN" sz="1600" b="1" noProof="1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&lt;Type name="iPhone4"/&gt;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&lt;/Brand&gt;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&lt;/PhoneInfo&gt;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3737786-8A93-4F64-B6CD-589D3019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r>
              <a:rPr lang="zh-CN" altLang="en-US"/>
              <a:t>/</a:t>
            </a:r>
            <a:r>
              <a:rPr lang="en-US" altLang="zh-CN"/>
              <a:t>24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宋体" panose="02010600030101010101" pitchFamily="2" charset="-122"/>
              </a:rPr>
              <a:t>保存XML文件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zh-CN" altLang="en-US" sz="1800" dirty="0"/>
              <a:t>获得</a:t>
            </a:r>
            <a:r>
              <a:rPr lang="en-US" altLang="zh-CN" sz="1800" dirty="0" err="1"/>
              <a:t>TransformerFactory</a:t>
            </a:r>
            <a:r>
              <a:rPr lang="zh-CN" altLang="en-US" sz="1800" dirty="0"/>
              <a:t>对象</a:t>
            </a:r>
            <a:endParaRPr lang="en-US" sz="1800" dirty="0"/>
          </a:p>
          <a:p>
            <a:pPr lvl="1">
              <a:buFont typeface="+mj-lt"/>
              <a:buAutoNum type="arabicPeriod"/>
            </a:pPr>
            <a:r>
              <a:rPr lang="zh-CN" altLang="en-US" sz="1800" dirty="0"/>
              <a:t>创建</a:t>
            </a:r>
            <a:r>
              <a:rPr lang="en-US" altLang="zh-CN" sz="1800" dirty="0"/>
              <a:t>Transformer</a:t>
            </a:r>
            <a:r>
              <a:rPr lang="zh-CN" altLang="en-US" sz="1800" dirty="0"/>
              <a:t>对象</a:t>
            </a:r>
            <a:endParaRPr lang="en-US" sz="1800" dirty="0"/>
          </a:p>
          <a:p>
            <a:pPr lvl="1">
              <a:buFont typeface="+mj-lt"/>
              <a:buAutoNum type="arabicPeriod"/>
            </a:pPr>
            <a:r>
              <a:rPr lang="zh-CN" altLang="en-US" sz="1800" dirty="0"/>
              <a:t>创建</a:t>
            </a:r>
            <a:r>
              <a:rPr lang="en-US" altLang="zh-CN" sz="1800" dirty="0" err="1"/>
              <a:t>DOMSource</a:t>
            </a:r>
            <a:r>
              <a:rPr lang="zh-CN" altLang="en-US" sz="1800" dirty="0"/>
              <a:t>对象</a:t>
            </a:r>
            <a:endParaRPr lang="en-US" sz="1800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sz="1600" dirty="0"/>
              <a:t>包含</a:t>
            </a:r>
            <a:r>
              <a:rPr lang="en-US" altLang="zh-CN" sz="1600" dirty="0"/>
              <a:t>XML</a:t>
            </a:r>
            <a:r>
              <a:rPr lang="zh-CN" altLang="en-US" sz="1600" dirty="0"/>
              <a:t>信息</a:t>
            </a:r>
            <a:endParaRPr lang="en-US" sz="1600" dirty="0"/>
          </a:p>
          <a:p>
            <a:pPr lvl="1">
              <a:buFont typeface="+mj-lt"/>
              <a:buAutoNum type="arabicPeriod"/>
            </a:pPr>
            <a:r>
              <a:rPr lang="zh-CN" altLang="en-US" sz="1800" dirty="0"/>
              <a:t>设置输出属性</a:t>
            </a:r>
            <a:endParaRPr lang="en-US" sz="1800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sz="1600" dirty="0"/>
              <a:t>编码格式</a:t>
            </a:r>
            <a:endParaRPr lang="en-US" sz="1600" dirty="0"/>
          </a:p>
          <a:p>
            <a:pPr lvl="1">
              <a:buFont typeface="+mj-lt"/>
              <a:buAutoNum type="arabicPeriod"/>
            </a:pPr>
            <a:r>
              <a:rPr lang="zh-CN" altLang="en-US" sz="1800" dirty="0"/>
              <a:t>创建</a:t>
            </a:r>
            <a:r>
              <a:rPr lang="en-US" altLang="zh-CN" sz="1800" dirty="0" err="1"/>
              <a:t>StreamResult</a:t>
            </a:r>
            <a:r>
              <a:rPr lang="zh-CN" altLang="en-US" sz="1800" dirty="0"/>
              <a:t>对象</a:t>
            </a:r>
            <a:endParaRPr lang="en-US" sz="1800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sz="1600" dirty="0"/>
              <a:t>包含保存文件的信息</a:t>
            </a:r>
            <a:endParaRPr lang="en-US" sz="1600" dirty="0"/>
          </a:p>
          <a:p>
            <a:pPr lvl="1">
              <a:buFont typeface="+mj-lt"/>
              <a:buAutoNum type="arabicPeriod"/>
            </a:pPr>
            <a:r>
              <a:rPr lang="zh-CN" altLang="en-US" sz="1800" dirty="0"/>
              <a:t>将</a:t>
            </a:r>
            <a:r>
              <a:rPr lang="en-US" altLang="zh-CN" sz="1800" dirty="0"/>
              <a:t>XML</a:t>
            </a:r>
            <a:r>
              <a:rPr lang="zh-CN" altLang="en-US" sz="1800" dirty="0"/>
              <a:t>保存到指定文件中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271334" y="4587974"/>
            <a:ext cx="5714808" cy="338554"/>
            <a:chOff x="1403648" y="3795886"/>
            <a:chExt cx="5714808" cy="338554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 bwMode="auto">
            <a:xfrm>
              <a:off x="2408225" y="3795886"/>
              <a:ext cx="4115229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zh-CN" altLang="en-US" sz="1600" b="1" noProof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演示示例</a:t>
              </a:r>
              <a:r>
                <a:rPr lang="en-US" altLang="zh-CN" sz="1600" b="1" noProof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sz="1600" b="1" noProof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 将手机收藏信息保存到文件中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2D20037-B20F-4CA2-904B-EE3F58F9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r>
              <a:rPr lang="zh-CN" altLang="en-US"/>
              <a:t>/</a:t>
            </a:r>
            <a:r>
              <a:rPr lang="en-US" altLang="zh-CN"/>
              <a:t>24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宋体" panose="02010600030101010101" pitchFamily="2" charset="-122"/>
              </a:rPr>
              <a:t>练习</a:t>
            </a:r>
            <a:r>
              <a:rPr lang="en-US" altLang="zh-CN" dirty="0">
                <a:sym typeface="宋体" panose="02010600030101010101" pitchFamily="2" charset="-122"/>
              </a:rPr>
              <a:t>3</a:t>
            </a:r>
            <a:r>
              <a:rPr lang="zh-CN" altLang="en-US" dirty="0">
                <a:sym typeface="宋体" panose="02010600030101010101" pitchFamily="2" charset="-122"/>
              </a:rPr>
              <a:t>：将手机收藏信息保存到文件中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en-US" dirty="0"/>
          </a:p>
          <a:p>
            <a:pPr lvl="1"/>
            <a:r>
              <a:rPr lang="zh-CN" altLang="en-US" sz="1800" dirty="0"/>
              <a:t>将手机收藏信息保存到文件中</a:t>
            </a:r>
            <a:endParaRPr lang="en-US" sz="1800" dirty="0"/>
          </a:p>
          <a:p>
            <a:r>
              <a:rPr lang="zh-CN" altLang="en-US" dirty="0"/>
              <a:t>步骤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zh-CN" altLang="en-US" sz="1800" dirty="0"/>
              <a:t>创建</a:t>
            </a:r>
            <a:r>
              <a:rPr lang="en-US" altLang="zh-CN" sz="1800" dirty="0"/>
              <a:t>Transformer</a:t>
            </a:r>
            <a:r>
              <a:rPr lang="zh-CN" altLang="en-US" sz="1800" dirty="0"/>
              <a:t>对象</a:t>
            </a:r>
            <a:endParaRPr lang="en-US" sz="1800" dirty="0"/>
          </a:p>
          <a:p>
            <a:pPr lvl="1">
              <a:buFont typeface="+mj-lt"/>
              <a:buAutoNum type="arabicPeriod"/>
            </a:pPr>
            <a:r>
              <a:rPr lang="zh-CN" altLang="en-US" sz="1800" dirty="0"/>
              <a:t>创建</a:t>
            </a:r>
            <a:r>
              <a:rPr lang="en-US" altLang="zh-CN" sz="1800" dirty="0" err="1"/>
              <a:t>DOMSource</a:t>
            </a:r>
            <a:r>
              <a:rPr lang="zh-CN" altLang="en-US" sz="1800" dirty="0"/>
              <a:t>对象</a:t>
            </a:r>
            <a:endParaRPr lang="en-US" sz="1800" dirty="0"/>
          </a:p>
          <a:p>
            <a:pPr lvl="2"/>
            <a:r>
              <a:rPr lang="zh-CN" altLang="en-US" sz="1600" dirty="0"/>
              <a:t>包含</a:t>
            </a:r>
            <a:r>
              <a:rPr lang="en-US" altLang="zh-CN" sz="1600" dirty="0"/>
              <a:t>XML</a:t>
            </a:r>
            <a:r>
              <a:rPr lang="zh-CN" altLang="en-US" sz="1600" dirty="0"/>
              <a:t>信息</a:t>
            </a:r>
            <a:endParaRPr lang="en-US" sz="1600" dirty="0"/>
          </a:p>
          <a:p>
            <a:pPr lvl="1">
              <a:buFont typeface="+mj-lt"/>
              <a:buAutoNum type="arabicPeriod"/>
            </a:pPr>
            <a:r>
              <a:rPr lang="zh-CN" altLang="en-US" sz="1800" dirty="0"/>
              <a:t>设置输出属性</a:t>
            </a:r>
            <a:endParaRPr lang="en-US" sz="1800" dirty="0"/>
          </a:p>
          <a:p>
            <a:pPr lvl="1">
              <a:buFont typeface="+mj-lt"/>
              <a:buAutoNum type="arabicPeriod"/>
            </a:pPr>
            <a:r>
              <a:rPr lang="zh-CN" altLang="en-US" sz="1800" dirty="0"/>
              <a:t>创建</a:t>
            </a:r>
            <a:r>
              <a:rPr lang="en-US" altLang="zh-CN" sz="1800" dirty="0" err="1"/>
              <a:t>StreamResult</a:t>
            </a:r>
            <a:r>
              <a:rPr lang="zh-CN" altLang="en-US" sz="1800" dirty="0"/>
              <a:t>对象</a:t>
            </a:r>
            <a:endParaRPr lang="en-US" sz="1800" dirty="0"/>
          </a:p>
          <a:p>
            <a:pPr lvl="2"/>
            <a:r>
              <a:rPr lang="zh-CN" altLang="en-US" sz="1600" dirty="0"/>
              <a:t>包含保存文件的信息</a:t>
            </a:r>
            <a:endParaRPr lang="en-US" sz="1600" dirty="0"/>
          </a:p>
          <a:p>
            <a:pPr lvl="1">
              <a:buFont typeface="+mj-lt"/>
              <a:buAutoNum type="arabicPeriod"/>
            </a:pPr>
            <a:r>
              <a:rPr lang="zh-CN" altLang="en-US" sz="1800" dirty="0"/>
              <a:t>将</a:t>
            </a:r>
            <a:r>
              <a:rPr lang="en-US" altLang="zh-CN" sz="1800" dirty="0"/>
              <a:t>XML</a:t>
            </a:r>
            <a:r>
              <a:rPr lang="zh-CN" altLang="en-US" sz="1800" dirty="0"/>
              <a:t>保存到指定文件中</a:t>
            </a:r>
          </a:p>
        </p:txBody>
      </p:sp>
      <p:sp>
        <p:nvSpPr>
          <p:cNvPr id="5" name="TextBox 65"/>
          <p:cNvSpPr txBox="1"/>
          <p:nvPr/>
        </p:nvSpPr>
        <p:spPr>
          <a:xfrm>
            <a:off x="179512" y="2315473"/>
            <a:ext cx="436880" cy="245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00" b="1" dirty="0">
                <a:solidFill>
                  <a:srgbClr val="0099D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提示</a:t>
            </a:r>
          </a:p>
        </p:txBody>
      </p:sp>
      <p:pic>
        <p:nvPicPr>
          <p:cNvPr id="6" name="图片 5" descr="C:\Users\Lenovo\Desktop\icon\提示.png提示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9992" y="1940188"/>
            <a:ext cx="375920" cy="37592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9E695DD-743C-4DF7-BCEF-60A57745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r>
              <a:rPr lang="zh-CN" altLang="en-US"/>
              <a:t>/</a:t>
            </a:r>
            <a:r>
              <a:rPr lang="en-US" altLang="zh-CN"/>
              <a:t>24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5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en-US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线上线下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16873" y="2835910"/>
            <a:ext cx="3383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平台预习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92E99DD-D762-458F-B7A3-F86E1D5927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r>
              <a:rPr lang="en-US" altLang="zh-CN"/>
              <a:t>/24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宋体" panose="02010600030101010101" pitchFamily="2" charset="-122"/>
              </a:rPr>
              <a:t>添加DOM节点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给手机收藏信息</a:t>
            </a:r>
            <a:r>
              <a:rPr lang="en-US" altLang="zh-CN" dirty="0"/>
              <a:t>XML</a:t>
            </a:r>
            <a:r>
              <a:rPr lang="zh-CN" altLang="en-US" dirty="0"/>
              <a:t>中添加新的手机信息</a:t>
            </a:r>
            <a:endParaRPr lang="en-US" dirty="0"/>
          </a:p>
          <a:p>
            <a:pPr lvl="1"/>
            <a:r>
              <a:rPr lang="zh-CN" altLang="en-US" dirty="0"/>
              <a:t>添加新的</a:t>
            </a:r>
            <a:r>
              <a:rPr lang="en-US" altLang="zh-CN" dirty="0"/>
              <a:t>Brand</a:t>
            </a:r>
            <a:r>
              <a:rPr lang="zh-CN" altLang="en-US" dirty="0"/>
              <a:t>：三星</a:t>
            </a:r>
            <a:endParaRPr lang="en-US" dirty="0"/>
          </a:p>
          <a:p>
            <a:pPr lvl="1"/>
            <a:r>
              <a:rPr lang="zh-CN" altLang="en-US" dirty="0"/>
              <a:t>给</a:t>
            </a:r>
            <a:r>
              <a:rPr lang="en-US" altLang="zh-CN" dirty="0"/>
              <a:t>Brand</a:t>
            </a:r>
            <a:r>
              <a:rPr lang="zh-CN" altLang="en-US" dirty="0"/>
              <a:t>节点添加新的子标签</a:t>
            </a:r>
            <a:r>
              <a:rPr lang="en-US" altLang="zh-CN" dirty="0"/>
              <a:t>Type</a:t>
            </a:r>
            <a:r>
              <a:rPr lang="zh-CN" altLang="en-US" dirty="0"/>
              <a:t>：</a:t>
            </a:r>
            <a:r>
              <a:rPr lang="en-US" altLang="zh-CN" dirty="0"/>
              <a:t>Note4</a:t>
            </a:r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Brand</a:t>
            </a:r>
            <a:r>
              <a:rPr lang="zh-CN" altLang="en-US" dirty="0"/>
              <a:t>添加到</a:t>
            </a:r>
            <a:r>
              <a:rPr lang="en-US" altLang="zh-CN" dirty="0"/>
              <a:t>DOM</a:t>
            </a:r>
            <a:r>
              <a:rPr lang="zh-CN" altLang="en-US" dirty="0"/>
              <a:t>树中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272876" y="4443958"/>
            <a:ext cx="5714808" cy="370031"/>
            <a:chOff x="1403648" y="3795886"/>
            <a:chExt cx="5714808" cy="370031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 bwMode="auto">
            <a:xfrm>
              <a:off x="3003190" y="3827363"/>
              <a:ext cx="2563522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zh-CN" altLang="en-US" sz="1600" b="1" noProof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演示示例</a:t>
              </a:r>
              <a:r>
                <a:rPr lang="en-US" altLang="zh-CN" sz="1600" b="1" noProof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zh-CN" altLang="en-US" sz="1600" b="1" noProof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：添加手机收藏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5A6264E-2CF4-46D8-BA7D-6292F4C5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r>
              <a:rPr lang="zh-CN" altLang="en-US"/>
              <a:t>/</a:t>
            </a:r>
            <a:r>
              <a:rPr lang="en-US" altLang="zh-CN"/>
              <a:t>24</a:t>
            </a: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宋体" panose="02010600030101010101" pitchFamily="2" charset="-122"/>
              </a:rPr>
              <a:t>练习</a:t>
            </a:r>
            <a:r>
              <a:rPr lang="en-US" altLang="zh-CN" dirty="0">
                <a:sym typeface="宋体" panose="02010600030101010101" pitchFamily="2" charset="-122"/>
              </a:rPr>
              <a:t>3</a:t>
            </a:r>
            <a:r>
              <a:rPr lang="zh-CN" altLang="en-US" dirty="0">
                <a:sym typeface="宋体" panose="02010600030101010101" pitchFamily="2" charset="-122"/>
              </a:rPr>
              <a:t>：添加手机收藏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 </a:t>
            </a:r>
            <a:endParaRPr lang="en-US" dirty="0"/>
          </a:p>
          <a:p>
            <a:pPr lvl="1"/>
            <a:r>
              <a:rPr lang="zh-CN" altLang="en-US" dirty="0"/>
              <a:t>添加新的</a:t>
            </a:r>
            <a:r>
              <a:rPr lang="en-US" altLang="zh-CN" dirty="0"/>
              <a:t>Brand</a:t>
            </a:r>
            <a:r>
              <a:rPr lang="zh-CN" altLang="en-US" dirty="0"/>
              <a:t>：三星</a:t>
            </a:r>
            <a:endParaRPr lang="en-US" dirty="0"/>
          </a:p>
          <a:p>
            <a:pPr lvl="1"/>
            <a:r>
              <a:rPr lang="zh-CN" altLang="en-US" dirty="0"/>
              <a:t>给</a:t>
            </a:r>
            <a:r>
              <a:rPr lang="en-US" altLang="zh-CN" dirty="0"/>
              <a:t>Brand</a:t>
            </a:r>
            <a:r>
              <a:rPr lang="zh-CN" altLang="en-US" dirty="0"/>
              <a:t>节点添加新的子标签</a:t>
            </a:r>
            <a:r>
              <a:rPr lang="en-US" altLang="zh-CN" dirty="0"/>
              <a:t>Type</a:t>
            </a:r>
            <a:r>
              <a:rPr lang="zh-CN" altLang="en-US" dirty="0"/>
              <a:t>：</a:t>
            </a:r>
            <a:r>
              <a:rPr lang="en-US" altLang="zh-CN" dirty="0"/>
              <a:t>Note4</a:t>
            </a:r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Brand</a:t>
            </a:r>
            <a:r>
              <a:rPr lang="zh-CN" altLang="en-US" dirty="0"/>
              <a:t>添加到</a:t>
            </a:r>
            <a:r>
              <a:rPr lang="en-US" altLang="zh-CN" dirty="0"/>
              <a:t>DOM</a:t>
            </a:r>
            <a:r>
              <a:rPr lang="zh-CN" altLang="en-US" dirty="0"/>
              <a:t>树中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5ABFA76-2474-4F3C-B73C-049EB2FB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r>
              <a:rPr lang="zh-CN" altLang="en-US"/>
              <a:t>/</a:t>
            </a:r>
            <a:r>
              <a:rPr lang="en-US" altLang="zh-CN"/>
              <a:t>24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宋体" panose="02010600030101010101" pitchFamily="2" charset="-122"/>
              </a:rPr>
              <a:t>总结</a:t>
            </a:r>
          </a:p>
        </p:txBody>
      </p:sp>
      <p:sp>
        <p:nvSpPr>
          <p:cNvPr id="35843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noProof="1"/>
              <a:t>XML</a:t>
            </a:r>
            <a:r>
              <a:rPr lang="zh-CN" altLang="en-US" noProof="1"/>
              <a:t>语言的特征是什么？</a:t>
            </a:r>
            <a:endParaRPr lang="en-US" altLang="x-none" noProof="1"/>
          </a:p>
          <a:p>
            <a:r>
              <a:rPr lang="en-US" altLang="zh-CN" noProof="1"/>
              <a:t>XML</a:t>
            </a:r>
            <a:r>
              <a:rPr lang="zh-CN" altLang="en-US" noProof="1"/>
              <a:t>文档编写规范是什么？</a:t>
            </a:r>
            <a:endParaRPr lang="en-US" altLang="x-none" noProof="1"/>
          </a:p>
          <a:p>
            <a:r>
              <a:rPr lang="zh-CN" altLang="en-US" noProof="1"/>
              <a:t>什么是</a:t>
            </a:r>
            <a:r>
              <a:rPr lang="en-US" altLang="zh-CN" noProof="1"/>
              <a:t>DOM</a:t>
            </a:r>
            <a:r>
              <a:rPr lang="zh-CN" altLang="en-US" noProof="1"/>
              <a:t>解析</a:t>
            </a:r>
            <a:r>
              <a:rPr lang="en-US" altLang="zh-CN" noProof="1"/>
              <a:t>XML</a:t>
            </a:r>
            <a:r>
              <a:rPr lang="zh-CN" altLang="en-US" noProof="1"/>
              <a:t>？</a:t>
            </a:r>
            <a:endParaRPr lang="en-US" altLang="zh-CN" noProof="1"/>
          </a:p>
          <a:p>
            <a:r>
              <a:rPr lang="zh-CN" altLang="zh-CN" noProof="1"/>
              <a:t>使用</a:t>
            </a:r>
            <a:r>
              <a:rPr lang="en-US" altLang="zh-CN" noProof="1"/>
              <a:t>DOM</a:t>
            </a:r>
            <a:r>
              <a:rPr lang="zh-CN" altLang="en-US" noProof="1"/>
              <a:t>解析添加和保存节点的步骤是什么？</a:t>
            </a:r>
            <a:endParaRPr lang="en-US" altLang="zh-CN" noProof="1"/>
          </a:p>
          <a:p>
            <a:endParaRPr lang="en-US" altLang="x-none" noProof="1"/>
          </a:p>
          <a:p>
            <a:endParaRPr lang="en-US" altLang="x-none" noProof="1"/>
          </a:p>
          <a:p>
            <a:endParaRPr lang="en-US" altLang="x-none" noProof="1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5AECDC4-98EA-4734-9E65-CA1D0993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r>
              <a:rPr lang="zh-CN" altLang="en-US"/>
              <a:t>/</a:t>
            </a:r>
            <a:r>
              <a:rPr lang="en-US" altLang="zh-CN"/>
              <a:t>24</a:t>
            </a:r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zh-CN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问题及作业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62555" y="2835910"/>
            <a:ext cx="3811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集中问题</a:t>
            </a:r>
            <a:r>
              <a:rPr lang="en-US" altLang="zh-CN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&amp;</a:t>
            </a:r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课后作业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C08E19F-147B-42E4-9B0D-A87CF8F77C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r>
              <a:rPr lang="en-US" altLang="zh-CN"/>
              <a:t>/24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12" y="1125980"/>
            <a:ext cx="2280301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1948114" y="3397423"/>
            <a:ext cx="24447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关注课工场</a:t>
            </a:r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4825510" y="3397422"/>
            <a:ext cx="2443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下载</a:t>
            </a:r>
            <a:r>
              <a:rPr lang="en-US" altLang="zh-CN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</p:txBody>
      </p:sp>
      <p:pic>
        <p:nvPicPr>
          <p:cNvPr id="11" name="图片 2" descr="微信图片_201901251549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5979"/>
            <a:ext cx="2247632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内容占位符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9ADA"/>
              </a:buClr>
              <a:buFont typeface="Wingdings" panose="05000000000000000000" pitchFamily="2" charset="2"/>
              <a:buChar char="u"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学完本次课程后，你能够：</a:t>
            </a:r>
            <a:endParaRPr 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285750">
              <a:buClr>
                <a:srgbClr val="009ADA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概念及优势</a:t>
            </a:r>
          </a:p>
          <a:p>
            <a:pPr lvl="1" indent="-285750">
              <a:buClr>
                <a:srgbClr val="009ADA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会编写格式良好的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</a:p>
          <a:p>
            <a:pPr lvl="1" indent="-285750">
              <a:buClr>
                <a:srgbClr val="009ADA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中特殊字符的处理方式</a:t>
            </a:r>
          </a:p>
          <a:p>
            <a:pPr lvl="1" indent="-285750">
              <a:buClr>
                <a:srgbClr val="009ADA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了解解析器概念</a:t>
            </a:r>
          </a:p>
          <a:p>
            <a:pPr lvl="1" indent="-285750">
              <a:buClr>
                <a:srgbClr val="009ADA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树节点构造</a:t>
            </a:r>
          </a:p>
          <a:p>
            <a:pPr lvl="1" indent="-285750">
              <a:buClr>
                <a:srgbClr val="009ADA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会使用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数据（添加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保存）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8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8229600" cy="708025"/>
          </a:xfrm>
        </p:spPr>
        <p:txBody>
          <a:bodyPr anchor="b"/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本课目标</a:t>
            </a:r>
          </a:p>
        </p:txBody>
      </p:sp>
      <p:pic>
        <p:nvPicPr>
          <p:cNvPr id="4" name="Picture 3" descr="C:\Users\Lenovo\Desktop\修改版\重点.png重点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364088" y="1243087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3" descr="C:\Users\Lenovo\Desktop\修改版\重点.png重点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364088" y="1563638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3" descr="C:\Users\Lenovo\Desktop\修改版\重点.png重点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661087" y="2931790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2EF840D-C7E7-4AA6-900B-46B5B750EC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r>
              <a:rPr lang="en-US" altLang="zh-CN"/>
              <a:t>/24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339502"/>
            <a:ext cx="8229600" cy="502890"/>
          </a:xfrm>
        </p:spPr>
        <p:txBody>
          <a:bodyPr anchor="b"/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XML简介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9ADA"/>
              </a:buClr>
              <a:buFont typeface="Wingdings" panose="05000000000000000000" pitchFamily="2" charset="2"/>
              <a:buChar char="u"/>
            </a:pPr>
            <a:r>
              <a:rPr 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sz="2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EXtensible</a:t>
            </a:r>
            <a:r>
              <a:rPr 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Markup Language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可扩展标记语言</a:t>
            </a:r>
            <a:endParaRPr 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9ADA"/>
              </a:buClr>
              <a:buFont typeface="Wingdings" panose="05000000000000000000" pitchFamily="2" charset="2"/>
              <a:buChar char="u"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285750">
              <a:buClr>
                <a:srgbClr val="009ADA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与操作系统、编程语言的开发平台无关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285750">
              <a:buClr>
                <a:srgbClr val="009ADA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实现不同系统之间的数据交换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9ADA"/>
              </a:buClr>
              <a:buFont typeface="Wingdings" panose="05000000000000000000" pitchFamily="2" charset="2"/>
              <a:buChar char="u"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endParaRPr 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285750">
              <a:buClr>
                <a:srgbClr val="009ADA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数据交互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285750">
              <a:buClr>
                <a:srgbClr val="009ADA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配置应用程序和网站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285750">
              <a:buClr>
                <a:srgbClr val="009ADA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</a:p>
          <a:p>
            <a:pPr>
              <a:buClr>
                <a:srgbClr val="4BACC6"/>
              </a:buClr>
              <a:buFont typeface="Wingdings" panose="05000000000000000000" pitchFamily="2" charset="2"/>
              <a:buChar char="u"/>
            </a:pP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FBCABF8-F8F3-4EF3-A3A8-97D0AA5A42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r>
              <a:rPr lang="en-US" altLang="zh-CN"/>
              <a:t>/24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51470"/>
            <a:ext cx="8229600" cy="708025"/>
          </a:xfrm>
        </p:spPr>
        <p:txBody>
          <a:bodyPr anchor="b"/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XML文档结构</a:t>
            </a:r>
          </a:p>
        </p:txBody>
      </p:sp>
      <p:sp>
        <p:nvSpPr>
          <p:cNvPr id="14340" name="AutoShape 2"/>
          <p:cNvSpPr/>
          <p:nvPr/>
        </p:nvSpPr>
        <p:spPr>
          <a:xfrm>
            <a:off x="1946275" y="1017588"/>
            <a:ext cx="5251450" cy="378565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</a:rPr>
              <a:t>&lt;?xml version="1.0" encoding="UTF-8"?&gt;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</a:rPr>
              <a:t>&lt;books&gt;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</a:rPr>
              <a:t>    &lt;!--</a:t>
            </a:r>
            <a:r>
              <a:rPr lang="zh-CN" altLang="en-US" sz="1600" b="1" noProof="1">
                <a:solidFill>
                  <a:schemeClr val="accent5">
                    <a:lumMod val="10000"/>
                  </a:schemeClr>
                </a:solidFill>
              </a:rPr>
              <a:t>图书信息 </a:t>
            </a: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</a:rPr>
              <a:t>--&gt;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</a:rPr>
              <a:t>    &lt;book id="bk101"&gt;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</a:rPr>
              <a:t>        &lt;author&gt;</a:t>
            </a:r>
            <a:r>
              <a:rPr lang="zh-CN" altLang="en-US" sz="1600" b="1" noProof="1">
                <a:solidFill>
                  <a:schemeClr val="accent5">
                    <a:lumMod val="10000"/>
                  </a:schemeClr>
                </a:solidFill>
              </a:rPr>
              <a:t>王珊</a:t>
            </a: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</a:rPr>
              <a:t>&lt;/author&gt;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</a:rPr>
              <a:t>        &lt;title&gt;.NET</a:t>
            </a:r>
            <a:r>
              <a:rPr lang="zh-CN" altLang="en-US" sz="1600" b="1" noProof="1">
                <a:solidFill>
                  <a:schemeClr val="accent5">
                    <a:lumMod val="10000"/>
                  </a:schemeClr>
                </a:solidFill>
              </a:rPr>
              <a:t>高级编程</a:t>
            </a: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</a:rPr>
              <a:t>&lt;/title&gt;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</a:rPr>
              <a:t>        &lt;description&gt;</a:t>
            </a:r>
            <a:r>
              <a:rPr lang="zh-CN" altLang="en-US" sz="1600" b="1" noProof="1">
                <a:solidFill>
                  <a:schemeClr val="accent5">
                    <a:lumMod val="10000"/>
                  </a:schemeClr>
                </a:solidFill>
              </a:rPr>
              <a:t>包含</a:t>
            </a: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</a:rPr>
              <a:t>C#</a:t>
            </a:r>
            <a:r>
              <a:rPr lang="zh-CN" altLang="en-US" sz="1600" b="1" noProof="1">
                <a:solidFill>
                  <a:schemeClr val="accent5">
                    <a:lumMod val="10000"/>
                  </a:schemeClr>
                </a:solidFill>
              </a:rPr>
              <a:t>框架和网络编程等</a:t>
            </a: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</a:rPr>
              <a:t>&lt;/description&gt;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</a:rPr>
              <a:t>    &lt;/book&gt;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</a:rPr>
              <a:t>    &lt;book id="bk102"&gt;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</a:rPr>
              <a:t>        &lt;author&gt;</a:t>
            </a:r>
            <a:r>
              <a:rPr lang="zh-CN" altLang="en-US" sz="1600" b="1" noProof="1">
                <a:solidFill>
                  <a:schemeClr val="accent5">
                    <a:lumMod val="10000"/>
                  </a:schemeClr>
                </a:solidFill>
              </a:rPr>
              <a:t>李明明</a:t>
            </a: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</a:rPr>
              <a:t>&lt;/author&gt;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</a:rPr>
              <a:t>        &lt;title&gt;XML</a:t>
            </a:r>
            <a:r>
              <a:rPr lang="zh-CN" altLang="en-US" sz="1600" b="1" noProof="1">
                <a:solidFill>
                  <a:schemeClr val="accent5">
                    <a:lumMod val="10000"/>
                  </a:schemeClr>
                </a:solidFill>
              </a:rPr>
              <a:t>基础编程</a:t>
            </a: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</a:rPr>
              <a:t>&lt;/title&gt;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</a:rPr>
              <a:t>        &lt;description&gt;</a:t>
            </a:r>
            <a:r>
              <a:rPr lang="zh-CN" altLang="en-US" sz="1600" b="1" noProof="1">
                <a:solidFill>
                  <a:schemeClr val="accent5">
                    <a:lumMod val="10000"/>
                  </a:schemeClr>
                </a:solidFill>
              </a:rPr>
              <a:t>包含</a:t>
            </a: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</a:rPr>
              <a:t>XML</a:t>
            </a:r>
            <a:r>
              <a:rPr lang="zh-CN" altLang="en-US" sz="1600" b="1" noProof="1">
                <a:solidFill>
                  <a:schemeClr val="accent5">
                    <a:lumMod val="10000"/>
                  </a:schemeClr>
                </a:solidFill>
              </a:rPr>
              <a:t>基础概念和基本作用</a:t>
            </a: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</a:rPr>
              <a:t>&lt;/description&gt;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</a:rPr>
              <a:t>    &lt;/book&gt;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</a:rPr>
              <a:t>&lt;/books&gt;</a:t>
            </a:r>
          </a:p>
        </p:txBody>
      </p:sp>
      <p:sp>
        <p:nvSpPr>
          <p:cNvPr id="14341" name="内容占位符 2"/>
          <p:cNvSpPr>
            <a:spLocks noChangeArrowheads="1"/>
          </p:cNvSpPr>
          <p:nvPr/>
        </p:nvSpPr>
        <p:spPr bwMode="auto">
          <a:xfrm>
            <a:off x="6340474" y="1606550"/>
            <a:ext cx="2624014" cy="332006"/>
          </a:xfrm>
          <a:prstGeom prst="wedgeRoundRectCallout">
            <a:avLst>
              <a:gd name="adj1" fmla="val -84889"/>
              <a:gd name="adj2" fmla="val 30759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>
                <a:solidFill>
                  <a:schemeClr val="bg1"/>
                </a:solidFill>
                <a:ea typeface="黑体" panose="02010609060101010101" pitchFamily="49" charset="-122"/>
              </a:rPr>
              <a:t>文档元素描述信息（文档结构）</a:t>
            </a:r>
          </a:p>
        </p:txBody>
      </p:sp>
      <p:sp>
        <p:nvSpPr>
          <p:cNvPr id="14342" name="内容占位符 2"/>
          <p:cNvSpPr>
            <a:spLocks noChangeArrowheads="1"/>
          </p:cNvSpPr>
          <p:nvPr/>
        </p:nvSpPr>
        <p:spPr bwMode="auto">
          <a:xfrm>
            <a:off x="6056783" y="894606"/>
            <a:ext cx="1179513" cy="332006"/>
          </a:xfrm>
          <a:prstGeom prst="wedgeRoundRectCallout">
            <a:avLst>
              <a:gd name="adj1" fmla="val -84889"/>
              <a:gd name="adj2" fmla="val 30759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>
                <a:solidFill>
                  <a:schemeClr val="bg1"/>
                </a:solidFill>
                <a:ea typeface="黑体" panose="02010609060101010101" pitchFamily="49" charset="-122"/>
              </a:rPr>
              <a:t>声明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C7E1BB6-107B-4B64-8E37-D39549CCDA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r>
              <a:rPr lang="en-US" altLang="zh-CN"/>
              <a:t>/24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51470"/>
            <a:ext cx="8229600" cy="708025"/>
          </a:xfrm>
        </p:spPr>
        <p:txBody>
          <a:bodyPr anchor="b"/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XML标签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9ADA"/>
              </a:buClr>
              <a:buFont typeface="Wingdings" panose="05000000000000000000" pitchFamily="2" charset="2"/>
              <a:buChar char="u"/>
            </a:pPr>
            <a:r>
              <a:rPr 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文档内容由一系列标签</a:t>
            </a:r>
            <a:r>
              <a:rPr lang="zh-CN" altLang="en-US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endParaRPr 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9ADA"/>
              </a:buClr>
              <a:buFont typeface="Wingdings" panose="05000000000000000000" pitchFamily="2" charset="2"/>
              <a:buChar char="n"/>
            </a:pPr>
            <a:endParaRPr 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9ADA"/>
              </a:buClr>
              <a:buFont typeface="Wingdings" panose="05000000000000000000" pitchFamily="2" charset="2"/>
              <a:buChar char="n"/>
            </a:pPr>
            <a:endParaRPr 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9ADA"/>
              </a:buClr>
              <a:buFont typeface="Wingdings" panose="05000000000000000000" pitchFamily="2" charset="2"/>
              <a:buChar char="n"/>
            </a:pPr>
            <a:endParaRPr 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285750">
              <a:buClr>
                <a:srgbClr val="009ADA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属性值用双引号包裹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285750">
              <a:buClr>
                <a:srgbClr val="009ADA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一个元素可以有多个属性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285750">
              <a:buClr>
                <a:srgbClr val="009ADA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属性值中不能直接包含</a:t>
            </a:r>
            <a:r>
              <a:rPr 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</a:p>
          <a:p>
            <a:pPr lvl="1" indent="-285750">
              <a:buClr>
                <a:srgbClr val="009ADA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不建议使用的字符：‘、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91" name="AutoShape 3"/>
          <p:cNvSpPr/>
          <p:nvPr/>
        </p:nvSpPr>
        <p:spPr>
          <a:xfrm>
            <a:off x="1331640" y="1820863"/>
            <a:ext cx="4752528" cy="33855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x-none" sz="1600" b="1" noProof="1">
                <a:ea typeface="黑体" panose="02010609060101010101" pitchFamily="49" charset="-122"/>
              </a:rPr>
              <a:t>&lt;</a:t>
            </a:r>
            <a:r>
              <a:rPr lang="zh-CN" altLang="en-US" sz="1600" b="1" noProof="1">
                <a:ea typeface="黑体" panose="02010609060101010101" pitchFamily="49" charset="-122"/>
              </a:rPr>
              <a:t>元素名 属性名</a:t>
            </a:r>
            <a:r>
              <a:rPr lang="en-US" altLang="x-none" sz="1600" b="1" noProof="1">
                <a:ea typeface="黑体" panose="02010609060101010101" pitchFamily="49" charset="-122"/>
              </a:rPr>
              <a:t>=“</a:t>
            </a:r>
            <a:r>
              <a:rPr lang="zh-CN" altLang="en-US" sz="1600" b="1" noProof="1">
                <a:ea typeface="黑体" panose="02010609060101010101" pitchFamily="49" charset="-122"/>
              </a:rPr>
              <a:t>属性值</a:t>
            </a:r>
            <a:r>
              <a:rPr lang="en-US" altLang="x-none" sz="1600" b="1" noProof="1">
                <a:ea typeface="黑体" panose="02010609060101010101" pitchFamily="49" charset="-122"/>
              </a:rPr>
              <a:t>”&gt;</a:t>
            </a:r>
            <a:r>
              <a:rPr lang="zh-CN" altLang="en-US" sz="1600" b="1" noProof="1">
                <a:ea typeface="黑体" panose="02010609060101010101" pitchFamily="49" charset="-122"/>
              </a:rPr>
              <a:t>元素内容</a:t>
            </a:r>
            <a:r>
              <a:rPr lang="en-US" altLang="x-none" sz="1600" b="1" noProof="1">
                <a:ea typeface="黑体" panose="02010609060101010101" pitchFamily="49" charset="-122"/>
              </a:rPr>
              <a:t>&lt;/</a:t>
            </a:r>
            <a:r>
              <a:rPr lang="zh-CN" altLang="en-US" sz="1600" b="1" noProof="1">
                <a:ea typeface="黑体" panose="02010609060101010101" pitchFamily="49" charset="-122"/>
              </a:rPr>
              <a:t>元素名</a:t>
            </a:r>
            <a:r>
              <a:rPr lang="en-US" altLang="x-none" sz="1600" b="1" noProof="1">
                <a:ea typeface="黑体" panose="02010609060101010101" pitchFamily="49" charset="-122"/>
              </a:rPr>
              <a:t>&gt;</a:t>
            </a:r>
          </a:p>
        </p:txBody>
      </p:sp>
      <p:sp>
        <p:nvSpPr>
          <p:cNvPr id="16392" name="内容占位符 2"/>
          <p:cNvSpPr>
            <a:spLocks noChangeArrowheads="1"/>
          </p:cNvSpPr>
          <p:nvPr/>
        </p:nvSpPr>
        <p:spPr bwMode="auto">
          <a:xfrm>
            <a:off x="6529908" y="1339850"/>
            <a:ext cx="1714500" cy="1021556"/>
          </a:xfrm>
          <a:prstGeom prst="wedgeRoundRectCallout">
            <a:avLst>
              <a:gd name="adj1" fmla="val -74144"/>
              <a:gd name="adj2" fmla="val 14352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空元素：</a:t>
            </a:r>
            <a:endParaRPr lang="en-US" sz="1350" b="1" dirty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fontAlgn="base"/>
            <a:r>
              <a:rPr 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&lt;name&gt;  &lt;/name&gt;</a:t>
            </a:r>
          </a:p>
          <a:p>
            <a:pPr marL="224155" indent="-224155" fontAlgn="base"/>
            <a:r>
              <a:rPr 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&lt;name&gt;&lt;/name&gt;</a:t>
            </a:r>
          </a:p>
          <a:p>
            <a:pPr marL="224155" indent="-224155" fontAlgn="base"/>
            <a:r>
              <a:rPr lang="en-US" sz="1350" b="1" dirty="0">
                <a:solidFill>
                  <a:srgbClr val="FF0000"/>
                </a:solidFill>
                <a:ea typeface="黑体" panose="02010609060101010101" pitchFamily="49" charset="-122"/>
              </a:rPr>
              <a:t>&lt;name/&gt;</a:t>
            </a:r>
            <a:endParaRPr lang="zh-CN" altLang="en-US" sz="1350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90704" y="1491630"/>
            <a:ext cx="436880" cy="549275"/>
            <a:chOff x="2960053" y="2405380"/>
            <a:chExt cx="436880" cy="549275"/>
          </a:xfrm>
        </p:grpSpPr>
        <p:sp>
          <p:nvSpPr>
            <p:cNvPr id="10" name="TextBox 65"/>
            <p:cNvSpPr txBox="1"/>
            <p:nvPr/>
          </p:nvSpPr>
          <p:spPr>
            <a:xfrm>
              <a:off x="2960053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语法</a:t>
              </a:r>
            </a:p>
          </p:txBody>
        </p:sp>
        <p:pic>
          <p:nvPicPr>
            <p:cNvPr id="11" name="图片 10" descr="C:\Users\Lenovo\Desktop\icon\书籍.png书籍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021330" y="2405380"/>
              <a:ext cx="314325" cy="314325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9492DAD-A257-43EA-AC97-DE9DF49CA4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r>
              <a:rPr lang="en-US" altLang="zh-CN"/>
              <a:t>/24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51470"/>
            <a:ext cx="8229600" cy="708025"/>
          </a:xfrm>
        </p:spPr>
        <p:txBody>
          <a:bodyPr anchor="b"/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XML编写注意事项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342900">
              <a:buClr>
                <a:srgbClr val="009ADA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元素都必须有结束标签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342900">
              <a:buClr>
                <a:srgbClr val="009ADA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标签对大小写敏感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342900">
              <a:buClr>
                <a:srgbClr val="009ADA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必须正确的嵌套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342900">
              <a:buClr>
                <a:srgbClr val="009ADA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同级标签以缩进对齐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342900">
              <a:buClr>
                <a:srgbClr val="009ADA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元素名称可以包含字母、数字或其他的字符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342900">
              <a:buClr>
                <a:srgbClr val="009ADA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元素名称不能以数字或者标点符号开始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342900">
              <a:buClr>
                <a:srgbClr val="009ADA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元素名称中不能含空格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4BACC6"/>
              </a:buClr>
              <a:buFont typeface="Wingdings" panose="05000000000000000000" pitchFamily="2" charset="2"/>
              <a:buNone/>
            </a:pPr>
            <a:endParaRPr 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9ADA"/>
              </a:buClr>
              <a:buFont typeface="Wingdings" panose="05000000000000000000" pitchFamily="2" charset="2"/>
              <a:buChar char="u"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指出下面</a:t>
            </a:r>
            <a:r>
              <a:rPr 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代码的错误</a:t>
            </a:r>
          </a:p>
        </p:txBody>
      </p:sp>
      <p:sp>
        <p:nvSpPr>
          <p:cNvPr id="18436" name="AutoShape 3"/>
          <p:cNvSpPr/>
          <p:nvPr/>
        </p:nvSpPr>
        <p:spPr>
          <a:xfrm>
            <a:off x="1908175" y="4514850"/>
            <a:ext cx="4464025" cy="33855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x-none" sz="1600" b="1" noProof="1">
                <a:latin typeface="黑体" panose="02010609060101010101" pitchFamily="49" charset="-122"/>
                <a:ea typeface="黑体" panose="02010609060101010101" pitchFamily="49" charset="-122"/>
              </a:rPr>
              <a:t>&lt;title&gt;&lt;name&gt;XML</a:t>
            </a:r>
            <a:r>
              <a:rPr lang="zh-CN" altLang="en-US" sz="1600" b="1" noProof="1">
                <a:latin typeface="黑体" panose="02010609060101010101" pitchFamily="49" charset="-122"/>
                <a:ea typeface="黑体" panose="02010609060101010101" pitchFamily="49" charset="-122"/>
              </a:rPr>
              <a:t>编程</a:t>
            </a:r>
            <a:r>
              <a:rPr lang="en-US" altLang="x-none" sz="1600" b="1" noProof="1">
                <a:latin typeface="黑体" panose="02010609060101010101" pitchFamily="49" charset="-122"/>
                <a:ea typeface="黑体" panose="02010609060101010101" pitchFamily="49" charset="-122"/>
              </a:rPr>
              <a:t>&lt;/title&gt;&lt;/name&gt;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51520" y="3723878"/>
            <a:ext cx="436880" cy="549275"/>
            <a:chOff x="314008" y="938530"/>
            <a:chExt cx="436880" cy="549275"/>
          </a:xfrm>
        </p:grpSpPr>
        <p:sp>
          <p:nvSpPr>
            <p:cNvPr id="9" name="TextBox 65"/>
            <p:cNvSpPr txBox="1"/>
            <p:nvPr/>
          </p:nvSpPr>
          <p:spPr>
            <a:xfrm>
              <a:off x="314008" y="124269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问题</a:t>
              </a:r>
            </a:p>
          </p:txBody>
        </p:sp>
        <p:pic>
          <p:nvPicPr>
            <p:cNvPr id="10" name="图片 9" descr="疑问 gray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285" y="938530"/>
              <a:ext cx="314325" cy="314325"/>
            </a:xfrm>
            <a:prstGeom prst="rect">
              <a:avLst/>
            </a:prstGeom>
          </p:spPr>
        </p:pic>
      </p:grpSp>
      <p:sp>
        <p:nvSpPr>
          <p:cNvPr id="11" name="内容占位符 2"/>
          <p:cNvSpPr>
            <a:spLocks noChangeArrowheads="1"/>
          </p:cNvSpPr>
          <p:nvPr/>
        </p:nvSpPr>
        <p:spPr bwMode="auto">
          <a:xfrm>
            <a:off x="6592565" y="4515966"/>
            <a:ext cx="1939875" cy="332006"/>
          </a:xfrm>
          <a:prstGeom prst="wedgeRoundRectCallout">
            <a:avLst>
              <a:gd name="adj1" fmla="val -25556"/>
              <a:gd name="adj2" fmla="val -51644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49" charset="-122"/>
              </a:rPr>
              <a:t>XML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标签嵌套错误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DA0E824-06C5-443C-99DF-838E05EBB6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r>
              <a:rPr lang="en-US" altLang="zh-CN"/>
              <a:t>/24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宋体" panose="02010600030101010101" pitchFamily="2" charset="-122"/>
              </a:rPr>
              <a:t>编写XML文档</a:t>
            </a:r>
          </a:p>
        </p:txBody>
      </p:sp>
      <p:graphicFrame>
        <p:nvGraphicFramePr>
          <p:cNvPr id="22531" name="内容占位符 22530"/>
          <p:cNvGraphicFramePr>
            <a:graphicFrameLocks noGrp="1"/>
          </p:cNvGraphicFramePr>
          <p:nvPr>
            <p:ph idx="1"/>
          </p:nvPr>
        </p:nvGraphicFramePr>
        <p:xfrm>
          <a:off x="677545" y="1015365"/>
          <a:ext cx="7762875" cy="1701800"/>
        </p:xfrm>
        <a:graphic>
          <a:graphicData uri="http://schemas.openxmlformats.org/drawingml/2006/table">
            <a:tbl>
              <a:tblPr/>
              <a:tblGrid>
                <a:gridCol w="3881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1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04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400" b="0" dirty="0">
                          <a:solidFill>
                            <a:srgbClr val="FFFF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衣服型号</a:t>
                      </a:r>
                    </a:p>
                  </a:txBody>
                  <a:tcPr marL="64691" marR="64691" marT="34303" marB="3430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400" b="0" dirty="0">
                          <a:solidFill>
                            <a:srgbClr val="FFFF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对应身高</a:t>
                      </a:r>
                    </a:p>
                  </a:txBody>
                  <a:tcPr marL="64691" marR="64691" marT="34303" marB="3430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951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x-none" sz="14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</a:t>
                      </a:r>
                    </a:p>
                  </a:txBody>
                  <a:tcPr marL="64691" marR="64691" marT="34303" marB="3430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身高</a:t>
                      </a:r>
                      <a:r>
                        <a:rPr lang="en-US" altLang="x-none" sz="14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&lt;165</a:t>
                      </a:r>
                    </a:p>
                  </a:txBody>
                  <a:tcPr marL="64691" marR="64691" marT="34303" marB="3430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951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x-none" sz="14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</a:t>
                      </a:r>
                    </a:p>
                  </a:txBody>
                  <a:tcPr marL="64691" marR="64691" marT="34303" marB="3430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x-none" sz="14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165&lt;</a:t>
                      </a: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身高</a:t>
                      </a:r>
                      <a:r>
                        <a:rPr lang="en-US" altLang="x-none" sz="14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&lt;170</a:t>
                      </a:r>
                    </a:p>
                  </a:txBody>
                  <a:tcPr marL="64691" marR="64691" marT="34303" marB="3430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951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x-none" sz="14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</a:t>
                      </a:r>
                    </a:p>
                  </a:txBody>
                  <a:tcPr marL="64691" marR="64691" marT="34303" marB="3430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x-none" sz="14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170&lt;</a:t>
                      </a: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身高</a:t>
                      </a:r>
                      <a:r>
                        <a:rPr lang="en-US" altLang="x-none" sz="14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&lt;175</a:t>
                      </a:r>
                    </a:p>
                  </a:txBody>
                  <a:tcPr marL="64691" marR="64691" marT="34303" marB="3430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951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x-none" sz="14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XL</a:t>
                      </a:r>
                    </a:p>
                  </a:txBody>
                  <a:tcPr marL="64691" marR="64691" marT="34303" marB="3430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x-none" sz="14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175&lt;</a:t>
                      </a: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身高</a:t>
                      </a:r>
                      <a:r>
                        <a:rPr lang="en-US" altLang="x-none" sz="14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&lt;180</a:t>
                      </a:r>
                    </a:p>
                  </a:txBody>
                  <a:tcPr marL="64691" marR="64691" marT="34303" marB="3430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951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x-none" sz="14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XXL</a:t>
                      </a:r>
                    </a:p>
                  </a:txBody>
                  <a:tcPr marL="64691" marR="64691" marT="34303" marB="3430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x-none" sz="14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180&lt;</a:t>
                      </a: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身高</a:t>
                      </a:r>
                      <a:r>
                        <a:rPr lang="en-US" altLang="x-none" sz="1400" b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&lt;185</a:t>
                      </a:r>
                    </a:p>
                  </a:txBody>
                  <a:tcPr marL="64691" marR="64691" marT="34303" marB="3430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532" name="Rectangle 3"/>
          <p:cNvSpPr txBox="1">
            <a:spLocks noChangeArrowheads="1"/>
          </p:cNvSpPr>
          <p:nvPr/>
        </p:nvSpPr>
        <p:spPr bwMode="auto">
          <a:xfrm>
            <a:off x="396874" y="914400"/>
            <a:ext cx="6840831" cy="704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457200" indent="-4572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0150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ebdings" panose="05030102010509060703" charset="0"/>
              <a:buChar char="4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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 dirty="0"/>
              <a:t>将如下衣服的尺码信息，使用</a:t>
            </a:r>
            <a:r>
              <a:rPr lang="en-US" altLang="zh-CN" dirty="0"/>
              <a:t>XML</a:t>
            </a:r>
            <a:r>
              <a:rPr lang="zh-CN" altLang="en-US" dirty="0"/>
              <a:t>文件保存</a:t>
            </a:r>
            <a:endParaRPr lang="en-US" dirty="0"/>
          </a:p>
          <a:p>
            <a:endParaRPr 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522898" y="4393436"/>
            <a:ext cx="5714808" cy="338554"/>
            <a:chOff x="1403648" y="3795886"/>
            <a:chExt cx="5714808" cy="338554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4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2849852" y="3795886"/>
              <a:ext cx="3393878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演示示例</a:t>
              </a:r>
              <a:r>
                <a:rPr lang="en-US" altLang="zh-CN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1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： </a:t>
              </a:r>
              <a:r>
                <a:rPr lang="en-US" altLang="x-none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XML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保存衣服尺码信息</a:t>
              </a:r>
              <a:endParaRPr lang="zh-CN" altLang="en-US" sz="1600" b="1" noProof="1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2792A82-6904-41D2-B993-A26C31BC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r>
              <a:rPr lang="zh-CN" altLang="en-US"/>
              <a:t>/</a:t>
            </a:r>
            <a:r>
              <a:rPr lang="en-US" altLang="zh-CN"/>
              <a:t>24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宋体" panose="02010600030101010101" pitchFamily="2" charset="-122"/>
              </a:rPr>
              <a:t>练习</a:t>
            </a:r>
            <a:r>
              <a:rPr lang="en-US" altLang="zh-CN" dirty="0">
                <a:sym typeface="宋体" panose="02010600030101010101" pitchFamily="2" charset="-122"/>
              </a:rPr>
              <a:t>1</a:t>
            </a:r>
            <a:r>
              <a:rPr lang="zh-CN" altLang="en-US" dirty="0">
                <a:sym typeface="宋体" panose="02010600030101010101" pitchFamily="2" charset="-122"/>
              </a:rPr>
              <a:t>：编写</a:t>
            </a:r>
            <a:r>
              <a:rPr lang="en-US" altLang="zh-CN" dirty="0">
                <a:sym typeface="宋体" panose="02010600030101010101" pitchFamily="2" charset="-122"/>
              </a:rPr>
              <a:t>XML</a:t>
            </a:r>
            <a:r>
              <a:rPr lang="zh-CN" altLang="en-US" dirty="0">
                <a:sym typeface="宋体" panose="02010600030101010101" pitchFamily="2" charset="-122"/>
              </a:rPr>
              <a:t>表示学生成绩</a:t>
            </a:r>
          </a:p>
        </p:txBody>
      </p:sp>
      <p:sp>
        <p:nvSpPr>
          <p:cNvPr id="22530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en-US" dirty="0"/>
          </a:p>
          <a:p>
            <a:pPr lvl="1"/>
            <a:r>
              <a:rPr lang="zh-CN" altLang="en-US" dirty="0"/>
              <a:t>将表中的数据用</a:t>
            </a:r>
            <a:r>
              <a:rPr lang="en-US" altLang="zh-CN" dirty="0"/>
              <a:t>XML</a:t>
            </a:r>
            <a:r>
              <a:rPr lang="zh-CN" altLang="en-US" dirty="0"/>
              <a:t>文档表示出来</a:t>
            </a:r>
          </a:p>
        </p:txBody>
      </p:sp>
      <p:graphicFrame>
        <p:nvGraphicFramePr>
          <p:cNvPr id="23558" name="表格 23557"/>
          <p:cNvGraphicFramePr/>
          <p:nvPr/>
        </p:nvGraphicFramePr>
        <p:xfrm>
          <a:off x="1331640" y="2355726"/>
          <a:ext cx="4572000" cy="937182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34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1" dirty="0">
                          <a:solidFill>
                            <a:srgbClr val="FFFF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学生姓名</a:t>
                      </a:r>
                    </a:p>
                  </a:txBody>
                  <a:tcPr marL="68580" marR="68580" marT="34277" marB="34277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1" dirty="0">
                          <a:solidFill>
                            <a:srgbClr val="FFFF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预计得分</a:t>
                      </a:r>
                    </a:p>
                  </a:txBody>
                  <a:tcPr marL="68580" marR="68580" marT="34277" marB="34277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1" dirty="0">
                          <a:solidFill>
                            <a:srgbClr val="FFFF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实际得分</a:t>
                      </a:r>
                    </a:p>
                  </a:txBody>
                  <a:tcPr marL="68580" marR="68580" marT="34277" marB="34277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739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王显明</a:t>
                      </a:r>
                    </a:p>
                  </a:txBody>
                  <a:tcPr marL="68580" marR="68580" marT="34277" marB="34277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x-none" sz="1600" b="1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75</a:t>
                      </a:r>
                    </a:p>
                  </a:txBody>
                  <a:tcPr marL="68580" marR="68580" marT="34277" marB="34277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x-none" sz="1600" b="1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80</a:t>
                      </a:r>
                    </a:p>
                  </a:txBody>
                  <a:tcPr marL="68580" marR="68580" marT="34277" marB="34277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739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宋佳</a:t>
                      </a:r>
                    </a:p>
                  </a:txBody>
                  <a:tcPr marL="68580" marR="68580" marT="34277" marB="34277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x-none" sz="1600" b="1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75</a:t>
                      </a:r>
                    </a:p>
                  </a:txBody>
                  <a:tcPr marL="68580" marR="68580" marT="34277" marB="34277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x-none" sz="1600" b="1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88</a:t>
                      </a:r>
                    </a:p>
                  </a:txBody>
                  <a:tcPr marL="68580" marR="68580" marT="34277" marB="34277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415F612-FF14-4A63-BFAB-5E811E102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r>
              <a:rPr lang="zh-CN" altLang="en-US"/>
              <a:t>/</a:t>
            </a:r>
            <a:r>
              <a:rPr lang="en-US" altLang="zh-CN"/>
              <a:t>24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1775</Words>
  <Application>Microsoft Office PowerPoint</Application>
  <PresentationFormat>全屏显示(16:9)</PresentationFormat>
  <Paragraphs>309</Paragraphs>
  <Slides>24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黑体</vt:lpstr>
      <vt:lpstr>微软雅黑</vt:lpstr>
      <vt:lpstr>Arial</vt:lpstr>
      <vt:lpstr>Calibri</vt:lpstr>
      <vt:lpstr>Times New Roman</vt:lpstr>
      <vt:lpstr>Webdings</vt:lpstr>
      <vt:lpstr>Wingdings</vt:lpstr>
      <vt:lpstr>1_自定义设计方案</vt:lpstr>
      <vt:lpstr>XML（一）</vt:lpstr>
      <vt:lpstr>PowerPoint 演示文稿</vt:lpstr>
      <vt:lpstr>本课目标</vt:lpstr>
      <vt:lpstr>XML简介</vt:lpstr>
      <vt:lpstr>XML文档结构</vt:lpstr>
      <vt:lpstr>XML标签</vt:lpstr>
      <vt:lpstr>XML编写注意事项</vt:lpstr>
      <vt:lpstr>编写XML文档</vt:lpstr>
      <vt:lpstr>练习1：编写XML表示学生成绩</vt:lpstr>
      <vt:lpstr>属性命名空间</vt:lpstr>
      <vt:lpstr>XML解析器</vt:lpstr>
      <vt:lpstr>XML命名空间</vt:lpstr>
      <vt:lpstr>解析XML技术</vt:lpstr>
      <vt:lpstr>DOM解析XML</vt:lpstr>
      <vt:lpstr>常用接口介绍</vt:lpstr>
      <vt:lpstr>访问DOM树节点</vt:lpstr>
      <vt:lpstr>练习2：显示手机品牌型号</vt:lpstr>
      <vt:lpstr>保存XML文件</vt:lpstr>
      <vt:lpstr>练习3：将手机收藏信息保存到文件中</vt:lpstr>
      <vt:lpstr>添加DOM节点</vt:lpstr>
      <vt:lpstr>练习3：添加手机收藏</vt:lpstr>
      <vt:lpstr>总结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meng.zhang(张萌)</dc:creator>
  <cp:lastModifiedBy>xbany</cp:lastModifiedBy>
  <cp:revision>567</cp:revision>
  <dcterms:created xsi:type="dcterms:W3CDTF">2013-09-17T02:35:00Z</dcterms:created>
  <dcterms:modified xsi:type="dcterms:W3CDTF">2019-02-18T07:53:24Z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