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83" r:id="rId2"/>
    <p:sldId id="290" r:id="rId3"/>
    <p:sldId id="314" r:id="rId4"/>
    <p:sldId id="315" r:id="rId5"/>
    <p:sldId id="344"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43" r:id="rId20"/>
    <p:sldId id="332" r:id="rId21"/>
    <p:sldId id="333" r:id="rId22"/>
    <p:sldId id="334" r:id="rId23"/>
    <p:sldId id="335" r:id="rId24"/>
    <p:sldId id="336" r:id="rId25"/>
    <p:sldId id="337" r:id="rId26"/>
    <p:sldId id="338" r:id="rId27"/>
    <p:sldId id="339" r:id="rId28"/>
    <p:sldId id="340" r:id="rId29"/>
    <p:sldId id="341" r:id="rId30"/>
    <p:sldId id="342" r:id="rId31"/>
    <p:sldId id="312" r:id="rId32"/>
    <p:sldId id="394"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8">
          <p15:clr>
            <a:srgbClr val="A4A3A4"/>
          </p15:clr>
        </p15:guide>
        <p15:guide id="2" pos="2886">
          <p15:clr>
            <a:srgbClr val="A4A3A4"/>
          </p15:clr>
        </p15:guide>
      </p15:sldGuideLst>
    </p:ext>
    <p:ext uri="{2D200454-40CA-4A62-9FC3-DE9A4176ACB9}">
      <p15:notesGuideLst xmlns:p15="http://schemas.microsoft.com/office/powerpoint/2012/main">
        <p15:guide id="1" orient="horz" pos="2913">
          <p15:clr>
            <a:srgbClr val="A4A3A4"/>
          </p15:clr>
        </p15:guide>
        <p15:guide id="2" pos="216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8"/>
    <a:srgbClr val="000000"/>
    <a:srgbClr val="6C6C6C"/>
    <a:srgbClr val="92D050"/>
    <a:srgbClr val="E5E5E5"/>
    <a:srgbClr val="009ADA"/>
    <a:srgbClr val="238CBB"/>
    <a:srgbClr val="2BAEE9"/>
    <a:srgbClr val="0B9FDD"/>
    <a:srgbClr val="56B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8927" autoAdjust="0"/>
  </p:normalViewPr>
  <p:slideViewPr>
    <p:cSldViewPr>
      <p:cViewPr varScale="1">
        <p:scale>
          <a:sx n="106" d="100"/>
          <a:sy n="106" d="100"/>
        </p:scale>
        <p:origin x="552" y="96"/>
      </p:cViewPr>
      <p:guideLst>
        <p:guide orient="horz" pos="1638"/>
        <p:guide pos="2886"/>
      </p:guideLst>
    </p:cSldViewPr>
  </p:slideViewPr>
  <p:outlineViewPr>
    <p:cViewPr>
      <p:scale>
        <a:sx n="33" d="100"/>
        <a:sy n="33" d="100"/>
      </p:scale>
      <p:origin x="0" y="1410"/>
    </p:cViewPr>
  </p:outlineViewPr>
  <p:notesTextViewPr>
    <p:cViewPr>
      <p:scale>
        <a:sx n="100" d="100"/>
        <a:sy n="100" d="100"/>
      </p:scale>
      <p:origin x="0" y="0"/>
    </p:cViewPr>
  </p:notesTextViewPr>
  <p:notesViewPr>
    <p:cSldViewPr>
      <p:cViewPr varScale="1">
        <p:scale>
          <a:sx n="83" d="100"/>
          <a:sy n="83" d="100"/>
        </p:scale>
        <p:origin x="-3876" y="-90"/>
      </p:cViewPr>
      <p:guideLst>
        <p:guide orient="horz" pos="2913"/>
        <p:guide pos="216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F6AE-2A9C-4C1F-879E-3928AA6E32CC}" type="datetimeFigureOut">
              <a:rPr lang="zh-CN" altLang="en-US" smtClean="0"/>
              <a:t>2019/2/18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4CAB-82FF-4C6F-A859-CAD40DD826E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0AFA2-8F2F-4EE5-AEC6-84D8330F4D06}" type="datetimeFigureOut">
              <a:rPr lang="zh-CN" altLang="en-US" smtClean="0"/>
              <a:t>2019/2/18 Monday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5495B-CF7F-4BEC-B2E8-B1A8532E7D6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5361"/>
          <p:cNvSpPr>
            <a:spLocks noGrp="1" noRot="1" noChangeAspect="1" noChangeArrowheads="1" noTextEdit="1"/>
          </p:cNvSpPr>
          <p:nvPr>
            <p:ph type="sldImg" idx="4294967295"/>
          </p:nvPr>
        </p:nvSpPr>
        <p:spPr>
          <a:ln w="1">
            <a:miter lim="800000"/>
          </a:ln>
        </p:spPr>
      </p:sp>
      <p:sp>
        <p:nvSpPr>
          <p:cNvPr id="49155" name="文本占位符 15362"/>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zh-CN" altLang="en-US" sz="2000"/>
              <a:t>很多时候使用唯一索引不是为提高查询速度而是为了避免同一个表中某数据列中的值重复（null可以重复）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7409"/>
          <p:cNvSpPr>
            <a:spLocks noGrp="1" noRot="1" noChangeAspect="1" noChangeArrowheads="1" noTextEdit="1"/>
          </p:cNvSpPr>
          <p:nvPr>
            <p:ph type="sldImg" idx="4294967295"/>
          </p:nvPr>
        </p:nvSpPr>
        <p:spPr>
          <a:ln w="1">
            <a:miter lim="800000"/>
          </a:ln>
        </p:spPr>
      </p:sp>
      <p:sp>
        <p:nvSpPr>
          <p:cNvPr id="50179" name="文本占位符 17410"/>
          <p:cNvSpPr>
            <a:spLocks noGrp="1" noChangeArrowheads="1"/>
          </p:cNvSpPr>
          <p:nvPr>
            <p:ph type="body" idx="4294967295"/>
          </p:nvPr>
        </p:nvSpPr>
        <p:spPr>
          <a:extLst>
            <a:ext uri="{91240B29-F687-4F45-9708-019B960494DF}">
              <a14:hiddenLine xmlns:a14="http://schemas.microsoft.com/office/drawing/2010/main" w="1">
                <a:solidFill>
                  <a:srgbClr val="000000"/>
                </a:solidFill>
                <a:miter lim="800000"/>
                <a:headEnd/>
                <a:tailEnd/>
              </a14:hiddenLine>
            </a:ext>
          </a:extLst>
        </p:spPr>
        <p:txBody>
          <a:bodyPr anchor="ctr"/>
          <a:lstStyle/>
          <a:p>
            <a:pPr eaLnBrk="1" hangingPunct="1"/>
            <a:r>
              <a:rPr lang="zh-CN" altLang="en-US"/>
              <a:t>组合索引，越常做条件的越要放在前面</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a:ln>
            <a:miter lim="800000"/>
          </a:ln>
        </p:spPr>
      </p:sp>
      <p:sp>
        <p:nvSpPr>
          <p:cNvPr id="51203" name="备注占位符 2"/>
          <p:cNvSpPr>
            <a:spLocks noGrp="1" noChangeArrowheads="1"/>
          </p:cNvSpPr>
          <p:nvPr>
            <p:ph type="body" idx="4294967295"/>
          </p:nvPr>
        </p:nvSpPr>
        <p:spPr/>
        <p:txBody>
          <a:bodyPr/>
          <a:lstStyle/>
          <a:p>
            <a:pPr eaLnBrk="1" hangingPunct="1"/>
            <a:r>
              <a:rPr lang="zh-CN" altLang="en-US"/>
              <a:t>全文索引使用方法：</a:t>
            </a:r>
            <a:endParaRPr lang="en-US">
              <a:ea typeface="宋体" panose="02010600030101010101" pitchFamily="2" charset="-122"/>
            </a:endParaRPr>
          </a:p>
          <a:p>
            <a:pPr eaLnBrk="1" hangingPunct="1"/>
            <a:r>
              <a:rPr lang="en-US" altLang="zh-CN"/>
              <a:t>select  StudentNo,Address from student where  MATCH(StudentName) AGAINST(</a:t>
            </a:r>
            <a:r>
              <a:rPr lang="zh-CN" altLang="en-US"/>
              <a:t>'张'</a:t>
            </a:r>
            <a:r>
              <a:rPr lang="en-US" altLang="zh-CN"/>
              <a:t>)</a:t>
            </a:r>
            <a:endParaRPr lang="zh-CN" altLang="en-US"/>
          </a:p>
          <a:p>
            <a:pPr eaLnBrk="1" hangingPunct="1"/>
            <a:r>
              <a:rPr lang="zh-CN" altLang="en-US"/>
              <a:t>全文索引的index只能用在MyISAM表格的char、varchar和text的字段上</a:t>
            </a:r>
          </a:p>
        </p:txBody>
      </p:sp>
      <p:sp>
        <p:nvSpPr>
          <p:cNvPr id="512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9A55ECCA-0E80-42D2-8DE5-B010F6F01E03}" type="slidenum">
              <a:rPr lang="zh-CN" altLang="en-US" sz="1200">
                <a:latin typeface="Calibri" panose="020F0502020204030204" pitchFamily="34" charset="0"/>
              </a:rPr>
              <a:t>15</a:t>
            </a:fld>
            <a:endParaRPr lang="zh-CN" altLang="en-US"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lvl="1" indent="-457200" defTabSz="723900" eaLnBrk="1" hangingPunct="1">
              <a:lnSpc>
                <a:spcPct val="150000"/>
              </a:lnSpc>
              <a:buClr>
                <a:schemeClr val="folHlink"/>
              </a:buClr>
              <a:buSzPct val="60000"/>
              <a:tabLst>
                <a:tab pos="444500" algn="l"/>
              </a:tabLst>
            </a:pPr>
            <a:r>
              <a:rPr lang="en-US" altLang="zh-CN"/>
              <a:t> CREATE</a:t>
            </a:r>
            <a:r>
              <a:rPr lang="zh-CN" altLang="en-US"/>
              <a:t> </a:t>
            </a:r>
            <a:r>
              <a:rPr lang="en-US" altLang="zh-CN"/>
              <a:t> [UNIQUE|FULLTEXT]</a:t>
            </a:r>
            <a:r>
              <a:rPr lang="zh-CN" altLang="en-US"/>
              <a:t> </a:t>
            </a:r>
            <a:r>
              <a:rPr lang="en-US" altLang="zh-CN"/>
              <a:t> INDEX</a:t>
            </a:r>
            <a:r>
              <a:rPr lang="zh-CN" altLang="en-US"/>
              <a:t> </a:t>
            </a:r>
            <a:r>
              <a:rPr lang="en-US" altLang="zh-CN"/>
              <a:t> grade </a:t>
            </a:r>
            <a:r>
              <a:rPr lang="zh-CN" altLang="en-US"/>
              <a:t> </a:t>
            </a:r>
            <a:r>
              <a:rPr lang="en-US" altLang="zh-CN"/>
              <a:t>ON</a:t>
            </a:r>
            <a:r>
              <a:rPr lang="zh-CN" altLang="en-US"/>
              <a:t> </a:t>
            </a:r>
            <a:r>
              <a:rPr lang="en-US" altLang="zh-CN"/>
              <a:t> student</a:t>
            </a:r>
            <a:r>
              <a:rPr lang="zh-CN" altLang="en-US"/>
              <a:t> </a:t>
            </a:r>
            <a:r>
              <a:rPr lang="en-US" altLang="zh-CN"/>
              <a:t> (gradeid);</a:t>
            </a:r>
          </a:p>
          <a:p>
            <a:pPr defTabSz="723900" eaLnBrk="1" hangingPunct="1">
              <a:tabLst>
                <a:tab pos="444500" algn="l"/>
              </a:tabLst>
            </a:pPr>
            <a:endParaRPr lang="zh-CN" altLang="en-US"/>
          </a:p>
        </p:txBody>
      </p:sp>
      <p:sp>
        <p:nvSpPr>
          <p:cNvPr id="5222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3270E64A-9577-4D92-A1B8-4323FB8AE44C}" type="slidenum">
              <a:rPr lang="zh-CN" altLang="en-US" sz="1200">
                <a:latin typeface="Calibri" panose="020F0502020204030204" pitchFamily="34" charset="0"/>
              </a:rPr>
              <a:t>16</a:t>
            </a:fld>
            <a:endParaRPr lang="zh-CN" altLang="en-US"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idx="4294967295"/>
          </p:nvPr>
        </p:nvSpPr>
        <p:spPr>
          <a:xfrm>
            <a:off x="379413" y="684213"/>
            <a:ext cx="6096000" cy="3429000"/>
          </a:xfrm>
          <a:ln>
            <a:miter lim="800000"/>
          </a:ln>
        </p:spPr>
      </p:sp>
      <p:sp>
        <p:nvSpPr>
          <p:cNvPr id="53251" name="备注占位符 2"/>
          <p:cNvSpPr>
            <a:spLocks noGrp="1" noChangeArrowheads="1"/>
          </p:cNvSpPr>
          <p:nvPr>
            <p:ph type="body" idx="4294967295"/>
          </p:nvPr>
        </p:nvSpPr>
        <p:spPr>
          <a:xfrm>
            <a:off x="684213" y="4341813"/>
            <a:ext cx="5486400" cy="4114800"/>
          </a:xfrm>
        </p:spPr>
        <p:txBody>
          <a:bodyPr/>
          <a:lstStyle/>
          <a:p>
            <a:pPr eaLnBrk="1" hangingPunct="1"/>
            <a:r>
              <a:rPr lang="zh-CN" altLang="en-US">
                <a:latin typeface="Arial" panose="020B0604020202020204" pitchFamily="34" charset="0"/>
              </a:rPr>
              <a:t>教学思路：</a:t>
            </a:r>
            <a:endParaRPr lang="en-US">
              <a:latin typeface="Arial" panose="020B0604020202020204" pitchFamily="34" charset="0"/>
              <a:ea typeface="宋体" panose="02010600030101010101" pitchFamily="2" charset="-122"/>
            </a:endParaRPr>
          </a:p>
          <a:p>
            <a:pPr eaLnBrk="1" hangingPunct="1"/>
            <a:r>
              <a:rPr lang="en-US">
                <a:latin typeface="Arial" panose="020B0604020202020204" pitchFamily="34" charset="0"/>
                <a:ea typeface="宋体" panose="02010600030101010101" pitchFamily="2" charset="-122"/>
              </a:rPr>
              <a:t>   </a:t>
            </a:r>
            <a:r>
              <a:rPr lang="zh-CN" altLang="en-US">
                <a:latin typeface="Arial" panose="020B0604020202020204" pitchFamily="34" charset="0"/>
              </a:rPr>
              <a:t> 执行一个语句并分析这些参数</a:t>
            </a:r>
            <a:r>
              <a:rPr lang="en-US">
                <a:latin typeface="Arial" panose="020B0604020202020204" pitchFamily="34" charset="0"/>
                <a:ea typeface="宋体" panose="02010600030101010101" pitchFamily="2" charset="-122"/>
              </a:rPr>
              <a:t> </a:t>
            </a:r>
          </a:p>
        </p:txBody>
      </p:sp>
      <p:sp>
        <p:nvSpPr>
          <p:cNvPr id="53252"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58FC99B8-3D99-4213-8722-0832216B018A}" type="slidenum">
              <a:rPr lang="zh-CN" altLang="en-US" sz="1200">
                <a:latin typeface="Calibri" panose="020F0502020204030204" pitchFamily="34" charset="0"/>
              </a:rPr>
              <a:t>19</a:t>
            </a:fld>
            <a:endParaRPr lang="zh-CN" altLang="en-US"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xfrm>
            <a:off x="409575" y="754063"/>
            <a:ext cx="5854700" cy="3294062"/>
          </a:xfrm>
        </p:spPr>
      </p:sp>
      <p:sp>
        <p:nvSpPr>
          <p:cNvPr id="54275" name="备注占位符 2"/>
          <p:cNvSpPr>
            <a:spLocks noGrp="1" noChangeArrowheads="1"/>
          </p:cNvSpPr>
          <p:nvPr>
            <p:ph type="body" idx="4294967295"/>
          </p:nvPr>
        </p:nvSpPr>
        <p:spPr>
          <a:noFill/>
        </p:spPr>
        <p:txBody>
          <a:bodyPr/>
          <a:lstStyle/>
          <a:p>
            <a:pPr eaLnBrk="1" hangingPunct="1"/>
            <a:r>
              <a:rPr lang="zh-CN" altLang="en-US"/>
              <a:t>直接拷贝备份对于MyISAM比较合适，InnoDB因为数据都在ibdata1中比较麻烦</a:t>
            </a:r>
          </a:p>
          <a:p>
            <a:pPr eaLnBrk="1" hangingPunct="1"/>
            <a:endParaRPr lang="zh-CN" altLang="en-US"/>
          </a:p>
          <a:p>
            <a:pPr eaLnBrk="1" hangingPunct="1"/>
            <a:r>
              <a:rPr lang="zh-CN" altLang="en-US"/>
              <a:t>教学思路：???PPT改过对不上了</a:t>
            </a:r>
            <a:endParaRPr lang="en-US">
              <a:ea typeface="宋体" panose="02010600030101010101" pitchFamily="2" charset="-122"/>
            </a:endParaRPr>
          </a:p>
          <a:p>
            <a:pPr eaLnBrk="1" hangingPunct="1"/>
            <a:r>
              <a:rPr lang="en-US">
                <a:ea typeface="宋体" panose="02010600030101010101" pitchFamily="2" charset="-122"/>
              </a:rPr>
              <a:t>   </a:t>
            </a:r>
            <a:r>
              <a:rPr lang="en-US" altLang="zh-CN"/>
              <a:t>1</a:t>
            </a:r>
            <a:r>
              <a:rPr lang="zh-CN" altLang="en-US"/>
              <a:t>，介绍数据库备份的重要性</a:t>
            </a:r>
            <a:endParaRPr lang="en-US">
              <a:ea typeface="宋体" panose="02010600030101010101" pitchFamily="2" charset="-122"/>
            </a:endParaRPr>
          </a:p>
          <a:p>
            <a:pPr eaLnBrk="1" hangingPunct="1"/>
            <a:r>
              <a:rPr lang="en-US">
                <a:ea typeface="宋体" panose="02010600030101010101" pitchFamily="2" charset="-122"/>
              </a:rPr>
              <a:t>   </a:t>
            </a:r>
            <a:r>
              <a:rPr lang="en-US" altLang="zh-CN"/>
              <a:t>2.</a:t>
            </a:r>
            <a:r>
              <a:rPr lang="zh-CN" altLang="en-US"/>
              <a:t>备份的分类介绍了</a:t>
            </a:r>
            <a:r>
              <a:rPr lang="en-US" altLang="zh-CN"/>
              <a:t>4</a:t>
            </a:r>
            <a:r>
              <a:rPr lang="zh-CN" altLang="en-US"/>
              <a:t>种，可以大致介绍一下，但本章重点是对比前</a:t>
            </a:r>
            <a:r>
              <a:rPr lang="en-US" altLang="zh-CN"/>
              <a:t>2</a:t>
            </a:r>
            <a:r>
              <a:rPr lang="zh-CN" altLang="en-US"/>
              <a:t>种方法，第一种方法是重点。其他的几种方法了解即可，也要介绍</a:t>
            </a:r>
            <a:br>
              <a:rPr lang="en-US">
                <a:ea typeface="宋体" panose="02010600030101010101" pitchFamily="2" charset="-122"/>
              </a:rPr>
            </a:br>
            <a:r>
              <a:rPr lang="en-US">
                <a:ea typeface="宋体" panose="02010600030101010101" pitchFamily="2" charset="-122"/>
              </a:rPr>
              <a:t>   </a:t>
            </a:r>
            <a:r>
              <a:rPr lang="en-US" altLang="zh-CN"/>
              <a:t>3.</a:t>
            </a:r>
            <a:r>
              <a:rPr lang="zh-CN" altLang="en-US"/>
              <a:t>对于</a:t>
            </a:r>
            <a:r>
              <a:rPr lang="en-US" altLang="zh-CN"/>
              <a:t>InnoDB</a:t>
            </a:r>
            <a:r>
              <a:rPr lang="zh-CN" altLang="en-US"/>
              <a:t>表类型的数据库中的所有表一般是保存在同一个数据文件 </a:t>
            </a:r>
            <a:r>
              <a:rPr lang="en-US" altLang="zh-CN"/>
              <a:t>ibdata1 </a:t>
            </a:r>
            <a:r>
              <a:rPr lang="zh-CN" altLang="en-US"/>
              <a:t>中，相对来说不好备份，可采用后两种方式，也可以采用方法</a:t>
            </a:r>
            <a:r>
              <a:rPr lang="en-US" altLang="zh-CN"/>
              <a:t>1</a:t>
            </a:r>
            <a:r>
              <a:rPr lang="zh-CN" altLang="en-US"/>
              <a:t>；</a:t>
            </a:r>
            <a:endParaRPr lang="en-US">
              <a:ea typeface="宋体" panose="02010600030101010101" pitchFamily="2" charset="-122"/>
            </a:endParaRPr>
          </a:p>
          <a:p>
            <a:pPr eaLnBrk="1" hangingPunct="1"/>
            <a:r>
              <a:rPr lang="en-US">
                <a:ea typeface="宋体" panose="02010600030101010101" pitchFamily="2" charset="-122"/>
              </a:rPr>
              <a:t>  </a:t>
            </a:r>
          </a:p>
        </p:txBody>
      </p:sp>
      <p:sp>
        <p:nvSpPr>
          <p:cNvPr id="5427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93FD466E-42AC-4D45-BCD7-431201AA33C5}" type="slidenum">
              <a:rPr lang="zh-CN" altLang="en-US" sz="1200"/>
              <a:t>21</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xfrm>
            <a:off x="409575" y="754063"/>
            <a:ext cx="5854700" cy="3294062"/>
          </a:xfrm>
        </p:spPr>
      </p:sp>
      <p:sp>
        <p:nvSpPr>
          <p:cNvPr id="55299" name="备注占位符 2"/>
          <p:cNvSpPr>
            <a:spLocks noGrp="1" noChangeArrowheads="1"/>
          </p:cNvSpPr>
          <p:nvPr>
            <p:ph type="body" idx="4294967295"/>
          </p:nvPr>
        </p:nvSpPr>
        <p:spPr>
          <a:noFill/>
        </p:spPr>
        <p:txBody>
          <a:bodyPr/>
          <a:lstStyle/>
          <a:p>
            <a:pPr eaLnBrk="1" hangingPunct="1"/>
            <a:r>
              <a:rPr lang="zh-CN" altLang="en-US" dirty="0"/>
              <a:t>教学思路：</a:t>
            </a:r>
          </a:p>
          <a:p>
            <a:pPr eaLnBrk="1" hangingPunct="1"/>
            <a:r>
              <a:rPr lang="zh-CN" altLang="en-US" dirty="0"/>
              <a:t>选择在系统空闲时，比如在夜间，使用 </a:t>
            </a:r>
            <a:r>
              <a:rPr lang="en-US" altLang="zh-CN" dirty="0" err="1"/>
              <a:t>mysqldump</a:t>
            </a:r>
            <a:r>
              <a:rPr lang="en-US" altLang="zh-CN" dirty="0"/>
              <a:t> –F(flush-logs)</a:t>
            </a:r>
            <a:r>
              <a:rPr lang="zh-CN" altLang="en-US" dirty="0"/>
              <a:t>备份数据，否则总是需要等待锁释放</a:t>
            </a:r>
            <a:endParaRPr lang="en-US" dirty="0">
              <a:ea typeface="宋体" panose="02010600030101010101" pitchFamily="2" charset="-122"/>
            </a:endParaRPr>
          </a:p>
          <a:p>
            <a:pPr eaLnBrk="1" hangingPunct="1"/>
            <a:r>
              <a:rPr lang="en-US" dirty="0">
                <a:ea typeface="宋体" panose="02010600030101010101" pitchFamily="2" charset="-122"/>
              </a:rPr>
              <a:t> </a:t>
            </a:r>
            <a:r>
              <a:rPr lang="en-US" altLang="zh-CN" dirty="0" err="1"/>
              <a:t>mysqdump</a:t>
            </a:r>
            <a:r>
              <a:rPr lang="zh-CN" altLang="en-US" dirty="0"/>
              <a:t>与</a:t>
            </a:r>
            <a:r>
              <a:rPr lang="en-US" altLang="zh-CN" dirty="0" err="1"/>
              <a:t>mysql</a:t>
            </a:r>
            <a:r>
              <a:rPr lang="zh-CN" altLang="en-US" dirty="0"/>
              <a:t>是同级别的命令。都是在</a:t>
            </a:r>
            <a:r>
              <a:rPr lang="en-US" altLang="zh-CN" dirty="0"/>
              <a:t>bin</a:t>
            </a:r>
            <a:r>
              <a:rPr lang="zh-CN" altLang="en-US" dirty="0"/>
              <a:t>目录下的</a:t>
            </a:r>
            <a:r>
              <a:rPr lang="en-US" altLang="zh-CN" dirty="0"/>
              <a:t>exe</a:t>
            </a:r>
            <a:r>
              <a:rPr lang="zh-CN" altLang="en-US" dirty="0"/>
              <a:t>执行文件。</a:t>
            </a:r>
            <a:endParaRPr lang="en-US" dirty="0">
              <a:ea typeface="宋体" panose="02010600030101010101" pitchFamily="2" charset="-122"/>
            </a:endParaRPr>
          </a:p>
          <a:p>
            <a:pPr eaLnBrk="1" hangingPunct="1"/>
            <a:r>
              <a:rPr lang="en-US" dirty="0">
                <a:ea typeface="宋体" panose="02010600030101010101" pitchFamily="2" charset="-122"/>
              </a:rPr>
              <a:t> </a:t>
            </a:r>
            <a:r>
              <a:rPr lang="zh-CN" altLang="en-US" dirty="0"/>
              <a:t>强调</a:t>
            </a:r>
            <a:r>
              <a:rPr lang="en-US" altLang="zh-CN" dirty="0" err="1"/>
              <a:t>mysqldump</a:t>
            </a:r>
            <a:r>
              <a:rPr lang="en-US" altLang="zh-CN" dirty="0"/>
              <a:t> </a:t>
            </a:r>
            <a:r>
              <a:rPr lang="zh-CN" altLang="en-US" dirty="0"/>
              <a:t>不是 在</a:t>
            </a:r>
            <a:r>
              <a:rPr lang="en-US" altLang="zh-CN" dirty="0" err="1"/>
              <a:t>mysql</a:t>
            </a:r>
            <a:r>
              <a:rPr lang="zh-CN" altLang="en-US" dirty="0"/>
              <a:t>命令里执行的。</a:t>
            </a:r>
            <a:endParaRPr lang="en-US" dirty="0">
              <a:ea typeface="宋体" panose="02010600030101010101" pitchFamily="2" charset="-122"/>
            </a:endParaRPr>
          </a:p>
          <a:p>
            <a:pPr eaLnBrk="1" hangingPunct="1"/>
            <a:r>
              <a:rPr lang="en-US" altLang="zh-CN" dirty="0" err="1"/>
              <a:t>mysqldump</a:t>
            </a:r>
            <a:r>
              <a:rPr lang="en-US" altLang="zh-CN" dirty="0"/>
              <a:t> -u root -p   -c  -opt </a:t>
            </a:r>
            <a:r>
              <a:rPr lang="en-US" altLang="zh-CN" dirty="0" err="1"/>
              <a:t>myschool</a:t>
            </a:r>
            <a:r>
              <a:rPr lang="en-US" altLang="zh-CN" dirty="0"/>
              <a:t> &gt; d:/myschool.sql</a:t>
            </a:r>
          </a:p>
          <a:p>
            <a:pPr eaLnBrk="1" hangingPunct="1"/>
            <a:endParaRPr lang="en-US" dirty="0">
              <a:ea typeface="宋体" panose="02010600030101010101" pitchFamily="2" charset="-122"/>
            </a:endParaRPr>
          </a:p>
        </p:txBody>
      </p:sp>
      <p:sp>
        <p:nvSpPr>
          <p:cNvPr id="5530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51639273-37E3-4A69-90BF-B5633D759119}" type="slidenum">
              <a:rPr lang="zh-CN" altLang="en-US" sz="1200"/>
              <a:t>22</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xfrm>
            <a:off x="409575" y="754063"/>
            <a:ext cx="5854700" cy="3294062"/>
          </a:xfrm>
        </p:spPr>
      </p:sp>
      <p:sp>
        <p:nvSpPr>
          <p:cNvPr id="56323" name="备注占位符 2"/>
          <p:cNvSpPr>
            <a:spLocks noGrp="1" noChangeArrowheads="1"/>
          </p:cNvSpPr>
          <p:nvPr>
            <p:ph type="body" idx="4294967295"/>
          </p:nvPr>
        </p:nvSpPr>
        <p:spPr>
          <a:noFill/>
        </p:spPr>
        <p:txBody>
          <a:bodyPr/>
          <a:lstStyle/>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打开</a:t>
            </a:r>
            <a:r>
              <a:rPr lang="en-US" altLang="zh-CN"/>
              <a:t>MySQL</a:t>
            </a:r>
            <a:r>
              <a:rPr lang="zh-CN" altLang="en-US"/>
              <a:t>的命令模式，并操作并讲解。</a:t>
            </a:r>
            <a:endParaRPr lang="en-US">
              <a:ea typeface="宋体" panose="02010600030101010101" pitchFamily="2" charset="-122"/>
            </a:endParaRPr>
          </a:p>
          <a:p>
            <a:pPr lvl="1" eaLnBrk="1" hangingPunct="1"/>
            <a:r>
              <a:rPr lang="zh-CN" altLang="en-US"/>
              <a:t>可以通过 </a:t>
            </a:r>
            <a:r>
              <a:rPr lang="en-US" altLang="zh-CN"/>
              <a:t>mysqldump --help </a:t>
            </a:r>
            <a:r>
              <a:rPr lang="zh-CN" altLang="en-US"/>
              <a:t>查看该命名的选项</a:t>
            </a:r>
            <a:endParaRPr lang="en-US">
              <a:ea typeface="宋体" panose="02010600030101010101" pitchFamily="2" charset="-122"/>
            </a:endParaRPr>
          </a:p>
          <a:p>
            <a:pPr lvl="1" eaLnBrk="1" hangingPunct="1"/>
            <a:r>
              <a:rPr lang="zh-CN" altLang="en-US"/>
              <a:t>常用的选项</a:t>
            </a:r>
            <a:r>
              <a:rPr lang="en-US">
                <a:ea typeface="宋体" panose="02010600030101010101" pitchFamily="2" charset="-122"/>
              </a:rPr>
              <a:t> </a:t>
            </a:r>
            <a:r>
              <a:rPr lang="en-US" altLang="zh-CN"/>
              <a:t>(options)</a:t>
            </a:r>
            <a:r>
              <a:rPr lang="zh-CN" altLang="en-US"/>
              <a:t>：</a:t>
            </a:r>
            <a:endParaRPr lang="en-US">
              <a:ea typeface="宋体" panose="02010600030101010101" pitchFamily="2" charset="-122"/>
            </a:endParaRPr>
          </a:p>
        </p:txBody>
      </p:sp>
      <p:sp>
        <p:nvSpPr>
          <p:cNvPr id="5632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F0E1F5E0-D801-433F-B26B-E5FCC75E5317}" type="slidenum">
              <a:rPr lang="zh-CN" altLang="en-US" sz="1200"/>
              <a:t>23</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xfrm>
            <a:off x="409575" y="754063"/>
            <a:ext cx="5854700" cy="3294062"/>
          </a:xfrm>
        </p:spPr>
      </p:sp>
      <p:sp>
        <p:nvSpPr>
          <p:cNvPr id="57347" name="备注占位符 2"/>
          <p:cNvSpPr>
            <a:spLocks noGrp="1" noChangeArrowheads="1"/>
          </p:cNvSpPr>
          <p:nvPr>
            <p:ph type="body" idx="4294967295"/>
          </p:nvPr>
        </p:nvSpPr>
        <p:spPr>
          <a:noFill/>
        </p:spPr>
        <p:txBody>
          <a:bodyPr/>
          <a:lstStyle/>
          <a:p>
            <a:pPr eaLnBrk="1" hangingPunct="1"/>
            <a:r>
              <a:rPr lang="zh-CN" altLang="en-US"/>
              <a:t>--complete-insert有时只备份数据到其他库的其他表，不创建新表，需要指定字段名</a:t>
            </a:r>
          </a:p>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打开</a:t>
            </a:r>
            <a:r>
              <a:rPr lang="en-US" altLang="zh-CN"/>
              <a:t>MySQL</a:t>
            </a:r>
            <a:r>
              <a:rPr lang="zh-CN" altLang="en-US"/>
              <a:t>的命令模式，并操作并讲解。</a:t>
            </a:r>
            <a:endParaRPr lang="en-US">
              <a:ea typeface="宋体" panose="02010600030101010101" pitchFamily="2" charset="-122"/>
            </a:endParaRPr>
          </a:p>
          <a:p>
            <a:pPr lvl="1" eaLnBrk="1" hangingPunct="1"/>
            <a:r>
              <a:rPr lang="zh-CN" altLang="en-US"/>
              <a:t>可以通过 </a:t>
            </a:r>
            <a:r>
              <a:rPr lang="en-US" altLang="zh-CN"/>
              <a:t>mysqldump --help </a:t>
            </a:r>
            <a:r>
              <a:rPr lang="zh-CN" altLang="en-US"/>
              <a:t>查看该命名的选项</a:t>
            </a:r>
            <a:endParaRPr lang="en-US">
              <a:ea typeface="宋体" panose="02010600030101010101" pitchFamily="2" charset="-122"/>
            </a:endParaRPr>
          </a:p>
          <a:p>
            <a:pPr lvl="1" eaLnBrk="1" hangingPunct="1"/>
            <a:r>
              <a:rPr lang="zh-CN" altLang="en-US"/>
              <a:t>常用的选项</a:t>
            </a:r>
            <a:r>
              <a:rPr lang="en-US">
                <a:ea typeface="宋体" panose="02010600030101010101" pitchFamily="2" charset="-122"/>
              </a:rPr>
              <a:t> </a:t>
            </a:r>
            <a:r>
              <a:rPr lang="en-US" altLang="zh-CN"/>
              <a:t>(options)</a:t>
            </a:r>
            <a:r>
              <a:rPr lang="zh-CN" altLang="en-US"/>
              <a:t>：</a:t>
            </a:r>
            <a:endParaRPr lang="en-US">
              <a:ea typeface="宋体" panose="02010600030101010101" pitchFamily="2" charset="-122"/>
            </a:endParaRPr>
          </a:p>
          <a:p>
            <a:pPr eaLnBrk="1" hangingPunct="1"/>
            <a:endParaRPr lang="zh-CN" altLang="en-US"/>
          </a:p>
        </p:txBody>
      </p:sp>
      <p:sp>
        <p:nvSpPr>
          <p:cNvPr id="573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87F3759A-9C56-484F-A0C4-1E332EBB1046}" type="slidenum">
              <a:rPr lang="zh-CN" altLang="en-US" sz="1200"/>
              <a:t>24</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xfrm>
            <a:off x="409575" y="754063"/>
            <a:ext cx="5854700" cy="3294062"/>
          </a:xfrm>
        </p:spPr>
      </p:sp>
      <p:sp>
        <p:nvSpPr>
          <p:cNvPr id="58371" name="备注占位符 2"/>
          <p:cNvSpPr>
            <a:spLocks noGrp="1" noChangeArrowheads="1"/>
          </p:cNvSpPr>
          <p:nvPr>
            <p:ph type="body" idx="4294967295"/>
          </p:nvPr>
        </p:nvSpPr>
        <p:spPr>
          <a:noFill/>
        </p:spPr>
        <p:txBody>
          <a:bodyPr/>
          <a:lstStyle/>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在线演示；</a:t>
            </a:r>
            <a:endParaRPr lang="en-US">
              <a:ea typeface="宋体" panose="02010600030101010101" pitchFamily="2" charset="-122"/>
            </a:endParaRPr>
          </a:p>
          <a:p>
            <a:pPr eaLnBrk="1" hangingPunct="1"/>
            <a:r>
              <a:rPr lang="en-US">
                <a:ea typeface="宋体" panose="02010600030101010101" pitchFamily="2" charset="-122"/>
              </a:rPr>
              <a:t>  </a:t>
            </a:r>
            <a:r>
              <a:rPr lang="zh-CN" altLang="en-US"/>
              <a:t>这里用了选项的简写，也可以用完整的选项名。</a:t>
            </a:r>
            <a:endParaRPr lang="en-US">
              <a:ea typeface="宋体" panose="02010600030101010101" pitchFamily="2" charset="-122"/>
            </a:endParaRPr>
          </a:p>
          <a:p>
            <a:pPr eaLnBrk="1" hangingPunct="1"/>
            <a:endParaRPr lang="en-US">
              <a:ea typeface="宋体" panose="02010600030101010101" pitchFamily="2" charset="-122"/>
            </a:endParaRPr>
          </a:p>
          <a:p>
            <a:pPr marL="0" lvl="1" eaLnBrk="1" hangingPunct="1"/>
            <a:r>
              <a:rPr lang="en-US" altLang="zh-CN" b="1">
                <a:solidFill>
                  <a:srgbClr val="071215"/>
                </a:solidFill>
                <a:cs typeface="Arial" panose="020B0604020202020204" pitchFamily="34" charset="0"/>
              </a:rPr>
              <a:t>&gt;mysqldump -uroot -p -c myschool subject&gt; d:/subject.sql</a:t>
            </a:r>
            <a:endParaRPr lang="en-US" altLang="zh-CN" sz="1800" b="1">
              <a:solidFill>
                <a:srgbClr val="071215"/>
              </a:solidFill>
              <a:cs typeface="Arial" panose="020B0604020202020204" pitchFamily="34" charset="0"/>
            </a:endParaRPr>
          </a:p>
          <a:p>
            <a:pPr eaLnBrk="1" hangingPunct="1"/>
            <a:endParaRPr lang="zh-CN" altLang="en-US"/>
          </a:p>
        </p:txBody>
      </p:sp>
      <p:sp>
        <p:nvSpPr>
          <p:cNvPr id="5837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31A21251-491B-4D56-B347-1A190E1F6F9F}" type="slidenum">
              <a:rPr lang="zh-CN" altLang="en-US" sz="1200"/>
              <a:t>25</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idx="4294967295"/>
          </p:nvPr>
        </p:nvSpPr>
        <p:spPr>
          <a:ln>
            <a:miter lim="800000"/>
          </a:ln>
        </p:spPr>
      </p:sp>
      <p:sp>
        <p:nvSpPr>
          <p:cNvPr id="40963" name="备注占位符 2"/>
          <p:cNvSpPr>
            <a:spLocks noGrp="1" noChangeArrowheads="1"/>
          </p:cNvSpPr>
          <p:nvPr>
            <p:ph type="body" idx="4294967295"/>
          </p:nvPr>
        </p:nvSpPr>
        <p:spPr/>
        <p:txBody>
          <a:bodyPr/>
          <a:lstStyle/>
          <a:p>
            <a:pPr marL="0" lvl="1" eaLnBrk="1" hangingPunct="1"/>
            <a:r>
              <a:rPr lang="zh-CN" altLang="en-US">
                <a:latin typeface="Times New Roman" panose="02020603050405020304" pitchFamily="18" charset="0"/>
              </a:rPr>
              <a:t>要求强调会干什么、能干什么。在目标的重点、难点右侧，插入“重点”、“难点”图片，以引起学员重视。</a:t>
            </a:r>
            <a:endParaRPr lang="zh-CN" altLang="en-US" sz="1400">
              <a:latin typeface="Times New Roman" panose="02020603050405020304" pitchFamily="18" charset="0"/>
            </a:endParaRPr>
          </a:p>
          <a:p>
            <a:pPr eaLnBrk="1" hangingPunct="1"/>
            <a:endParaRPr lang="zh-CN" altLang="en-US"/>
          </a:p>
        </p:txBody>
      </p:sp>
      <p:sp>
        <p:nvSpPr>
          <p:cNvPr id="4096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4E3DBBDB-0814-43B3-8B82-C1F629CA5536}" type="slidenum">
              <a:rPr lang="zh-CN" altLang="en-US" sz="1200">
                <a:latin typeface="Calibri" panose="020F0502020204030204" pitchFamily="34" charset="0"/>
              </a:rPr>
              <a:t>3</a:t>
            </a:fld>
            <a:endParaRPr lang="zh-CN"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xfrm>
            <a:off x="409575" y="754063"/>
            <a:ext cx="5854700" cy="3294062"/>
          </a:xfrm>
        </p:spPr>
      </p:sp>
      <p:sp>
        <p:nvSpPr>
          <p:cNvPr id="59395" name="备注占位符 2"/>
          <p:cNvSpPr>
            <a:spLocks noGrp="1" noChangeArrowheads="1"/>
          </p:cNvSpPr>
          <p:nvPr>
            <p:ph type="body" idx="4294967295"/>
          </p:nvPr>
        </p:nvSpPr>
        <p:spPr>
          <a:noFill/>
        </p:spPr>
        <p:txBody>
          <a:bodyPr/>
          <a:lstStyle/>
          <a:p>
            <a:pPr eaLnBrk="1" hangingPunct="1"/>
            <a:r>
              <a:rPr lang="zh-CN" altLang="en-US"/>
              <a:t>须先选择或创建</a:t>
            </a:r>
            <a:r>
              <a:rPr lang="en-US" altLang="zh-CN"/>
              <a:t>DB</a:t>
            </a:r>
            <a:endParaRPr lang="zh-CN" altLang="en-US"/>
          </a:p>
        </p:txBody>
      </p:sp>
      <p:sp>
        <p:nvSpPr>
          <p:cNvPr id="5939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B9BB94A-9835-4E8A-A634-037AC2E68AF0}" type="slidenum">
              <a:rPr lang="zh-CN" altLang="en-US" sz="1200"/>
              <a:t>26</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xfrm>
            <a:off x="409575" y="754063"/>
            <a:ext cx="5854700" cy="3294062"/>
          </a:xfrm>
        </p:spPr>
      </p:sp>
      <p:sp>
        <p:nvSpPr>
          <p:cNvPr id="60419" name="备注占位符 2"/>
          <p:cNvSpPr>
            <a:spLocks noGrp="1" noChangeArrowheads="1"/>
          </p:cNvSpPr>
          <p:nvPr>
            <p:ph type="body" idx="4294967295"/>
          </p:nvPr>
        </p:nvSpPr>
        <p:spPr>
          <a:noFill/>
        </p:spPr>
        <p:txBody>
          <a:bodyPr/>
          <a:lstStyle/>
          <a:p>
            <a:pPr eaLnBrk="1" hangingPunct="1"/>
            <a:r>
              <a:rPr lang="zh-CN" altLang="en-US"/>
              <a:t>根据课时情况看是否讲解，非重点</a:t>
            </a:r>
          </a:p>
          <a:p>
            <a:pPr eaLnBrk="1" hangingPunct="1"/>
            <a:r>
              <a:rPr lang="zh-CN" altLang="en-US"/>
              <a:t>select  </a:t>
            </a:r>
            <a:r>
              <a:rPr lang="zh-CN" altLang="en-US" b="1"/>
              <a:t>studentno,  studentname</a:t>
            </a:r>
            <a:r>
              <a:rPr lang="zh-CN" altLang="en-US"/>
              <a:t>  into  outfile  'd:/4th.sql'  from  student;</a:t>
            </a:r>
          </a:p>
          <a:p>
            <a:pPr eaLnBrk="1" hangingPunct="1"/>
            <a:r>
              <a:rPr lang="zh-CN" altLang="en-US"/>
              <a:t>load  data  infile  'd:/4th.sql'  into  table  t2</a:t>
            </a:r>
            <a:r>
              <a:rPr lang="zh-CN" altLang="en-US" b="1"/>
              <a:t>(idd, infov)</a:t>
            </a:r>
            <a:r>
              <a:rPr lang="zh-CN" altLang="en-US"/>
              <a:t>;</a:t>
            </a:r>
          </a:p>
        </p:txBody>
      </p:sp>
      <p:sp>
        <p:nvSpPr>
          <p:cNvPr id="6042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1C5DEEF6-9FED-4F27-BD50-2C60C8BB7ED9}" type="slidenum">
              <a:rPr lang="zh-CN" altLang="en-US" sz="1200"/>
              <a:t>27</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xfrm>
            <a:off x="409575" y="754063"/>
            <a:ext cx="5854700" cy="3294062"/>
          </a:xfrm>
        </p:spPr>
      </p:sp>
      <p:sp>
        <p:nvSpPr>
          <p:cNvPr id="61443" name="文本占位符 2"/>
          <p:cNvSpPr>
            <a:spLocks noGrp="1" noChangeArrowheads="1"/>
          </p:cNvSpPr>
          <p:nvPr>
            <p:ph type="body" idx="4294967295"/>
          </p:nvPr>
        </p:nvSpPr>
        <p:spPr>
          <a:noFill/>
        </p:spPr>
        <p:txBody>
          <a:bodyPr anchor="ctr"/>
          <a:lstStyle/>
          <a:p>
            <a:pPr eaLnBrk="1" hangingPunct="1"/>
            <a:r>
              <a:rPr lang="zh-CN" altLang="zh-CN"/>
              <a:t>该页根据课堂时间安排，可以留作学员的课下作业</a:t>
            </a:r>
          </a:p>
        </p:txBody>
      </p:sp>
      <p:sp>
        <p:nvSpPr>
          <p:cNvPr id="61444" name="灯片编号占位符 3"/>
          <p:cNvSpPr>
            <a:spLocks noGrp="1" noChangeArrowheads="1"/>
          </p:cNvSpPr>
          <p:nvPr>
            <p:ph type="sldNum" sz="quarter" idx="5"/>
          </p:nvPr>
        </p:nvSpPr>
        <p:spPr bwMode="auto">
          <a:xfrm>
            <a:off x="3884613" y="8685213"/>
            <a:ext cx="2971800" cy="457200"/>
          </a:xfrm>
          <a:solidFill>
            <a:srgbClr val="FFFFFF"/>
          </a:solidFill>
          <a:ln>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B2EFA89-CF8B-488F-88B5-6F457D16A883}" type="slidenum">
              <a:rPr lang="en-US" altLang="zh-CN">
                <a:latin typeface="Calibri" panose="020F0502020204030204" pitchFamily="34" charset="0"/>
              </a:rPr>
              <a:t>29</a:t>
            </a:fld>
            <a:endParaRPr lang="zh-CN"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a:ln>
            <a:miter lim="800000"/>
          </a:ln>
        </p:spPr>
      </p:sp>
      <p:sp>
        <p:nvSpPr>
          <p:cNvPr id="62467" name="备注占位符 2"/>
          <p:cNvSpPr>
            <a:spLocks noGrp="1" noChangeArrowheads="1"/>
          </p:cNvSpPr>
          <p:nvPr>
            <p:ph type="body" idx="4294967295"/>
          </p:nvPr>
        </p:nvSpPr>
        <p:spPr/>
        <p:txBody>
          <a:bodyPr/>
          <a:lstStyle/>
          <a:p>
            <a:pPr marL="0" lvl="1" eaLnBrk="1" hangingPunct="1"/>
            <a:r>
              <a:rPr lang="zh-CN" altLang="en-US">
                <a:latin typeface="Times New Roman" panose="02020603050405020304" pitchFamily="18" charset="0"/>
              </a:rPr>
              <a:t>每个</a:t>
            </a:r>
            <a:r>
              <a:rPr lang="en-US" altLang="zh-CN">
                <a:latin typeface="Times New Roman" panose="02020603050405020304" pitchFamily="18" charset="0"/>
              </a:rPr>
              <a:t>PPT</a:t>
            </a:r>
            <a:r>
              <a:rPr lang="zh-CN" altLang="en-US">
                <a:latin typeface="Times New Roman" panose="02020603050405020304" pitchFamily="18" charset="0"/>
              </a:rPr>
              <a:t>最后要进行总结，总结不是简单的技能点罗列，要突出重难点。</a:t>
            </a:r>
            <a:endParaRPr lang="en-US">
              <a:latin typeface="Times New Roman" panose="02020603050405020304" pitchFamily="18" charset="0"/>
              <a:ea typeface="宋体" panose="02010600030101010101" pitchFamily="2" charset="-122"/>
            </a:endParaRPr>
          </a:p>
          <a:p>
            <a:pPr marL="0" lvl="1" eaLnBrk="1" hangingPunct="1"/>
            <a:r>
              <a:rPr lang="zh-CN" altLang="en-US">
                <a:latin typeface="Times New Roman" panose="02020603050405020304" pitchFamily="18" charset="0"/>
              </a:rPr>
              <a:t>推荐可以采用问答的方式。</a:t>
            </a:r>
            <a:endParaRPr lang="zh-CN" altLang="en-US" sz="1400">
              <a:latin typeface="Times New Roman" panose="02020603050405020304" pitchFamily="18" charset="0"/>
            </a:endParaRPr>
          </a:p>
          <a:p>
            <a:pPr eaLnBrk="1" hangingPunct="1"/>
            <a:endParaRPr lang="en-US">
              <a:ea typeface="宋体" panose="02010600030101010101" pitchFamily="2" charset="-122"/>
            </a:endParaRPr>
          </a:p>
        </p:txBody>
      </p:sp>
      <p:sp>
        <p:nvSpPr>
          <p:cNvPr id="6246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A2F257A1-B62D-459C-AAD4-72F6BAE8E6E1}" type="slidenum">
              <a:rPr lang="zh-CN" altLang="en-US" sz="1200">
                <a:latin typeface="Calibri" panose="020F0502020204030204" pitchFamily="34" charset="0"/>
              </a:rPr>
              <a:t>30</a:t>
            </a:fld>
            <a:endParaRPr lang="zh-CN" altLang="en-US"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a:miter lim="800000"/>
          </a:ln>
        </p:spPr>
      </p:sp>
      <p:sp>
        <p:nvSpPr>
          <p:cNvPr id="41987" name="备注占位符 2"/>
          <p:cNvSpPr>
            <a:spLocks noGrp="1" noChangeArrowheads="1"/>
          </p:cNvSpPr>
          <p:nvPr>
            <p:ph type="body" idx="4294967295"/>
          </p:nvPr>
        </p:nvSpPr>
        <p:spPr/>
        <p:txBody>
          <a:bodyPr/>
          <a:lstStyle/>
          <a:p>
            <a:pPr lvl="1" indent="-285750" eaLnBrk="1" hangingPunct="1"/>
            <a:r>
              <a:rPr lang="en-US" altLang="zh-CN"/>
              <a:t>   </a:t>
            </a:r>
          </a:p>
          <a:p>
            <a:pPr lvl="1" indent="-285750" eaLnBrk="1" hangingPunct="1"/>
            <a:endParaRPr lang="en-US" altLang="zh-CN"/>
          </a:p>
          <a:p>
            <a:pPr lvl="1" indent="-285750" eaLnBrk="1" hangingPunct="1"/>
            <a:endParaRPr lang="en-US" altLang="zh-CN"/>
          </a:p>
          <a:p>
            <a:pPr eaLnBrk="1" hangingPunct="1"/>
            <a:endParaRPr lang="zh-CN" altLang="en-US"/>
          </a:p>
        </p:txBody>
      </p:sp>
      <p:sp>
        <p:nvSpPr>
          <p:cNvPr id="4198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C656D649-D596-4E43-ABEE-550045528CB9}" type="slidenum">
              <a:rPr lang="zh-CN" altLang="en-US" sz="1200">
                <a:latin typeface="Calibri" panose="020F0502020204030204" pitchFamily="34" charset="0"/>
              </a:rPr>
              <a:t>4</a:t>
            </a:fld>
            <a:endParaRPr lang="zh-CN"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7ED4E58-A913-4EB2-9E1C-6D8772C9EAA2}" type="slidenum">
              <a:rPr lang="zh-CN" altLang="en-US"/>
              <a:t>5</a:t>
            </a:fld>
            <a:endParaRPr lang="en-US" altLang="zh-CN"/>
          </a:p>
        </p:txBody>
      </p:sp>
      <p:sp>
        <p:nvSpPr>
          <p:cNvPr id="7761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46CB239-F734-4DAE-A4AB-DFF7872EA85D}" type="slidenum">
              <a:rPr lang="en-US" altLang="zh-CN" sz="1200" b="0"/>
              <a:t>5</a:t>
            </a:fld>
            <a:endParaRPr lang="en-US" altLang="zh-CN" sz="1200" b="0"/>
          </a:p>
        </p:txBody>
      </p:sp>
      <p:sp>
        <p:nvSpPr>
          <p:cNvPr id="776195" name="Rectangle 2"/>
          <p:cNvSpPr>
            <a:spLocks noGrp="1" noRot="1" noChangeAspect="1" noChangeArrowheads="1" noTextEdit="1"/>
          </p:cNvSpPr>
          <p:nvPr>
            <p:ph type="sldImg"/>
          </p:nvPr>
        </p:nvSpPr>
        <p:spPr/>
      </p:sp>
      <p:sp>
        <p:nvSpPr>
          <p:cNvPr id="776196" name="Rectangle 3"/>
          <p:cNvSpPr>
            <a:spLocks noGrp="1" noChangeArrowheads="1"/>
          </p:cNvSpPr>
          <p:nvPr>
            <p:ph type="body" idx="1"/>
          </p:nvPr>
        </p:nvSpPr>
        <p:spPr>
          <a:xfrm>
            <a:off x="685800" y="4343400"/>
            <a:ext cx="5486400" cy="4114800"/>
          </a:xfrm>
        </p:spPr>
        <p:txBody>
          <a:bodyPr/>
          <a:lstStyle/>
          <a:p>
            <a:r>
              <a:rPr lang="zh-CN" altLang="en-US" sz="1000" dirty="0"/>
              <a:t>教学指导：</a:t>
            </a:r>
            <a:endParaRPr lang="en-US" altLang="zh-CN" sz="1000" dirty="0"/>
          </a:p>
          <a:p>
            <a:r>
              <a:rPr lang="zh-CN" altLang="en-US" sz="1000" dirty="0"/>
              <a:t>关于事务的四个特性，教员可以沿用银行转账的例子进行介绍，不用过多的深入的讲解，让学员记住每个特性的结果即可。</a:t>
            </a:r>
            <a:endParaRPr lang="en-US" altLang="zh-CN"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a:miter lim="800000"/>
          </a:ln>
        </p:spPr>
      </p:sp>
      <p:sp>
        <p:nvSpPr>
          <p:cNvPr id="44035" name="备注占位符 2"/>
          <p:cNvSpPr>
            <a:spLocks noGrp="1" noChangeArrowheads="1"/>
          </p:cNvSpPr>
          <p:nvPr>
            <p:ph type="body" idx="4294967295"/>
          </p:nvPr>
        </p:nvSpPr>
        <p:spPr/>
        <p:txBody>
          <a:bodyPr/>
          <a:lstStyle/>
          <a:p>
            <a:pPr eaLnBrk="1" hangingPunct="1"/>
            <a:r>
              <a:rPr lang="en-US" altLang="zh-CN"/>
              <a:t> </a:t>
            </a:r>
            <a:endParaRPr lang="zh-CN" altLang="en-US"/>
          </a:p>
        </p:txBody>
      </p:sp>
      <p:sp>
        <p:nvSpPr>
          <p:cNvPr id="4403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F36D2D09-E33F-4EA1-8876-DB5BCF13B973}" type="slidenum">
              <a:rPr lang="zh-CN" altLang="en-US" sz="1200">
                <a:latin typeface="Calibri" panose="020F0502020204030204" pitchFamily="34" charset="0"/>
              </a:rPr>
              <a:t>6</a:t>
            </a:fld>
            <a:endParaRPr lang="zh-CN"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a:ln>
            <a:miter lim="800000"/>
          </a:ln>
        </p:spPr>
      </p:sp>
      <p:sp>
        <p:nvSpPr>
          <p:cNvPr id="45059" name="备注占位符 2"/>
          <p:cNvSpPr>
            <a:spLocks noGrp="1" noChangeArrowheads="1"/>
          </p:cNvSpPr>
          <p:nvPr>
            <p:ph type="body" idx="4294967295"/>
          </p:nvPr>
        </p:nvSpPr>
        <p:spPr/>
        <p:txBody>
          <a:bodyPr/>
          <a:lstStyle/>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分为：</a:t>
            </a:r>
            <a:endParaRPr lang="en-US">
              <a:ea typeface="宋体" panose="02010600030101010101" pitchFamily="2" charset="-122"/>
            </a:endParaRPr>
          </a:p>
          <a:p>
            <a:pPr lvl="1" indent="-285750" eaLnBrk="1" hangingPunct="1"/>
            <a:r>
              <a:rPr lang="en-US">
                <a:ea typeface="宋体" panose="02010600030101010101" pitchFamily="2" charset="-122"/>
              </a:rPr>
              <a:t>  </a:t>
            </a:r>
            <a:r>
              <a:rPr lang="zh-CN" altLang="en-US"/>
              <a:t>事务处理过程中无错误时提交 </a:t>
            </a:r>
            <a:r>
              <a:rPr lang="en-US" altLang="zh-CN"/>
              <a:t>COMMIT</a:t>
            </a:r>
          </a:p>
          <a:p>
            <a:pPr lvl="1" indent="-285750" eaLnBrk="1" hangingPunct="1"/>
            <a:r>
              <a:rPr lang="en-US">
                <a:ea typeface="宋体" panose="02010600030101010101" pitchFamily="2" charset="-122"/>
              </a:rPr>
              <a:t>  </a:t>
            </a:r>
            <a:r>
              <a:rPr lang="zh-CN" altLang="en-US"/>
              <a:t>事务处理过程中有错误需回滚</a:t>
            </a:r>
            <a:endParaRPr lang="en-US">
              <a:ea typeface="宋体" panose="02010600030101010101" pitchFamily="2" charset="-122"/>
            </a:endParaRPr>
          </a:p>
        </p:txBody>
      </p:sp>
      <p:sp>
        <p:nvSpPr>
          <p:cNvPr id="4506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6110A02C-7D41-4B59-BB7F-A74E696C506F}" type="slidenum">
              <a:rPr lang="zh-CN" altLang="en-US" sz="1200">
                <a:latin typeface="Calibri" panose="020F0502020204030204" pitchFamily="34" charset="0"/>
              </a:rPr>
              <a:t>8</a:t>
            </a:fld>
            <a:endParaRPr lang="zh-CN"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ln>
            <a:miter lim="800000"/>
          </a:ln>
        </p:spPr>
      </p:sp>
      <p:sp>
        <p:nvSpPr>
          <p:cNvPr id="46083" name="备注占位符 2"/>
          <p:cNvSpPr>
            <a:spLocks noGrp="1" noChangeArrowheads="1"/>
          </p:cNvSpPr>
          <p:nvPr>
            <p:ph type="body" idx="4294967295"/>
          </p:nvPr>
        </p:nvSpPr>
        <p:spPr/>
        <p:txBody>
          <a:bodyPr/>
          <a:lstStyle/>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通过一个案例讲解事务的在</a:t>
            </a:r>
            <a:r>
              <a:rPr lang="en-US" altLang="zh-CN"/>
              <a:t>MySQL</a:t>
            </a:r>
            <a:r>
              <a:rPr lang="zh-CN" altLang="en-US"/>
              <a:t>中的使用</a:t>
            </a:r>
          </a:p>
        </p:txBody>
      </p:sp>
      <p:sp>
        <p:nvSpPr>
          <p:cNvPr id="4608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B61325D4-0BA4-4D0B-A145-6E76802A18A5}" type="slidenum">
              <a:rPr lang="zh-CN" altLang="en-US" sz="1200">
                <a:latin typeface="Calibri" panose="020F0502020204030204" pitchFamily="34" charset="0"/>
              </a:rPr>
              <a:t>9</a:t>
            </a:fld>
            <a:endParaRPr lang="zh-CN"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r>
              <a:rPr lang="zh-CN" altLang="en-US"/>
              <a:t>教学思路：</a:t>
            </a:r>
            <a:endParaRPr lang="en-US">
              <a:ea typeface="宋体" panose="02010600030101010101" pitchFamily="2" charset="-122"/>
            </a:endParaRPr>
          </a:p>
          <a:p>
            <a:pPr eaLnBrk="1" hangingPunct="1"/>
            <a:r>
              <a:rPr lang="en-US">
                <a:ea typeface="宋体" panose="02010600030101010101" pitchFamily="2" charset="-122"/>
              </a:rPr>
              <a:t>  </a:t>
            </a:r>
            <a:r>
              <a:rPr lang="zh-CN" altLang="en-US"/>
              <a:t>建议在</a:t>
            </a:r>
            <a:r>
              <a:rPr lang="en-US" altLang="zh-CN"/>
              <a:t>MySQL</a:t>
            </a:r>
            <a:r>
              <a:rPr lang="zh-CN" altLang="en-US"/>
              <a:t>命令模式里演示；</a:t>
            </a:r>
            <a:endParaRPr lang="en-US">
              <a:ea typeface="宋体" panose="02010600030101010101" pitchFamily="2" charset="-122"/>
            </a:endParaRPr>
          </a:p>
          <a:p>
            <a:pPr lvl="1" indent="-457200" eaLnBrk="1" hangingPunct="1">
              <a:buClr>
                <a:schemeClr val="folHlink"/>
              </a:buClr>
              <a:buSzPct val="60000"/>
            </a:pPr>
            <a:r>
              <a:rPr lang="en-US">
                <a:ea typeface="宋体" panose="02010600030101010101" pitchFamily="2" charset="-122"/>
              </a:rPr>
              <a:t> </a:t>
            </a:r>
            <a:r>
              <a:rPr lang="en-US" altLang="zh-CN" sz="1600" b="1">
                <a:solidFill>
                  <a:srgbClr val="071215"/>
                </a:solidFill>
                <a:latin typeface="黑体" panose="02010609060101010101" pitchFamily="2" charset="-122"/>
                <a:ea typeface="黑体" panose="02010609060101010101" pitchFamily="2" charset="-122"/>
              </a:rPr>
              <a:t>mysql&gt; SELECT * FROM account;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id | name | cash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1 | A    |  2000.00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2 | B    | 10000.00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2 rows in set (0.00 sec)</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SET ATUOCOMMIT = 0;</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Query OK, 0 rows affected (0.02 sec)</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START TRANSACTION;</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Query OK, 0 rows affected (0.03 sec)</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UPDATE account SET cash = cash - 500  WHERE name = 'A';</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Query OK, 1 row affected (0.00 sec)</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Rows matched: 1  Changed: 1  Warnings: 0</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select * from account;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id | name | cash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1 | A    |  1500.00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  2 | B    | 10000.00 |</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2 rows in set (0.00 sec)</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ROLLBACK;</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Query OK, 0 rows affected (0.06 sec)</a:t>
            </a:r>
          </a:p>
          <a:p>
            <a:pPr lvl="1" indent="-457200" eaLnBrk="1" hangingPunct="1">
              <a:buClr>
                <a:schemeClr val="folHlink"/>
              </a:buClr>
              <a:buSzPct val="60000"/>
            </a:pPr>
            <a:endParaRPr lang="en-US" sz="1600" b="1">
              <a:solidFill>
                <a:srgbClr val="071215"/>
              </a:solidFill>
              <a:latin typeface="黑体" panose="02010609060101010101" pitchFamily="2" charset="-122"/>
              <a:ea typeface="黑体" panose="02010609060101010101" pitchFamily="2" charset="-122"/>
            </a:endParaRP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mysql&gt; set autocommit = 1;</a:t>
            </a:r>
          </a:p>
          <a:p>
            <a:pPr lvl="1" indent="-457200" eaLnBrk="1" hangingPunct="1">
              <a:buClr>
                <a:schemeClr val="folHlink"/>
              </a:buClr>
              <a:buSzPct val="60000"/>
            </a:pPr>
            <a:r>
              <a:rPr lang="en-US" altLang="zh-CN" sz="1600" b="1">
                <a:solidFill>
                  <a:srgbClr val="071215"/>
                </a:solidFill>
                <a:latin typeface="黑体" panose="02010609060101010101" pitchFamily="2" charset="-122"/>
                <a:ea typeface="黑体" panose="02010609060101010101" pitchFamily="2" charset="-122"/>
              </a:rPr>
              <a:t>Query OK, 0 rows affected (0.00 sec)</a:t>
            </a:r>
          </a:p>
          <a:p>
            <a:pPr eaLnBrk="1" hangingPunct="1"/>
            <a:endParaRPr lang="zh-CN" altLang="en-US"/>
          </a:p>
        </p:txBody>
      </p:sp>
      <p:sp>
        <p:nvSpPr>
          <p:cNvPr id="471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A8CC9AA-6EDC-4260-82D4-7CDF3332AE9A}" type="slidenum">
              <a:rPr lang="zh-CN" altLang="en-US" sz="1200">
                <a:latin typeface="Calibri" panose="020F0502020204030204" pitchFamily="34" charset="0"/>
              </a:rPr>
              <a:t>10</a:t>
            </a:fld>
            <a:endParaRPr lang="zh-CN"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幻灯片图像占位符 13313"/>
          <p:cNvSpPr>
            <a:spLocks noGrp="1" noRot="1" noChangeAspect="1" noChangeArrowheads="1" noTextEdit="1"/>
          </p:cNvSpPr>
          <p:nvPr>
            <p:ph type="sldImg" idx="4294967295"/>
          </p:nvPr>
        </p:nvSpPr>
        <p:spPr>
          <a:ln>
            <a:miter lim="800000"/>
          </a:ln>
        </p:spPr>
      </p:sp>
      <p:sp>
        <p:nvSpPr>
          <p:cNvPr id="48131" name="文本占位符 13314"/>
          <p:cNvSpPr>
            <a:spLocks noGrp="1" noChangeArrowheads="1"/>
          </p:cNvSpPr>
          <p:nvPr>
            <p:ph type="body" idx="4294967295"/>
          </p:nvPr>
        </p:nvSpPr>
        <p:spPr/>
        <p:txBody>
          <a:bodyPr anchor="ctr"/>
          <a:lstStyle/>
          <a:p>
            <a:pPr eaLnBrk="1" hangingPunct="1"/>
            <a:r>
              <a:rPr lang="zh-CN" altLang="en-US"/>
              <a:t>按主键查找很常见，数据库默认会为主键字段添加索引</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3" name="标题 2"/>
          <p:cNvSpPr>
            <a:spLocks noGrp="1"/>
          </p:cNvSpPr>
          <p:nvPr>
            <p:ph type="title"/>
          </p:nvPr>
        </p:nvSpPr>
        <p:spPr>
          <a:xfrm>
            <a:off x="233045" y="207645"/>
            <a:ext cx="8238490" cy="706755"/>
          </a:xfrm>
          <a:noFill/>
          <a:extLst>
            <a:ext uri="{909E8E84-426E-40DD-AFC4-6F175D3DCCD1}">
              <a14:hiddenFill xmlns:a14="http://schemas.microsoft.com/office/drawing/2010/main">
                <a:solidFill>
                  <a:schemeClr val="bg1"/>
                </a:solidFill>
              </a14:hiddenFill>
            </a:ext>
          </a:extLst>
        </p:spPr>
        <p:txBody>
          <a:bodyPr lIns="0" tIns="0"/>
          <a:lstStyle>
            <a:lvl1pPr>
              <a:defRPr sz="2400" b="1">
                <a:solidFill>
                  <a:srgbClr val="009ADA"/>
                </a:solidFill>
              </a:defRPr>
            </a:lvl1pPr>
          </a:lstStyle>
          <a:p>
            <a:pPr fontAlgn="base"/>
            <a:r>
              <a:rPr lang="zh-CN" altLang="en-US" strike="noStrike" noProof="1"/>
              <a:t>单击此处编辑母版标题样式</a:t>
            </a:r>
          </a:p>
        </p:txBody>
      </p:sp>
      <p:sp>
        <p:nvSpPr>
          <p:cNvPr id="4" name="内容占位符 3"/>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pPr/>
              <a:t>‹#›</a:t>
            </a:fld>
            <a:r>
              <a:rPr lang="en-US" altLang="zh-CN" dirty="0"/>
              <a:t>/32</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2" name="标题 1"/>
          <p:cNvSpPr>
            <a:spLocks noGrp="1"/>
          </p:cNvSpPr>
          <p:nvPr>
            <p:ph type="title"/>
          </p:nvPr>
        </p:nvSpPr>
        <p:spPr>
          <a:xfrm>
            <a:off x="243840" y="207645"/>
            <a:ext cx="8185785" cy="706755"/>
          </a:xfrm>
          <a:noFill/>
          <a:extLst>
            <a:ext uri="{909E8E84-426E-40DD-AFC4-6F175D3DCCD1}">
              <a14:hiddenFill xmlns:a14="http://schemas.microsoft.com/office/drawing/2010/main">
                <a:solidFill>
                  <a:schemeClr val="bg1"/>
                </a:solidFill>
              </a14:hiddenFill>
            </a:ext>
          </a:extLst>
        </p:spPr>
        <p:txBody>
          <a:bodyPr lIns="0" tIns="0"/>
          <a:lstStyle>
            <a:lvl1pPr>
              <a:defRPr sz="2800" b="1">
                <a:solidFill>
                  <a:srgbClr val="0099D9"/>
                </a:solidFill>
              </a:defRPr>
            </a:lvl1pPr>
          </a:lstStyle>
          <a:p>
            <a:pPr fontAlgn="base"/>
            <a:r>
              <a:rPr lang="zh-CN" altLang="en-US" strike="noStrike" noProof="1"/>
              <a:t>单击此处编辑母版标题样式</a:t>
            </a:r>
          </a:p>
        </p:txBody>
      </p:sp>
      <p:sp>
        <p:nvSpPr>
          <p:cNvPr id="9" name="内容占位符 8"/>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a:p>
            <a:pPr lvl="5" fontAlgn="base"/>
            <a:r>
              <a:rPr lang="zh-CN" altLang="en-US" strike="noStrike" noProof="1"/>
              <a:t>６</a:t>
            </a:r>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r>
              <a:rPr lang="zh-CN" altLang="en-US" dirty="0"/>
              <a:t>/</a:t>
            </a:r>
            <a:r>
              <a:rPr lang="en-US" altLang="zh-CN" dirty="0"/>
              <a:t>32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buFont typeface="Wingdings" panose="05000000000000000000" charset="0"/>
              <a:buChar char=""/>
              <a:defRPr sz="3200"/>
            </a:lvl1pPr>
            <a:lvl2pPr>
              <a:buFont typeface="Wingdings" panose="05000000000000000000" charset="0"/>
              <a:buChar char=""/>
              <a:defRPr sz="2800"/>
            </a:lvl2pPr>
            <a:lvl3pPr>
              <a:buFont typeface="Wingdings" panose="05000000000000000000" charset="0"/>
              <a:buChar char=""/>
              <a:defRPr sz="2400"/>
            </a:lvl3pPr>
            <a:lvl4pPr>
              <a:buFont typeface="Webdings" panose="05030102010509060703" charset="0"/>
              <a:buChar char="4"/>
              <a:defRPr sz="2000"/>
            </a:lvl4pPr>
            <a:lvl5pPr>
              <a:buFont typeface="Wingdings" panose="05000000000000000000" charset="0"/>
              <a:buChar cha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86380" y="349251"/>
            <a:ext cx="3429024" cy="436549"/>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56260" y="797560"/>
            <a:ext cx="8422640" cy="3394075"/>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r>
              <a:rPr lang="zh-CN" altLang="en-US" dirty="0"/>
              <a:t>/</a:t>
            </a:r>
            <a:r>
              <a:rPr lang="en-US" altLang="zh-CN" dirty="0"/>
              <a:t>10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500"/>
          </a:xfrm>
          <a:prstGeom prst="rect">
            <a:avLst/>
          </a:prstGeom>
        </p:spPr>
      </p:pic>
      <p:sp>
        <p:nvSpPr>
          <p:cNvPr id="2051" name="标题 1"/>
          <p:cNvSpPr>
            <a:spLocks noGrp="1"/>
          </p:cNvSpPr>
          <p:nvPr>
            <p:ph type="ctrTitle" hasCustomPrompt="1"/>
          </p:nvPr>
        </p:nvSpPr>
        <p:spPr>
          <a:xfrm>
            <a:off x="685800" y="1635646"/>
            <a:ext cx="7772400" cy="1104900"/>
          </a:xfrm>
          <a:prstGeom prst="rect">
            <a:avLst/>
          </a:prstGeom>
          <a:noFill/>
          <a:ln w="9525">
            <a:noFill/>
            <a:miter/>
          </a:ln>
        </p:spPr>
        <p:txBody>
          <a:bodyPr vert="horz" wrap="square" anchor="ctr">
            <a:normAutofit/>
          </a:bodyPr>
          <a:lstStyle>
            <a:lvl1pPr lvl="0" algn="ctr">
              <a:defRPr sz="4600" b="1" kern="1200">
                <a:solidFill>
                  <a:schemeClr val="bg1"/>
                </a:solidFill>
              </a:defRPr>
            </a:lvl1pPr>
          </a:lstStyle>
          <a:p>
            <a:pPr lvl="0" fontAlgn="base"/>
            <a:r>
              <a:rPr lang="en-US" altLang="zh-CN" strike="noStrike" noProof="1"/>
              <a:t>16/9</a:t>
            </a:r>
            <a:r>
              <a:rPr lang="zh-CN" altLang="en-US" strike="noStrike" noProof="1"/>
              <a:t>录屏模板</a:t>
            </a:r>
          </a:p>
        </p:txBody>
      </p:sp>
      <p:pic>
        <p:nvPicPr>
          <p:cNvPr id="2"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84168" y="4544695"/>
            <a:ext cx="2896731"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499"/>
          </a:xfrm>
          <a:prstGeom prst="rect">
            <a:avLst/>
          </a:prstGeom>
        </p:spPr>
      </p:pic>
    </p:spTree>
    <p:extLst>
      <p:ext uri="{BB962C8B-B14F-4D97-AF65-F5344CB8AC3E}">
        <p14:creationId xmlns:p14="http://schemas.microsoft.com/office/powerpoint/2010/main" val="2252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1031" name="标题占位符 1"/>
          <p:cNvSpPr>
            <a:spLocks noGrp="1"/>
          </p:cNvSpPr>
          <p:nvPr>
            <p:ph type="title"/>
          </p:nvPr>
        </p:nvSpPr>
        <p:spPr bwMode="auto">
          <a:xfrm>
            <a:off x="48260" y="286385"/>
            <a:ext cx="5874385" cy="5111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6" name="文本占位符 2"/>
          <p:cNvSpPr>
            <a:spLocks noGrp="1"/>
          </p:cNvSpPr>
          <p:nvPr>
            <p:ph type="body" idx="1"/>
          </p:nvPr>
        </p:nvSpPr>
        <p:spPr bwMode="auto">
          <a:xfrm>
            <a:off x="673735" y="977900"/>
            <a:ext cx="7797165" cy="31877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fld id="{0C913308-F349-4B6D-A68A-DD1791B4A57B}" type="slidenum">
              <a:rPr lang="zh-CN" altLang="en-US" smtClean="0"/>
              <a:t>‹#›</a:t>
            </a:fld>
            <a:r>
              <a:rPr lang="en-US" altLang="zh-CN" dirty="0"/>
              <a:t>/10</a:t>
            </a:r>
            <a:endParaRPr lang="zh-CN" altLang="en-US" dirty="0"/>
          </a:p>
        </p:txBody>
      </p:sp>
      <p:pic>
        <p:nvPicPr>
          <p:cNvPr id="8" name="图片 7" descr="logo"/>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602441" y="-7620"/>
            <a:ext cx="149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l" rtl="0" eaLnBrk="1" fontAlgn="base" hangingPunct="1">
        <a:spcBef>
          <a:spcPct val="0"/>
        </a:spcBef>
        <a:spcAft>
          <a:spcPct val="0"/>
        </a:spcAft>
        <a:defRPr sz="2800" b="1" kern="1200">
          <a:solidFill>
            <a:srgbClr val="0B9FDD"/>
          </a:solidFill>
          <a:latin typeface="微软雅黑" panose="020B0503020204020204" pitchFamily="34" charset="-122"/>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6pPr>
      <a:lvl7pPr marL="9144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7pPr>
      <a:lvl8pPr marL="13716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8pPr>
      <a:lvl9pPr marL="18288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spcBef>
          <a:spcPct val="20000"/>
        </a:spcBef>
        <a:spcAft>
          <a:spcPct val="0"/>
        </a:spcAft>
        <a:buClr>
          <a:srgbClr val="009ADA"/>
        </a:buClr>
        <a:buFont typeface="Wingdings" panose="05000000000000000000" charset="0"/>
        <a:buChar char=""/>
        <a:defRPr sz="2400" b="1" kern="1200">
          <a:solidFill>
            <a:srgbClr val="009ADA"/>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009ADA"/>
        </a:buClr>
        <a:buFont typeface="Wingdings" panose="05000000000000000000"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009ADA"/>
        </a:buClr>
        <a:buFont typeface="Wingdings" panose="05000000000000000000"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009ADA"/>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5121"/>
          <p:cNvSpPr>
            <a:spLocks noGrp="1"/>
          </p:cNvSpPr>
          <p:nvPr>
            <p:ph type="ctrTitle"/>
          </p:nvPr>
        </p:nvSpPr>
        <p:spPr>
          <a:xfrm>
            <a:off x="467544" y="1707654"/>
            <a:ext cx="8136904" cy="1440160"/>
          </a:xfrm>
        </p:spPr>
        <p:txBody>
          <a:bodyPr wrap="square" anchor="ctr">
            <a:normAutofit fontScale="90000"/>
          </a:bodyPr>
          <a:lstStyle/>
          <a:p>
            <a:r>
              <a:rPr lang="en-US" altLang="zh-CN" sz="5400" dirty="0">
                <a:sym typeface="+mn-ea"/>
              </a:rPr>
              <a:t>MySQL</a:t>
            </a:r>
            <a:r>
              <a:rPr lang="zh-CN" altLang="en-US" sz="5400" dirty="0">
                <a:sym typeface="+mn-ea"/>
              </a:rPr>
              <a:t>事务、索引、</a:t>
            </a:r>
            <a:br>
              <a:rPr lang="zh-CN" altLang="en-US" sz="5400" dirty="0">
                <a:sym typeface="+mn-ea"/>
              </a:rPr>
            </a:br>
            <a:r>
              <a:rPr lang="zh-CN" altLang="en-US" sz="5400" dirty="0">
                <a:sym typeface="+mn-ea"/>
              </a:rPr>
              <a:t>数据恢复和备份</a:t>
            </a:r>
            <a:endParaRPr lang="zh-CN" altLang="en-US" sz="5400" strike="noStrike" kern="1200" noProof="1">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dirty="0"/>
              <a:t>模拟网上支付</a:t>
            </a:r>
            <a:r>
              <a:rPr lang="en-US" altLang="zh-CN" dirty="0"/>
              <a:t>2-2</a:t>
            </a:r>
            <a:endParaRPr lang="zh-CN" altLang="en-US" dirty="0"/>
          </a:p>
        </p:txBody>
      </p:sp>
      <p:sp>
        <p:nvSpPr>
          <p:cNvPr id="13315" name="内容占位符 2"/>
          <p:cNvSpPr>
            <a:spLocks noGrp="1" noChangeArrowheads="1"/>
          </p:cNvSpPr>
          <p:nvPr>
            <p:ph idx="1"/>
          </p:nvPr>
        </p:nvSpPr>
        <p:spPr/>
        <p:txBody>
          <a:bodyPr/>
          <a:lstStyle/>
          <a:p>
            <a:r>
              <a:rPr lang="zh-CN" altLang="en-US" dirty="0"/>
              <a:t>设置场景</a:t>
            </a:r>
            <a:endParaRPr lang="en-US" dirty="0"/>
          </a:p>
          <a:p>
            <a:pPr lvl="1"/>
            <a:r>
              <a:rPr lang="en-US" altLang="zh-CN" dirty="0"/>
              <a:t>A</a:t>
            </a:r>
            <a:r>
              <a:rPr lang="zh-CN" altLang="en-US" dirty="0"/>
              <a:t>账户成功减少</a:t>
            </a:r>
            <a:r>
              <a:rPr lang="en-US" altLang="zh-CN" dirty="0"/>
              <a:t>500</a:t>
            </a:r>
            <a:r>
              <a:rPr lang="zh-CN" altLang="en-US" dirty="0"/>
              <a:t>元，</a:t>
            </a:r>
            <a:r>
              <a:rPr lang="en-US" altLang="zh-CN" dirty="0"/>
              <a:t>B</a:t>
            </a:r>
            <a:r>
              <a:rPr lang="zh-CN" altLang="en-US" dirty="0"/>
              <a:t>账户应该增加</a:t>
            </a:r>
            <a:r>
              <a:rPr lang="en-US" altLang="zh-CN" dirty="0"/>
              <a:t>500</a:t>
            </a:r>
            <a:r>
              <a:rPr lang="zh-CN" altLang="en-US" dirty="0"/>
              <a:t>元，但一些错误导致未增加成功，这时则需返回</a:t>
            </a:r>
            <a:r>
              <a:rPr lang="en-US" altLang="zh-CN" dirty="0"/>
              <a:t>A</a:t>
            </a:r>
            <a:r>
              <a:rPr lang="zh-CN" altLang="en-US" dirty="0"/>
              <a:t>账户的</a:t>
            </a:r>
            <a:r>
              <a:rPr lang="en-US" altLang="zh-CN" dirty="0"/>
              <a:t>500</a:t>
            </a:r>
            <a:r>
              <a:rPr lang="zh-CN" altLang="en-US" dirty="0"/>
              <a:t>元，达到账户总额的平衡</a:t>
            </a:r>
            <a:endParaRPr lang="en-US" altLang="zh-CN" dirty="0"/>
          </a:p>
          <a:p>
            <a:pPr lvl="1"/>
            <a:r>
              <a:rPr lang="zh-CN" altLang="en-US" dirty="0"/>
              <a:t>要求：使用</a:t>
            </a:r>
            <a:r>
              <a:rPr lang="zh-CN" altLang="en-US" dirty="0">
                <a:solidFill>
                  <a:srgbClr val="FF0000"/>
                </a:solidFill>
              </a:rPr>
              <a:t>事务</a:t>
            </a:r>
            <a:r>
              <a:rPr lang="zh-CN" altLang="en-US" dirty="0"/>
              <a:t>模拟以上过程</a:t>
            </a:r>
            <a:endParaRPr lang="en-US" altLang="zh-CN" dirty="0"/>
          </a:p>
        </p:txBody>
      </p:sp>
      <p:grpSp>
        <p:nvGrpSpPr>
          <p:cNvPr id="15" name="组合 14"/>
          <p:cNvGrpSpPr/>
          <p:nvPr/>
        </p:nvGrpSpPr>
        <p:grpSpPr>
          <a:xfrm>
            <a:off x="2411760" y="4465444"/>
            <a:ext cx="3888432" cy="338554"/>
            <a:chOff x="1403648" y="3791619"/>
            <a:chExt cx="5714808" cy="338554"/>
          </a:xfrm>
        </p:grpSpPr>
        <p:sp>
          <p:nvSpPr>
            <p:cNvPr id="16" name="圆角矩形 1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2062208" y="3791619"/>
              <a:ext cx="3913286" cy="338554"/>
            </a:xfrm>
            <a:prstGeom prst="rect">
              <a:avLst/>
            </a:prstGeom>
            <a:noFill/>
            <a:effectLst/>
          </p:spPr>
          <p:txBody>
            <a:bodyPr wrap="none">
              <a:spAutoFit/>
            </a:bodyPr>
            <a:lstStyle/>
            <a:p>
              <a:pPr algn="r">
                <a:defRPr/>
              </a:pPr>
              <a:r>
                <a:rPr lang="zh-CN" altLang="en-US" sz="1600" b="1" noProof="1">
                  <a:solidFill>
                    <a:schemeClr val="bg1"/>
                  </a:solidFill>
                  <a:latin typeface="微软雅黑" panose="020B0503020204020204" pitchFamily="34" charset="-122"/>
                  <a:ea typeface="微软雅黑" panose="020B0503020204020204" pitchFamily="34" charset="-122"/>
                </a:rPr>
                <a:t>演示示例</a:t>
              </a:r>
              <a:r>
                <a:rPr lang="en-US" altLang="zh-CN" sz="1600" b="1" noProof="1">
                  <a:solidFill>
                    <a:schemeClr val="bg1"/>
                  </a:solidFill>
                  <a:latin typeface="微软雅黑" panose="020B0503020204020204" pitchFamily="34" charset="-122"/>
                  <a:ea typeface="微软雅黑" panose="020B0503020204020204" pitchFamily="34" charset="-122"/>
                </a:rPr>
                <a:t>1</a:t>
              </a:r>
              <a:r>
                <a:rPr lang="zh-CN" altLang="en-US" sz="1600" b="1" noProof="1">
                  <a:solidFill>
                    <a:schemeClr val="bg1"/>
                  </a:solidFill>
                  <a:latin typeface="微软雅黑" panose="020B0503020204020204" pitchFamily="34" charset="-122"/>
                  <a:ea typeface="微软雅黑" panose="020B0503020204020204" pitchFamily="34" charset="-122"/>
                </a:rPr>
                <a:t>： 网上支付</a:t>
              </a:r>
            </a:p>
          </p:txBody>
        </p:sp>
      </p:grpSp>
      <p:sp>
        <p:nvSpPr>
          <p:cNvPr id="2" name="灯片编号占位符 1">
            <a:extLst>
              <a:ext uri="{FF2B5EF4-FFF2-40B4-BE49-F238E27FC236}">
                <a16:creationId xmlns:a16="http://schemas.microsoft.com/office/drawing/2014/main" id="{6B7C4120-00DD-4BCF-A7EA-E3BFA2D90C99}"/>
              </a:ext>
            </a:extLst>
          </p:cNvPr>
          <p:cNvSpPr>
            <a:spLocks noGrp="1"/>
          </p:cNvSpPr>
          <p:nvPr>
            <p:ph type="sldNum" sz="quarter" idx="12"/>
          </p:nvPr>
        </p:nvSpPr>
        <p:spPr/>
        <p:txBody>
          <a:bodyPr/>
          <a:lstStyle/>
          <a:p>
            <a:fld id="{0C913308-F349-4B6D-A68A-DD1791B4A57B}" type="slidenum">
              <a:rPr lang="zh-CN" altLang="en-US" smtClean="0"/>
              <a:pPr/>
              <a:t>10</a:t>
            </a:fld>
            <a:r>
              <a:rPr lang="zh-CN" altLang="en-US"/>
              <a:t>/</a:t>
            </a:r>
            <a:r>
              <a:rPr lang="en-US" altLang="zh-CN"/>
              <a:t>32</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2"/>
          <p:cNvSpPr>
            <a:spLocks noGrp="1" noChangeArrowheads="1"/>
          </p:cNvSpPr>
          <p:nvPr>
            <p:ph type="title"/>
          </p:nvPr>
        </p:nvSpPr>
        <p:spPr/>
        <p:txBody>
          <a:bodyPr/>
          <a:lstStyle/>
          <a:p>
            <a:r>
              <a:rPr lang="zh-CN" altLang="en-US" dirty="0"/>
              <a:t>数据库索引</a:t>
            </a:r>
          </a:p>
        </p:txBody>
      </p:sp>
      <p:sp>
        <p:nvSpPr>
          <p:cNvPr id="14338" name="内容占位符 1"/>
          <p:cNvSpPr>
            <a:spLocks noGrp="1" noChangeArrowheads="1"/>
          </p:cNvSpPr>
          <p:nvPr>
            <p:ph idx="1"/>
          </p:nvPr>
        </p:nvSpPr>
        <p:spPr>
          <a:xfrm>
            <a:off x="827584" y="771550"/>
            <a:ext cx="8136904" cy="4004657"/>
          </a:xfrm>
        </p:spPr>
        <p:txBody>
          <a:bodyPr/>
          <a:lstStyle/>
          <a:p>
            <a:r>
              <a:rPr lang="zh-CN" altLang="en-US" sz="2000" dirty="0"/>
              <a:t>作用</a:t>
            </a:r>
            <a:endParaRPr lang="en-US" sz="2000" dirty="0"/>
          </a:p>
          <a:p>
            <a:pPr lvl="1"/>
            <a:r>
              <a:rPr lang="zh-CN" altLang="en-US" sz="1800" dirty="0"/>
              <a:t>提高查询速度</a:t>
            </a:r>
            <a:endParaRPr lang="en-US" sz="1800" dirty="0"/>
          </a:p>
          <a:p>
            <a:pPr lvl="1"/>
            <a:r>
              <a:rPr lang="zh-CN" altLang="en-US" sz="1800" dirty="0"/>
              <a:t>确保数据的唯一性</a:t>
            </a:r>
            <a:endParaRPr lang="en-US" sz="1800" dirty="0"/>
          </a:p>
          <a:p>
            <a:pPr lvl="1"/>
            <a:r>
              <a:rPr lang="zh-CN" altLang="en-US" sz="1800" dirty="0"/>
              <a:t>可以加速表和表之间的连接，实现表与表之间的参照完整性</a:t>
            </a:r>
          </a:p>
          <a:p>
            <a:pPr lvl="1"/>
            <a:r>
              <a:rPr lang="zh-CN" altLang="en-US" sz="1800" dirty="0"/>
              <a:t>使用分组和排序子句进行数据检索时，可以显著减少分组和排序的时间</a:t>
            </a:r>
          </a:p>
          <a:p>
            <a:pPr lvl="1"/>
            <a:r>
              <a:rPr lang="zh-CN" altLang="en-US" sz="1800" dirty="0"/>
              <a:t>全文检索字段进行搜索优化</a:t>
            </a:r>
          </a:p>
          <a:p>
            <a:r>
              <a:rPr lang="zh-CN" altLang="en-US" sz="2000" dirty="0"/>
              <a:t>分类</a:t>
            </a:r>
            <a:endParaRPr lang="en-US" sz="2000" dirty="0"/>
          </a:p>
          <a:p>
            <a:pPr lvl="1"/>
            <a:r>
              <a:rPr lang="zh-CN" altLang="en-US" sz="1800" dirty="0"/>
              <a:t>主键索引（</a:t>
            </a:r>
            <a:r>
              <a:rPr lang="en-US" altLang="zh-CN" sz="1800" dirty="0"/>
              <a:t>PRIMARY KEY</a:t>
            </a:r>
            <a:r>
              <a:rPr lang="zh-CN" altLang="en-US" sz="1800" dirty="0"/>
              <a:t>）</a:t>
            </a:r>
            <a:endParaRPr lang="en-US" sz="1800" dirty="0"/>
          </a:p>
          <a:p>
            <a:pPr lvl="1"/>
            <a:r>
              <a:rPr lang="zh-CN" altLang="en-US" sz="1800" dirty="0"/>
              <a:t>唯一索引（</a:t>
            </a:r>
            <a:r>
              <a:rPr lang="en-US" altLang="zh-CN" sz="1800" dirty="0"/>
              <a:t>UNIQUE</a:t>
            </a:r>
            <a:r>
              <a:rPr lang="zh-CN" altLang="en-US" sz="1800" dirty="0"/>
              <a:t>）</a:t>
            </a:r>
            <a:endParaRPr lang="en-US" sz="1800" dirty="0"/>
          </a:p>
          <a:p>
            <a:pPr lvl="1"/>
            <a:r>
              <a:rPr lang="zh-CN" altLang="en-US" sz="1800" dirty="0"/>
              <a:t>常规索引（</a:t>
            </a:r>
            <a:r>
              <a:rPr lang="en-US" altLang="zh-CN" sz="1800" dirty="0"/>
              <a:t>INDEX</a:t>
            </a:r>
            <a:r>
              <a:rPr lang="zh-CN" altLang="en-US" sz="1800" dirty="0"/>
              <a:t>）</a:t>
            </a:r>
            <a:endParaRPr lang="en-US" sz="1800" dirty="0"/>
          </a:p>
          <a:p>
            <a:pPr lvl="1"/>
            <a:r>
              <a:rPr lang="zh-CN" altLang="en-US" sz="1800" dirty="0"/>
              <a:t>全文索引（</a:t>
            </a:r>
            <a:r>
              <a:rPr lang="en-US" altLang="zh-CN" sz="1800" dirty="0"/>
              <a:t>FULLTEXT</a:t>
            </a:r>
            <a:r>
              <a:rPr lang="zh-CN" altLang="en-US" sz="1800" dirty="0"/>
              <a:t>）</a:t>
            </a:r>
          </a:p>
        </p:txBody>
      </p:sp>
      <p:sp>
        <p:nvSpPr>
          <p:cNvPr id="2" name="灯片编号占位符 1">
            <a:extLst>
              <a:ext uri="{FF2B5EF4-FFF2-40B4-BE49-F238E27FC236}">
                <a16:creationId xmlns:a16="http://schemas.microsoft.com/office/drawing/2014/main" id="{BCF07008-E52D-4061-896A-364FCB289332}"/>
              </a:ext>
            </a:extLst>
          </p:cNvPr>
          <p:cNvSpPr>
            <a:spLocks noGrp="1"/>
          </p:cNvSpPr>
          <p:nvPr>
            <p:ph type="sldNum" sz="quarter" idx="12"/>
          </p:nvPr>
        </p:nvSpPr>
        <p:spPr/>
        <p:txBody>
          <a:bodyPr/>
          <a:lstStyle/>
          <a:p>
            <a:fld id="{0C913308-F349-4B6D-A68A-DD1791B4A57B}" type="slidenum">
              <a:rPr lang="zh-CN" altLang="en-US" smtClean="0"/>
              <a:pPr/>
              <a:t>11</a:t>
            </a:fld>
            <a:r>
              <a:rPr lang="zh-CN" altLang="en-US"/>
              <a:t>/</a:t>
            </a:r>
            <a:r>
              <a:rPr lang="en-US" altLang="zh-CN"/>
              <a:t>32</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2"/>
          <p:cNvSpPr>
            <a:spLocks noGrp="1" noChangeArrowheads="1"/>
          </p:cNvSpPr>
          <p:nvPr>
            <p:ph type="title"/>
          </p:nvPr>
        </p:nvSpPr>
        <p:spPr/>
        <p:txBody>
          <a:bodyPr/>
          <a:lstStyle/>
          <a:p>
            <a:r>
              <a:rPr lang="zh-CN" altLang="en-US" dirty="0"/>
              <a:t>主键索引</a:t>
            </a:r>
          </a:p>
        </p:txBody>
      </p:sp>
      <p:sp>
        <p:nvSpPr>
          <p:cNvPr id="12290" name="内容占位符 1"/>
          <p:cNvSpPr>
            <a:spLocks noGrp="1"/>
          </p:cNvSpPr>
          <p:nvPr>
            <p:ph idx="1"/>
          </p:nvPr>
        </p:nvSpPr>
        <p:spPr>
          <a:xfrm>
            <a:off x="682616" y="1023243"/>
            <a:ext cx="7762875" cy="3394075"/>
          </a:xfrm>
        </p:spPr>
        <p:txBody>
          <a:bodyPr/>
          <a:lstStyle/>
          <a:p>
            <a:r>
              <a:rPr lang="zh-CN" altLang="en-US" noProof="1"/>
              <a:t>某一个属性或属性的组合能唯一标识一条记录</a:t>
            </a:r>
            <a:endParaRPr lang="en-US" altLang="x-none" noProof="1"/>
          </a:p>
          <a:p>
            <a:pPr lvl="1"/>
            <a:r>
              <a:rPr lang="zh-CN" altLang="en-US" sz="1800" noProof="1"/>
              <a:t>如：学生表（学号，姓名，班级，性别等）</a:t>
            </a:r>
            <a:r>
              <a:rPr lang="en-US" altLang="x-none" sz="1800" noProof="1"/>
              <a:t> </a:t>
            </a:r>
            <a:r>
              <a:rPr lang="zh-CN" altLang="en-US" sz="1800" noProof="1"/>
              <a:t>，学号就是唯一标识的，可作为主键</a:t>
            </a:r>
            <a:endParaRPr lang="en-US" altLang="x-none" sz="1800" noProof="1"/>
          </a:p>
          <a:p>
            <a:r>
              <a:rPr lang="zh-CN" altLang="en-US" noProof="1"/>
              <a:t>特点</a:t>
            </a:r>
            <a:endParaRPr lang="en-US" altLang="x-none" noProof="1"/>
          </a:p>
          <a:p>
            <a:pPr lvl="1"/>
            <a:r>
              <a:rPr lang="zh-CN" altLang="en-US" sz="1800" noProof="1"/>
              <a:t>最常见的索引类型</a:t>
            </a:r>
            <a:endParaRPr lang="en-US" altLang="x-none" sz="1800" noProof="1"/>
          </a:p>
          <a:p>
            <a:pPr lvl="1"/>
            <a:r>
              <a:rPr lang="zh-CN" altLang="en-US" sz="1800" noProof="1"/>
              <a:t>确保数据记录的唯一性</a:t>
            </a:r>
            <a:endParaRPr lang="en-US" altLang="x-none" sz="1800" noProof="1"/>
          </a:p>
          <a:p>
            <a:pPr lvl="1"/>
            <a:r>
              <a:rPr lang="zh-CN" altLang="en-US" sz="1800" noProof="1"/>
              <a:t>确定特定数据记录在数据库中的位置</a:t>
            </a:r>
            <a:endParaRPr lang="en-US" altLang="x-none" sz="1800" noProof="1"/>
          </a:p>
          <a:p>
            <a:pPr lvl="1"/>
            <a:endParaRPr lang="en-US" altLang="x-none" noProof="1"/>
          </a:p>
        </p:txBody>
      </p:sp>
      <p:sp>
        <p:nvSpPr>
          <p:cNvPr id="12292" name="AutoShape 4"/>
          <p:cNvSpPr/>
          <p:nvPr/>
        </p:nvSpPr>
        <p:spPr>
          <a:xfrm>
            <a:off x="1259632" y="3507189"/>
            <a:ext cx="5432425" cy="1437626"/>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sz="1600" b="1" noProof="1"/>
              <a:t> </a:t>
            </a:r>
            <a:r>
              <a:rPr lang="en-US" sz="1400" b="1" noProof="1">
                <a:latin typeface="Arial" panose="020B0604020202020204" pitchFamily="34" charset="0"/>
              </a:rPr>
              <a:t>CREATE TABLE  `Grade</a:t>
            </a:r>
            <a:r>
              <a:rPr lang="zh-CN" sz="1400" b="1" noProof="1">
                <a:latin typeface="Arial" panose="020B0604020202020204" pitchFamily="34" charset="0"/>
              </a:rPr>
              <a:t>` (</a:t>
            </a:r>
          </a:p>
          <a:p>
            <a:r>
              <a:rPr lang="en-US" sz="1400" b="1" noProof="1">
                <a:latin typeface="Arial" panose="020B0604020202020204" pitchFamily="34" charset="0"/>
              </a:rPr>
              <a:t>       `GradeID`  INT(11) </a:t>
            </a:r>
            <a:r>
              <a:rPr lang="en-US" altLang="en-US" sz="1400" b="1" noProof="1">
                <a:latin typeface="Arial" panose="020B0604020202020204" pitchFamily="34" charset="0"/>
              </a:rPr>
              <a:t> </a:t>
            </a:r>
            <a:r>
              <a:rPr lang="en-US" sz="1400" b="1" noProof="1">
                <a:latin typeface="Arial" panose="020B0604020202020204" pitchFamily="34" charset="0"/>
              </a:rPr>
              <a:t> AUTO_INCREMENT    PRIMARY KEY,</a:t>
            </a:r>
          </a:p>
          <a:p>
            <a:r>
              <a:rPr lang="en-US" sz="1400" b="1" noProof="1">
                <a:latin typeface="Arial" panose="020B0604020202020204" pitchFamily="34" charset="0"/>
              </a:rPr>
              <a:t>        #</a:t>
            </a:r>
            <a:r>
              <a:rPr lang="zh-CN" altLang="en-US" sz="1400" b="1" noProof="1">
                <a:latin typeface="Arial" panose="020B0604020202020204" pitchFamily="34" charset="0"/>
              </a:rPr>
              <a:t>省略代码</a:t>
            </a:r>
            <a:r>
              <a:rPr lang="en-US" altLang="zh-CN" sz="1400" b="1" noProof="1">
                <a:latin typeface="Arial" panose="020B0604020202020204" pitchFamily="34" charset="0"/>
              </a:rPr>
              <a:t>……</a:t>
            </a:r>
            <a:endParaRPr lang="en-US" sz="1400" b="1" noProof="1">
              <a:latin typeface="Arial" panose="020B0604020202020204" pitchFamily="34" charset="0"/>
            </a:endParaRPr>
          </a:p>
          <a:p>
            <a:r>
              <a:rPr lang="en-US" sz="1400" b="1" noProof="1">
                <a:latin typeface="Arial" panose="020B0604020202020204" pitchFamily="34" charset="0"/>
              </a:rPr>
              <a:t>        #</a:t>
            </a:r>
            <a:r>
              <a:rPr lang="zh-CN" altLang="en-US" sz="1400" b="1" noProof="1">
                <a:latin typeface="Arial" panose="020B0604020202020204" pitchFamily="34" charset="0"/>
              </a:rPr>
              <a:t>主键索引也可在字段字义之后，如</a:t>
            </a:r>
            <a:endParaRPr lang="en-US" altLang="zh-CN" sz="1400" b="1" noProof="1">
              <a:latin typeface="Arial" panose="020B0604020202020204" pitchFamily="34" charset="0"/>
            </a:endParaRPr>
          </a:p>
          <a:p>
            <a:r>
              <a:rPr lang="en-US" altLang="zh-CN" sz="1400" b="1" noProof="1">
                <a:latin typeface="Arial" panose="020B0604020202020204" pitchFamily="34" charset="0"/>
              </a:rPr>
              <a:t>        #</a:t>
            </a:r>
            <a:r>
              <a:rPr lang="zh-CN" altLang="en-US" sz="1400" b="1" noProof="1">
                <a:latin typeface="Arial" panose="020B0604020202020204" pitchFamily="34" charset="0"/>
              </a:rPr>
              <a:t> </a:t>
            </a:r>
            <a:r>
              <a:rPr lang="en-US" sz="1400" b="1" noProof="1">
                <a:latin typeface="Arial" panose="020B0604020202020204" pitchFamily="34" charset="0"/>
              </a:rPr>
              <a:t> PRIMARY KEY(`GradeID`)    </a:t>
            </a:r>
          </a:p>
          <a:p>
            <a:r>
              <a:rPr lang="en-US" sz="1400" b="1" noProof="1">
                <a:latin typeface="Arial" panose="020B0604020202020204" pitchFamily="34" charset="0"/>
              </a:rPr>
              <a:t>)</a:t>
            </a:r>
          </a:p>
        </p:txBody>
      </p:sp>
      <p:grpSp>
        <p:nvGrpSpPr>
          <p:cNvPr id="11" name="组合 10"/>
          <p:cNvGrpSpPr/>
          <p:nvPr/>
        </p:nvGrpSpPr>
        <p:grpSpPr>
          <a:xfrm>
            <a:off x="323528" y="3219822"/>
            <a:ext cx="436880" cy="531495"/>
            <a:chOff x="3548698" y="2423160"/>
            <a:chExt cx="436880" cy="531495"/>
          </a:xfrm>
        </p:grpSpPr>
        <p:sp>
          <p:nvSpPr>
            <p:cNvPr id="12"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3" name="图片 12" descr="C:\Users\Lenovo\Desktop\icon\电脑.png电脑"/>
            <p:cNvPicPr>
              <a:picLocks noChangeAspect="1"/>
            </p:cNvPicPr>
            <p:nvPr/>
          </p:nvPicPr>
          <p:blipFill>
            <a:blip r:embed="rId3"/>
            <a:srcRect/>
            <a:stretch>
              <a:fillRect/>
            </a:stretch>
          </p:blipFill>
          <p:spPr>
            <a:xfrm>
              <a:off x="3627438" y="2423160"/>
              <a:ext cx="279400" cy="278765"/>
            </a:xfrm>
            <a:prstGeom prst="rect">
              <a:avLst/>
            </a:prstGeom>
          </p:spPr>
        </p:pic>
      </p:grpSp>
      <p:sp>
        <p:nvSpPr>
          <p:cNvPr id="2" name="灯片编号占位符 1">
            <a:extLst>
              <a:ext uri="{FF2B5EF4-FFF2-40B4-BE49-F238E27FC236}">
                <a16:creationId xmlns:a16="http://schemas.microsoft.com/office/drawing/2014/main" id="{81B3B304-6D15-4727-B468-A69171874905}"/>
              </a:ext>
            </a:extLst>
          </p:cNvPr>
          <p:cNvSpPr>
            <a:spLocks noGrp="1"/>
          </p:cNvSpPr>
          <p:nvPr>
            <p:ph type="sldNum" sz="quarter" idx="12"/>
          </p:nvPr>
        </p:nvSpPr>
        <p:spPr/>
        <p:txBody>
          <a:bodyPr/>
          <a:lstStyle/>
          <a:p>
            <a:fld id="{0C913308-F349-4B6D-A68A-DD1791B4A57B}" type="slidenum">
              <a:rPr lang="zh-CN" altLang="en-US" smtClean="0"/>
              <a:pPr/>
              <a:t>12</a:t>
            </a:fld>
            <a:r>
              <a:rPr lang="zh-CN" altLang="en-US"/>
              <a:t>/</a:t>
            </a:r>
            <a:r>
              <a:rPr lang="en-US" altLang="zh-CN"/>
              <a:t>32</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2"/>
          <p:cNvSpPr>
            <a:spLocks noGrp="1" noChangeArrowheads="1"/>
          </p:cNvSpPr>
          <p:nvPr>
            <p:ph type="title"/>
          </p:nvPr>
        </p:nvSpPr>
        <p:spPr/>
        <p:txBody>
          <a:bodyPr/>
          <a:lstStyle/>
          <a:p>
            <a:r>
              <a:rPr lang="zh-CN" altLang="en-US" dirty="0"/>
              <a:t>唯一索引（</a:t>
            </a:r>
            <a:r>
              <a:rPr lang="en-US" altLang="zh-CN" dirty="0"/>
              <a:t>UNIQUE</a:t>
            </a:r>
            <a:r>
              <a:rPr lang="zh-CN" altLang="en-US" dirty="0"/>
              <a:t>）</a:t>
            </a:r>
          </a:p>
        </p:txBody>
      </p:sp>
      <p:sp>
        <p:nvSpPr>
          <p:cNvPr id="16386" name="内容占位符 1"/>
          <p:cNvSpPr>
            <a:spLocks noGrp="1" noChangeArrowheads="1"/>
          </p:cNvSpPr>
          <p:nvPr>
            <p:ph idx="1"/>
          </p:nvPr>
        </p:nvSpPr>
        <p:spPr>
          <a:xfrm>
            <a:off x="676800" y="1015200"/>
            <a:ext cx="7762875" cy="3394075"/>
          </a:xfrm>
        </p:spPr>
        <p:txBody>
          <a:bodyPr/>
          <a:lstStyle/>
          <a:p>
            <a:r>
              <a:rPr lang="zh-CN" altLang="en-US" dirty="0"/>
              <a:t>作用</a:t>
            </a:r>
            <a:endParaRPr lang="en-US" dirty="0"/>
          </a:p>
          <a:p>
            <a:pPr lvl="1"/>
            <a:r>
              <a:rPr lang="zh-CN" altLang="en-US" dirty="0"/>
              <a:t>避免同一个表中某数据列中的值重复</a:t>
            </a:r>
            <a:endParaRPr lang="en-US" dirty="0"/>
          </a:p>
          <a:p>
            <a:r>
              <a:rPr lang="zh-CN" altLang="en-US" dirty="0"/>
              <a:t>与主键索引的区别</a:t>
            </a:r>
            <a:endParaRPr lang="en-US" dirty="0"/>
          </a:p>
          <a:p>
            <a:pPr lvl="1"/>
            <a:r>
              <a:rPr lang="zh-CN" altLang="en-US" dirty="0"/>
              <a:t>主键索引只能有一个</a:t>
            </a:r>
            <a:endParaRPr lang="en-US" dirty="0"/>
          </a:p>
          <a:p>
            <a:pPr lvl="1"/>
            <a:r>
              <a:rPr lang="zh-CN" altLang="en-US" dirty="0"/>
              <a:t>唯一索引可有多个</a:t>
            </a:r>
            <a:endParaRPr lang="en-US" dirty="0"/>
          </a:p>
        </p:txBody>
      </p:sp>
      <p:sp>
        <p:nvSpPr>
          <p:cNvPr id="14340" name="AutoShape 4"/>
          <p:cNvSpPr/>
          <p:nvPr/>
        </p:nvSpPr>
        <p:spPr>
          <a:xfrm>
            <a:off x="1187624" y="3291830"/>
            <a:ext cx="6696744" cy="1776939"/>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1"/>
            <a:r>
              <a:rPr lang="en-US" noProof="1"/>
              <a:t> </a:t>
            </a:r>
            <a:r>
              <a:rPr lang="en-US" b="1" noProof="1">
                <a:latin typeface="Arial" panose="020B0604020202020204" pitchFamily="34" charset="0"/>
              </a:rPr>
              <a:t>CREATE TABLE  `Grade` (</a:t>
            </a:r>
          </a:p>
          <a:p>
            <a:pPr lvl="1"/>
            <a:r>
              <a:rPr lang="en-US" b="1" noProof="1">
                <a:latin typeface="Arial" panose="020B0604020202020204" pitchFamily="34" charset="0"/>
              </a:rPr>
              <a:t>	`GradeID`  INT(11)  AUTO_INCREMENT  PRIMARY KEY,</a:t>
            </a:r>
          </a:p>
          <a:p>
            <a:pPr lvl="1"/>
            <a:r>
              <a:rPr lang="en-US" b="1" noProof="1">
                <a:latin typeface="Arial" panose="020B0604020202020204" pitchFamily="34" charset="0"/>
              </a:rPr>
              <a:t>	`GradeName`  VARCHAR(32)  NOT NULL  </a:t>
            </a:r>
            <a:r>
              <a:rPr lang="en-US" b="1" noProof="1">
                <a:solidFill>
                  <a:srgbClr val="FF0000"/>
                </a:solidFill>
                <a:latin typeface="Arial" panose="020B0604020202020204" pitchFamily="34" charset="0"/>
              </a:rPr>
              <a:t>UNIQUE</a:t>
            </a:r>
          </a:p>
          <a:p>
            <a:pPr lvl="1"/>
            <a:r>
              <a:rPr lang="en-US" altLang="en-US" b="1" noProof="1">
                <a:latin typeface="Arial" panose="020B0604020202020204" pitchFamily="34" charset="0"/>
              </a:rPr>
              <a:t>	</a:t>
            </a:r>
            <a:r>
              <a:rPr lang="en-US" b="1" noProof="1">
                <a:latin typeface="Arial" panose="020B0604020202020204" pitchFamily="34" charset="0"/>
              </a:rPr>
              <a:t>#</a:t>
            </a:r>
            <a:r>
              <a:rPr lang="zh-CN" altLang="en-US" noProof="1">
                <a:latin typeface="Arial" panose="020B0604020202020204" pitchFamily="34" charset="0"/>
              </a:rPr>
              <a:t>或 </a:t>
            </a:r>
            <a:r>
              <a:rPr lang="zh-CN" noProof="1">
                <a:latin typeface="Arial" panose="020B0604020202020204" pitchFamily="34" charset="0"/>
              </a:rPr>
              <a:t> </a:t>
            </a:r>
            <a:r>
              <a:rPr lang="en-US" altLang="en-US" noProof="1">
                <a:solidFill>
                  <a:srgbClr val="FF0000"/>
                </a:solidFill>
                <a:latin typeface="Arial" panose="020B0604020202020204" pitchFamily="34" charset="0"/>
              </a:rPr>
              <a:t>U</a:t>
            </a:r>
            <a:r>
              <a:rPr lang="en-US" altLang="en-US" b="1" noProof="1">
                <a:solidFill>
                  <a:srgbClr val="FF0000"/>
                </a:solidFill>
                <a:latin typeface="Arial" panose="020B0604020202020204" pitchFamily="34" charset="0"/>
              </a:rPr>
              <a:t>NIQUE</a:t>
            </a:r>
            <a:r>
              <a:rPr lang="en-US" b="1" noProof="1">
                <a:solidFill>
                  <a:srgbClr val="FF0000"/>
                </a:solidFill>
                <a:latin typeface="Arial" panose="020B0604020202020204" pitchFamily="34" charset="0"/>
              </a:rPr>
              <a:t> </a:t>
            </a:r>
            <a:r>
              <a:rPr lang="en-US" altLang="en-US" b="1" noProof="1">
                <a:solidFill>
                  <a:srgbClr val="FF0000"/>
                </a:solidFill>
                <a:latin typeface="Arial" panose="020B0604020202020204" pitchFamily="34" charset="0"/>
              </a:rPr>
              <a:t> </a:t>
            </a:r>
            <a:r>
              <a:rPr lang="en-US" b="1" noProof="1">
                <a:solidFill>
                  <a:srgbClr val="FF0000"/>
                </a:solidFill>
                <a:latin typeface="Arial" panose="020B0604020202020204" pitchFamily="34" charset="0"/>
              </a:rPr>
              <a:t>KEY</a:t>
            </a:r>
            <a:r>
              <a:rPr lang="en-US" altLang="en-US" b="1" noProof="1">
                <a:solidFill>
                  <a:srgbClr val="FF0000"/>
                </a:solidFill>
                <a:latin typeface="Arial" panose="020B0604020202020204" pitchFamily="34" charset="0"/>
              </a:rPr>
              <a:t>  </a:t>
            </a:r>
            <a:r>
              <a:rPr lang="en-US" b="1" noProof="1">
                <a:solidFill>
                  <a:srgbClr val="FF0000"/>
                </a:solidFill>
                <a:latin typeface="Arial" panose="020B0604020202020204" pitchFamily="34" charset="0"/>
              </a:rPr>
              <a:t>`GradeID`</a:t>
            </a:r>
            <a:r>
              <a:rPr lang="en-US" altLang="en-US" b="1" noProof="1">
                <a:solidFill>
                  <a:srgbClr val="FF0000"/>
                </a:solidFill>
                <a:latin typeface="Arial" panose="020B0604020202020204" pitchFamily="34" charset="0"/>
              </a:rPr>
              <a:t>  </a:t>
            </a:r>
            <a:r>
              <a:rPr lang="en-US" b="1" noProof="1">
                <a:solidFill>
                  <a:srgbClr val="FF0000"/>
                </a:solidFill>
                <a:latin typeface="Arial" panose="020B0604020202020204" pitchFamily="34" charset="0"/>
              </a:rPr>
              <a:t>(`GradeID`)</a:t>
            </a:r>
          </a:p>
          <a:p>
            <a:pPr lvl="1"/>
            <a:r>
              <a:rPr lang="en-US" b="1" noProof="1">
                <a:latin typeface="Arial" panose="020B0604020202020204" pitchFamily="34" charset="0"/>
              </a:rPr>
              <a:t>)</a:t>
            </a:r>
          </a:p>
        </p:txBody>
      </p:sp>
      <p:grpSp>
        <p:nvGrpSpPr>
          <p:cNvPr id="11" name="组合 10"/>
          <p:cNvGrpSpPr/>
          <p:nvPr/>
        </p:nvGrpSpPr>
        <p:grpSpPr>
          <a:xfrm>
            <a:off x="318696" y="3120375"/>
            <a:ext cx="436880" cy="531495"/>
            <a:chOff x="3548698" y="2423160"/>
            <a:chExt cx="436880" cy="531495"/>
          </a:xfrm>
        </p:grpSpPr>
        <p:sp>
          <p:nvSpPr>
            <p:cNvPr id="12"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3" name="图片 12" descr="C:\Users\Lenovo\Desktop\icon\电脑.png电脑"/>
            <p:cNvPicPr>
              <a:picLocks noChangeAspect="1"/>
            </p:cNvPicPr>
            <p:nvPr/>
          </p:nvPicPr>
          <p:blipFill>
            <a:blip r:embed="rId3"/>
            <a:srcRect/>
            <a:stretch>
              <a:fillRect/>
            </a:stretch>
          </p:blipFill>
          <p:spPr>
            <a:xfrm>
              <a:off x="3627438" y="2423160"/>
              <a:ext cx="279400" cy="278765"/>
            </a:xfrm>
            <a:prstGeom prst="rect">
              <a:avLst/>
            </a:prstGeom>
          </p:spPr>
        </p:pic>
      </p:grpSp>
      <p:sp>
        <p:nvSpPr>
          <p:cNvPr id="2" name="灯片编号占位符 1">
            <a:extLst>
              <a:ext uri="{FF2B5EF4-FFF2-40B4-BE49-F238E27FC236}">
                <a16:creationId xmlns:a16="http://schemas.microsoft.com/office/drawing/2014/main" id="{5BCB3E83-15A6-42D5-B341-738A6553E128}"/>
              </a:ext>
            </a:extLst>
          </p:cNvPr>
          <p:cNvSpPr>
            <a:spLocks noGrp="1"/>
          </p:cNvSpPr>
          <p:nvPr>
            <p:ph type="sldNum" sz="quarter" idx="12"/>
          </p:nvPr>
        </p:nvSpPr>
        <p:spPr/>
        <p:txBody>
          <a:bodyPr/>
          <a:lstStyle/>
          <a:p>
            <a:fld id="{0C913308-F349-4B6D-A68A-DD1791B4A57B}" type="slidenum">
              <a:rPr lang="zh-CN" altLang="en-US" smtClean="0"/>
              <a:pPr/>
              <a:t>13</a:t>
            </a:fld>
            <a:r>
              <a:rPr lang="zh-CN" altLang="en-US"/>
              <a:t>/</a:t>
            </a:r>
            <a:r>
              <a:rPr lang="en-US" altLang="zh-CN"/>
              <a:t>32</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2"/>
          <p:cNvSpPr>
            <a:spLocks noGrp="1" noChangeArrowheads="1"/>
          </p:cNvSpPr>
          <p:nvPr>
            <p:ph type="title"/>
          </p:nvPr>
        </p:nvSpPr>
        <p:spPr/>
        <p:txBody>
          <a:bodyPr/>
          <a:lstStyle/>
          <a:p>
            <a:r>
              <a:rPr lang="zh-CN" altLang="en-US" dirty="0"/>
              <a:t>常规索引（</a:t>
            </a:r>
            <a:r>
              <a:rPr lang="en-US" altLang="zh-CN" dirty="0"/>
              <a:t>INDEX</a:t>
            </a:r>
            <a:r>
              <a:rPr lang="zh-CN" altLang="en-US" dirty="0"/>
              <a:t>）</a:t>
            </a:r>
          </a:p>
        </p:txBody>
      </p:sp>
      <p:sp>
        <p:nvSpPr>
          <p:cNvPr id="17410" name="内容占位符 1"/>
          <p:cNvSpPr>
            <a:spLocks noGrp="1" noChangeArrowheads="1"/>
          </p:cNvSpPr>
          <p:nvPr>
            <p:ph idx="1"/>
          </p:nvPr>
        </p:nvSpPr>
        <p:spPr>
          <a:xfrm>
            <a:off x="676800" y="1015200"/>
            <a:ext cx="8403726" cy="3394075"/>
          </a:xfrm>
        </p:spPr>
        <p:txBody>
          <a:bodyPr/>
          <a:lstStyle/>
          <a:p>
            <a:r>
              <a:rPr lang="zh-CN" altLang="en-US" dirty="0"/>
              <a:t>作用：快速定位特定数据</a:t>
            </a:r>
            <a:endParaRPr lang="en-US" dirty="0"/>
          </a:p>
          <a:p>
            <a:r>
              <a:rPr lang="zh-CN" altLang="en-US" dirty="0"/>
              <a:t>注意</a:t>
            </a:r>
            <a:endParaRPr lang="en-US" dirty="0"/>
          </a:p>
          <a:p>
            <a:pPr lvl="1"/>
            <a:r>
              <a:rPr lang="en-US" altLang="zh-CN" dirty="0"/>
              <a:t>index</a:t>
            </a:r>
            <a:r>
              <a:rPr lang="zh-CN" altLang="en-US" dirty="0"/>
              <a:t>和</a:t>
            </a:r>
            <a:r>
              <a:rPr lang="en-US" altLang="zh-CN" dirty="0"/>
              <a:t>key</a:t>
            </a:r>
            <a:r>
              <a:rPr lang="zh-CN" altLang="en-US" dirty="0"/>
              <a:t>关键字都可设置常规索引</a:t>
            </a:r>
            <a:endParaRPr lang="en-US" dirty="0"/>
          </a:p>
          <a:p>
            <a:pPr lvl="1"/>
            <a:r>
              <a:rPr lang="zh-CN" altLang="en-US" dirty="0"/>
              <a:t>应加在查找条件的字段</a:t>
            </a:r>
            <a:endParaRPr lang="en-US" dirty="0"/>
          </a:p>
          <a:p>
            <a:pPr lvl="1"/>
            <a:r>
              <a:rPr lang="zh-CN" altLang="en-US" dirty="0"/>
              <a:t>不宜添加太多常规索引，影响数据的插入、删除和修改操作</a:t>
            </a:r>
            <a:endParaRPr lang="en-US" dirty="0"/>
          </a:p>
        </p:txBody>
      </p:sp>
      <p:sp>
        <p:nvSpPr>
          <p:cNvPr id="16388" name="AutoShape 4"/>
          <p:cNvSpPr/>
          <p:nvPr/>
        </p:nvSpPr>
        <p:spPr>
          <a:xfrm>
            <a:off x="1789742" y="3291830"/>
            <a:ext cx="5950610" cy="1093609"/>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sz="1600" b="1" noProof="1">
                <a:latin typeface="Arial" panose="020B0604020202020204" pitchFamily="34" charset="0"/>
              </a:rPr>
              <a:t>CREATE TABLE  `result` (</a:t>
            </a:r>
          </a:p>
          <a:p>
            <a:r>
              <a:rPr lang="en-US" sz="1600" b="1" noProof="1">
                <a:latin typeface="Arial" panose="020B0604020202020204" pitchFamily="34" charset="0"/>
              </a:rPr>
              <a:t>       //</a:t>
            </a:r>
            <a:r>
              <a:rPr lang="zh-CN" altLang="en-US" sz="1600" b="1" noProof="1">
                <a:latin typeface="Arial" panose="020B0604020202020204" pitchFamily="34" charset="0"/>
              </a:rPr>
              <a:t>省略一些代码</a:t>
            </a:r>
            <a:endParaRPr lang="zh-CN" sz="1600" b="1" noProof="1">
              <a:latin typeface="Arial" panose="020B0604020202020204" pitchFamily="34" charset="0"/>
            </a:endParaRPr>
          </a:p>
          <a:p>
            <a:r>
              <a:rPr lang="en-US" sz="1600" b="1" noProof="1">
                <a:latin typeface="Arial" panose="020B0604020202020204" pitchFamily="34" charset="0"/>
              </a:rPr>
              <a:t>     </a:t>
            </a:r>
            <a:r>
              <a:rPr lang="en-US" sz="1600" b="1" noProof="1">
                <a:solidFill>
                  <a:srgbClr val="FF0000"/>
                </a:solidFill>
                <a:latin typeface="Arial" panose="020B0604020202020204" pitchFamily="34" charset="0"/>
              </a:rPr>
              <a:t>INDEX/KEY</a:t>
            </a:r>
            <a:r>
              <a:rPr lang="en-US" sz="1600" b="1" noProof="1">
                <a:latin typeface="Arial" panose="020B0604020202020204" pitchFamily="34" charset="0"/>
              </a:rPr>
              <a:t> </a:t>
            </a:r>
            <a:r>
              <a:rPr lang="en-US" altLang="en-US" sz="1600" b="1" noProof="1">
                <a:latin typeface="Arial" panose="020B0604020202020204" pitchFamily="34" charset="0"/>
              </a:rPr>
              <a:t> </a:t>
            </a:r>
            <a:r>
              <a:rPr lang="en-US" sz="1600" b="1" noProof="1">
                <a:latin typeface="Arial" panose="020B0604020202020204" pitchFamily="34" charset="0"/>
              </a:rPr>
              <a:t> </a:t>
            </a:r>
            <a:r>
              <a:rPr lang="en-US" altLang="en-US" sz="1600" b="1" noProof="1">
                <a:latin typeface="Arial" panose="020B0604020202020204" pitchFamily="34" charset="0"/>
              </a:rPr>
              <a:t>`</a:t>
            </a:r>
            <a:r>
              <a:rPr lang="en-US" sz="1600" b="1" noProof="1">
                <a:latin typeface="Arial" panose="020B0604020202020204" pitchFamily="34" charset="0"/>
              </a:rPr>
              <a:t>ind</a:t>
            </a:r>
            <a:r>
              <a:rPr lang="en-US" altLang="en-US" sz="1600" b="1" noProof="1">
                <a:latin typeface="Arial" panose="020B0604020202020204" pitchFamily="34" charset="0"/>
              </a:rPr>
              <a:t>`</a:t>
            </a:r>
            <a:r>
              <a:rPr lang="en-US" sz="1600" b="1" noProof="1">
                <a:latin typeface="Arial" panose="020B0604020202020204" pitchFamily="34" charset="0"/>
              </a:rPr>
              <a:t> </a:t>
            </a:r>
            <a:r>
              <a:rPr lang="en-US" altLang="en-US" sz="1600" b="1" noProof="1">
                <a:latin typeface="Arial" panose="020B0604020202020204" pitchFamily="34" charset="0"/>
              </a:rPr>
              <a:t> </a:t>
            </a:r>
            <a:r>
              <a:rPr lang="en-US" sz="1600" b="1" noProof="1">
                <a:latin typeface="Arial" panose="020B0604020202020204" pitchFamily="34" charset="0"/>
              </a:rPr>
              <a:t>(</a:t>
            </a:r>
            <a:r>
              <a:rPr lang="en-US" altLang="en-US" sz="1600" b="1" noProof="1">
                <a:latin typeface="Arial" panose="020B0604020202020204" pitchFamily="34" charset="0"/>
              </a:rPr>
              <a:t>`</a:t>
            </a:r>
            <a:r>
              <a:rPr lang="en-US" sz="1600" b="1" noProof="1">
                <a:latin typeface="Arial" panose="020B0604020202020204" pitchFamily="34" charset="0"/>
              </a:rPr>
              <a:t>studentNo</a:t>
            </a:r>
            <a:r>
              <a:rPr lang="en-US" altLang="en-US" sz="1600" b="1" noProof="1">
                <a:latin typeface="Arial" panose="020B0604020202020204" pitchFamily="34" charset="0"/>
              </a:rPr>
              <a:t>`</a:t>
            </a:r>
            <a:r>
              <a:rPr lang="en-US" sz="1600" b="1" noProof="1">
                <a:latin typeface="Arial" panose="020B0604020202020204" pitchFamily="34" charset="0"/>
              </a:rPr>
              <a:t>, </a:t>
            </a:r>
            <a:r>
              <a:rPr lang="en-US" altLang="en-US" sz="1600" b="1" noProof="1">
                <a:latin typeface="Arial" panose="020B0604020202020204" pitchFamily="34" charset="0"/>
              </a:rPr>
              <a:t>`</a:t>
            </a:r>
            <a:r>
              <a:rPr lang="en-US" sz="1600" b="1" noProof="1">
                <a:latin typeface="Arial" panose="020B0604020202020204" pitchFamily="34" charset="0"/>
              </a:rPr>
              <a:t>subjectNo</a:t>
            </a:r>
            <a:r>
              <a:rPr lang="en-US" altLang="en-US" sz="1600" b="1" noProof="1">
                <a:latin typeface="Arial" panose="020B0604020202020204" pitchFamily="34" charset="0"/>
              </a:rPr>
              <a:t>`</a:t>
            </a:r>
            <a:r>
              <a:rPr lang="en-US" sz="1600" b="1" noProof="1">
                <a:latin typeface="Arial" panose="020B0604020202020204" pitchFamily="34" charset="0"/>
              </a:rPr>
              <a:t>)</a:t>
            </a:r>
          </a:p>
          <a:p>
            <a:r>
              <a:rPr lang="en-US" sz="1600" b="1" noProof="1">
                <a:latin typeface="Arial" panose="020B0604020202020204" pitchFamily="34" charset="0"/>
              </a:rPr>
              <a:t>)</a:t>
            </a:r>
          </a:p>
        </p:txBody>
      </p:sp>
      <p:sp>
        <p:nvSpPr>
          <p:cNvPr id="16392" name="AutoShape 4"/>
          <p:cNvSpPr/>
          <p:nvPr/>
        </p:nvSpPr>
        <p:spPr>
          <a:xfrm>
            <a:off x="1763688" y="4515966"/>
            <a:ext cx="5976664" cy="592987"/>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x-none" sz="1600" b="1" noProof="1">
                <a:solidFill>
                  <a:srgbClr val="FF0000"/>
                </a:solidFill>
                <a:latin typeface="Arial" panose="020B0604020202020204" pitchFamily="34" charset="0"/>
              </a:rPr>
              <a:t>ALTER TABLE  </a:t>
            </a:r>
            <a:r>
              <a:rPr lang="en-US" altLang="x-none" sz="1600" b="1" noProof="1">
                <a:latin typeface="Arial" panose="020B0604020202020204" pitchFamily="34" charset="0"/>
              </a:rPr>
              <a:t>`result`  </a:t>
            </a:r>
            <a:r>
              <a:rPr lang="en-US" altLang="x-none" sz="1600" b="1" noProof="1">
                <a:solidFill>
                  <a:srgbClr val="FF0000"/>
                </a:solidFill>
                <a:latin typeface="Arial" panose="020B0604020202020204" pitchFamily="34" charset="0"/>
              </a:rPr>
              <a:t>ADD  INDEX</a:t>
            </a:r>
            <a:r>
              <a:rPr lang="zh-CN" altLang="en-US" sz="1600" b="1" noProof="1">
                <a:solidFill>
                  <a:srgbClr val="FF0000"/>
                </a:solidFill>
                <a:latin typeface="Arial" panose="020B0604020202020204" pitchFamily="34" charset="0"/>
              </a:rPr>
              <a:t> </a:t>
            </a:r>
            <a:r>
              <a:rPr lang="en-US" altLang="x-none" sz="1600" b="1" noProof="1">
                <a:solidFill>
                  <a:srgbClr val="FF0000"/>
                </a:solidFill>
                <a:latin typeface="Arial" panose="020B0604020202020204" pitchFamily="34" charset="0"/>
              </a:rPr>
              <a:t> </a:t>
            </a:r>
            <a:r>
              <a:rPr lang="zh-CN" altLang="en-US" sz="1600" b="1" noProof="1">
                <a:latin typeface="Arial" panose="020B0604020202020204" pitchFamily="34" charset="0"/>
              </a:rPr>
              <a:t>`</a:t>
            </a:r>
            <a:r>
              <a:rPr lang="en-US" altLang="x-none" sz="1600" b="1" noProof="1">
                <a:latin typeface="Arial" panose="020B0604020202020204" pitchFamily="34" charset="0"/>
              </a:rPr>
              <a:t>ind</a:t>
            </a:r>
            <a:r>
              <a:rPr lang="zh-CN" altLang="en-US" sz="1600" b="1" noProof="1">
                <a:latin typeface="Arial" panose="020B0604020202020204" pitchFamily="34" charset="0"/>
              </a:rPr>
              <a:t>` </a:t>
            </a:r>
          </a:p>
          <a:p>
            <a:r>
              <a:rPr lang="zh-CN" altLang="en-US" sz="1600" b="1" noProof="1">
                <a:latin typeface="Arial" panose="020B0604020202020204" pitchFamily="34" charset="0"/>
              </a:rPr>
              <a:t>    </a:t>
            </a:r>
            <a:r>
              <a:rPr lang="en-US" altLang="x-none" sz="1600" b="1" noProof="1">
                <a:latin typeface="Arial" panose="020B0604020202020204" pitchFamily="34" charset="0"/>
              </a:rPr>
              <a:t> (</a:t>
            </a:r>
            <a:r>
              <a:rPr lang="zh-CN" altLang="en-US" sz="1600" b="1" noProof="1">
                <a:latin typeface="Arial" panose="020B0604020202020204" pitchFamily="34" charset="0"/>
              </a:rPr>
              <a:t>`</a:t>
            </a:r>
            <a:r>
              <a:rPr lang="en-US" altLang="x-none" sz="1600" b="1" noProof="1">
                <a:latin typeface="Arial" panose="020B0604020202020204" pitchFamily="34" charset="0"/>
              </a:rPr>
              <a:t>studentNo</a:t>
            </a:r>
            <a:r>
              <a:rPr lang="zh-CN" altLang="en-US" sz="1600" b="1" noProof="1">
                <a:latin typeface="Arial" panose="020B0604020202020204" pitchFamily="34" charset="0"/>
              </a:rPr>
              <a:t>`</a:t>
            </a:r>
            <a:r>
              <a:rPr lang="en-US" altLang="x-none" sz="1600" b="1" noProof="1">
                <a:latin typeface="Arial" panose="020B0604020202020204" pitchFamily="34" charset="0"/>
              </a:rPr>
              <a:t>, </a:t>
            </a:r>
            <a:r>
              <a:rPr lang="zh-CN" altLang="en-US" sz="1600" b="1" noProof="1">
                <a:latin typeface="Arial" panose="020B0604020202020204" pitchFamily="34" charset="0"/>
              </a:rPr>
              <a:t>`</a:t>
            </a:r>
            <a:r>
              <a:rPr lang="en-US" altLang="x-none" sz="1600" b="1" noProof="1">
                <a:latin typeface="Arial" panose="020B0604020202020204" pitchFamily="34" charset="0"/>
              </a:rPr>
              <a:t>subjectNo</a:t>
            </a:r>
            <a:r>
              <a:rPr lang="zh-CN" altLang="en-US" sz="1600" b="1" noProof="1">
                <a:latin typeface="Arial" panose="020B0604020202020204" pitchFamily="34" charset="0"/>
              </a:rPr>
              <a:t>`</a:t>
            </a:r>
            <a:r>
              <a:rPr lang="en-US" altLang="x-none" sz="1600" b="1" noProof="1">
                <a:latin typeface="Arial" panose="020B0604020202020204" pitchFamily="34" charset="0"/>
              </a:rPr>
              <a:t>);</a:t>
            </a:r>
          </a:p>
        </p:txBody>
      </p:sp>
      <p:sp>
        <p:nvSpPr>
          <p:cNvPr id="16393" name="TextBox 8"/>
          <p:cNvSpPr txBox="1"/>
          <p:nvPr/>
        </p:nvSpPr>
        <p:spPr>
          <a:xfrm>
            <a:off x="6732240" y="3825850"/>
            <a:ext cx="1398314" cy="300082"/>
          </a:xfrm>
          <a:prstGeom prst="rect">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zh-CN"/>
            </a:defPPr>
            <a:lvl1pPr marL="224155" indent="-224155" algn="ctr" fontAlgn="base">
              <a:defRPr sz="1350" b="1">
                <a:solidFill>
                  <a:schemeClr val="bg1"/>
                </a:solidFill>
                <a:ea typeface="黑体" panose="0201060906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noProof="1"/>
              <a:t>创建表时添加</a:t>
            </a:r>
          </a:p>
        </p:txBody>
      </p:sp>
      <p:sp>
        <p:nvSpPr>
          <p:cNvPr id="16394" name="TextBox 10"/>
          <p:cNvSpPr txBox="1"/>
          <p:nvPr/>
        </p:nvSpPr>
        <p:spPr>
          <a:xfrm>
            <a:off x="7600554" y="4431908"/>
            <a:ext cx="1543446" cy="300082"/>
          </a:xfrm>
          <a:prstGeom prst="rect">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zh-CN"/>
            </a:defPPr>
            <a:lvl1pPr marL="224155" indent="-224155" algn="ctr" fontAlgn="base">
              <a:defRPr sz="1350" b="1">
                <a:solidFill>
                  <a:schemeClr val="bg1"/>
                </a:solidFill>
                <a:ea typeface="黑体" panose="0201060906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noProof="1"/>
              <a:t>创建后追加</a:t>
            </a:r>
          </a:p>
        </p:txBody>
      </p:sp>
      <p:grpSp>
        <p:nvGrpSpPr>
          <p:cNvPr id="14" name="组合 13"/>
          <p:cNvGrpSpPr/>
          <p:nvPr/>
        </p:nvGrpSpPr>
        <p:grpSpPr>
          <a:xfrm>
            <a:off x="971600" y="3196082"/>
            <a:ext cx="436880" cy="531495"/>
            <a:chOff x="3548698" y="2423160"/>
            <a:chExt cx="436880" cy="531495"/>
          </a:xfrm>
        </p:grpSpPr>
        <p:sp>
          <p:nvSpPr>
            <p:cNvPr id="15"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6" name="图片 15" descr="C:\Users\Lenovo\Desktop\icon\电脑.png电脑"/>
            <p:cNvPicPr>
              <a:picLocks noChangeAspect="1"/>
            </p:cNvPicPr>
            <p:nvPr/>
          </p:nvPicPr>
          <p:blipFill>
            <a:blip r:embed="rId3"/>
            <a:srcRect/>
            <a:stretch>
              <a:fillRect/>
            </a:stretch>
          </p:blipFill>
          <p:spPr>
            <a:xfrm>
              <a:off x="3627438" y="2423160"/>
              <a:ext cx="279400" cy="278765"/>
            </a:xfrm>
            <a:prstGeom prst="rect">
              <a:avLst/>
            </a:prstGeom>
          </p:spPr>
        </p:pic>
      </p:grpSp>
      <p:sp>
        <p:nvSpPr>
          <p:cNvPr id="2" name="灯片编号占位符 1">
            <a:extLst>
              <a:ext uri="{FF2B5EF4-FFF2-40B4-BE49-F238E27FC236}">
                <a16:creationId xmlns:a16="http://schemas.microsoft.com/office/drawing/2014/main" id="{122FD7DF-F225-4015-9648-A990CCFC8488}"/>
              </a:ext>
            </a:extLst>
          </p:cNvPr>
          <p:cNvSpPr>
            <a:spLocks noGrp="1"/>
          </p:cNvSpPr>
          <p:nvPr>
            <p:ph type="sldNum" sz="quarter" idx="12"/>
          </p:nvPr>
        </p:nvSpPr>
        <p:spPr/>
        <p:txBody>
          <a:bodyPr/>
          <a:lstStyle/>
          <a:p>
            <a:fld id="{0C913308-F349-4B6D-A68A-DD1791B4A57B}" type="slidenum">
              <a:rPr lang="zh-CN" altLang="en-US" smtClean="0"/>
              <a:pPr/>
              <a:t>14</a:t>
            </a:fld>
            <a:r>
              <a:rPr lang="zh-CN" altLang="en-US"/>
              <a:t>/</a:t>
            </a:r>
            <a:r>
              <a:rPr lang="en-US" altLang="zh-CN"/>
              <a:t>32</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noChangeArrowheads="1"/>
          </p:cNvSpPr>
          <p:nvPr/>
        </p:nvSpPr>
        <p:spPr bwMode="auto">
          <a:xfrm>
            <a:off x="676800" y="1015200"/>
            <a:ext cx="7921128" cy="1887537"/>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fontAlgn="base">
              <a:spcBef>
                <a:spcPct val="20000"/>
              </a:spcBef>
              <a:spcAft>
                <a:spcPct val="0"/>
              </a:spcAft>
              <a:buClr>
                <a:srgbClr val="0099D8"/>
              </a:buClr>
              <a:buSzPct val="90000"/>
              <a:buFont typeface="Wingdings" panose="05000000000000000000" charset="0"/>
              <a:buChar char=""/>
            </a:pPr>
            <a:r>
              <a:rPr lang="zh-CN" altLang="en-US" sz="2400" b="1" dirty="0">
                <a:solidFill>
                  <a:srgbClr val="0B9FDD"/>
                </a:solidFill>
                <a:latin typeface="微软雅黑" panose="020B0503020204020204" pitchFamily="34" charset="-122"/>
                <a:ea typeface="微软雅黑" panose="020B0503020204020204" pitchFamily="34" charset="-122"/>
              </a:rPr>
              <a:t>作用：快速定位特定数据</a:t>
            </a:r>
            <a:endParaRPr lang="en-US" sz="2400" b="1" dirty="0">
              <a:solidFill>
                <a:srgbClr val="0B9FDD"/>
              </a:solidFill>
              <a:latin typeface="微软雅黑" panose="020B0503020204020204" pitchFamily="34" charset="-122"/>
              <a:ea typeface="微软雅黑" panose="020B0503020204020204" pitchFamily="34" charset="-122"/>
            </a:endParaRPr>
          </a:p>
          <a:p>
            <a:pPr marL="457200" indent="-457200" fontAlgn="base">
              <a:spcBef>
                <a:spcPct val="20000"/>
              </a:spcBef>
              <a:spcAft>
                <a:spcPct val="0"/>
              </a:spcAft>
              <a:buClr>
                <a:srgbClr val="0099D8"/>
              </a:buClr>
              <a:buSzPct val="90000"/>
              <a:buFont typeface="Wingdings" panose="05000000000000000000" charset="0"/>
              <a:buChar char=""/>
            </a:pPr>
            <a:r>
              <a:rPr lang="zh-CN" altLang="en-US" sz="2400" b="1" dirty="0">
                <a:solidFill>
                  <a:srgbClr val="0B9FDD"/>
                </a:solidFill>
                <a:latin typeface="微软雅黑" panose="020B0503020204020204" pitchFamily="34" charset="-122"/>
                <a:ea typeface="微软雅黑" panose="020B0503020204020204" pitchFamily="34" charset="-122"/>
              </a:rPr>
              <a:t>注意</a:t>
            </a:r>
            <a:endParaRPr lang="en-US" sz="2400" b="1" dirty="0">
              <a:solidFill>
                <a:srgbClr val="0B9FDD"/>
              </a:solidFill>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85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只能用于</a:t>
            </a:r>
            <a:r>
              <a:rPr lang="en-US" altLang="zh-CN" sz="2000" dirty="0" err="1">
                <a:latin typeface="微软雅黑" panose="020B0503020204020204" pitchFamily="34" charset="-122"/>
                <a:ea typeface="微软雅黑" panose="020B0503020204020204" pitchFamily="34" charset="-122"/>
              </a:rPr>
              <a:t>MyISAM</a:t>
            </a:r>
            <a:r>
              <a:rPr lang="zh-CN" altLang="en-US" sz="2000" dirty="0">
                <a:latin typeface="微软雅黑" panose="020B0503020204020204" pitchFamily="34" charset="-122"/>
                <a:ea typeface="微软雅黑" panose="020B0503020204020204" pitchFamily="34" charset="-122"/>
              </a:rPr>
              <a:t>类型的数据表</a:t>
            </a:r>
            <a:endParaRPr lang="en-US" sz="2000" dirty="0">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85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只能用于</a:t>
            </a: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CHAR </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VARCHAR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TEXT</a:t>
            </a:r>
            <a:r>
              <a:rPr lang="zh-CN" altLang="en-US" sz="2000" dirty="0">
                <a:latin typeface="微软雅黑" panose="020B0503020204020204" pitchFamily="34" charset="-122"/>
                <a:ea typeface="微软雅黑" panose="020B0503020204020204" pitchFamily="34" charset="-122"/>
              </a:rPr>
              <a:t>数据列类型</a:t>
            </a:r>
            <a:endParaRPr lang="en-US" sz="2000" dirty="0">
              <a:latin typeface="微软雅黑" panose="020B0503020204020204" pitchFamily="34" charset="-122"/>
              <a:ea typeface="微软雅黑" panose="020B0503020204020204" pitchFamily="34" charset="-122"/>
            </a:endParaRPr>
          </a:p>
          <a:p>
            <a:pPr marL="800100" lvl="1" indent="-342900" fontAlgn="base">
              <a:spcBef>
                <a:spcPct val="20000"/>
              </a:spcBef>
              <a:spcAft>
                <a:spcPct val="0"/>
              </a:spcAft>
              <a:buClr>
                <a:srgbClr val="0099D8"/>
              </a:buClr>
              <a:buSzPct val="85000"/>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适合大型数据集</a:t>
            </a:r>
            <a:endParaRPr lang="en-US" sz="2000" dirty="0">
              <a:latin typeface="微软雅黑" panose="020B0503020204020204" pitchFamily="34" charset="-122"/>
              <a:ea typeface="微软雅黑" panose="020B0503020204020204" pitchFamily="34" charset="-122"/>
            </a:endParaRPr>
          </a:p>
        </p:txBody>
      </p:sp>
      <p:sp>
        <p:nvSpPr>
          <p:cNvPr id="18436" name="AutoShape 4"/>
          <p:cNvSpPr/>
          <p:nvPr/>
        </p:nvSpPr>
        <p:spPr>
          <a:xfrm>
            <a:off x="1132384" y="3412451"/>
            <a:ext cx="6535960" cy="1124677"/>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noProof="1">
                <a:latin typeface="Arial" panose="020B0604020202020204" pitchFamily="34" charset="0"/>
              </a:rPr>
              <a:t> </a:t>
            </a:r>
            <a:r>
              <a:rPr lang="en-US" sz="1600" b="1" noProof="1">
                <a:latin typeface="Arial" panose="020B0604020202020204" pitchFamily="34" charset="0"/>
              </a:rPr>
              <a:t>CREATE TABLE  `student` (</a:t>
            </a:r>
          </a:p>
          <a:p>
            <a:r>
              <a:rPr lang="en-US" sz="1600" b="1" noProof="1">
                <a:latin typeface="Arial" panose="020B0604020202020204" pitchFamily="34" charset="0"/>
              </a:rPr>
              <a:t>       #</a:t>
            </a:r>
            <a:r>
              <a:rPr lang="zh-CN" altLang="en-US" sz="1600" b="1" noProof="1">
                <a:latin typeface="Arial" panose="020B0604020202020204" pitchFamily="34" charset="0"/>
              </a:rPr>
              <a:t>省略一些</a:t>
            </a:r>
            <a:r>
              <a:rPr lang="en-US" sz="1600" b="1" noProof="1">
                <a:latin typeface="Arial" panose="020B0604020202020204" pitchFamily="34" charset="0"/>
              </a:rPr>
              <a:t>SQL</a:t>
            </a:r>
            <a:r>
              <a:rPr lang="zh-CN" altLang="en-US" sz="1600" b="1" noProof="1">
                <a:latin typeface="Arial" panose="020B0604020202020204" pitchFamily="34" charset="0"/>
              </a:rPr>
              <a:t>语句</a:t>
            </a:r>
            <a:endParaRPr lang="zh-CN" sz="1600" b="1" noProof="1">
              <a:latin typeface="Arial" panose="020B0604020202020204" pitchFamily="34" charset="0"/>
            </a:endParaRPr>
          </a:p>
          <a:p>
            <a:r>
              <a:rPr lang="en-US" sz="1600" b="1" noProof="1">
                <a:solidFill>
                  <a:srgbClr val="FF0000"/>
                </a:solidFill>
                <a:latin typeface="Arial" panose="020B0604020202020204" pitchFamily="34" charset="0"/>
              </a:rPr>
              <a:t>       FULLTEXT </a:t>
            </a:r>
            <a:r>
              <a:rPr lang="en-US" sz="1600" b="1" noProof="1">
                <a:latin typeface="Arial" panose="020B0604020202020204" pitchFamily="34" charset="0"/>
              </a:rPr>
              <a:t>(</a:t>
            </a:r>
            <a:r>
              <a:rPr lang="en-US" altLang="en-US" sz="1600" b="1" noProof="1">
                <a:latin typeface="Arial" panose="020B0604020202020204" pitchFamily="34" charset="0"/>
              </a:rPr>
              <a:t>`</a:t>
            </a:r>
            <a:r>
              <a:rPr lang="en-US" sz="1600" b="1" noProof="1">
                <a:latin typeface="Arial" panose="020B0604020202020204" pitchFamily="34" charset="0"/>
              </a:rPr>
              <a:t>StudentName</a:t>
            </a:r>
            <a:r>
              <a:rPr lang="en-US" altLang="en-US" sz="1600" b="1" noProof="1">
                <a:latin typeface="Arial" panose="020B0604020202020204" pitchFamily="34" charset="0"/>
              </a:rPr>
              <a:t>`</a:t>
            </a:r>
            <a:r>
              <a:rPr lang="en-US" sz="1600" b="1" noProof="1">
                <a:latin typeface="Arial" panose="020B0604020202020204" pitchFamily="34" charset="0"/>
              </a:rPr>
              <a:t>) </a:t>
            </a:r>
          </a:p>
          <a:p>
            <a:r>
              <a:rPr lang="en-US" sz="1600" b="1" noProof="1">
                <a:latin typeface="Arial" panose="020B0604020202020204" pitchFamily="34" charset="0"/>
              </a:rPr>
              <a:t>)</a:t>
            </a:r>
            <a:r>
              <a:rPr lang="en-US" altLang="en-US" sz="1600" b="1" noProof="1">
                <a:latin typeface="Arial" panose="020B0604020202020204" pitchFamily="34" charset="0"/>
              </a:rPr>
              <a:t>ENGINE=MYISAM;</a:t>
            </a:r>
            <a:endParaRPr lang="en-US" sz="1600" b="1" noProof="1">
              <a:latin typeface="Arial" panose="020B0604020202020204" pitchFamily="34" charset="0"/>
            </a:endParaRPr>
          </a:p>
        </p:txBody>
      </p:sp>
      <p:sp>
        <p:nvSpPr>
          <p:cNvPr id="18440" name="AutoShape 4"/>
          <p:cNvSpPr/>
          <p:nvPr/>
        </p:nvSpPr>
        <p:spPr>
          <a:xfrm>
            <a:off x="1115616" y="4624388"/>
            <a:ext cx="6552728" cy="341828"/>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en-US" sz="1600" b="1" noProof="1">
                <a:solidFill>
                  <a:srgbClr val="FF0000"/>
                </a:solidFill>
                <a:latin typeface="Arial" panose="020B0604020202020204" pitchFamily="34" charset="0"/>
              </a:rPr>
              <a:t>ALTER TABLE </a:t>
            </a:r>
            <a:r>
              <a:rPr lang="en-US" altLang="en-US" sz="1600" b="1" noProof="1">
                <a:latin typeface="Arial" panose="020B0604020202020204" pitchFamily="34" charset="0"/>
              </a:rPr>
              <a:t>employee </a:t>
            </a:r>
            <a:r>
              <a:rPr lang="en-US" altLang="en-US" sz="1600" b="1" noProof="1">
                <a:solidFill>
                  <a:srgbClr val="FF0000"/>
                </a:solidFill>
                <a:latin typeface="Arial" panose="020B0604020202020204" pitchFamily="34" charset="0"/>
              </a:rPr>
              <a:t>ADD FULLTEXT </a:t>
            </a:r>
            <a:r>
              <a:rPr lang="en-US" altLang="en-US" sz="1600" b="1" noProof="1">
                <a:latin typeface="Arial" panose="020B0604020202020204" pitchFamily="34" charset="0"/>
              </a:rPr>
              <a:t>(`first_name`);</a:t>
            </a:r>
          </a:p>
        </p:txBody>
      </p:sp>
      <p:sp>
        <p:nvSpPr>
          <p:cNvPr id="5" name="标题 4"/>
          <p:cNvSpPr>
            <a:spLocks noGrp="1"/>
          </p:cNvSpPr>
          <p:nvPr>
            <p:ph type="title"/>
          </p:nvPr>
        </p:nvSpPr>
        <p:spPr>
          <a:xfrm>
            <a:off x="251520" y="193234"/>
            <a:ext cx="8185785" cy="706755"/>
          </a:xfrm>
        </p:spPr>
        <p:txBody>
          <a:bodyPr/>
          <a:lstStyle/>
          <a:p>
            <a:r>
              <a:rPr lang="zh-CN" altLang="en-US" dirty="0"/>
              <a:t>全文索引</a:t>
            </a:r>
            <a:r>
              <a:rPr lang="zh-CN" altLang="en-US" dirty="0">
                <a:solidFill>
                  <a:srgbClr val="0B9FDD"/>
                </a:solidFill>
              </a:rPr>
              <a:t>（</a:t>
            </a:r>
            <a:r>
              <a:rPr lang="en-US" altLang="zh-CN" dirty="0">
                <a:solidFill>
                  <a:srgbClr val="0B9FDD"/>
                </a:solidFill>
              </a:rPr>
              <a:t>FULLTEXT</a:t>
            </a:r>
            <a:r>
              <a:rPr lang="zh-CN" altLang="en-US" dirty="0">
                <a:solidFill>
                  <a:srgbClr val="0B9FDD"/>
                </a:solidFill>
              </a:rPr>
              <a:t>）</a:t>
            </a:r>
            <a:endParaRPr lang="zh-CN" altLang="en-US" dirty="0"/>
          </a:p>
        </p:txBody>
      </p:sp>
      <p:grpSp>
        <p:nvGrpSpPr>
          <p:cNvPr id="15" name="组合 14"/>
          <p:cNvGrpSpPr/>
          <p:nvPr/>
        </p:nvGrpSpPr>
        <p:grpSpPr>
          <a:xfrm>
            <a:off x="323528" y="3291830"/>
            <a:ext cx="436880" cy="531495"/>
            <a:chOff x="3548698" y="2423160"/>
            <a:chExt cx="436880" cy="531495"/>
          </a:xfrm>
        </p:grpSpPr>
        <p:sp>
          <p:nvSpPr>
            <p:cNvPr id="16"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7" name="图片 16" descr="C:\Users\Lenovo\Desktop\icon\电脑.png电脑"/>
            <p:cNvPicPr>
              <a:picLocks noChangeAspect="1"/>
            </p:cNvPicPr>
            <p:nvPr/>
          </p:nvPicPr>
          <p:blipFill>
            <a:blip r:embed="rId3"/>
            <a:srcRect/>
            <a:stretch>
              <a:fillRect/>
            </a:stretch>
          </p:blipFill>
          <p:spPr>
            <a:xfrm>
              <a:off x="3627438" y="2423160"/>
              <a:ext cx="279400" cy="278765"/>
            </a:xfrm>
            <a:prstGeom prst="rect">
              <a:avLst/>
            </a:prstGeom>
          </p:spPr>
        </p:pic>
      </p:grpSp>
      <p:sp>
        <p:nvSpPr>
          <p:cNvPr id="10" name="TextBox 8"/>
          <p:cNvSpPr txBox="1"/>
          <p:nvPr/>
        </p:nvSpPr>
        <p:spPr>
          <a:xfrm>
            <a:off x="6732240" y="3825850"/>
            <a:ext cx="1398314" cy="300082"/>
          </a:xfrm>
          <a:prstGeom prst="rect">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zh-CN"/>
            </a:defPPr>
            <a:lvl1pPr marL="224155" indent="-224155" algn="ctr" fontAlgn="base">
              <a:defRPr sz="1350" b="1">
                <a:solidFill>
                  <a:schemeClr val="bg1"/>
                </a:solidFill>
                <a:ea typeface="黑体" panose="0201060906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noProof="1"/>
              <a:t>创建表时添加</a:t>
            </a:r>
          </a:p>
        </p:txBody>
      </p:sp>
      <p:sp>
        <p:nvSpPr>
          <p:cNvPr id="11" name="TextBox 10"/>
          <p:cNvSpPr txBox="1"/>
          <p:nvPr/>
        </p:nvSpPr>
        <p:spPr>
          <a:xfrm>
            <a:off x="6660232" y="4647932"/>
            <a:ext cx="1543446" cy="300082"/>
          </a:xfrm>
          <a:prstGeom prst="rect">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zh-CN"/>
            </a:defPPr>
            <a:lvl1pPr marL="224155" indent="-224155" algn="ctr" fontAlgn="base">
              <a:defRPr sz="1350" b="1">
                <a:solidFill>
                  <a:schemeClr val="bg1"/>
                </a:solidFill>
                <a:ea typeface="黑体" panose="02010609060101010101"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noProof="1"/>
              <a:t>创建后追加</a:t>
            </a:r>
          </a:p>
        </p:txBody>
      </p:sp>
      <p:sp>
        <p:nvSpPr>
          <p:cNvPr id="2" name="灯片编号占位符 1">
            <a:extLst>
              <a:ext uri="{FF2B5EF4-FFF2-40B4-BE49-F238E27FC236}">
                <a16:creationId xmlns:a16="http://schemas.microsoft.com/office/drawing/2014/main" id="{0E6BDECB-E5A4-4F64-A9F1-9F32EB2F6B71}"/>
              </a:ext>
            </a:extLst>
          </p:cNvPr>
          <p:cNvSpPr>
            <a:spLocks noGrp="1"/>
          </p:cNvSpPr>
          <p:nvPr>
            <p:ph type="sldNum" sz="quarter" idx="12"/>
          </p:nvPr>
        </p:nvSpPr>
        <p:spPr/>
        <p:txBody>
          <a:bodyPr/>
          <a:lstStyle/>
          <a:p>
            <a:fld id="{0C913308-F349-4B6D-A68A-DD1791B4A57B}" type="slidenum">
              <a:rPr lang="zh-CN" altLang="en-US" smtClean="0"/>
              <a:pPr/>
              <a:t>15</a:t>
            </a:fld>
            <a:r>
              <a:rPr lang="zh-CN" altLang="en-US"/>
              <a:t>/</a:t>
            </a:r>
            <a:r>
              <a:rPr lang="en-US" altLang="zh-CN"/>
              <a:t>32</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2"/>
          <p:cNvSpPr>
            <a:spLocks noGrp="1" noChangeArrowheads="1"/>
          </p:cNvSpPr>
          <p:nvPr>
            <p:ph type="title"/>
          </p:nvPr>
        </p:nvSpPr>
        <p:spPr/>
        <p:txBody>
          <a:bodyPr/>
          <a:lstStyle/>
          <a:p>
            <a:r>
              <a:rPr lang="zh-CN" altLang="en-US"/>
              <a:t>管理索引</a:t>
            </a:r>
          </a:p>
        </p:txBody>
      </p:sp>
      <p:sp>
        <p:nvSpPr>
          <p:cNvPr id="19458" name="内容占位符 1"/>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创建索引</a:t>
            </a:r>
            <a:endParaRPr lang="en-US" dirty="0"/>
          </a:p>
          <a:p>
            <a:pPr lvl="1"/>
            <a:r>
              <a:rPr lang="zh-CN" altLang="en-US" sz="1800" dirty="0"/>
              <a:t>创建表时添加</a:t>
            </a:r>
            <a:endParaRPr lang="en-US" sz="1800" dirty="0"/>
          </a:p>
          <a:p>
            <a:pPr lvl="1"/>
            <a:r>
              <a:rPr lang="zh-CN" altLang="en-US" sz="1800" dirty="0"/>
              <a:t>建表后追加</a:t>
            </a:r>
            <a:endParaRPr lang="en-US" altLang="zh-CN" sz="1800" dirty="0"/>
          </a:p>
          <a:p>
            <a:pPr lvl="1"/>
            <a:endParaRPr lang="en-US" dirty="0"/>
          </a:p>
          <a:p>
            <a:r>
              <a:rPr lang="zh-CN" altLang="en-US" dirty="0"/>
              <a:t>删除索引</a:t>
            </a:r>
            <a:endParaRPr lang="en-US" altLang="zh-CN" dirty="0"/>
          </a:p>
          <a:p>
            <a:endParaRPr lang="en-US" dirty="0"/>
          </a:p>
          <a:p>
            <a:pPr lvl="1"/>
            <a:endParaRPr lang="en-US" altLang="zh-CN" dirty="0"/>
          </a:p>
          <a:p>
            <a:r>
              <a:rPr lang="zh-CN" altLang="en-US" dirty="0"/>
              <a:t>查看索引</a:t>
            </a:r>
            <a:endParaRPr lang="en-US" dirty="0"/>
          </a:p>
          <a:p>
            <a:pPr lvl="1"/>
            <a:endParaRPr lang="zh-CN" altLang="en-US" dirty="0"/>
          </a:p>
        </p:txBody>
      </p:sp>
      <p:sp>
        <p:nvSpPr>
          <p:cNvPr id="5" name="AutoShape 4"/>
          <p:cNvSpPr/>
          <p:nvPr/>
        </p:nvSpPr>
        <p:spPr>
          <a:xfrm>
            <a:off x="1403648" y="2139702"/>
            <a:ext cx="5976664" cy="342629"/>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a:latin typeface="Arial" panose="020B0604020202020204" pitchFamily="34" charset="0"/>
              </a:rPr>
              <a:t>ALERT TABLE </a:t>
            </a:r>
            <a:r>
              <a:rPr lang="zh-CN" altLang="en-US" sz="1600" b="1" dirty="0">
                <a:latin typeface="Arial" panose="020B0604020202020204" pitchFamily="34" charset="0"/>
              </a:rPr>
              <a:t>表名 </a:t>
            </a:r>
            <a:r>
              <a:rPr lang="en-US" altLang="zh-CN" sz="1600" b="1" dirty="0">
                <a:latin typeface="Arial" panose="020B0604020202020204" pitchFamily="34" charset="0"/>
              </a:rPr>
              <a:t>ADD  </a:t>
            </a:r>
            <a:r>
              <a:rPr lang="zh-CN" altLang="en-US" sz="1600" b="1" dirty="0">
                <a:latin typeface="Arial" panose="020B0604020202020204" pitchFamily="34" charset="0"/>
              </a:rPr>
              <a:t>索引类型（数据列名）</a:t>
            </a:r>
            <a:endParaRPr lang="en-US" altLang="x-none" sz="1600" b="1" noProof="1">
              <a:latin typeface="Arial" panose="020B0604020202020204" pitchFamily="34" charset="0"/>
            </a:endParaRPr>
          </a:p>
        </p:txBody>
      </p:sp>
      <p:sp>
        <p:nvSpPr>
          <p:cNvPr id="6" name="AutoShape 4"/>
          <p:cNvSpPr/>
          <p:nvPr/>
        </p:nvSpPr>
        <p:spPr>
          <a:xfrm>
            <a:off x="1370896" y="2931790"/>
            <a:ext cx="5976664" cy="932259"/>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a:latin typeface="Arial" panose="020B0604020202020204" pitchFamily="34" charset="0"/>
              </a:rPr>
              <a:t>DROP  INDEX </a:t>
            </a:r>
            <a:r>
              <a:rPr lang="zh-CN" altLang="en-US" b="1" dirty="0">
                <a:latin typeface="Arial" panose="020B0604020202020204" pitchFamily="34" charset="0"/>
              </a:rPr>
              <a:t>索引名 </a:t>
            </a:r>
            <a:r>
              <a:rPr lang="en-US" altLang="zh-CN" b="1" dirty="0">
                <a:latin typeface="Arial" panose="020B0604020202020204" pitchFamily="34" charset="0"/>
              </a:rPr>
              <a:t>ON    </a:t>
            </a:r>
            <a:r>
              <a:rPr lang="zh-CN" altLang="en-US" b="1" dirty="0">
                <a:latin typeface="Arial" panose="020B0604020202020204" pitchFamily="34" charset="0"/>
              </a:rPr>
              <a:t>表名</a:t>
            </a:r>
            <a:endParaRPr lang="en-US" altLang="zh-CN" b="1" dirty="0">
              <a:latin typeface="Arial" panose="020B0604020202020204" pitchFamily="34" charset="0"/>
            </a:endParaRPr>
          </a:p>
          <a:p>
            <a:r>
              <a:rPr lang="en-US" altLang="zh-CN" b="1" dirty="0">
                <a:latin typeface="Arial" panose="020B0604020202020204" pitchFamily="34" charset="0"/>
              </a:rPr>
              <a:t>ALTER TABLE </a:t>
            </a:r>
            <a:r>
              <a:rPr lang="zh-CN" altLang="en-US" b="1" dirty="0">
                <a:latin typeface="Arial" panose="020B0604020202020204" pitchFamily="34" charset="0"/>
              </a:rPr>
              <a:t>表名   </a:t>
            </a:r>
            <a:r>
              <a:rPr lang="en-US" altLang="zh-CN" b="1" dirty="0">
                <a:latin typeface="Arial" panose="020B0604020202020204" pitchFamily="34" charset="0"/>
              </a:rPr>
              <a:t>DROP  INDEX  </a:t>
            </a:r>
            <a:r>
              <a:rPr lang="zh-CN" altLang="en-US" b="1" dirty="0">
                <a:latin typeface="Arial" panose="020B0604020202020204" pitchFamily="34" charset="0"/>
              </a:rPr>
              <a:t>索引名</a:t>
            </a:r>
            <a:endParaRPr lang="en-US" altLang="zh-CN" b="1" dirty="0">
              <a:latin typeface="Arial" panose="020B0604020202020204" pitchFamily="34" charset="0"/>
            </a:endParaRPr>
          </a:p>
          <a:p>
            <a:r>
              <a:rPr lang="en-US" altLang="zh-CN" b="1" dirty="0">
                <a:latin typeface="Arial" panose="020B0604020202020204" pitchFamily="34" charset="0"/>
              </a:rPr>
              <a:t>ALTER TABLE </a:t>
            </a:r>
            <a:r>
              <a:rPr lang="zh-CN" altLang="en-US" b="1" dirty="0">
                <a:latin typeface="Arial" panose="020B0604020202020204" pitchFamily="34" charset="0"/>
              </a:rPr>
              <a:t>表名   </a:t>
            </a:r>
            <a:r>
              <a:rPr lang="en-US" altLang="zh-CN" b="1" dirty="0">
                <a:latin typeface="Arial" panose="020B0604020202020204" pitchFamily="34" charset="0"/>
              </a:rPr>
              <a:t>DROP  PRIMARY KEY</a:t>
            </a:r>
          </a:p>
        </p:txBody>
      </p:sp>
      <p:sp>
        <p:nvSpPr>
          <p:cNvPr id="7" name="AutoShape 4"/>
          <p:cNvSpPr/>
          <p:nvPr/>
        </p:nvSpPr>
        <p:spPr>
          <a:xfrm>
            <a:off x="1403648" y="4227934"/>
            <a:ext cx="5976664" cy="341828"/>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sz="1600" b="1" dirty="0">
                <a:latin typeface="Arial" panose="020B0604020202020204" pitchFamily="34" charset="0"/>
              </a:rPr>
              <a:t>SHOW </a:t>
            </a:r>
            <a:r>
              <a:rPr lang="zh-CN" altLang="en-US" sz="1600" b="1" dirty="0">
                <a:latin typeface="Arial" panose="020B0604020202020204" pitchFamily="34" charset="0"/>
              </a:rPr>
              <a:t> </a:t>
            </a:r>
            <a:r>
              <a:rPr lang="en-US" altLang="zh-CN" sz="1600" b="1" dirty="0">
                <a:latin typeface="Arial" panose="020B0604020202020204" pitchFamily="34" charset="0"/>
              </a:rPr>
              <a:t>INDEX(</a:t>
            </a:r>
            <a:r>
              <a:rPr lang="zh-CN" altLang="en-US" sz="1600" b="1" dirty="0">
                <a:latin typeface="Arial" panose="020B0604020202020204" pitchFamily="34" charset="0"/>
              </a:rPr>
              <a:t>或</a:t>
            </a:r>
            <a:r>
              <a:rPr lang="en-US" altLang="zh-CN" sz="1600" b="1" dirty="0">
                <a:latin typeface="Arial" panose="020B0604020202020204" pitchFamily="34" charset="0"/>
              </a:rPr>
              <a:t>KEYS)</a:t>
            </a:r>
            <a:r>
              <a:rPr lang="zh-CN" altLang="en-US" sz="1600" b="1" dirty="0">
                <a:latin typeface="Arial" panose="020B0604020202020204" pitchFamily="34" charset="0"/>
              </a:rPr>
              <a:t> </a:t>
            </a:r>
            <a:r>
              <a:rPr lang="en-US" altLang="zh-CN" sz="1600" b="1" dirty="0">
                <a:latin typeface="Arial" panose="020B0604020202020204" pitchFamily="34" charset="0"/>
              </a:rPr>
              <a:t>FROM </a:t>
            </a:r>
            <a:r>
              <a:rPr lang="zh-CN" altLang="en-US" sz="1600" b="1" dirty="0">
                <a:latin typeface="Arial" panose="020B0604020202020204" pitchFamily="34" charset="0"/>
              </a:rPr>
              <a:t>表名</a:t>
            </a:r>
            <a:endParaRPr lang="en-US" altLang="x-none" sz="1600" b="1" noProof="1">
              <a:latin typeface="Arial" panose="020B0604020202020204" pitchFamily="34" charset="0"/>
            </a:endParaRPr>
          </a:p>
        </p:txBody>
      </p:sp>
      <p:sp>
        <p:nvSpPr>
          <p:cNvPr id="8" name="TextBox 65"/>
          <p:cNvSpPr txBox="1"/>
          <p:nvPr/>
        </p:nvSpPr>
        <p:spPr>
          <a:xfrm>
            <a:off x="102672" y="2083827"/>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9" name="图片 8" descr="C:\Users\Lenovo\Desktop\icon\书籍.png书籍"/>
          <p:cNvPicPr>
            <a:picLocks noChangeAspect="1"/>
          </p:cNvPicPr>
          <p:nvPr/>
        </p:nvPicPr>
        <p:blipFill>
          <a:blip r:embed="rId3"/>
          <a:srcRect/>
          <a:stretch>
            <a:fillRect/>
          </a:stretch>
        </p:blipFill>
        <p:spPr>
          <a:xfrm>
            <a:off x="163949" y="1779662"/>
            <a:ext cx="314325" cy="314325"/>
          </a:xfrm>
          <a:prstGeom prst="rect">
            <a:avLst/>
          </a:prstGeom>
        </p:spPr>
      </p:pic>
      <p:sp>
        <p:nvSpPr>
          <p:cNvPr id="10" name="TextBox 65"/>
          <p:cNvSpPr txBox="1"/>
          <p:nvPr/>
        </p:nvSpPr>
        <p:spPr>
          <a:xfrm>
            <a:off x="107504" y="3190736"/>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1" name="图片 10" descr="C:\Users\Lenovo\Desktop\icon\书籍.png书籍"/>
          <p:cNvPicPr>
            <a:picLocks noChangeAspect="1"/>
          </p:cNvPicPr>
          <p:nvPr/>
        </p:nvPicPr>
        <p:blipFill>
          <a:blip r:embed="rId3"/>
          <a:srcRect/>
          <a:stretch>
            <a:fillRect/>
          </a:stretch>
        </p:blipFill>
        <p:spPr>
          <a:xfrm>
            <a:off x="168781" y="2886571"/>
            <a:ext cx="314325" cy="314325"/>
          </a:xfrm>
          <a:prstGeom prst="rect">
            <a:avLst/>
          </a:prstGeom>
        </p:spPr>
      </p:pic>
      <p:sp>
        <p:nvSpPr>
          <p:cNvPr id="12" name="TextBox 65"/>
          <p:cNvSpPr txBox="1"/>
          <p:nvPr/>
        </p:nvSpPr>
        <p:spPr>
          <a:xfrm>
            <a:off x="107504" y="4126840"/>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3" name="图片 12" descr="C:\Users\Lenovo\Desktop\icon\书籍.png书籍"/>
          <p:cNvPicPr>
            <a:picLocks noChangeAspect="1"/>
          </p:cNvPicPr>
          <p:nvPr/>
        </p:nvPicPr>
        <p:blipFill>
          <a:blip r:embed="rId3"/>
          <a:srcRect/>
          <a:stretch>
            <a:fillRect/>
          </a:stretch>
        </p:blipFill>
        <p:spPr>
          <a:xfrm>
            <a:off x="168781" y="3822675"/>
            <a:ext cx="314325" cy="314325"/>
          </a:xfrm>
          <a:prstGeom prst="rect">
            <a:avLst/>
          </a:prstGeom>
        </p:spPr>
      </p:pic>
      <p:sp>
        <p:nvSpPr>
          <p:cNvPr id="2" name="灯片编号占位符 1">
            <a:extLst>
              <a:ext uri="{FF2B5EF4-FFF2-40B4-BE49-F238E27FC236}">
                <a16:creationId xmlns:a16="http://schemas.microsoft.com/office/drawing/2014/main" id="{7205A836-EB1A-4457-A517-056E6AC34BD7}"/>
              </a:ext>
            </a:extLst>
          </p:cNvPr>
          <p:cNvSpPr>
            <a:spLocks noGrp="1"/>
          </p:cNvSpPr>
          <p:nvPr>
            <p:ph type="sldNum" sz="quarter" idx="12"/>
          </p:nvPr>
        </p:nvSpPr>
        <p:spPr/>
        <p:txBody>
          <a:bodyPr/>
          <a:lstStyle/>
          <a:p>
            <a:fld id="{0C913308-F349-4B6D-A68A-DD1791B4A57B}" type="slidenum">
              <a:rPr lang="zh-CN" altLang="en-US" smtClean="0"/>
              <a:pPr/>
              <a:t>16</a:t>
            </a:fld>
            <a:r>
              <a:rPr lang="zh-CN" altLang="en-US"/>
              <a:t>/</a:t>
            </a:r>
            <a:r>
              <a:rPr lang="en-US" altLang="zh-CN"/>
              <a:t>32</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2"/>
          <p:cNvSpPr>
            <a:spLocks noGrp="1" noChangeArrowheads="1"/>
          </p:cNvSpPr>
          <p:nvPr>
            <p:ph type="title"/>
          </p:nvPr>
        </p:nvSpPr>
        <p:spPr/>
        <p:txBody>
          <a:bodyPr/>
          <a:lstStyle/>
          <a:p>
            <a:r>
              <a:rPr lang="zh-CN" altLang="en-US"/>
              <a:t>索引准则</a:t>
            </a:r>
          </a:p>
        </p:txBody>
      </p:sp>
      <p:sp>
        <p:nvSpPr>
          <p:cNvPr id="20482" name="内容占位符 1"/>
          <p:cNvSpPr>
            <a:spLocks noGrp="1" noChangeArrowheads="1"/>
          </p:cNvSpPr>
          <p:nvPr>
            <p:ph idx="1"/>
          </p:nvPr>
        </p:nvSpPr>
        <p:spPr/>
        <p:txBody>
          <a:bodyPr/>
          <a:lstStyle/>
          <a:p>
            <a:r>
              <a:rPr lang="zh-CN" altLang="en-US"/>
              <a:t>索引不是越多越好</a:t>
            </a:r>
            <a:endParaRPr lang="en-US"/>
          </a:p>
          <a:p>
            <a:r>
              <a:rPr lang="zh-CN" altLang="en-US"/>
              <a:t>不要对经常变动的数据加索引</a:t>
            </a:r>
            <a:endParaRPr lang="en-US"/>
          </a:p>
          <a:p>
            <a:r>
              <a:rPr lang="zh-CN" altLang="en-US"/>
              <a:t>小数据量的表建议不要加索引</a:t>
            </a:r>
            <a:endParaRPr lang="en-US"/>
          </a:p>
          <a:p>
            <a:r>
              <a:rPr lang="zh-CN" altLang="en-US"/>
              <a:t>索引一般应加在查找条件的字段</a:t>
            </a:r>
            <a:endParaRPr lang="en-US"/>
          </a:p>
          <a:p>
            <a:endParaRPr lang="zh-CN" altLang="en-US"/>
          </a:p>
        </p:txBody>
      </p:sp>
      <p:sp>
        <p:nvSpPr>
          <p:cNvPr id="2" name="灯片编号占位符 1">
            <a:extLst>
              <a:ext uri="{FF2B5EF4-FFF2-40B4-BE49-F238E27FC236}">
                <a16:creationId xmlns:a16="http://schemas.microsoft.com/office/drawing/2014/main" id="{1095DF89-1827-4C4D-BC58-D618203B7BB1}"/>
              </a:ext>
            </a:extLst>
          </p:cNvPr>
          <p:cNvSpPr>
            <a:spLocks noGrp="1"/>
          </p:cNvSpPr>
          <p:nvPr>
            <p:ph type="sldNum" sz="quarter" idx="12"/>
          </p:nvPr>
        </p:nvSpPr>
        <p:spPr/>
        <p:txBody>
          <a:bodyPr/>
          <a:lstStyle/>
          <a:p>
            <a:fld id="{0C913308-F349-4B6D-A68A-DD1791B4A57B}" type="slidenum">
              <a:rPr lang="zh-CN" altLang="en-US" smtClean="0"/>
              <a:pPr/>
              <a:t>17</a:t>
            </a:fld>
            <a:r>
              <a:rPr lang="zh-CN" altLang="en-US"/>
              <a:t>/</a:t>
            </a:r>
            <a:r>
              <a:rPr lang="en-US" altLang="zh-CN"/>
              <a:t>32</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2"/>
          <p:cNvSpPr>
            <a:spLocks noGrp="1" noChangeArrowheads="1"/>
          </p:cNvSpPr>
          <p:nvPr>
            <p:ph type="title"/>
          </p:nvPr>
        </p:nvSpPr>
        <p:spPr/>
        <p:txBody>
          <a:bodyPr/>
          <a:lstStyle/>
          <a:p>
            <a:r>
              <a:rPr lang="zh-CN" altLang="en-US" dirty="0"/>
              <a:t>给数据库表添加索引</a:t>
            </a:r>
          </a:p>
        </p:txBody>
      </p:sp>
      <p:sp>
        <p:nvSpPr>
          <p:cNvPr id="21506" name="内容占位符 1"/>
          <p:cNvSpPr>
            <a:spLocks noGrp="1" noChangeArrowheads="1"/>
          </p:cNvSpPr>
          <p:nvPr>
            <p:ph idx="1"/>
          </p:nvPr>
        </p:nvSpPr>
        <p:spPr>
          <a:xfrm>
            <a:off x="677545" y="1015365"/>
            <a:ext cx="8286943" cy="3394075"/>
          </a:xfrm>
          <a:noFill/>
          <a:ln w="9525">
            <a:noFill/>
            <a:miter lim="800000"/>
          </a:ln>
        </p:spPr>
        <p:txBody>
          <a:bodyPr vert="horz" wrap="square" lIns="91440" tIns="45720" rIns="91440" bIns="45720" numCol="1" anchor="t" anchorCtr="0" compatLnSpc="1"/>
          <a:lstStyle/>
          <a:p>
            <a:pPr>
              <a:buFont typeface="Wingdings" panose="05000000000000000000" pitchFamily="2" charset="2"/>
              <a:buChar char="u"/>
            </a:pPr>
            <a:r>
              <a:rPr lang="zh-CN" altLang="en-US" dirty="0"/>
              <a:t>给数据库表</a:t>
            </a:r>
            <a:r>
              <a:rPr lang="en-US" altLang="zh-CN" dirty="0"/>
              <a:t>student</a:t>
            </a:r>
            <a:r>
              <a:rPr lang="zh-CN" altLang="en-US" dirty="0"/>
              <a:t>添加索引</a:t>
            </a:r>
            <a:endParaRPr lang="en-US" dirty="0"/>
          </a:p>
          <a:p>
            <a:pPr lvl="1"/>
            <a:r>
              <a:rPr lang="zh-CN" altLang="en-US" dirty="0"/>
              <a:t>学号</a:t>
            </a:r>
            <a:r>
              <a:rPr lang="en-US" altLang="zh-CN" dirty="0" err="1"/>
              <a:t>StudentNo</a:t>
            </a:r>
            <a:r>
              <a:rPr lang="zh-CN" altLang="en-US" dirty="0"/>
              <a:t>，添加主键索引</a:t>
            </a:r>
            <a:endParaRPr lang="en-US" dirty="0"/>
          </a:p>
          <a:p>
            <a:pPr lvl="1"/>
            <a:r>
              <a:rPr lang="zh-CN" altLang="en-US" dirty="0"/>
              <a:t>身份证</a:t>
            </a:r>
            <a:r>
              <a:rPr lang="en-US" altLang="zh-CN" dirty="0" err="1"/>
              <a:t>IdentityCard</a:t>
            </a:r>
            <a:r>
              <a:rPr lang="zh-CN" altLang="en-US" dirty="0"/>
              <a:t>，添加唯一索引</a:t>
            </a:r>
            <a:endParaRPr lang="en-US" dirty="0"/>
          </a:p>
          <a:p>
            <a:pPr lvl="1"/>
            <a:r>
              <a:rPr lang="zh-CN" altLang="en-US" dirty="0"/>
              <a:t>邮箱</a:t>
            </a:r>
            <a:r>
              <a:rPr lang="en-US" altLang="zh-CN" dirty="0"/>
              <a:t>Email</a:t>
            </a:r>
            <a:r>
              <a:rPr lang="zh-CN" altLang="en-US" dirty="0"/>
              <a:t>，添加常规索引</a:t>
            </a:r>
            <a:endParaRPr lang="en-US" dirty="0"/>
          </a:p>
          <a:p>
            <a:pPr lvl="1"/>
            <a:r>
              <a:rPr lang="zh-CN" altLang="en-US" dirty="0"/>
              <a:t>姓名</a:t>
            </a:r>
            <a:r>
              <a:rPr lang="en-US" altLang="zh-CN" dirty="0" err="1"/>
              <a:t>StudentName</a:t>
            </a:r>
            <a:r>
              <a:rPr lang="zh-CN" altLang="en-US" dirty="0"/>
              <a:t>，添加全文索引 </a:t>
            </a:r>
            <a:r>
              <a:rPr lang="en-US" altLang="zh-CN" dirty="0"/>
              <a:t>(</a:t>
            </a:r>
            <a:r>
              <a:rPr lang="en-US" altLang="zh-CN" dirty="0" err="1"/>
              <a:t>MyISAM</a:t>
            </a:r>
            <a:r>
              <a:rPr lang="zh-CN" altLang="en-US" dirty="0"/>
              <a:t>类型数据表</a:t>
            </a:r>
            <a:r>
              <a:rPr lang="en-US" altLang="zh-CN" dirty="0"/>
              <a:t>)</a:t>
            </a:r>
          </a:p>
          <a:p>
            <a:pPr lvl="2"/>
            <a:endParaRPr lang="en-US" dirty="0"/>
          </a:p>
          <a:p>
            <a:pPr lvl="2"/>
            <a:endParaRPr lang="zh-CN" altLang="en-US" dirty="0"/>
          </a:p>
        </p:txBody>
      </p:sp>
      <p:grpSp>
        <p:nvGrpSpPr>
          <p:cNvPr id="10" name="组合 9"/>
          <p:cNvGrpSpPr/>
          <p:nvPr/>
        </p:nvGrpSpPr>
        <p:grpSpPr>
          <a:xfrm>
            <a:off x="2646899" y="4515966"/>
            <a:ext cx="3797309" cy="371891"/>
            <a:chOff x="1403648" y="3795886"/>
            <a:chExt cx="5714808" cy="371891"/>
          </a:xfrm>
        </p:grpSpPr>
        <p:sp>
          <p:nvSpPr>
            <p:cNvPr id="11" name="圆角矩形 10"/>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3"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768430" y="3829223"/>
              <a:ext cx="2157963" cy="338554"/>
            </a:xfrm>
            <a:prstGeom prst="rect">
              <a:avLst/>
            </a:prstGeom>
            <a:noFill/>
            <a:effectLst/>
          </p:spPr>
          <p:txBody>
            <a:bodyPr wrap="none">
              <a:spAutoFit/>
            </a:bodyPr>
            <a:lstStyle/>
            <a:p>
              <a:pPr algn="r">
                <a:defRPr/>
              </a:pPr>
              <a:r>
                <a:rPr lang="zh-CN" altLang="en-US" sz="1600" b="1" noProof="1">
                  <a:solidFill>
                    <a:schemeClr val="bg1"/>
                  </a:solidFill>
                  <a:latin typeface="微软雅黑" panose="020B0503020204020204" pitchFamily="34" charset="-122"/>
                  <a:ea typeface="微软雅黑" panose="020B0503020204020204" pitchFamily="34" charset="-122"/>
                </a:rPr>
                <a:t>演示示例</a:t>
              </a:r>
              <a:r>
                <a:rPr lang="en-US" altLang="zh-CN" sz="1600" b="1" noProof="1">
                  <a:solidFill>
                    <a:schemeClr val="bg1"/>
                  </a:solidFill>
                  <a:latin typeface="微软雅黑" panose="020B0503020204020204" pitchFamily="34" charset="-122"/>
                  <a:ea typeface="微软雅黑" panose="020B0503020204020204" pitchFamily="34" charset="-122"/>
                </a:rPr>
                <a:t>2</a:t>
              </a:r>
              <a:r>
                <a:rPr lang="zh-CN" altLang="en-US" sz="1600" b="1" noProof="1">
                  <a:solidFill>
                    <a:schemeClr val="bg1"/>
                  </a:solidFill>
                  <a:latin typeface="微软雅黑" panose="020B0503020204020204" pitchFamily="34" charset="-122"/>
                  <a:ea typeface="微软雅黑" panose="020B0503020204020204" pitchFamily="34" charset="-122"/>
                </a:rPr>
                <a:t>：添加索引</a:t>
              </a:r>
            </a:p>
          </p:txBody>
        </p:sp>
      </p:grpSp>
      <p:sp>
        <p:nvSpPr>
          <p:cNvPr id="2" name="灯片编号占位符 1">
            <a:extLst>
              <a:ext uri="{FF2B5EF4-FFF2-40B4-BE49-F238E27FC236}">
                <a16:creationId xmlns:a16="http://schemas.microsoft.com/office/drawing/2014/main" id="{7ACB304F-FF5F-43B4-8844-FE9DDC086B9B}"/>
              </a:ext>
            </a:extLst>
          </p:cNvPr>
          <p:cNvSpPr>
            <a:spLocks noGrp="1"/>
          </p:cNvSpPr>
          <p:nvPr>
            <p:ph type="sldNum" sz="quarter" idx="12"/>
          </p:nvPr>
        </p:nvSpPr>
        <p:spPr/>
        <p:txBody>
          <a:bodyPr/>
          <a:lstStyle/>
          <a:p>
            <a:fld id="{0C913308-F349-4B6D-A68A-DD1791B4A57B}" type="slidenum">
              <a:rPr lang="zh-CN" altLang="en-US" smtClean="0"/>
              <a:pPr/>
              <a:t>18</a:t>
            </a:fld>
            <a:r>
              <a:rPr lang="zh-CN" altLang="en-US"/>
              <a:t>/</a:t>
            </a:r>
            <a:r>
              <a:rPr lang="en-US" altLang="zh-CN"/>
              <a:t>32</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对象 25601"/>
          <p:cNvGraphicFramePr/>
          <p:nvPr/>
        </p:nvGraphicFramePr>
        <p:xfrm>
          <a:off x="1331640" y="2306736"/>
          <a:ext cx="6276975" cy="2281238"/>
        </p:xfrm>
        <a:graphic>
          <a:graphicData uri="http://schemas.openxmlformats.org/presentationml/2006/ole">
            <mc:AlternateContent xmlns:mc="http://schemas.openxmlformats.org/markup-compatibility/2006">
              <mc:Choice xmlns:v="urn:schemas-microsoft-com:vml" Requires="v">
                <p:oleObj spid="_x0000_s1031" r:id="rId4" imgW="8362950" imgH="3038475" progId="PBrush">
                  <p:embed/>
                </p:oleObj>
              </mc:Choice>
              <mc:Fallback>
                <p:oleObj r:id="rId4" imgW="8362950" imgH="3038475" progId="PBrush">
                  <p:embed/>
                  <p:pic>
                    <p:nvPicPr>
                      <p:cNvPr id="22530" name="对象 2560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2306736"/>
                        <a:ext cx="627697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1" name="标题 1"/>
          <p:cNvSpPr>
            <a:spLocks noGrp="1" noChangeArrowheads="1"/>
          </p:cNvSpPr>
          <p:nvPr>
            <p:ph type="title"/>
          </p:nvPr>
        </p:nvSpPr>
        <p:spPr>
          <a:xfrm>
            <a:off x="457200" y="206375"/>
            <a:ext cx="8229600" cy="708025"/>
          </a:xfrm>
        </p:spPr>
        <p:txBody>
          <a:bodyPr/>
          <a:lstStyle/>
          <a:p>
            <a:pPr eaLnBrk="1" hangingPunct="1"/>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语句的执行性能</a:t>
            </a:r>
          </a:p>
        </p:txBody>
      </p:sp>
      <p:sp>
        <p:nvSpPr>
          <p:cNvPr id="22532" name="内容占位符 2"/>
          <p:cNvSpPr>
            <a:spLocks noGrp="1" noChangeArrowheads="1"/>
          </p:cNvSpPr>
          <p:nvPr>
            <p:ph idx="1"/>
          </p:nvPr>
        </p:nvSpPr>
        <p:spPr/>
        <p:txBody>
          <a:bodyPr/>
          <a:lstStyle/>
          <a:p>
            <a:pPr lvl="1" indent="-285750" eaLnBrk="1" hangingPunct="1">
              <a:buClr>
                <a:srgbClr val="4BACC6"/>
              </a:buClr>
              <a:buSzPct val="100000"/>
              <a:buFont typeface="Wingdings" panose="05000000000000000000" pitchFamily="2" charset="2"/>
              <a:buChar char="•"/>
            </a:pPr>
            <a:endParaRPr lang="en-US" altLang="zh-CN" sz="1800" dirty="0">
              <a:latin typeface="微软雅黑" panose="020B0503020204020204" pitchFamily="34" charset="-122"/>
              <a:ea typeface="微软雅黑" panose="020B0503020204020204" pitchFamily="34" charset="-122"/>
            </a:endParaRPr>
          </a:p>
          <a:p>
            <a:pPr lvl="1" indent="-285750" eaLnBrk="1" hangingPunct="1">
              <a:buClr>
                <a:srgbClr val="4BACC6"/>
              </a:buClr>
              <a:buSzPct val="100000"/>
              <a:buFont typeface="Wingdings" panose="05000000000000000000" pitchFamily="2" charset="2"/>
              <a:buChar char="•"/>
            </a:pPr>
            <a:endParaRPr lang="en-US" altLang="zh-CN" sz="1800" dirty="0"/>
          </a:p>
          <a:p>
            <a:pPr marL="514350" lvl="1" indent="0" eaLnBrk="1" hangingPunct="1">
              <a:buClr>
                <a:srgbClr val="4BACC6"/>
              </a:buClr>
              <a:buSzPct val="100000"/>
              <a:buNone/>
            </a:pPr>
            <a:endParaRPr lang="en-US" altLang="zh-CN" sz="1800" dirty="0">
              <a:latin typeface="微软雅黑" panose="020B0503020204020204" pitchFamily="34" charset="-122"/>
              <a:ea typeface="微软雅黑" panose="020B0503020204020204" pitchFamily="34" charset="-122"/>
            </a:endParaRPr>
          </a:p>
          <a:p>
            <a:pPr marL="514350" lvl="1" indent="0" eaLnBrk="1" hangingPunct="1">
              <a:buClr>
                <a:srgbClr val="4BACC6"/>
              </a:buClr>
              <a:buSzPct val="100000"/>
              <a:buNone/>
            </a:pPr>
            <a:r>
              <a:rPr lang="zh-CN" altLang="en-US" sz="1800" dirty="0">
                <a:latin typeface="微软雅黑" panose="020B0503020204020204" pitchFamily="34" charset="-122"/>
                <a:ea typeface="微软雅黑" panose="020B0503020204020204" pitchFamily="34" charset="-122"/>
              </a:rPr>
              <a:t>提示：使用 </a:t>
            </a:r>
            <a:r>
              <a:rPr lang="en-US" altLang="zh-CN" sz="1800" dirty="0">
                <a:latin typeface="微软雅黑" panose="020B0503020204020204" pitchFamily="34" charset="-122"/>
                <a:ea typeface="微软雅黑" panose="020B0503020204020204" pitchFamily="34" charset="-122"/>
              </a:rPr>
              <a:t>\G </a:t>
            </a:r>
            <a:r>
              <a:rPr lang="zh-CN" altLang="en-US" sz="1800" dirty="0">
                <a:latin typeface="微软雅黑" panose="020B0503020204020204" pitchFamily="34" charset="-122"/>
                <a:ea typeface="微软雅黑" panose="020B0503020204020204" pitchFamily="34" charset="-122"/>
              </a:rPr>
              <a:t>结尾能竖排显示</a:t>
            </a:r>
            <a:r>
              <a:rPr lang="en-US"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25605" name="AutoShape 17"/>
          <p:cNvSpPr/>
          <p:nvPr/>
        </p:nvSpPr>
        <p:spPr>
          <a:xfrm>
            <a:off x="3340100" y="2465388"/>
            <a:ext cx="3429000" cy="340519"/>
          </a:xfrm>
          <a:prstGeom prst="wedgeRoundRectCallout">
            <a:avLst>
              <a:gd name="adj1" fmla="val -49912"/>
              <a:gd name="adj2" fmla="val 95611"/>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lvl="1"/>
            <a:r>
              <a:rPr lang="zh-CN" altLang="en-US" sz="1400" b="1" noProof="1">
                <a:solidFill>
                  <a:schemeClr val="bg1"/>
                </a:solidFill>
                <a:latin typeface="微软雅黑" panose="020B0503020204020204" pitchFamily="34" charset="-122"/>
                <a:ea typeface="微软雅黑" panose="020B0503020204020204" pitchFamily="34" charset="-122"/>
              </a:rPr>
              <a:t>查询中不包含子查询</a:t>
            </a:r>
          </a:p>
        </p:txBody>
      </p:sp>
      <p:sp>
        <p:nvSpPr>
          <p:cNvPr id="25606" name="AutoShape 17"/>
          <p:cNvSpPr/>
          <p:nvPr/>
        </p:nvSpPr>
        <p:spPr>
          <a:xfrm>
            <a:off x="3768724" y="2908300"/>
            <a:ext cx="4331667" cy="578882"/>
          </a:xfrm>
          <a:prstGeom prst="wedgeRoundRectCallout">
            <a:avLst>
              <a:gd name="adj1" fmla="val -59500"/>
              <a:gd name="adj2" fmla="val 19856"/>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r>
              <a:rPr lang="zh-CN" altLang="en-US" sz="1400" b="1" noProof="1">
                <a:solidFill>
                  <a:schemeClr val="bg1"/>
                </a:solidFill>
                <a:latin typeface="微软雅黑" panose="020B0503020204020204" pitchFamily="34" charset="-122"/>
                <a:ea typeface="微软雅黑" panose="020B0503020204020204" pitchFamily="34" charset="-122"/>
              </a:rPr>
              <a:t>连接类型</a:t>
            </a:r>
            <a:r>
              <a:rPr lang="zh-CN" sz="1400" b="1" noProof="1">
                <a:solidFill>
                  <a:schemeClr val="bg1"/>
                </a:solidFill>
                <a:latin typeface="微软雅黑" panose="020B0503020204020204" pitchFamily="34" charset="-122"/>
                <a:ea typeface="微软雅黑" panose="020B0503020204020204" pitchFamily="34" charset="-122"/>
              </a:rPr>
              <a:t>,</a:t>
            </a:r>
            <a:r>
              <a:rPr lang="zh-CN" altLang="en-US" sz="1400" b="1" noProof="1">
                <a:solidFill>
                  <a:schemeClr val="bg1"/>
                </a:solidFill>
                <a:latin typeface="微软雅黑" panose="020B0503020204020204" pitchFamily="34" charset="-122"/>
                <a:ea typeface="微软雅黑" panose="020B0503020204020204" pitchFamily="34" charset="-122"/>
              </a:rPr>
              <a:t>从最好到最差的连接类型为</a:t>
            </a:r>
            <a:r>
              <a:rPr lang="en-US" sz="1400" b="1" noProof="1">
                <a:solidFill>
                  <a:schemeClr val="bg1"/>
                </a:solidFill>
                <a:latin typeface="微软雅黑" panose="020B0503020204020204" pitchFamily="34" charset="-122"/>
                <a:ea typeface="微软雅黑" panose="020B0503020204020204" pitchFamily="34" charset="-122"/>
              </a:rPr>
              <a:t>const、eq_reg、ref、range、indexhe</a:t>
            </a:r>
            <a:r>
              <a:rPr lang="zh-CN" altLang="en-US" sz="1400" b="1" noProof="1">
                <a:solidFill>
                  <a:schemeClr val="bg1"/>
                </a:solidFill>
                <a:latin typeface="微软雅黑" panose="020B0503020204020204" pitchFamily="34" charset="-122"/>
                <a:ea typeface="微软雅黑" panose="020B0503020204020204" pitchFamily="34" charset="-122"/>
              </a:rPr>
              <a:t>和</a:t>
            </a:r>
            <a:r>
              <a:rPr lang="en-US" sz="1400" b="1" noProof="1">
                <a:solidFill>
                  <a:schemeClr val="bg1"/>
                </a:solidFill>
                <a:latin typeface="微软雅黑" panose="020B0503020204020204" pitchFamily="34" charset="-122"/>
                <a:ea typeface="微软雅黑" panose="020B0503020204020204" pitchFamily="34" charset="-122"/>
              </a:rPr>
              <a:t>ALL</a:t>
            </a:r>
            <a:endParaRPr lang="en-US" altLang="en-US" sz="1400" b="1" noProof="1">
              <a:solidFill>
                <a:schemeClr val="bg1"/>
              </a:solidFill>
              <a:latin typeface="微软雅黑" panose="020B0503020204020204" pitchFamily="34" charset="-122"/>
              <a:ea typeface="微软雅黑" panose="020B0503020204020204" pitchFamily="34" charset="-122"/>
            </a:endParaRPr>
          </a:p>
        </p:txBody>
      </p:sp>
      <p:sp>
        <p:nvSpPr>
          <p:cNvPr id="25607" name="AutoShape 17"/>
          <p:cNvSpPr/>
          <p:nvPr/>
        </p:nvSpPr>
        <p:spPr>
          <a:xfrm>
            <a:off x="4037013" y="3697288"/>
            <a:ext cx="3271291" cy="340519"/>
          </a:xfrm>
          <a:prstGeom prst="wedgeRoundRectCallout">
            <a:avLst>
              <a:gd name="adj1" fmla="val -60139"/>
              <a:gd name="adj2" fmla="val 45431"/>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r>
              <a:rPr lang="zh-CN" altLang="en-US" sz="1400" b="1" noProof="1">
                <a:solidFill>
                  <a:schemeClr val="bg1"/>
                </a:solidFill>
                <a:latin typeface="微软雅黑" panose="020B0503020204020204" pitchFamily="34" charset="-122"/>
                <a:ea typeface="微软雅黑" panose="020B0503020204020204" pitchFamily="34" charset="-122"/>
              </a:rPr>
              <a:t>包含</a:t>
            </a:r>
            <a:r>
              <a:rPr lang="en-US" altLang="x-none" sz="1400" b="1" noProof="1">
                <a:solidFill>
                  <a:schemeClr val="bg1"/>
                </a:solidFill>
                <a:latin typeface="微软雅黑" panose="020B0503020204020204" pitchFamily="34" charset="-122"/>
                <a:ea typeface="微软雅黑" panose="020B0503020204020204" pitchFamily="34" charset="-122"/>
              </a:rPr>
              <a:t>MySQL</a:t>
            </a:r>
            <a:r>
              <a:rPr lang="zh-CN" altLang="en-US" sz="1400" b="1" noProof="1">
                <a:solidFill>
                  <a:schemeClr val="bg1"/>
                </a:solidFill>
                <a:latin typeface="微软雅黑" panose="020B0503020204020204" pitchFamily="34" charset="-122"/>
                <a:ea typeface="微软雅黑" panose="020B0503020204020204" pitchFamily="34" charset="-122"/>
              </a:rPr>
              <a:t>解决查询的详细信息</a:t>
            </a:r>
          </a:p>
        </p:txBody>
      </p:sp>
      <p:grpSp>
        <p:nvGrpSpPr>
          <p:cNvPr id="16" name="组合 15"/>
          <p:cNvGrpSpPr/>
          <p:nvPr/>
        </p:nvGrpSpPr>
        <p:grpSpPr>
          <a:xfrm>
            <a:off x="2267744" y="4648131"/>
            <a:ext cx="5031937" cy="371891"/>
            <a:chOff x="1388152" y="3795886"/>
            <a:chExt cx="5730304" cy="371891"/>
          </a:xfrm>
        </p:grpSpPr>
        <p:sp>
          <p:nvSpPr>
            <p:cNvPr id="17" name="圆角矩形 16"/>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1388152" y="3829223"/>
              <a:ext cx="4538242" cy="338554"/>
            </a:xfrm>
            <a:prstGeom prst="rect">
              <a:avLst/>
            </a:prstGeom>
            <a:noFill/>
            <a:effectLst/>
          </p:spPr>
          <p:txBody>
            <a:bodyPr wrap="none">
              <a:spAutoFit/>
            </a:bodyPr>
            <a:lstStyle/>
            <a:p>
              <a:pPr algn="r">
                <a:defRPr/>
              </a:pPr>
              <a:r>
                <a:rPr lang="zh-CN" altLang="en-US" sz="1600" b="1" noProof="1">
                  <a:solidFill>
                    <a:schemeClr val="bg1"/>
                  </a:solidFill>
                  <a:latin typeface="微软雅黑" panose="020B0503020204020204" pitchFamily="34" charset="-122"/>
                  <a:ea typeface="微软雅黑" panose="020B0503020204020204" pitchFamily="34" charset="-122"/>
                </a:rPr>
                <a:t>演示示例</a:t>
              </a:r>
              <a:r>
                <a:rPr lang="en-US" altLang="zh-CN" sz="1600" b="1" noProof="1">
                  <a:solidFill>
                    <a:schemeClr val="bg1"/>
                  </a:solidFill>
                  <a:latin typeface="微软雅黑" panose="020B0503020204020204" pitchFamily="34" charset="-122"/>
                  <a:ea typeface="微软雅黑" panose="020B0503020204020204" pitchFamily="34" charset="-122"/>
                </a:rPr>
                <a:t>3</a:t>
              </a:r>
              <a:r>
                <a:rPr lang="zh-CN" altLang="en-US" sz="1600" b="1" noProof="1">
                  <a:solidFill>
                    <a:schemeClr val="bg1"/>
                  </a:solidFill>
                  <a:latin typeface="微软雅黑" panose="020B0503020204020204" pitchFamily="34" charset="-122"/>
                  <a:ea typeface="微软雅黑" panose="020B0503020204020204" pitchFamily="34" charset="-122"/>
                </a:rPr>
                <a:t>：</a:t>
              </a:r>
              <a:r>
                <a:rPr lang="en-US" altLang="zh-CN" sz="1600" b="1" noProof="1">
                  <a:solidFill>
                    <a:schemeClr val="bg1"/>
                  </a:solidFill>
                  <a:latin typeface="微软雅黑" panose="020B0503020204020204" pitchFamily="34" charset="-122"/>
                  <a:ea typeface="微软雅黑" panose="020B0503020204020204" pitchFamily="34" charset="-122"/>
                </a:rPr>
                <a:t>EXPLAIN</a:t>
              </a:r>
              <a:r>
                <a:rPr lang="zh-CN" altLang="en-US" sz="1600" b="1" noProof="1">
                  <a:solidFill>
                    <a:schemeClr val="bg1"/>
                  </a:solidFill>
                  <a:latin typeface="微软雅黑" panose="020B0503020204020204" pitchFamily="34" charset="-122"/>
                  <a:ea typeface="微软雅黑" panose="020B0503020204020204" pitchFamily="34" charset="-122"/>
                </a:rPr>
                <a:t>语句使用</a:t>
              </a:r>
            </a:p>
          </p:txBody>
        </p:sp>
      </p:grpSp>
      <p:sp>
        <p:nvSpPr>
          <p:cNvPr id="21" name="AutoShape 7"/>
          <p:cNvSpPr/>
          <p:nvPr/>
        </p:nvSpPr>
        <p:spPr>
          <a:xfrm>
            <a:off x="1331640" y="1258595"/>
            <a:ext cx="6624587" cy="665083"/>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buClr>
                <a:srgbClr val="4BACC6"/>
              </a:buClr>
            </a:pPr>
            <a:r>
              <a:rPr lang="en-US" altLang="zh-CN" dirty="0">
                <a:latin typeface="微软雅黑" panose="020B0503020204020204" pitchFamily="34" charset="-122"/>
                <a:ea typeface="微软雅黑" panose="020B0503020204020204" pitchFamily="34" charset="-122"/>
              </a:rPr>
              <a:t>EXPLAIN  </a:t>
            </a:r>
            <a:r>
              <a:rPr lang="zh-CN" altLang="en-US" dirty="0">
                <a:latin typeface="微软雅黑" panose="020B0503020204020204" pitchFamily="34" charset="-122"/>
                <a:ea typeface="微软雅黑" panose="020B0503020204020204" pitchFamily="34" charset="-122"/>
              </a:rPr>
              <a:t>表名  （</a:t>
            </a:r>
            <a:r>
              <a:rPr lang="en-US" altLang="zh-CN" dirty="0">
                <a:latin typeface="微软雅黑" panose="020B0503020204020204" pitchFamily="34" charset="-122"/>
                <a:ea typeface="微软雅黑" panose="020B0503020204020204" pitchFamily="34" charset="-122"/>
              </a:rPr>
              <a:t>DESC </a:t>
            </a:r>
            <a:r>
              <a:rPr lang="zh-CN" altLang="en-US" dirty="0">
                <a:latin typeface="微软雅黑" panose="020B0503020204020204" pitchFamily="34" charset="-122"/>
                <a:ea typeface="微软雅黑" panose="020B0503020204020204" pitchFamily="34" charset="-122"/>
              </a:rPr>
              <a:t>表名）</a:t>
            </a:r>
            <a:endParaRPr lang="en-US" altLang="zh-CN" dirty="0">
              <a:latin typeface="微软雅黑" panose="020B0503020204020204" pitchFamily="34" charset="-122"/>
              <a:ea typeface="微软雅黑" panose="020B0503020204020204" pitchFamily="34" charset="-122"/>
            </a:endParaRPr>
          </a:p>
          <a:p>
            <a:pPr>
              <a:buClr>
                <a:srgbClr val="4BACC6"/>
              </a:buClr>
            </a:pPr>
            <a:r>
              <a:rPr lang="en-US" altLang="zh-CN" dirty="0">
                <a:latin typeface="微软雅黑" panose="020B0503020204020204" pitchFamily="34" charset="-122"/>
                <a:ea typeface="微软雅黑" panose="020B0503020204020204" pitchFamily="34" charset="-122"/>
              </a:rPr>
              <a:t>EXPLAIN  SELECT</a:t>
            </a:r>
            <a:r>
              <a:rPr lang="zh-CN" altLang="en-US" dirty="0">
                <a:latin typeface="微软雅黑" panose="020B0503020204020204" pitchFamily="34" charset="-122"/>
                <a:ea typeface="微软雅黑" panose="020B0503020204020204" pitchFamily="34" charset="-122"/>
              </a:rPr>
              <a:t>语句</a:t>
            </a:r>
            <a:endParaRPr lang="en-US" altLang="zh-CN" dirty="0">
              <a:latin typeface="微软雅黑" panose="020B0503020204020204" pitchFamily="34" charset="-122"/>
              <a:ea typeface="微软雅黑" panose="020B0503020204020204" pitchFamily="34" charset="-122"/>
            </a:endParaRPr>
          </a:p>
        </p:txBody>
      </p:sp>
      <p:sp>
        <p:nvSpPr>
          <p:cNvPr id="22" name="TextBox 65"/>
          <p:cNvSpPr txBox="1"/>
          <p:nvPr/>
        </p:nvSpPr>
        <p:spPr>
          <a:xfrm>
            <a:off x="611560" y="1363747"/>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23" name="图片 22" descr="C:\Users\Lenovo\Desktop\icon\书籍.png书籍"/>
          <p:cNvPicPr>
            <a:picLocks noChangeAspect="1"/>
          </p:cNvPicPr>
          <p:nvPr/>
        </p:nvPicPr>
        <p:blipFill>
          <a:blip r:embed="rId7"/>
          <a:srcRect/>
          <a:stretch>
            <a:fillRect/>
          </a:stretch>
        </p:blipFill>
        <p:spPr>
          <a:xfrm>
            <a:off x="672837" y="1059582"/>
            <a:ext cx="314325" cy="314325"/>
          </a:xfrm>
          <a:prstGeom prst="rect">
            <a:avLst/>
          </a:prstGeom>
        </p:spPr>
      </p:pic>
      <p:sp>
        <p:nvSpPr>
          <p:cNvPr id="2" name="灯片编号占位符 1">
            <a:extLst>
              <a:ext uri="{FF2B5EF4-FFF2-40B4-BE49-F238E27FC236}">
                <a16:creationId xmlns:a16="http://schemas.microsoft.com/office/drawing/2014/main" id="{2985E4F3-D3B0-49E4-8E88-83E7D41BA10A}"/>
              </a:ext>
            </a:extLst>
          </p:cNvPr>
          <p:cNvSpPr>
            <a:spLocks noGrp="1"/>
          </p:cNvSpPr>
          <p:nvPr>
            <p:ph type="sldNum" sz="quarter" idx="11"/>
          </p:nvPr>
        </p:nvSpPr>
        <p:spPr/>
        <p:txBody>
          <a:bodyPr/>
          <a:lstStyle/>
          <a:p>
            <a:fld id="{0C913308-F349-4B6D-A68A-DD1791B4A57B}" type="slidenum">
              <a:rPr lang="zh-CN" altLang="en-US" smtClean="0"/>
              <a:pPr/>
              <a:t>19</a:t>
            </a:fld>
            <a:r>
              <a:rPr lang="en-US" altLang="zh-CN"/>
              <a:t>/32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6"/>
                                        </p:tgtEl>
                                        <p:attrNameLst>
                                          <p:attrName>style.visibility</p:attrName>
                                        </p:attrNameLst>
                                      </p:cBhvr>
                                      <p:to>
                                        <p:strVal val="visible"/>
                                      </p:to>
                                    </p:set>
                                    <p:animEffect transition="in" filter="wipe(left)">
                                      <p:cBhvr>
                                        <p:cTn id="11" dur="500"/>
                                        <p:tgtEl>
                                          <p:spTgt spid="2560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7"/>
                                        </p:tgtEl>
                                        <p:attrNameLst>
                                          <p:attrName>style.visibility</p:attrName>
                                        </p:attrNameLst>
                                      </p:cBhvr>
                                      <p:to>
                                        <p:strVal val="visible"/>
                                      </p:to>
                                    </p:set>
                                    <p:animEffect transition="in" filter="wipe(left)">
                                      <p:cBhvr>
                                        <p:cTn id="15"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0" animBg="1"/>
      <p:bldP spid="25606" grpId="0" bldLvl="0" animBg="1"/>
      <p:bldP spid="2560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1905"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3"/>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线上线下</a:t>
            </a:r>
          </a:p>
        </p:txBody>
      </p:sp>
      <p:sp>
        <p:nvSpPr>
          <p:cNvPr id="9" name="文本框 8"/>
          <p:cNvSpPr txBox="1"/>
          <p:nvPr/>
        </p:nvSpPr>
        <p:spPr>
          <a:xfrm>
            <a:off x="2916873" y="2835910"/>
            <a:ext cx="3383280"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平台预习</a:t>
            </a:r>
          </a:p>
        </p:txBody>
      </p:sp>
      <p:sp>
        <p:nvSpPr>
          <p:cNvPr id="2" name="灯片编号占位符 1">
            <a:extLst>
              <a:ext uri="{FF2B5EF4-FFF2-40B4-BE49-F238E27FC236}">
                <a16:creationId xmlns:a16="http://schemas.microsoft.com/office/drawing/2014/main" id="{139E76E7-861C-44A1-BCDE-B0A4AD60AD08}"/>
              </a:ext>
            </a:extLst>
          </p:cNvPr>
          <p:cNvSpPr>
            <a:spLocks noGrp="1"/>
          </p:cNvSpPr>
          <p:nvPr>
            <p:ph type="sldNum" sz="quarter" idx="11"/>
          </p:nvPr>
        </p:nvSpPr>
        <p:spPr/>
        <p:txBody>
          <a:bodyPr/>
          <a:lstStyle/>
          <a:p>
            <a:fld id="{0C913308-F349-4B6D-A68A-DD1791B4A57B}" type="slidenum">
              <a:rPr lang="zh-CN" altLang="en-US" smtClean="0"/>
              <a:pPr/>
              <a:t>2</a:t>
            </a:fld>
            <a:r>
              <a:rPr lang="en-US" altLang="zh-CN"/>
              <a:t>/32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dirty="0"/>
              <a:t>添加正确的索引</a:t>
            </a:r>
          </a:p>
        </p:txBody>
      </p:sp>
      <p:sp>
        <p:nvSpPr>
          <p:cNvPr id="28675" name="内容占位符 2"/>
          <p:cNvSpPr>
            <a:spLocks noGrp="1" noChangeArrowheads="1"/>
          </p:cNvSpPr>
          <p:nvPr>
            <p:ph idx="1"/>
          </p:nvPr>
        </p:nvSpPr>
        <p:spPr/>
        <p:txBody>
          <a:bodyPr/>
          <a:lstStyle/>
          <a:p>
            <a:pPr indent="-342900">
              <a:buFont typeface="Wingdings" panose="05000000000000000000" pitchFamily="2" charset="2"/>
              <a:buChar char="u"/>
            </a:pPr>
            <a:r>
              <a:rPr lang="zh-CN" altLang="en-US" dirty="0"/>
              <a:t>在</a:t>
            </a:r>
            <a:r>
              <a:rPr lang="en-US" altLang="zh-CN" dirty="0"/>
              <a:t>WHERE</a:t>
            </a:r>
            <a:r>
              <a:rPr lang="zh-CN" altLang="en-US" dirty="0"/>
              <a:t>、</a:t>
            </a:r>
            <a:r>
              <a:rPr lang="en-US" altLang="zh-CN" dirty="0"/>
              <a:t>ORDER BY </a:t>
            </a:r>
            <a:r>
              <a:rPr lang="zh-CN" altLang="en-US" dirty="0"/>
              <a:t>子句中经常使用的字段</a:t>
            </a:r>
            <a:endParaRPr lang="en-US" dirty="0"/>
          </a:p>
          <a:p>
            <a:pPr indent="-342900">
              <a:buFont typeface="Wingdings" panose="05000000000000000000" pitchFamily="2" charset="2"/>
              <a:buChar char="u"/>
            </a:pPr>
            <a:r>
              <a:rPr lang="zh-CN" altLang="en-US" dirty="0"/>
              <a:t>字段的值是多个（例如性别字段则不适合）</a:t>
            </a:r>
            <a:endParaRPr lang="en-US" dirty="0"/>
          </a:p>
          <a:p>
            <a:pPr indent="-342900">
              <a:buFont typeface="Wingdings" panose="05000000000000000000" pitchFamily="2" charset="2"/>
              <a:buChar char="u"/>
            </a:pPr>
            <a:r>
              <a:rPr lang="zh-CN" altLang="en-US" dirty="0"/>
              <a:t>字段内容不是经常变化的</a:t>
            </a:r>
            <a:endParaRPr lang="en-US" dirty="0"/>
          </a:p>
          <a:p>
            <a:pPr lvl="1"/>
            <a:r>
              <a:rPr lang="zh-CN" altLang="en-US" dirty="0"/>
              <a:t>经常变化的字段，添加索引反而降低性能</a:t>
            </a:r>
            <a:endParaRPr lang="en-US" dirty="0"/>
          </a:p>
          <a:p>
            <a:pPr indent="-342900">
              <a:buFont typeface="Wingdings" panose="05000000000000000000" pitchFamily="2" charset="2"/>
              <a:buChar char="u"/>
            </a:pPr>
            <a:r>
              <a:rPr lang="zh-CN" altLang="en-US" dirty="0"/>
              <a:t>不宜过多添加索引</a:t>
            </a:r>
            <a:endParaRPr lang="en-US" dirty="0"/>
          </a:p>
          <a:p>
            <a:pPr lvl="1"/>
            <a:r>
              <a:rPr lang="zh-CN" altLang="en-US" dirty="0"/>
              <a:t>每添加一条索引都会占用磁盘空间</a:t>
            </a:r>
            <a:endParaRPr lang="en-US" dirty="0"/>
          </a:p>
        </p:txBody>
      </p:sp>
      <p:sp>
        <p:nvSpPr>
          <p:cNvPr id="2" name="灯片编号占位符 1">
            <a:extLst>
              <a:ext uri="{FF2B5EF4-FFF2-40B4-BE49-F238E27FC236}">
                <a16:creationId xmlns:a16="http://schemas.microsoft.com/office/drawing/2014/main" id="{997E319D-553D-439E-B5A4-1B7229113CEC}"/>
              </a:ext>
            </a:extLst>
          </p:cNvPr>
          <p:cNvSpPr>
            <a:spLocks noGrp="1"/>
          </p:cNvSpPr>
          <p:nvPr>
            <p:ph type="sldNum" sz="quarter" idx="12"/>
          </p:nvPr>
        </p:nvSpPr>
        <p:spPr/>
        <p:txBody>
          <a:bodyPr/>
          <a:lstStyle/>
          <a:p>
            <a:fld id="{0C913308-F349-4B6D-A68A-DD1791B4A57B}" type="slidenum">
              <a:rPr lang="zh-CN" altLang="en-US" smtClean="0"/>
              <a:pPr/>
              <a:t>20</a:t>
            </a:fld>
            <a:r>
              <a:rPr lang="zh-CN" altLang="en-US"/>
              <a:t>/</a:t>
            </a:r>
            <a:r>
              <a:rPr lang="en-US" altLang="zh-CN"/>
              <a:t>32</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a:t>MySQL</a:t>
            </a:r>
            <a:r>
              <a:rPr lang="zh-CN" altLang="en-US"/>
              <a:t>的备份</a:t>
            </a:r>
          </a:p>
        </p:txBody>
      </p:sp>
      <p:sp>
        <p:nvSpPr>
          <p:cNvPr id="25603" name="内容占位符 2"/>
          <p:cNvSpPr>
            <a:spLocks noGrp="1" noChangeArrowheads="1"/>
          </p:cNvSpPr>
          <p:nvPr>
            <p:ph idx="1"/>
          </p:nvPr>
        </p:nvSpPr>
        <p:spPr/>
        <p:txBody>
          <a:bodyPr/>
          <a:lstStyle/>
          <a:p>
            <a:r>
              <a:rPr lang="zh-CN" altLang="en-US"/>
              <a:t>数据库备份必要性</a:t>
            </a:r>
            <a:endParaRPr lang="en-US"/>
          </a:p>
          <a:p>
            <a:pPr lvl="1"/>
            <a:r>
              <a:rPr lang="zh-CN" altLang="en-US"/>
              <a:t>保证重要数据不丢失</a:t>
            </a:r>
            <a:endParaRPr lang="en-US"/>
          </a:p>
          <a:p>
            <a:pPr lvl="1"/>
            <a:r>
              <a:rPr lang="zh-CN" altLang="en-US"/>
              <a:t>数据转移</a:t>
            </a:r>
            <a:endParaRPr lang="en-US"/>
          </a:p>
          <a:p>
            <a:endParaRPr lang="en-US"/>
          </a:p>
          <a:p>
            <a:r>
              <a:rPr lang="en-US" altLang="zh-CN"/>
              <a:t>MySQL</a:t>
            </a:r>
            <a:r>
              <a:rPr lang="zh-CN" altLang="en-US"/>
              <a:t>数据库备份方法</a:t>
            </a:r>
            <a:endParaRPr lang="en-US"/>
          </a:p>
          <a:p>
            <a:pPr lvl="1"/>
            <a:r>
              <a:rPr lang="en-US" altLang="zh-CN"/>
              <a:t>mysqldump</a:t>
            </a:r>
            <a:r>
              <a:rPr lang="zh-CN" altLang="en-US"/>
              <a:t>备份工具</a:t>
            </a:r>
            <a:endParaRPr lang="en-US"/>
          </a:p>
          <a:p>
            <a:pPr lvl="1"/>
            <a:r>
              <a:rPr lang="zh-CN" altLang="en-US"/>
              <a:t>数据库管理工具，如</a:t>
            </a:r>
            <a:r>
              <a:rPr lang="en-US" altLang="zh-CN"/>
              <a:t>SQLyog</a:t>
            </a:r>
          </a:p>
          <a:p>
            <a:pPr lvl="1"/>
            <a:r>
              <a:rPr lang="zh-CN" altLang="en-US"/>
              <a:t>直接拷贝数据库文件和相关配置文件</a:t>
            </a:r>
            <a:endParaRPr lang="en-US"/>
          </a:p>
          <a:p>
            <a:pPr lvl="1"/>
            <a:endParaRPr lang="en-US"/>
          </a:p>
          <a:p>
            <a:pPr lvl="1"/>
            <a:endParaRPr lang="en-US"/>
          </a:p>
          <a:p>
            <a:pPr lvl="1"/>
            <a:endParaRPr lang="zh-CN" altLang="en-US"/>
          </a:p>
        </p:txBody>
      </p:sp>
      <p:sp>
        <p:nvSpPr>
          <p:cNvPr id="2" name="灯片编号占位符 1">
            <a:extLst>
              <a:ext uri="{FF2B5EF4-FFF2-40B4-BE49-F238E27FC236}">
                <a16:creationId xmlns:a16="http://schemas.microsoft.com/office/drawing/2014/main" id="{963AEB13-01B6-4E5B-B5AD-568DD43685EC}"/>
              </a:ext>
            </a:extLst>
          </p:cNvPr>
          <p:cNvSpPr>
            <a:spLocks noGrp="1"/>
          </p:cNvSpPr>
          <p:nvPr>
            <p:ph type="sldNum" sz="quarter" idx="12"/>
          </p:nvPr>
        </p:nvSpPr>
        <p:spPr/>
        <p:txBody>
          <a:bodyPr/>
          <a:lstStyle/>
          <a:p>
            <a:fld id="{0C913308-F349-4B6D-A68A-DD1791B4A57B}" type="slidenum">
              <a:rPr lang="zh-CN" altLang="en-US" smtClean="0"/>
              <a:pPr/>
              <a:t>21</a:t>
            </a:fld>
            <a:r>
              <a:rPr lang="zh-CN" altLang="en-US"/>
              <a:t>/</a:t>
            </a:r>
            <a:r>
              <a:rPr lang="en-US" altLang="zh-CN"/>
              <a:t>32</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err="1"/>
              <a:t>mysqldump</a:t>
            </a:r>
            <a:r>
              <a:rPr lang="zh-CN" altLang="en-US" dirty="0"/>
              <a:t>数据库备份</a:t>
            </a:r>
          </a:p>
        </p:txBody>
      </p:sp>
      <p:sp>
        <p:nvSpPr>
          <p:cNvPr id="26627" name="内容占位符 2"/>
          <p:cNvSpPr>
            <a:spLocks noGrp="1" noChangeArrowheads="1"/>
          </p:cNvSpPr>
          <p:nvPr>
            <p:ph idx="1"/>
          </p:nvPr>
        </p:nvSpPr>
        <p:spPr>
          <a:xfrm>
            <a:off x="677545" y="1015365"/>
            <a:ext cx="8286943" cy="3394075"/>
          </a:xfrm>
        </p:spPr>
        <p:txBody>
          <a:bodyPr/>
          <a:lstStyle/>
          <a:p>
            <a:r>
              <a:rPr lang="zh-CN" altLang="en-US" dirty="0"/>
              <a:t>作用</a:t>
            </a:r>
            <a:endParaRPr lang="en-US" dirty="0"/>
          </a:p>
          <a:p>
            <a:pPr lvl="1"/>
            <a:r>
              <a:rPr lang="zh-CN" altLang="en-US" dirty="0"/>
              <a:t>转储数据库</a:t>
            </a:r>
            <a:endParaRPr lang="en-US" dirty="0"/>
          </a:p>
          <a:p>
            <a:pPr lvl="1"/>
            <a:r>
              <a:rPr lang="zh-CN" altLang="en-US" dirty="0"/>
              <a:t>搜集数据库进行备份</a:t>
            </a:r>
            <a:endParaRPr lang="en-US" dirty="0"/>
          </a:p>
          <a:p>
            <a:pPr lvl="1"/>
            <a:r>
              <a:rPr lang="zh-CN" altLang="en-US" dirty="0"/>
              <a:t>将数据转移到另一个</a:t>
            </a:r>
            <a:r>
              <a:rPr lang="en-US" altLang="zh-CN" dirty="0"/>
              <a:t>SQL</a:t>
            </a:r>
            <a:r>
              <a:rPr lang="zh-CN" altLang="en-US" dirty="0"/>
              <a:t>服务器</a:t>
            </a:r>
            <a:r>
              <a:rPr lang="en-US" altLang="zh-CN" dirty="0"/>
              <a:t>(</a:t>
            </a:r>
            <a:r>
              <a:rPr lang="zh-CN" altLang="en-US" dirty="0"/>
              <a:t>不一定是</a:t>
            </a:r>
            <a:r>
              <a:rPr lang="en-US" altLang="zh-CN" dirty="0"/>
              <a:t>MySQL</a:t>
            </a:r>
            <a:r>
              <a:rPr lang="zh-CN" altLang="en-US" dirty="0"/>
              <a:t>服务器</a:t>
            </a:r>
            <a:r>
              <a:rPr lang="en-US" altLang="zh-CN" dirty="0"/>
              <a:t>)</a:t>
            </a:r>
          </a:p>
          <a:p>
            <a:endParaRPr lang="en-US" dirty="0"/>
          </a:p>
          <a:p>
            <a:pPr lvl="1"/>
            <a:endParaRPr lang="zh-CN" altLang="en-US" dirty="0"/>
          </a:p>
        </p:txBody>
      </p:sp>
      <p:sp>
        <p:nvSpPr>
          <p:cNvPr id="14340" name="AutoShape 7"/>
          <p:cNvSpPr/>
          <p:nvPr/>
        </p:nvSpPr>
        <p:spPr>
          <a:xfrm>
            <a:off x="1403648" y="3781871"/>
            <a:ext cx="6624587" cy="950119"/>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zh-CN" b="1" noProof="1"/>
              <a:t> # </a:t>
            </a:r>
            <a:r>
              <a:rPr lang="zh-CN" altLang="en-US" b="1" noProof="1"/>
              <a:t>备份</a:t>
            </a:r>
            <a:r>
              <a:rPr lang="en-US" b="1" noProof="1"/>
              <a:t>myschool</a:t>
            </a:r>
            <a:r>
              <a:rPr lang="zh-CN" altLang="en-US" b="1" noProof="1"/>
              <a:t>数据库如：</a:t>
            </a:r>
            <a:r>
              <a:rPr lang="zh-CN" b="1" noProof="1"/>
              <a:t> </a:t>
            </a:r>
          </a:p>
          <a:p>
            <a:r>
              <a:rPr lang="zh-CN" b="1" noProof="1"/>
              <a:t> &gt; </a:t>
            </a:r>
            <a:r>
              <a:rPr lang="en-US" b="1" noProof="1"/>
              <a:t>mysqldump -u root -p  myschool &gt; d:/myschool.sql</a:t>
            </a:r>
          </a:p>
          <a:p>
            <a:r>
              <a:rPr lang="en-US" b="1" noProof="1"/>
              <a:t>  EnterPassword: *****</a:t>
            </a:r>
          </a:p>
        </p:txBody>
      </p:sp>
      <p:sp>
        <p:nvSpPr>
          <p:cNvPr id="14344" name="AutoShape 7"/>
          <p:cNvSpPr/>
          <p:nvPr/>
        </p:nvSpPr>
        <p:spPr>
          <a:xfrm>
            <a:off x="1403648" y="2715766"/>
            <a:ext cx="6624587" cy="665083"/>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b="1" noProof="1"/>
              <a:t>mysqldump  -h </a:t>
            </a:r>
            <a:r>
              <a:rPr lang="zh-CN" altLang="en-US" b="1" noProof="1"/>
              <a:t>主机名 </a:t>
            </a:r>
            <a:r>
              <a:rPr lang="zh-CN" b="1" noProof="1"/>
              <a:t>–</a:t>
            </a:r>
            <a:r>
              <a:rPr lang="en-US" b="1" noProof="1"/>
              <a:t>u </a:t>
            </a:r>
            <a:r>
              <a:rPr lang="zh-CN" altLang="en-US" b="1" noProof="1"/>
              <a:t>用户名 </a:t>
            </a:r>
            <a:r>
              <a:rPr lang="zh-CN" b="1" noProof="1"/>
              <a:t>–</a:t>
            </a:r>
            <a:r>
              <a:rPr lang="en-US" b="1" noProof="1"/>
              <a:t>p   [options]   </a:t>
            </a:r>
            <a:r>
              <a:rPr lang="zh-CN" altLang="en-US" b="1" noProof="1"/>
              <a:t>数据库名  </a:t>
            </a:r>
          </a:p>
          <a:p>
            <a:r>
              <a:rPr lang="en-US" b="1" noProof="1"/>
              <a:t>[ table</a:t>
            </a:r>
            <a:r>
              <a:rPr lang="en-US" altLang="en-US" b="1" noProof="1"/>
              <a:t>1 </a:t>
            </a:r>
            <a:r>
              <a:rPr lang="en-US" b="1" noProof="1"/>
              <a:t>table2</a:t>
            </a:r>
            <a:r>
              <a:rPr lang="en-US" altLang="en-US" b="1" noProof="1"/>
              <a:t> </a:t>
            </a:r>
            <a:r>
              <a:rPr lang="en-US" b="1" noProof="1"/>
              <a:t>table3 ]   &gt; path/filename.sql</a:t>
            </a:r>
          </a:p>
        </p:txBody>
      </p:sp>
      <p:sp>
        <p:nvSpPr>
          <p:cNvPr id="14348" name="AutoShape 5"/>
          <p:cNvSpPr/>
          <p:nvPr/>
        </p:nvSpPr>
        <p:spPr>
          <a:xfrm>
            <a:off x="6929313" y="3003798"/>
            <a:ext cx="2035175" cy="568325"/>
          </a:xfrm>
          <a:prstGeom prst="wedgeRoundRectCallout">
            <a:avLst>
              <a:gd name="adj1" fmla="val -61971"/>
              <a:gd name="adj2" fmla="val -35331"/>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fontAlgn="base"/>
            <a:r>
              <a:rPr lang="zh-CN" altLang="en-US" sz="1350" b="1" noProof="1">
                <a:solidFill>
                  <a:schemeClr val="bg1"/>
                </a:solidFill>
                <a:ea typeface="黑体" panose="02010609060101010101" pitchFamily="2" charset="-122"/>
              </a:rPr>
              <a:t>预存文件目录，须有该目录读写权限</a:t>
            </a:r>
          </a:p>
        </p:txBody>
      </p:sp>
      <p:grpSp>
        <p:nvGrpSpPr>
          <p:cNvPr id="16" name="组合 15"/>
          <p:cNvGrpSpPr/>
          <p:nvPr/>
        </p:nvGrpSpPr>
        <p:grpSpPr>
          <a:xfrm>
            <a:off x="611560" y="2310507"/>
            <a:ext cx="436880" cy="549275"/>
            <a:chOff x="2960053" y="2405380"/>
            <a:chExt cx="436880" cy="549275"/>
          </a:xfrm>
        </p:grpSpPr>
        <p:sp>
          <p:nvSpPr>
            <p:cNvPr id="17" name="TextBox 65"/>
            <p:cNvSpPr txBox="1"/>
            <p:nvPr/>
          </p:nvSpPr>
          <p:spPr>
            <a:xfrm>
              <a:off x="2960053"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8" name="图片 17" descr="C:\Users\Lenovo\Desktop\icon\书籍.png书籍"/>
            <p:cNvPicPr>
              <a:picLocks noChangeAspect="1"/>
            </p:cNvPicPr>
            <p:nvPr/>
          </p:nvPicPr>
          <p:blipFill>
            <a:blip r:embed="rId3"/>
            <a:srcRect/>
            <a:stretch>
              <a:fillRect/>
            </a:stretch>
          </p:blipFill>
          <p:spPr>
            <a:xfrm>
              <a:off x="3021330" y="2405380"/>
              <a:ext cx="314325" cy="314325"/>
            </a:xfrm>
            <a:prstGeom prst="rect">
              <a:avLst/>
            </a:prstGeom>
          </p:spPr>
        </p:pic>
      </p:grpSp>
      <p:grpSp>
        <p:nvGrpSpPr>
          <p:cNvPr id="19" name="组合 18"/>
          <p:cNvGrpSpPr/>
          <p:nvPr/>
        </p:nvGrpSpPr>
        <p:grpSpPr>
          <a:xfrm>
            <a:off x="608169" y="3435846"/>
            <a:ext cx="436880" cy="531495"/>
            <a:chOff x="3548698" y="2423160"/>
            <a:chExt cx="436880" cy="531495"/>
          </a:xfrm>
        </p:grpSpPr>
        <p:sp>
          <p:nvSpPr>
            <p:cNvPr id="20"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21" name="图片 20" descr="C:\Users\Lenovo\Desktop\icon\电脑.png电脑"/>
            <p:cNvPicPr>
              <a:picLocks noChangeAspect="1"/>
            </p:cNvPicPr>
            <p:nvPr/>
          </p:nvPicPr>
          <p:blipFill>
            <a:blip r:embed="rId4"/>
            <a:srcRect/>
            <a:stretch>
              <a:fillRect/>
            </a:stretch>
          </p:blipFill>
          <p:spPr>
            <a:xfrm>
              <a:off x="3627438" y="2423160"/>
              <a:ext cx="279400" cy="278765"/>
            </a:xfrm>
            <a:prstGeom prst="rect">
              <a:avLst/>
            </a:prstGeom>
          </p:spPr>
        </p:pic>
      </p:grpSp>
      <p:sp>
        <p:nvSpPr>
          <p:cNvPr id="2" name="灯片编号占位符 1">
            <a:extLst>
              <a:ext uri="{FF2B5EF4-FFF2-40B4-BE49-F238E27FC236}">
                <a16:creationId xmlns:a16="http://schemas.microsoft.com/office/drawing/2014/main" id="{792C78F4-E21E-424F-8958-6BE85FD3B59A}"/>
              </a:ext>
            </a:extLst>
          </p:cNvPr>
          <p:cNvSpPr>
            <a:spLocks noGrp="1"/>
          </p:cNvSpPr>
          <p:nvPr>
            <p:ph type="sldNum" sz="quarter" idx="12"/>
          </p:nvPr>
        </p:nvSpPr>
        <p:spPr/>
        <p:txBody>
          <a:bodyPr/>
          <a:lstStyle/>
          <a:p>
            <a:fld id="{0C913308-F349-4B6D-A68A-DD1791B4A57B}" type="slidenum">
              <a:rPr lang="zh-CN" altLang="en-US" smtClean="0"/>
              <a:pPr/>
              <a:t>22</a:t>
            </a:fld>
            <a:r>
              <a:rPr lang="zh-CN" altLang="en-US"/>
              <a:t>/</a:t>
            </a:r>
            <a:r>
              <a:rPr lang="en-US" altLang="zh-CN"/>
              <a:t>32</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en-US" altLang="zh-CN"/>
              <a:t>mysqldump</a:t>
            </a:r>
            <a:r>
              <a:rPr lang="zh-CN" altLang="en-US"/>
              <a:t>常用选项</a:t>
            </a:r>
            <a:r>
              <a:rPr lang="en-US" altLang="zh-CN"/>
              <a:t>2-1</a:t>
            </a:r>
            <a:endParaRPr lang="zh-CN" altLang="en-US"/>
          </a:p>
        </p:txBody>
      </p:sp>
      <p:graphicFrame>
        <p:nvGraphicFramePr>
          <p:cNvPr id="16387" name="表格 16386"/>
          <p:cNvGraphicFramePr/>
          <p:nvPr/>
        </p:nvGraphicFramePr>
        <p:xfrm>
          <a:off x="755650" y="1059582"/>
          <a:ext cx="7632774" cy="2592975"/>
        </p:xfrm>
        <a:graphic>
          <a:graphicData uri="http://schemas.openxmlformats.org/drawingml/2006/table">
            <a:tbl>
              <a:tblPr/>
              <a:tblGrid>
                <a:gridCol w="1944560">
                  <a:extLst>
                    <a:ext uri="{9D8B030D-6E8A-4147-A177-3AD203B41FA5}">
                      <a16:colId xmlns:a16="http://schemas.microsoft.com/office/drawing/2014/main" val="20000"/>
                    </a:ext>
                  </a:extLst>
                </a:gridCol>
                <a:gridCol w="5688214">
                  <a:extLst>
                    <a:ext uri="{9D8B030D-6E8A-4147-A177-3AD203B41FA5}">
                      <a16:colId xmlns:a16="http://schemas.microsoft.com/office/drawing/2014/main" val="20001"/>
                    </a:ext>
                  </a:extLst>
                </a:gridCol>
              </a:tblGrid>
              <a:tr h="36258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buClr>
                          <a:schemeClr val="tx2"/>
                        </a:buClr>
                        <a:buSzPct val="100000"/>
                        <a:buFont typeface="Wingdings" panose="05000000000000000000" pitchFamily="2" charset="2"/>
                        <a:buNone/>
                      </a:pPr>
                      <a:r>
                        <a:rPr lang="zh-CN" altLang="en-US" sz="1800" b="1" dirty="0">
                          <a:solidFill>
                            <a:schemeClr val="bg1"/>
                          </a:solidFill>
                          <a:latin typeface="微软雅黑" panose="020B0503020204020204" pitchFamily="34" charset="-122"/>
                          <a:ea typeface="微软雅黑" panose="020B0503020204020204" pitchFamily="34" charset="-122"/>
                        </a:rPr>
                        <a:t>符号名称</a:t>
                      </a:r>
                    </a:p>
                  </a:txBody>
                  <a:tcPr marL="0" marR="68587" marT="53988"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buClr>
                          <a:schemeClr val="tx2"/>
                        </a:buClr>
                        <a:buSzPct val="100000"/>
                        <a:buFont typeface="Wingdings" panose="05000000000000000000" pitchFamily="2" charset="2"/>
                        <a:buNone/>
                      </a:pPr>
                      <a:r>
                        <a:rPr lang="zh-CN" altLang="en-US" sz="1800" b="1" dirty="0">
                          <a:solidFill>
                            <a:schemeClr val="bg1"/>
                          </a:solidFill>
                          <a:latin typeface="微软雅黑" panose="020B0503020204020204" pitchFamily="34" charset="-122"/>
                          <a:ea typeface="微软雅黑" panose="020B0503020204020204" pitchFamily="34" charset="-122"/>
                        </a:rPr>
                        <a:t>描述</a:t>
                      </a:r>
                    </a:p>
                  </a:txBody>
                  <a:tcPr marL="0" marR="68587" marT="53988"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extLst>
                  <a:ext uri="{0D108BD9-81ED-4DB2-BD59-A6C34878D82A}">
                    <a16:rowId xmlns:a16="http://schemas.microsoft.com/office/drawing/2014/main" val="10000"/>
                  </a:ext>
                </a:extLst>
              </a:tr>
              <a:tr h="733266">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en-US" altLang="x-none" sz="1300" b="1" dirty="0">
                          <a:solidFill>
                            <a:srgbClr val="000000"/>
                          </a:solidFill>
                          <a:latin typeface="微软雅黑" panose="020B0503020204020204" pitchFamily="34" charset="-122"/>
                          <a:ea typeface="微软雅黑" panose="020B0503020204020204" pitchFamily="34" charset="-122"/>
                        </a:rPr>
                        <a:t>--add-drop-table </a:t>
                      </a:r>
                    </a:p>
                  </a:txBody>
                  <a:tcPr marL="0" marR="68587" marT="53988"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zh-CN" altLang="en-US" sz="1300" b="1" dirty="0">
                          <a:solidFill>
                            <a:srgbClr val="000000"/>
                          </a:solidFill>
                          <a:latin typeface="微软雅黑" panose="020B0503020204020204" pitchFamily="34" charset="-122"/>
                          <a:ea typeface="微软雅黑" panose="020B0503020204020204" pitchFamily="34" charset="-122"/>
                        </a:rPr>
                        <a:t>导出</a:t>
                      </a:r>
                      <a:r>
                        <a:rPr lang="en-US" altLang="x-none" sz="1300" b="1" dirty="0">
                          <a:solidFill>
                            <a:srgbClr val="000000"/>
                          </a:solidFill>
                          <a:latin typeface="微软雅黑" panose="020B0503020204020204" pitchFamily="34" charset="-122"/>
                          <a:ea typeface="微软雅黑" panose="020B0503020204020204" pitchFamily="34" charset="-122"/>
                        </a:rPr>
                        <a:t>sql</a:t>
                      </a:r>
                      <a:r>
                        <a:rPr lang="zh-CN" altLang="en-US" sz="1300" b="1" dirty="0">
                          <a:solidFill>
                            <a:srgbClr val="000000"/>
                          </a:solidFill>
                          <a:latin typeface="微软雅黑" panose="020B0503020204020204" pitchFamily="34" charset="-122"/>
                          <a:ea typeface="微软雅黑" panose="020B0503020204020204" pitchFamily="34" charset="-122"/>
                        </a:rPr>
                        <a:t>脚本会加上 </a:t>
                      </a:r>
                      <a:r>
                        <a:rPr lang="en-US" altLang="x-none" sz="1300" b="1" dirty="0">
                          <a:solidFill>
                            <a:srgbClr val="000000"/>
                          </a:solidFill>
                          <a:latin typeface="微软雅黑" panose="020B0503020204020204" pitchFamily="34" charset="-122"/>
                          <a:ea typeface="微软雅黑" panose="020B0503020204020204" pitchFamily="34" charset="-122"/>
                        </a:rPr>
                        <a:t>DROP TABLE IF EXISTS </a:t>
                      </a:r>
                      <a:r>
                        <a:rPr lang="zh-CN" altLang="en-US" sz="1300" b="1" dirty="0">
                          <a:solidFill>
                            <a:srgbClr val="000000"/>
                          </a:solidFill>
                          <a:latin typeface="微软雅黑" panose="020B0503020204020204" pitchFamily="34" charset="-122"/>
                          <a:ea typeface="微软雅黑" panose="020B0503020204020204" pitchFamily="34" charset="-122"/>
                        </a:rPr>
                        <a:t>语句</a:t>
                      </a:r>
                      <a:endParaRPr lang="en-US" altLang="x-none" sz="1300" b="1" dirty="0">
                        <a:solidFill>
                          <a:srgbClr val="000000"/>
                        </a:solidFill>
                        <a:latin typeface="微软雅黑" panose="020B0503020204020204" pitchFamily="34" charset="-122"/>
                        <a:ea typeface="微软雅黑" panose="020B0503020204020204" pitchFamily="34" charset="-122"/>
                      </a:endParaRPr>
                    </a:p>
                    <a:p>
                      <a:pPr marL="0" lvl="2" indent="0" eaLnBrk="1" hangingPunct="1">
                        <a:spcBef>
                          <a:spcPct val="0"/>
                        </a:spcBef>
                        <a:buClr>
                          <a:srgbClr val="000000"/>
                        </a:buClr>
                        <a:buFont typeface="Arial" panose="020B0604020202020204" pitchFamily="34" charset="0"/>
                        <a:buNone/>
                      </a:pPr>
                      <a:r>
                        <a:rPr lang="zh-CN" altLang="en-US" sz="1300" b="1" dirty="0">
                          <a:solidFill>
                            <a:srgbClr val="FF0000"/>
                          </a:solidFill>
                          <a:latin typeface="微软雅黑" panose="020B0503020204020204" pitchFamily="34" charset="-122"/>
                          <a:ea typeface="微软雅黑" panose="020B0503020204020204" pitchFamily="34" charset="-122"/>
                        </a:rPr>
                        <a:t>默认是打开的</a:t>
                      </a:r>
                      <a:r>
                        <a:rPr lang="zh-CN" altLang="en-US" sz="1300" b="1" dirty="0">
                          <a:solidFill>
                            <a:srgbClr val="000000"/>
                          </a:solidFill>
                          <a:latin typeface="微软雅黑" panose="020B0503020204020204" pitchFamily="34" charset="-122"/>
                          <a:ea typeface="微软雅黑" panose="020B0503020204020204" pitchFamily="34" charset="-122"/>
                        </a:rPr>
                        <a:t>，可以用 </a:t>
                      </a:r>
                      <a:r>
                        <a:rPr lang="en-US" altLang="x-none" sz="1300" b="1" dirty="0">
                          <a:solidFill>
                            <a:srgbClr val="000000"/>
                          </a:solidFill>
                          <a:latin typeface="微软雅黑" panose="020B0503020204020204" pitchFamily="34" charset="-122"/>
                          <a:ea typeface="微软雅黑" panose="020B0503020204020204" pitchFamily="34" charset="-122"/>
                        </a:rPr>
                        <a:t>--skip-add-drop-table </a:t>
                      </a:r>
                      <a:r>
                        <a:rPr lang="zh-CN" altLang="en-US" sz="1300" b="1" dirty="0">
                          <a:solidFill>
                            <a:srgbClr val="000000"/>
                          </a:solidFill>
                          <a:latin typeface="微软雅黑" panose="020B0503020204020204" pitchFamily="34" charset="-122"/>
                          <a:ea typeface="微软雅黑" panose="020B0503020204020204" pitchFamily="34" charset="-122"/>
                        </a:rPr>
                        <a:t>来取消</a:t>
                      </a:r>
                    </a:p>
                  </a:txBody>
                  <a:tcPr marL="0" marR="0" marT="53988"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84895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en-US" altLang="x-none" sz="1300" b="1" dirty="0">
                          <a:solidFill>
                            <a:srgbClr val="000000"/>
                          </a:solidFill>
                          <a:latin typeface="微软雅黑" panose="020B0503020204020204" pitchFamily="34" charset="-122"/>
                          <a:ea typeface="微软雅黑" panose="020B0503020204020204" pitchFamily="34" charset="-122"/>
                        </a:rPr>
                        <a:t>--add-locks</a:t>
                      </a:r>
                    </a:p>
                  </a:txBody>
                  <a:tcPr marL="0" marR="68587" marT="53988" marB="34282"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zh-CN" altLang="en-US" sz="1300" b="1" dirty="0">
                          <a:solidFill>
                            <a:srgbClr val="000000"/>
                          </a:solidFill>
                          <a:latin typeface="微软雅黑" panose="020B0503020204020204" pitchFamily="34" charset="-122"/>
                          <a:ea typeface="微软雅黑" panose="020B0503020204020204" pitchFamily="34" charset="-122"/>
                        </a:rPr>
                        <a:t>该选项会在</a:t>
                      </a:r>
                      <a:r>
                        <a:rPr lang="en-US" altLang="x-none" sz="1300" b="1" dirty="0">
                          <a:solidFill>
                            <a:srgbClr val="000000"/>
                          </a:solidFill>
                          <a:latin typeface="微软雅黑" panose="020B0503020204020204" pitchFamily="34" charset="-122"/>
                          <a:ea typeface="微软雅黑" panose="020B0503020204020204" pitchFamily="34" charset="-122"/>
                        </a:rPr>
                        <a:t>INSERT </a:t>
                      </a:r>
                      <a:r>
                        <a:rPr lang="zh-CN" altLang="en-US" sz="1300" b="1" dirty="0">
                          <a:solidFill>
                            <a:srgbClr val="000000"/>
                          </a:solidFill>
                          <a:latin typeface="微软雅黑" panose="020B0503020204020204" pitchFamily="34" charset="-122"/>
                          <a:ea typeface="微软雅黑" panose="020B0503020204020204" pitchFamily="34" charset="-122"/>
                        </a:rPr>
                        <a:t>语句中捆绑一个</a:t>
                      </a:r>
                      <a:r>
                        <a:rPr lang="en-US" altLang="x-none" sz="1300" b="1" dirty="0">
                          <a:solidFill>
                            <a:srgbClr val="000000"/>
                          </a:solidFill>
                          <a:latin typeface="微软雅黑" panose="020B0503020204020204" pitchFamily="34" charset="-122"/>
                          <a:ea typeface="微软雅黑" panose="020B0503020204020204" pitchFamily="34" charset="-122"/>
                        </a:rPr>
                        <a:t>LOCK TABLE </a:t>
                      </a:r>
                      <a:r>
                        <a:rPr lang="zh-CN" altLang="en-US" sz="1300" b="1" dirty="0">
                          <a:solidFill>
                            <a:srgbClr val="000000"/>
                          </a:solidFill>
                          <a:latin typeface="微软雅黑" panose="020B0503020204020204" pitchFamily="34" charset="-122"/>
                          <a:ea typeface="微软雅黑" panose="020B0503020204020204" pitchFamily="34" charset="-122"/>
                        </a:rPr>
                        <a:t>和</a:t>
                      </a:r>
                      <a:r>
                        <a:rPr lang="en-US" altLang="x-none" sz="1300" b="1" dirty="0">
                          <a:solidFill>
                            <a:srgbClr val="000000"/>
                          </a:solidFill>
                          <a:latin typeface="微软雅黑" panose="020B0503020204020204" pitchFamily="34" charset="-122"/>
                          <a:ea typeface="微软雅黑" panose="020B0503020204020204" pitchFamily="34" charset="-122"/>
                        </a:rPr>
                        <a:t>UNLOCK TABLE </a:t>
                      </a:r>
                      <a:r>
                        <a:rPr lang="zh-CN" altLang="en-US" sz="1300" b="1" dirty="0">
                          <a:solidFill>
                            <a:srgbClr val="000000"/>
                          </a:solidFill>
                          <a:latin typeface="微软雅黑" panose="020B0503020204020204" pitchFamily="34" charset="-122"/>
                          <a:ea typeface="微软雅黑" panose="020B0503020204020204" pitchFamily="34" charset="-122"/>
                        </a:rPr>
                        <a:t>语句</a:t>
                      </a:r>
                    </a:p>
                    <a:p>
                      <a:pPr marL="0" lvl="2" indent="0" eaLnBrk="1" hangingPunct="1">
                        <a:spcBef>
                          <a:spcPct val="0"/>
                        </a:spcBef>
                        <a:buClr>
                          <a:srgbClr val="000000"/>
                        </a:buClr>
                        <a:buFont typeface="Arial" panose="020B0604020202020204" pitchFamily="34" charset="0"/>
                        <a:buNone/>
                      </a:pPr>
                      <a:endParaRPr lang="zh-CN" altLang="en-US" sz="1300" b="1" dirty="0">
                        <a:solidFill>
                          <a:srgbClr val="000000"/>
                        </a:solidFill>
                        <a:latin typeface="微软雅黑" panose="020B0503020204020204" pitchFamily="34" charset="-122"/>
                        <a:ea typeface="微软雅黑" panose="020B0503020204020204" pitchFamily="34" charset="-122"/>
                      </a:endParaRPr>
                    </a:p>
                    <a:p>
                      <a:pPr marL="0" lvl="2" indent="0" eaLnBrk="1" hangingPunct="1">
                        <a:spcBef>
                          <a:spcPct val="0"/>
                        </a:spcBef>
                        <a:buClr>
                          <a:srgbClr val="000000"/>
                        </a:buClr>
                        <a:buFont typeface="Arial" panose="020B0604020202020204" pitchFamily="34" charset="0"/>
                        <a:buNone/>
                      </a:pPr>
                      <a:r>
                        <a:rPr lang="zh-CN" altLang="en-US" sz="1300" b="1" dirty="0">
                          <a:solidFill>
                            <a:srgbClr val="000000"/>
                          </a:solidFill>
                          <a:latin typeface="微软雅黑" panose="020B0503020204020204" pitchFamily="34" charset="-122"/>
                          <a:ea typeface="微软雅黑" panose="020B0503020204020204" pitchFamily="34" charset="-122"/>
                        </a:rPr>
                        <a:t>好处：防止记录被再次导入时，其他用户对表进行的操作，</a:t>
                      </a:r>
                      <a:r>
                        <a:rPr lang="zh-CN" altLang="en-US" sz="1300" b="1" dirty="0">
                          <a:solidFill>
                            <a:srgbClr val="FF0000"/>
                          </a:solidFill>
                          <a:latin typeface="微软雅黑" panose="020B0503020204020204" pitchFamily="34" charset="-122"/>
                          <a:ea typeface="微软雅黑" panose="020B0503020204020204" pitchFamily="34" charset="-122"/>
                        </a:rPr>
                        <a:t>默认是打开的</a:t>
                      </a:r>
                    </a:p>
                  </a:txBody>
                  <a:tcPr marL="0" marR="0" marT="53988"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64807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en-US" altLang="x-none" sz="1300" b="1" dirty="0">
                          <a:solidFill>
                            <a:srgbClr val="000000"/>
                          </a:solidFill>
                          <a:latin typeface="微软雅黑" panose="020B0503020204020204" pitchFamily="34" charset="-122"/>
                          <a:ea typeface="微软雅黑" panose="020B0503020204020204" pitchFamily="34" charset="-122"/>
                        </a:rPr>
                        <a:t>-t  </a:t>
                      </a:r>
                    </a:p>
                    <a:p>
                      <a:pPr marL="0" lvl="2" indent="0" eaLnBrk="1" hangingPunct="1">
                        <a:spcBef>
                          <a:spcPct val="0"/>
                        </a:spcBef>
                        <a:buClr>
                          <a:srgbClr val="000000"/>
                        </a:buClr>
                        <a:buFont typeface="Arial" panose="020B0604020202020204" pitchFamily="34" charset="0"/>
                        <a:buNone/>
                      </a:pPr>
                      <a:r>
                        <a:rPr lang="en-US" altLang="x-none" sz="1300" b="1" dirty="0">
                          <a:solidFill>
                            <a:srgbClr val="000000"/>
                          </a:solidFill>
                          <a:latin typeface="微软雅黑" panose="020B0503020204020204" pitchFamily="34" charset="-122"/>
                          <a:ea typeface="微软雅黑" panose="020B0503020204020204" pitchFamily="34" charset="-122"/>
                        </a:rPr>
                        <a:t>或</a:t>
                      </a:r>
                    </a:p>
                    <a:p>
                      <a:pPr marL="0" lvl="2" indent="0" eaLnBrk="1" hangingPunct="1">
                        <a:spcBef>
                          <a:spcPct val="0"/>
                        </a:spcBef>
                        <a:buClr>
                          <a:srgbClr val="000000"/>
                        </a:buClr>
                        <a:buFont typeface="Arial" panose="020B0604020202020204" pitchFamily="34" charset="0"/>
                        <a:buNone/>
                      </a:pPr>
                      <a:r>
                        <a:rPr lang="en-US" altLang="x-none" sz="1300" b="1" dirty="0">
                          <a:solidFill>
                            <a:srgbClr val="000000"/>
                          </a:solidFill>
                          <a:latin typeface="微软雅黑" panose="020B0503020204020204" pitchFamily="34" charset="-122"/>
                          <a:ea typeface="微软雅黑" panose="020B0503020204020204" pitchFamily="34" charset="-122"/>
                        </a:rPr>
                        <a:t>--no-create-info</a:t>
                      </a:r>
                    </a:p>
                  </a:txBody>
                  <a:tcPr marL="0" marR="0" marT="53804"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2" indent="0" eaLnBrk="1" hangingPunct="1">
                        <a:spcBef>
                          <a:spcPct val="0"/>
                        </a:spcBef>
                        <a:buClr>
                          <a:srgbClr val="000000"/>
                        </a:buClr>
                        <a:buFont typeface="Arial" panose="020B0604020202020204" pitchFamily="34" charset="0"/>
                        <a:buNone/>
                      </a:pPr>
                      <a:r>
                        <a:rPr lang="zh-CN" altLang="en-US" sz="1300" b="1" dirty="0">
                          <a:solidFill>
                            <a:srgbClr val="FF0000"/>
                          </a:solidFill>
                          <a:latin typeface="微软雅黑" panose="020B0503020204020204" pitchFamily="34" charset="-122"/>
                          <a:ea typeface="微软雅黑" panose="020B0503020204020204" pitchFamily="34" charset="-122"/>
                        </a:rPr>
                        <a:t>忽略不写重新创建每个转储表的CREATE TABLE语句</a:t>
                      </a:r>
                    </a:p>
                  </a:txBody>
                  <a:tcPr marL="0" marR="0" marT="53804"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bl>
          </a:graphicData>
        </a:graphic>
      </p:graphicFrame>
      <p:sp>
        <p:nvSpPr>
          <p:cNvPr id="8" name="TextBox 65"/>
          <p:cNvSpPr txBox="1"/>
          <p:nvPr/>
        </p:nvSpPr>
        <p:spPr>
          <a:xfrm>
            <a:off x="246688" y="4126840"/>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提示</a:t>
            </a:r>
          </a:p>
        </p:txBody>
      </p:sp>
      <p:pic>
        <p:nvPicPr>
          <p:cNvPr id="9" name="图片 8" descr="C:\Users\Lenovo\Desktop\icon\提示.png提示"/>
          <p:cNvPicPr>
            <a:picLocks noChangeAspect="1"/>
          </p:cNvPicPr>
          <p:nvPr/>
        </p:nvPicPr>
        <p:blipFill>
          <a:blip r:embed="rId3"/>
          <a:srcRect/>
          <a:stretch>
            <a:fillRect/>
          </a:stretch>
        </p:blipFill>
        <p:spPr>
          <a:xfrm>
            <a:off x="277168" y="3761080"/>
            <a:ext cx="375920" cy="375920"/>
          </a:xfrm>
          <a:prstGeom prst="rect">
            <a:avLst/>
          </a:prstGeom>
        </p:spPr>
      </p:pic>
      <p:sp>
        <p:nvSpPr>
          <p:cNvPr id="10" name="AutoShape 9"/>
          <p:cNvSpPr>
            <a:spLocks noChangeArrowheads="1"/>
          </p:cNvSpPr>
          <p:nvPr/>
        </p:nvSpPr>
        <p:spPr bwMode="auto">
          <a:xfrm>
            <a:off x="971600" y="4251359"/>
            <a:ext cx="6624736" cy="40862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fontAlgn="base"/>
            <a:r>
              <a:rPr lang="zh-CN" altLang="en-US" noProof="1">
                <a:latin typeface="微软雅黑" panose="020B0503020204020204" pitchFamily="34" charset="-122"/>
                <a:ea typeface="微软雅黑" panose="020B0503020204020204" pitchFamily="34" charset="-122"/>
              </a:rPr>
              <a:t>可通过</a:t>
            </a:r>
            <a:r>
              <a:rPr lang="en-US" altLang="x-none" noProof="1">
                <a:latin typeface="微软雅黑" panose="020B0503020204020204" pitchFamily="34" charset="-122"/>
                <a:ea typeface="微软雅黑" panose="020B0503020204020204" pitchFamily="34" charset="-122"/>
              </a:rPr>
              <a:t>mysqldump --help </a:t>
            </a:r>
            <a:r>
              <a:rPr lang="zh-CN" altLang="en-US" noProof="1">
                <a:latin typeface="微软雅黑" panose="020B0503020204020204" pitchFamily="34" charset="-122"/>
                <a:ea typeface="微软雅黑" panose="020B0503020204020204" pitchFamily="34" charset="-122"/>
              </a:rPr>
              <a:t>查看该命名的选项</a:t>
            </a:r>
            <a:endParaRPr lang="zh-CN" altLang="en-US" b="1" strike="noStrike" noProof="1">
              <a:solidFill>
                <a:schemeClr val="bg1"/>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F189CDB9-36F5-46CB-AF3F-7021A35C8E35}"/>
              </a:ext>
            </a:extLst>
          </p:cNvPr>
          <p:cNvSpPr>
            <a:spLocks noGrp="1"/>
          </p:cNvSpPr>
          <p:nvPr>
            <p:ph type="sldNum" sz="quarter" idx="12"/>
          </p:nvPr>
        </p:nvSpPr>
        <p:spPr/>
        <p:txBody>
          <a:bodyPr/>
          <a:lstStyle/>
          <a:p>
            <a:fld id="{0C913308-F349-4B6D-A68A-DD1791B4A57B}" type="slidenum">
              <a:rPr lang="zh-CN" altLang="en-US" smtClean="0"/>
              <a:pPr/>
              <a:t>23</a:t>
            </a:fld>
            <a:r>
              <a:rPr lang="zh-CN" altLang="en-US"/>
              <a:t>/</a:t>
            </a:r>
            <a:r>
              <a:rPr lang="en-US" altLang="zh-CN"/>
              <a:t>32</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en-US" altLang="zh-CN" dirty="0" err="1"/>
              <a:t>mysqldump</a:t>
            </a:r>
            <a:r>
              <a:rPr lang="zh-CN" altLang="en-US" dirty="0"/>
              <a:t>常用选项</a:t>
            </a:r>
            <a:r>
              <a:rPr lang="en-US" altLang="zh-CN" dirty="0"/>
              <a:t>2-2</a:t>
            </a:r>
            <a:endParaRPr lang="zh-CN" altLang="en-US" dirty="0"/>
          </a:p>
        </p:txBody>
      </p:sp>
      <p:graphicFrame>
        <p:nvGraphicFramePr>
          <p:cNvPr id="18435" name="表格 18434"/>
          <p:cNvGraphicFramePr/>
          <p:nvPr/>
        </p:nvGraphicFramePr>
        <p:xfrm>
          <a:off x="1115616" y="965072"/>
          <a:ext cx="6483350" cy="3910934"/>
        </p:xfrm>
        <a:graphic>
          <a:graphicData uri="http://schemas.openxmlformats.org/drawingml/2006/table">
            <a:tbl>
              <a:tblPr/>
              <a:tblGrid>
                <a:gridCol w="2290669">
                  <a:extLst>
                    <a:ext uri="{9D8B030D-6E8A-4147-A177-3AD203B41FA5}">
                      <a16:colId xmlns:a16="http://schemas.microsoft.com/office/drawing/2014/main" val="20000"/>
                    </a:ext>
                  </a:extLst>
                </a:gridCol>
                <a:gridCol w="4192681">
                  <a:extLst>
                    <a:ext uri="{9D8B030D-6E8A-4147-A177-3AD203B41FA5}">
                      <a16:colId xmlns:a16="http://schemas.microsoft.com/office/drawing/2014/main" val="20001"/>
                    </a:ext>
                  </a:extLst>
                </a:gridCol>
              </a:tblGrid>
              <a:tr h="342953">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buClr>
                          <a:schemeClr val="tx2"/>
                        </a:buClr>
                        <a:buSzPct val="100000"/>
                        <a:buFont typeface="Wingdings" panose="05000000000000000000" pitchFamily="2" charset="2"/>
                        <a:buNone/>
                      </a:pPr>
                      <a:r>
                        <a:rPr lang="zh-CN" altLang="en-US" sz="1800" dirty="0">
                          <a:solidFill>
                            <a:schemeClr val="bg1"/>
                          </a:solidFill>
                          <a:latin typeface="微软雅黑" panose="020B0503020204020204" pitchFamily="34" charset="-122"/>
                          <a:ea typeface="微软雅黑" panose="020B0503020204020204" pitchFamily="34" charset="-122"/>
                        </a:rPr>
                        <a:t>符号名称</a:t>
                      </a:r>
                    </a:p>
                  </a:txBody>
                  <a:tcPr marL="68587" marR="68587" marT="34295" marB="34295"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algn="ctr" eaLnBrk="1" hangingPunct="1">
                        <a:buClr>
                          <a:schemeClr val="tx2"/>
                        </a:buClr>
                        <a:buSzPct val="100000"/>
                        <a:buFont typeface="Wingdings" panose="05000000000000000000" pitchFamily="2" charset="2"/>
                        <a:buNone/>
                      </a:pPr>
                      <a:r>
                        <a:rPr lang="zh-CN" altLang="en-US" sz="1800" dirty="0">
                          <a:solidFill>
                            <a:schemeClr val="bg1"/>
                          </a:solidFill>
                          <a:latin typeface="微软雅黑" panose="020B0503020204020204" pitchFamily="34" charset="-122"/>
                          <a:ea typeface="微软雅黑" panose="020B0503020204020204" pitchFamily="34" charset="-122"/>
                        </a:rPr>
                        <a:t>描述</a:t>
                      </a:r>
                    </a:p>
                  </a:txBody>
                  <a:tcPr marL="68587" marR="68587" marT="34295" marB="34295"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rgbClr val="0099D8"/>
                    </a:solidFill>
                  </a:tcPr>
                </a:tc>
                <a:extLst>
                  <a:ext uri="{0D108BD9-81ED-4DB2-BD59-A6C34878D82A}">
                    <a16:rowId xmlns:a16="http://schemas.microsoft.com/office/drawing/2014/main" val="10000"/>
                  </a:ext>
                </a:extLst>
              </a:tr>
              <a:tr h="541805">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anose="020B0503020204020204" pitchFamily="34" charset="-122"/>
                          <a:ea typeface="微软雅黑" panose="020B0503020204020204" pitchFamily="34" charset="-122"/>
                        </a:rPr>
                        <a:t>-c</a:t>
                      </a:r>
                    </a:p>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anose="020B0503020204020204" pitchFamily="34" charset="-122"/>
                          <a:ea typeface="微软雅黑" panose="020B0503020204020204" pitchFamily="34" charset="-122"/>
                        </a:rPr>
                        <a:t>或 </a:t>
                      </a:r>
                    </a:p>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FF0000"/>
                          </a:solidFill>
                          <a:latin typeface="微软雅黑" panose="020B0503020204020204" pitchFamily="34" charset="-122"/>
                          <a:ea typeface="微软雅黑" panose="020B0503020204020204" pitchFamily="34" charset="-122"/>
                        </a:rPr>
                        <a:t>--complete-insert</a:t>
                      </a:r>
                    </a:p>
                  </a:txBody>
                  <a:tcPr marL="68587" marR="68587" marT="34295" marB="34295"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在每个INERT语句的列上加上字段名</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在数据库导入另一个数据库时非常有用</a:t>
                      </a:r>
                    </a:p>
                  </a:txBody>
                  <a:tcPr marL="0" marR="0" marT="0"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09199">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anose="020B0503020204020204" pitchFamily="34" charset="-122"/>
                          <a:ea typeface="微软雅黑" panose="020B0503020204020204" pitchFamily="34" charset="-122"/>
                        </a:rPr>
                        <a:t>-d  </a:t>
                      </a:r>
                      <a:r>
                        <a:rPr lang="zh-CN" altLang="en-US" sz="1400" b="1" dirty="0">
                          <a:solidFill>
                            <a:srgbClr val="000000"/>
                          </a:solidFill>
                          <a:latin typeface="微软雅黑" panose="020B0503020204020204" pitchFamily="34" charset="-122"/>
                          <a:ea typeface="微软雅黑" panose="020B0503020204020204" pitchFamily="34" charset="-122"/>
                        </a:rPr>
                        <a:t>或</a:t>
                      </a:r>
                      <a:r>
                        <a:rPr lang="en-US" altLang="x-none" sz="1400" b="1" dirty="0">
                          <a:solidFill>
                            <a:srgbClr val="000000"/>
                          </a:solidFill>
                          <a:latin typeface="微软雅黑" panose="020B0503020204020204" pitchFamily="34" charset="-122"/>
                          <a:ea typeface="微软雅黑" panose="020B0503020204020204" pitchFamily="34" charset="-122"/>
                        </a:rPr>
                        <a:t> --no-data</a:t>
                      </a:r>
                    </a:p>
                  </a:txBody>
                  <a:tcPr marL="0" marR="0" marT="0"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不写表的任何行信息。对于只想转储表的结构很有用</a:t>
                      </a:r>
                    </a:p>
                  </a:txBody>
                  <a:tcPr marL="0" marR="0" marT="0"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576064">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anose="020B0503020204020204" pitchFamily="34" charset="-122"/>
                          <a:ea typeface="微软雅黑" panose="020B0503020204020204" pitchFamily="34" charset="-122"/>
                        </a:rPr>
                        <a:t>--where</a:t>
                      </a:r>
                      <a:r>
                        <a:rPr lang="zh-CN" altLang="en-US" sz="1400" b="1" dirty="0">
                          <a:solidFill>
                            <a:srgbClr val="000000"/>
                          </a:solidFill>
                          <a:latin typeface="微软雅黑" panose="020B0503020204020204" pitchFamily="34" charset="-122"/>
                          <a:ea typeface="微软雅黑" panose="020B0503020204020204" pitchFamily="34" charset="-122"/>
                        </a:rPr>
                        <a:t> "</a:t>
                      </a:r>
                      <a:r>
                        <a:rPr lang="en-US" altLang="x-none" sz="1400" b="1" i="1" dirty="0">
                          <a:solidFill>
                            <a:srgbClr val="000000"/>
                          </a:solidFill>
                          <a:latin typeface="微软雅黑" panose="020B0503020204020204" pitchFamily="34" charset="-122"/>
                          <a:ea typeface="微软雅黑" panose="020B0503020204020204" pitchFamily="34" charset="-122"/>
                        </a:rPr>
                        <a:t>where-condition</a:t>
                      </a:r>
                      <a:r>
                        <a:rPr lang="zh-CN" altLang="en-US" sz="1400" b="1" dirty="0">
                          <a:solidFill>
                            <a:srgbClr val="000000"/>
                          </a:solidFill>
                          <a:latin typeface="微软雅黑" panose="020B0503020204020204" pitchFamily="34" charset="-122"/>
                          <a:ea typeface="微软雅黑" panose="020B0503020204020204" pitchFamily="34" charset="-122"/>
                        </a:rPr>
                        <a:t>"</a:t>
                      </a:r>
                      <a:r>
                        <a:rPr lang="en-US" altLang="x-none" sz="1400" b="1" dirty="0">
                          <a:solidFill>
                            <a:srgbClr val="000000"/>
                          </a:solidFill>
                          <a:latin typeface="微软雅黑" panose="020B0503020204020204" pitchFamily="34" charset="-122"/>
                          <a:ea typeface="微软雅黑" panose="020B0503020204020204" pitchFamily="34" charset="-122"/>
                        </a:rPr>
                        <a:t>, -w </a:t>
                      </a:r>
                      <a:r>
                        <a:rPr lang="zh-CN" altLang="en-US" sz="1400" b="1" dirty="0">
                          <a:solidFill>
                            <a:srgbClr val="000000"/>
                          </a:solidFill>
                          <a:latin typeface="微软雅黑" panose="020B0503020204020204" pitchFamily="34" charset="-122"/>
                          <a:ea typeface="微软雅黑" panose="020B0503020204020204" pitchFamily="34" charset="-122"/>
                        </a:rPr>
                        <a:t>"</a:t>
                      </a:r>
                      <a:r>
                        <a:rPr lang="en-US" altLang="x-none" sz="1400" b="1" i="1" dirty="0">
                          <a:solidFill>
                            <a:srgbClr val="000000"/>
                          </a:solidFill>
                          <a:latin typeface="微软雅黑" panose="020B0503020204020204" pitchFamily="34" charset="-122"/>
                          <a:ea typeface="微软雅黑" panose="020B0503020204020204" pitchFamily="34" charset="-122"/>
                        </a:rPr>
                        <a:t>where-condition</a:t>
                      </a:r>
                      <a:r>
                        <a:rPr lang="zh-CN" altLang="en-US" sz="1400" b="1" dirty="0">
                          <a:solidFill>
                            <a:srgbClr val="000000"/>
                          </a:solidFill>
                          <a:latin typeface="微软雅黑" panose="020B0503020204020204" pitchFamily="34" charset="-122"/>
                          <a:ea typeface="微软雅黑" panose="020B0503020204020204" pitchFamily="34" charset="-122"/>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只转储给定的</a:t>
                      </a:r>
                      <a:r>
                        <a:rPr lang="en-US" altLang="x-none" sz="1400" dirty="0">
                          <a:solidFill>
                            <a:srgbClr val="000000"/>
                          </a:solidFill>
                          <a:latin typeface="微软雅黑" panose="020B0503020204020204" pitchFamily="34" charset="-122"/>
                          <a:ea typeface="微软雅黑" panose="020B0503020204020204" pitchFamily="34" charset="-122"/>
                        </a:rPr>
                        <a:t>WHERE</a:t>
                      </a:r>
                      <a:r>
                        <a:rPr lang="zh-CN" altLang="en-US" sz="1400" dirty="0">
                          <a:solidFill>
                            <a:srgbClr val="000000"/>
                          </a:solidFill>
                          <a:latin typeface="微软雅黑" panose="020B0503020204020204" pitchFamily="34" charset="-122"/>
                          <a:ea typeface="微软雅黑" panose="020B0503020204020204" pitchFamily="34" charset="-122"/>
                        </a:rPr>
                        <a:t>条件选择的记录</a:t>
                      </a:r>
                    </a:p>
                  </a:txBody>
                  <a:tcPr marL="0" marR="0" marT="0" marB="0" anchor="ctr">
                    <a:lnL w="12700" cap="flat" cmpd="sng" algn="ctr">
                      <a:solidFill>
                        <a:schemeClr val="tx1"/>
                      </a:solidFill>
                      <a:prstDash val="solid"/>
                      <a:roun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1810032">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SzPct val="100000"/>
                        <a:buFont typeface="Arial" panose="020B0604020202020204" pitchFamily="34" charset="0"/>
                        <a:buNone/>
                      </a:pPr>
                      <a:r>
                        <a:rPr lang="en-US" altLang="x-none" sz="1400" b="1" dirty="0">
                          <a:solidFill>
                            <a:srgbClr val="000000"/>
                          </a:solidFill>
                          <a:latin typeface="微软雅黑" panose="020B0503020204020204" pitchFamily="34" charset="-122"/>
                          <a:ea typeface="微软雅黑" panose="020B0503020204020204" pitchFamily="34" charset="-122"/>
                        </a:rPr>
                        <a:t>--opt</a:t>
                      </a:r>
                    </a:p>
                  </a:txBody>
                  <a:tcPr marL="68587" marR="68587" marT="34295" marB="34295"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tc>
                  <a:txBody>
                    <a:bodyPr/>
                    <a:lstStyle>
                      <a:lvl1pPr marL="342900" lvl="0" indent="-342900" algn="l" defTabSz="914400" eaLnBrk="0" fontAlgn="base" latinLnBrk="0" hangingPunct="0">
                        <a:spcBef>
                          <a:spcPct val="20000"/>
                        </a:spcBef>
                        <a:spcAft>
                          <a:spcPct val="0"/>
                        </a:spcAft>
                        <a:buClr>
                          <a:srgbClr val="F16B22"/>
                        </a:buClr>
                        <a:buSzPct val="80000"/>
                        <a:buFont typeface="Wingdings" panose="05000000000000000000" pitchFamily="2" charset="2"/>
                        <a:buChar char="l"/>
                        <a:defRPr sz="2000" b="1" i="0" u="none" kern="1200" baseline="0">
                          <a:solidFill>
                            <a:schemeClr val="tx1"/>
                          </a:solidFill>
                          <a:latin typeface="黑体" panose="02010609060101010101" pitchFamily="2" charset="-122"/>
                          <a:ea typeface="黑体" panose="02010609060101010101" pitchFamily="2" charset="-122"/>
                        </a:defRPr>
                      </a:lvl1pPr>
                      <a:lvl2pPr marL="742950" lvl="1" indent="-285750">
                        <a:buClr>
                          <a:srgbClr val="CC9900"/>
                        </a:buClr>
                        <a:defRPr sz="1800" kern="1200"/>
                      </a:lvl2pPr>
                      <a:lvl3pPr marL="1143000" lvl="2" indent="-228600">
                        <a:buClr>
                          <a:srgbClr val="996633"/>
                        </a:buClr>
                        <a:defRPr sz="2000" kern="1200">
                          <a:latin typeface="Calibri" panose="020F0502020204030204" pitchFamily="34" charset="0"/>
                          <a:ea typeface="宋体" panose="02010600030101010101" pitchFamily="2" charset="-122"/>
                        </a:defRPr>
                      </a:lvl3pPr>
                      <a:lvl4pPr marL="1600200" lvl="3" indent="-228600">
                        <a:defRPr sz="1400" b="0" kern="1200"/>
                      </a:lvl4pPr>
                      <a:lvl5pPr marL="2057400" lvl="4" indent="-228600">
                        <a:defRPr sz="1200" kern="1200"/>
                      </a:lvl5pPr>
                    </a:lstStyle>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该选项是速记；等同于指定</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--add-drop-tables</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--add-locking</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--create-option</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--disable-keys--extended-insert </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--lock-tables</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--quick </a:t>
                      </a:r>
                    </a:p>
                    <a:p>
                      <a:pPr marL="0" lvl="0" indent="0" eaLnBrk="1" hangingPunct="1">
                        <a:spcBef>
                          <a:spcPct val="0"/>
                        </a:spcBef>
                        <a:buClr>
                          <a:srgbClr val="000000"/>
                        </a:buClr>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rPr>
                        <a:t> --set-charset </a:t>
                      </a:r>
                    </a:p>
                  </a:txBody>
                  <a:tcPr marL="0" marR="0" marT="0" marB="0" anchor="ctr">
                    <a:lnL w="12700" cap="flat" cmpd="sng">
                      <a:solidFill>
                        <a:srgbClr val="215968"/>
                      </a:solidFill>
                      <a:prstDash val="solid"/>
                      <a:headEnd type="none" w="med" len="med"/>
                      <a:tailEnd type="none" w="med" len="med"/>
                    </a:lnL>
                    <a:lnR w="12700" cap="flat" cmpd="sng">
                      <a:solidFill>
                        <a:srgbClr val="215968"/>
                      </a:solidFill>
                      <a:prstDash val="solid"/>
                      <a:headEnd type="none" w="med" len="med"/>
                      <a:tailEnd type="none" w="med" len="med"/>
                    </a:lnR>
                    <a:lnT w="12700" cap="flat" cmpd="sng">
                      <a:solidFill>
                        <a:srgbClr val="215968"/>
                      </a:solidFill>
                      <a:prstDash val="solid"/>
                      <a:headEnd type="none" w="med" len="med"/>
                      <a:tailEnd type="none" w="med" len="med"/>
                    </a:lnT>
                    <a:lnB w="12700" cap="flat" cmpd="sng">
                      <a:solidFill>
                        <a:srgbClr val="215968"/>
                      </a:solidFill>
                      <a:prstDash val="soli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C5420579-5464-4FBA-BFCA-F9A33CF5552E}"/>
              </a:ext>
            </a:extLst>
          </p:cNvPr>
          <p:cNvSpPr>
            <a:spLocks noGrp="1"/>
          </p:cNvSpPr>
          <p:nvPr>
            <p:ph type="sldNum" sz="quarter" idx="12"/>
          </p:nvPr>
        </p:nvSpPr>
        <p:spPr/>
        <p:txBody>
          <a:bodyPr/>
          <a:lstStyle/>
          <a:p>
            <a:fld id="{0C913308-F349-4B6D-A68A-DD1791B4A57B}" type="slidenum">
              <a:rPr lang="zh-CN" altLang="en-US" smtClean="0"/>
              <a:pPr/>
              <a:t>24</a:t>
            </a:fld>
            <a:r>
              <a:rPr lang="zh-CN" altLang="en-US"/>
              <a:t>/</a:t>
            </a:r>
            <a:r>
              <a:rPr lang="en-US" altLang="zh-CN"/>
              <a:t>32</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pPr>
              <a:defRPr/>
            </a:pPr>
            <a:r>
              <a:rPr lang="en-US" altLang="zh-CN" dirty="0" err="1"/>
              <a:t>mysqldump</a:t>
            </a:r>
            <a:r>
              <a:rPr lang="zh-CN" altLang="en-US" dirty="0"/>
              <a:t>数据库备份</a:t>
            </a:r>
            <a:endParaRPr lang="zh-CN" altLang="en-US" noProof="1"/>
          </a:p>
        </p:txBody>
      </p:sp>
      <p:sp>
        <p:nvSpPr>
          <p:cNvPr id="29699" name="内容占位符 2"/>
          <p:cNvSpPr>
            <a:spLocks noGrp="1" noChangeArrowheads="1"/>
          </p:cNvSpPr>
          <p:nvPr>
            <p:ph idx="1"/>
          </p:nvPr>
        </p:nvSpPr>
        <p:spPr>
          <a:noFill/>
          <a:ln w="9525">
            <a:noFill/>
            <a:miter lim="800000"/>
          </a:ln>
        </p:spPr>
        <p:txBody>
          <a:bodyPr vert="horz" wrap="square" lIns="91440" tIns="45720" rIns="91440" bIns="45720" numCol="1" anchor="t" anchorCtr="0" compatLnSpc="1"/>
          <a:lstStyle/>
          <a:p>
            <a:pPr indent="-342900">
              <a:buFont typeface="Wingdings" panose="05000000000000000000" pitchFamily="2" charset="2"/>
              <a:buChar char="u"/>
            </a:pPr>
            <a:r>
              <a:rPr lang="zh-CN" altLang="en-US" dirty="0"/>
              <a:t>备份</a:t>
            </a:r>
            <a:r>
              <a:rPr lang="en-US" altLang="zh-CN" dirty="0" err="1"/>
              <a:t>MySchool</a:t>
            </a:r>
            <a:r>
              <a:rPr lang="zh-CN" altLang="en-US" dirty="0"/>
              <a:t>数据库的</a:t>
            </a:r>
            <a:r>
              <a:rPr lang="en-US" altLang="zh-CN" dirty="0"/>
              <a:t>subject</a:t>
            </a:r>
            <a:r>
              <a:rPr lang="zh-CN" altLang="en-US" dirty="0"/>
              <a:t>课程表，保存为</a:t>
            </a:r>
            <a:r>
              <a:rPr lang="en-US" altLang="zh-CN" dirty="0" err="1"/>
              <a:t>subject.sql</a:t>
            </a:r>
            <a:r>
              <a:rPr lang="zh-CN" altLang="en-US" dirty="0"/>
              <a:t>脚本文件</a:t>
            </a:r>
            <a:endParaRPr lang="en-US" dirty="0"/>
          </a:p>
          <a:p>
            <a:pPr indent="-342900">
              <a:buFont typeface="Wingdings" panose="05000000000000000000" pitchFamily="2" charset="2"/>
              <a:buChar char="u"/>
            </a:pPr>
            <a:r>
              <a:rPr lang="zh-CN" altLang="en-US" dirty="0"/>
              <a:t>要求</a:t>
            </a:r>
            <a:endParaRPr lang="en-US" dirty="0"/>
          </a:p>
          <a:p>
            <a:pPr lvl="1">
              <a:buFont typeface="Wingdings" panose="05000000000000000000" pitchFamily="2" charset="2"/>
              <a:buChar char="u"/>
            </a:pPr>
            <a:r>
              <a:rPr lang="zh-CN" altLang="en-US" dirty="0"/>
              <a:t>在每个</a:t>
            </a:r>
            <a:r>
              <a:rPr lang="en-US" altLang="zh-CN" dirty="0"/>
              <a:t>INERT</a:t>
            </a:r>
            <a:r>
              <a:rPr lang="zh-CN" altLang="en-US" dirty="0"/>
              <a:t>语句的列上加上字段名</a:t>
            </a:r>
            <a:endParaRPr lang="en-US" dirty="0"/>
          </a:p>
          <a:p>
            <a:pPr lvl="1"/>
            <a:endParaRPr lang="zh-CN" altLang="en-US" dirty="0"/>
          </a:p>
        </p:txBody>
      </p:sp>
      <p:sp>
        <p:nvSpPr>
          <p:cNvPr id="2" name="灯片编号占位符 1">
            <a:extLst>
              <a:ext uri="{FF2B5EF4-FFF2-40B4-BE49-F238E27FC236}">
                <a16:creationId xmlns:a16="http://schemas.microsoft.com/office/drawing/2014/main" id="{48DA0C56-6DA8-4FA7-B897-7030D2111574}"/>
              </a:ext>
            </a:extLst>
          </p:cNvPr>
          <p:cNvSpPr>
            <a:spLocks noGrp="1"/>
          </p:cNvSpPr>
          <p:nvPr>
            <p:ph type="sldNum" sz="quarter" idx="12"/>
          </p:nvPr>
        </p:nvSpPr>
        <p:spPr/>
        <p:txBody>
          <a:bodyPr/>
          <a:lstStyle/>
          <a:p>
            <a:fld id="{0C913308-F349-4B6D-A68A-DD1791B4A57B}" type="slidenum">
              <a:rPr lang="zh-CN" altLang="en-US" smtClean="0"/>
              <a:pPr/>
              <a:t>25</a:t>
            </a:fld>
            <a:r>
              <a:rPr lang="zh-CN" altLang="en-US"/>
              <a:t>/</a:t>
            </a:r>
            <a:r>
              <a:rPr lang="en-US" altLang="zh-CN"/>
              <a:t>32</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en-US" altLang="zh-CN"/>
              <a:t>MySQL</a:t>
            </a:r>
            <a:r>
              <a:rPr lang="zh-CN" altLang="en-US"/>
              <a:t>数据库的恢复</a:t>
            </a:r>
          </a:p>
        </p:txBody>
      </p:sp>
      <p:sp>
        <p:nvSpPr>
          <p:cNvPr id="22531" name="内容占位符 2"/>
          <p:cNvSpPr>
            <a:spLocks noGrp="1"/>
          </p:cNvSpPr>
          <p:nvPr>
            <p:ph idx="1"/>
          </p:nvPr>
        </p:nvSpPr>
        <p:spPr/>
        <p:txBody>
          <a:bodyPr/>
          <a:lstStyle/>
          <a:p>
            <a:r>
              <a:rPr lang="zh-CN" altLang="en-US" noProof="1"/>
              <a:t>方法一</a:t>
            </a:r>
            <a:endParaRPr lang="en-US" altLang="x-none" noProof="1"/>
          </a:p>
          <a:p>
            <a:pPr lvl="1"/>
            <a:r>
              <a:rPr lang="zh-CN" altLang="en-US" noProof="1"/>
              <a:t>用 </a:t>
            </a:r>
            <a:r>
              <a:rPr lang="en-US" altLang="x-none" noProof="1"/>
              <a:t>SOURCE </a:t>
            </a:r>
            <a:r>
              <a:rPr lang="zh-CN" altLang="en-US" noProof="1"/>
              <a:t>语法 </a:t>
            </a:r>
            <a:r>
              <a:rPr lang="en-US" altLang="x-none" noProof="1"/>
              <a:t> </a:t>
            </a:r>
          </a:p>
          <a:p>
            <a:pPr lvl="2"/>
            <a:r>
              <a:rPr lang="en-US" altLang="x-none" noProof="1"/>
              <a:t>/path/</a:t>
            </a:r>
            <a:r>
              <a:rPr lang="zh-CN" altLang="en-US" noProof="1"/>
              <a:t>是一个绝对路径，并且必须是</a:t>
            </a:r>
            <a:r>
              <a:rPr lang="en-US" altLang="x-none" noProof="1"/>
              <a:t>mysql </a:t>
            </a:r>
            <a:r>
              <a:rPr lang="zh-CN" altLang="en-US" noProof="1"/>
              <a:t>运行用户有权限读取的文件</a:t>
            </a:r>
            <a:endParaRPr lang="en-US" altLang="x-none" noProof="1"/>
          </a:p>
          <a:p>
            <a:pPr lvl="2"/>
            <a:r>
              <a:rPr lang="en-US" altLang="x-none" noProof="1"/>
              <a:t>SOURCE </a:t>
            </a:r>
            <a:r>
              <a:rPr lang="zh-CN" altLang="en-US" noProof="1"/>
              <a:t>在</a:t>
            </a:r>
            <a:r>
              <a:rPr lang="en-US" altLang="x-none" noProof="1"/>
              <a:t>MySQL</a:t>
            </a:r>
            <a:r>
              <a:rPr lang="zh-CN" altLang="en-US" noProof="1"/>
              <a:t>命令行里执行</a:t>
            </a:r>
            <a:endParaRPr lang="en-US" altLang="x-none" noProof="1"/>
          </a:p>
          <a:p>
            <a:pPr lvl="3"/>
            <a:endParaRPr lang="en-US" altLang="x-none" noProof="1"/>
          </a:p>
          <a:p>
            <a:pPr marL="1371600" lvl="3" indent="0">
              <a:buNone/>
            </a:pPr>
            <a:endParaRPr lang="en-US" altLang="x-none" noProof="1"/>
          </a:p>
          <a:p>
            <a:r>
              <a:rPr lang="zh-CN" altLang="en-US" noProof="1"/>
              <a:t>方法二</a:t>
            </a:r>
            <a:endParaRPr lang="en-US" altLang="x-none" noProof="1"/>
          </a:p>
          <a:p>
            <a:pPr lvl="1"/>
            <a:r>
              <a:rPr lang="zh-CN" altLang="en-US" noProof="1"/>
              <a:t>用</a:t>
            </a:r>
            <a:r>
              <a:rPr lang="en-US" altLang="x-none" noProof="1"/>
              <a:t> mysql </a:t>
            </a:r>
            <a:r>
              <a:rPr lang="zh-CN" altLang="en-US" noProof="1"/>
              <a:t>客户端</a:t>
            </a:r>
            <a:endParaRPr lang="en-US" altLang="x-none" noProof="1"/>
          </a:p>
          <a:p>
            <a:pPr lvl="2"/>
            <a:endParaRPr lang="en-US" altLang="x-none" noProof="1"/>
          </a:p>
          <a:p>
            <a:pPr lvl="2"/>
            <a:endParaRPr lang="zh-CN" altLang="en-US" noProof="1"/>
          </a:p>
        </p:txBody>
      </p:sp>
      <p:sp>
        <p:nvSpPr>
          <p:cNvPr id="22532" name="AutoShape 7"/>
          <p:cNvSpPr/>
          <p:nvPr/>
        </p:nvSpPr>
        <p:spPr>
          <a:xfrm>
            <a:off x="1619672" y="2911782"/>
            <a:ext cx="5291138" cy="380048"/>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b="1" noProof="1"/>
              <a:t>SOURCE     /path/db_name.sql;</a:t>
            </a:r>
          </a:p>
        </p:txBody>
      </p:sp>
      <p:sp>
        <p:nvSpPr>
          <p:cNvPr id="22533" name="AutoShape 7"/>
          <p:cNvSpPr/>
          <p:nvPr/>
        </p:nvSpPr>
        <p:spPr>
          <a:xfrm>
            <a:off x="1619672" y="4227934"/>
            <a:ext cx="5291137" cy="380048"/>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b="1" noProof="1"/>
              <a:t>mysql –u root –p</a:t>
            </a:r>
            <a:r>
              <a:rPr lang="en-US" altLang="en-US" b="1" noProof="1"/>
              <a:t>  </a:t>
            </a:r>
            <a:r>
              <a:rPr lang="en-US" b="1" noProof="1"/>
              <a:t>dbname  &lt;  /path/db_name.sql;</a:t>
            </a:r>
          </a:p>
        </p:txBody>
      </p:sp>
      <p:sp>
        <p:nvSpPr>
          <p:cNvPr id="22534" name="AutoShape 5"/>
          <p:cNvSpPr/>
          <p:nvPr/>
        </p:nvSpPr>
        <p:spPr>
          <a:xfrm>
            <a:off x="5940475" y="3219822"/>
            <a:ext cx="2663973" cy="374571"/>
          </a:xfrm>
          <a:prstGeom prst="wedgeRoundRectCallout">
            <a:avLst>
              <a:gd name="adj1" fmla="val -61837"/>
              <a:gd name="adj2" fmla="val -45968"/>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algn="ctr" fontAlgn="base"/>
            <a:r>
              <a:rPr lang="zh-CN" altLang="en-US" sz="1600" b="1" noProof="1">
                <a:solidFill>
                  <a:schemeClr val="bg1"/>
                </a:solidFill>
                <a:ea typeface="黑体" panose="02010609060101010101" pitchFamily="2" charset="-122"/>
              </a:rPr>
              <a:t>都要先创建或选择数据库</a:t>
            </a:r>
          </a:p>
        </p:txBody>
      </p:sp>
      <p:grpSp>
        <p:nvGrpSpPr>
          <p:cNvPr id="8" name="组合 7"/>
          <p:cNvGrpSpPr/>
          <p:nvPr/>
        </p:nvGrpSpPr>
        <p:grpSpPr>
          <a:xfrm>
            <a:off x="1619672" y="4659974"/>
            <a:ext cx="5714808" cy="385672"/>
            <a:chOff x="1403648" y="3795886"/>
            <a:chExt cx="5714808" cy="322668"/>
          </a:xfrm>
        </p:grpSpPr>
        <p:sp>
          <p:nvSpPr>
            <p:cNvPr id="9" name="圆角矩形 8"/>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0" name="圆角矩形 9"/>
            <p:cNvSpPr/>
            <p:nvPr/>
          </p:nvSpPr>
          <p:spPr bwMode="auto">
            <a:xfrm>
              <a:off x="1975126" y="3795897"/>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2843808" y="3865712"/>
              <a:ext cx="3183884" cy="252842"/>
            </a:xfrm>
            <a:prstGeom prst="rect">
              <a:avLst/>
            </a:prstGeom>
            <a:noFill/>
            <a:effectLst/>
          </p:spPr>
          <p:txBody>
            <a:bodyPr wrap="none">
              <a:spAutoFit/>
            </a:bodyPr>
            <a:lstStyle/>
            <a:p>
              <a:pPr algn="r">
                <a:defRPr/>
              </a:pPr>
              <a:r>
                <a:rPr lang="zh-CN" altLang="en-US" sz="1600" b="1" noProof="1">
                  <a:solidFill>
                    <a:schemeClr val="bg1"/>
                  </a:solidFill>
                  <a:latin typeface="微软雅黑" panose="020B0503020204020204" pitchFamily="34" charset="-122"/>
                  <a:ea typeface="微软雅黑" panose="020B0503020204020204" pitchFamily="34" charset="-122"/>
                </a:rPr>
                <a:t>演示示例</a:t>
              </a:r>
              <a:r>
                <a:rPr lang="en-US" altLang="zh-CN" sz="1600" b="1" noProof="1">
                  <a:solidFill>
                    <a:schemeClr val="bg1"/>
                  </a:solidFill>
                  <a:latin typeface="微软雅黑" panose="020B0503020204020204" pitchFamily="34" charset="-122"/>
                  <a:ea typeface="微软雅黑" panose="020B0503020204020204" pitchFamily="34" charset="-122"/>
                </a:rPr>
                <a:t>4</a:t>
              </a:r>
              <a:r>
                <a:rPr lang="zh-CN" altLang="en-US" sz="1600" b="1" noProof="1">
                  <a:solidFill>
                    <a:schemeClr val="bg1"/>
                  </a:solidFill>
                  <a:latin typeface="微软雅黑" panose="020B0503020204020204" pitchFamily="34" charset="-122"/>
                  <a:ea typeface="微软雅黑" panose="020B0503020204020204" pitchFamily="34" charset="-122"/>
                </a:rPr>
                <a:t>：数据库的备份和恢复</a:t>
              </a:r>
            </a:p>
          </p:txBody>
        </p:sp>
      </p:grpSp>
      <p:sp>
        <p:nvSpPr>
          <p:cNvPr id="2" name="灯片编号占位符 1">
            <a:extLst>
              <a:ext uri="{FF2B5EF4-FFF2-40B4-BE49-F238E27FC236}">
                <a16:creationId xmlns:a16="http://schemas.microsoft.com/office/drawing/2014/main" id="{1EFB915D-EFCD-4C91-AD9A-C57A0FD4416F}"/>
              </a:ext>
            </a:extLst>
          </p:cNvPr>
          <p:cNvSpPr>
            <a:spLocks noGrp="1"/>
          </p:cNvSpPr>
          <p:nvPr>
            <p:ph type="sldNum" sz="quarter" idx="12"/>
          </p:nvPr>
        </p:nvSpPr>
        <p:spPr/>
        <p:txBody>
          <a:bodyPr/>
          <a:lstStyle/>
          <a:p>
            <a:fld id="{0C913308-F349-4B6D-A68A-DD1791B4A57B}" type="slidenum">
              <a:rPr lang="zh-CN" altLang="en-US" smtClean="0"/>
              <a:pPr/>
              <a:t>26</a:t>
            </a:fld>
            <a:r>
              <a:rPr lang="zh-CN" altLang="en-US"/>
              <a:t>/</a:t>
            </a:r>
            <a:r>
              <a:rPr lang="en-US" altLang="zh-CN"/>
              <a:t>32</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dirty="0"/>
              <a:t>利用</a:t>
            </a:r>
            <a:r>
              <a:rPr lang="en-US" altLang="zh-CN" dirty="0"/>
              <a:t>SQL</a:t>
            </a:r>
            <a:r>
              <a:rPr lang="zh-CN" altLang="en-US" dirty="0"/>
              <a:t>语句导出、导入数据</a:t>
            </a:r>
          </a:p>
        </p:txBody>
      </p:sp>
      <p:sp>
        <p:nvSpPr>
          <p:cNvPr id="31747" name="内容占位符 2"/>
          <p:cNvSpPr>
            <a:spLocks noGrp="1" noChangeArrowheads="1"/>
          </p:cNvSpPr>
          <p:nvPr>
            <p:ph idx="1"/>
          </p:nvPr>
        </p:nvSpPr>
        <p:spPr>
          <a:xfrm>
            <a:off x="691951" y="1086371"/>
            <a:ext cx="7762875" cy="3394075"/>
          </a:xfrm>
        </p:spPr>
        <p:txBody>
          <a:bodyPr/>
          <a:lstStyle/>
          <a:p>
            <a:endParaRPr lang="en-US" altLang="zh-CN" dirty="0"/>
          </a:p>
          <a:p>
            <a:endParaRPr lang="en-US" altLang="zh-CN" dirty="0"/>
          </a:p>
          <a:p>
            <a:r>
              <a:rPr lang="zh-CN" altLang="en-US" dirty="0"/>
              <a:t>输出的文件不能先存在，否则报错</a:t>
            </a:r>
            <a:endParaRPr lang="en-US" dirty="0"/>
          </a:p>
        </p:txBody>
      </p:sp>
      <p:sp>
        <p:nvSpPr>
          <p:cNvPr id="24580" name="AutoShape 7"/>
          <p:cNvSpPr/>
          <p:nvPr/>
        </p:nvSpPr>
        <p:spPr>
          <a:xfrm>
            <a:off x="1008683" y="1229757"/>
            <a:ext cx="6260479" cy="664180"/>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b="1" noProof="1">
                <a:latin typeface="Arial" panose="020B0604020202020204" pitchFamily="34" charset="0"/>
              </a:rPr>
              <a:t>SELECT</a:t>
            </a:r>
            <a:r>
              <a:rPr lang="en-US" altLang="en-US" b="1" noProof="1">
                <a:latin typeface="Arial" panose="020B0604020202020204" pitchFamily="34" charset="0"/>
              </a:rPr>
              <a:t> </a:t>
            </a:r>
            <a:r>
              <a:rPr lang="en-US" b="1" noProof="1">
                <a:latin typeface="Arial" panose="020B0604020202020204" pitchFamily="34" charset="0"/>
              </a:rPr>
              <a:t> </a:t>
            </a:r>
            <a:r>
              <a:rPr lang="en-US" altLang="en-US" b="1" noProof="1">
                <a:latin typeface="Arial" panose="020B0604020202020204" pitchFamily="34" charset="0"/>
              </a:rPr>
              <a:t> </a:t>
            </a:r>
            <a:r>
              <a:rPr lang="en-US" b="1" noProof="1">
                <a:latin typeface="Arial" panose="020B0604020202020204" pitchFamily="34" charset="0"/>
              </a:rPr>
              <a:t>*   INTO   OUTFILE   'file_name'  </a:t>
            </a:r>
          </a:p>
          <a:p>
            <a:r>
              <a:rPr lang="en-US" b="1" noProof="1">
                <a:latin typeface="Arial" panose="020B0604020202020204" pitchFamily="34" charset="0"/>
              </a:rPr>
              <a:t>    FROM   tbl_name</a:t>
            </a:r>
          </a:p>
        </p:txBody>
      </p:sp>
      <p:sp>
        <p:nvSpPr>
          <p:cNvPr id="24581" name="AutoShape 7"/>
          <p:cNvSpPr/>
          <p:nvPr/>
        </p:nvSpPr>
        <p:spPr>
          <a:xfrm>
            <a:off x="971600" y="3003798"/>
            <a:ext cx="7245194" cy="664180"/>
          </a:xfrm>
          <a:prstGeom prst="roundRect">
            <a:avLst>
              <a:gd name="adj" fmla="val 4889"/>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x-none" b="1" noProof="1">
                <a:latin typeface="Arial" panose="020B0604020202020204" pitchFamily="34" charset="0"/>
              </a:rPr>
              <a:t>LOAD   DATA   INFILE   'file_name '   </a:t>
            </a:r>
          </a:p>
          <a:p>
            <a:r>
              <a:rPr lang="en-US" altLang="x-none" b="1" noProof="1">
                <a:latin typeface="Arial" panose="020B0604020202020204" pitchFamily="34" charset="0"/>
              </a:rPr>
              <a:t>    INTO</a:t>
            </a:r>
            <a:r>
              <a:rPr lang="zh-CN" altLang="en-US" b="1" noProof="1">
                <a:latin typeface="Arial" panose="020B0604020202020204" pitchFamily="34" charset="0"/>
              </a:rPr>
              <a:t>  </a:t>
            </a:r>
            <a:r>
              <a:rPr lang="en-US" altLang="x-none" b="1" noProof="1">
                <a:latin typeface="Arial" panose="020B0604020202020204" pitchFamily="34" charset="0"/>
              </a:rPr>
              <a:t> TABLE   tbl_name</a:t>
            </a:r>
            <a:r>
              <a:rPr lang="zh-CN" altLang="en-US" b="1" noProof="1">
                <a:latin typeface="Arial" panose="020B0604020202020204" pitchFamily="34" charset="0"/>
              </a:rPr>
              <a:t>[FIELDS]</a:t>
            </a:r>
            <a:endParaRPr lang="en-US" altLang="x-none" b="1" noProof="1">
              <a:latin typeface="Arial" panose="020B0604020202020204" pitchFamily="34" charset="0"/>
            </a:endParaRPr>
          </a:p>
        </p:txBody>
      </p:sp>
      <p:grpSp>
        <p:nvGrpSpPr>
          <p:cNvPr id="12" name="组合 11"/>
          <p:cNvGrpSpPr/>
          <p:nvPr/>
        </p:nvGrpSpPr>
        <p:grpSpPr>
          <a:xfrm>
            <a:off x="377626" y="1086371"/>
            <a:ext cx="436880" cy="549275"/>
            <a:chOff x="2960053" y="2405380"/>
            <a:chExt cx="436880" cy="549275"/>
          </a:xfrm>
        </p:grpSpPr>
        <p:sp>
          <p:nvSpPr>
            <p:cNvPr id="13" name="TextBox 65"/>
            <p:cNvSpPr txBox="1"/>
            <p:nvPr/>
          </p:nvSpPr>
          <p:spPr>
            <a:xfrm>
              <a:off x="2960053"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14" name="图片 13" descr="C:\Users\Lenovo\Desktop\icon\书籍.png书籍"/>
            <p:cNvPicPr>
              <a:picLocks noChangeAspect="1"/>
            </p:cNvPicPr>
            <p:nvPr/>
          </p:nvPicPr>
          <p:blipFill>
            <a:blip r:embed="rId3"/>
            <a:srcRect/>
            <a:stretch>
              <a:fillRect/>
            </a:stretch>
          </p:blipFill>
          <p:spPr>
            <a:xfrm>
              <a:off x="3021330" y="2405380"/>
              <a:ext cx="314325" cy="314325"/>
            </a:xfrm>
            <a:prstGeom prst="rect">
              <a:avLst/>
            </a:prstGeom>
          </p:spPr>
        </p:pic>
      </p:grpSp>
      <p:grpSp>
        <p:nvGrpSpPr>
          <p:cNvPr id="18" name="组合 17"/>
          <p:cNvGrpSpPr/>
          <p:nvPr/>
        </p:nvGrpSpPr>
        <p:grpSpPr>
          <a:xfrm>
            <a:off x="1741362" y="4515966"/>
            <a:ext cx="5714808" cy="371891"/>
            <a:chOff x="1403648" y="3795886"/>
            <a:chExt cx="5714808" cy="371891"/>
          </a:xfrm>
        </p:grpSpPr>
        <p:sp>
          <p:nvSpPr>
            <p:cNvPr id="19" name="圆角矩形 18"/>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bwMode="auto">
            <a:xfrm>
              <a:off x="2311749" y="3829223"/>
              <a:ext cx="2978701" cy="338554"/>
            </a:xfrm>
            <a:prstGeom prst="rect">
              <a:avLst/>
            </a:prstGeom>
            <a:noFill/>
            <a:effectLst/>
          </p:spPr>
          <p:txBody>
            <a:bodyPr wrap="none">
              <a:spAutoFit/>
            </a:bodyPr>
            <a:lstStyle/>
            <a:p>
              <a:pPr algn="r">
                <a:defRPr/>
              </a:pPr>
              <a:r>
                <a:rPr lang="zh-CN" altLang="en-US" sz="1600" b="1" noProof="1">
                  <a:solidFill>
                    <a:schemeClr val="bg1"/>
                  </a:solidFill>
                  <a:latin typeface="微软雅黑" panose="020B0503020204020204" pitchFamily="34" charset="-122"/>
                  <a:ea typeface="微软雅黑" panose="020B0503020204020204" pitchFamily="34" charset="-122"/>
                </a:rPr>
                <a:t>演示示例</a:t>
              </a:r>
              <a:r>
                <a:rPr lang="en-US" altLang="zh-CN" sz="1600" b="1" noProof="1">
                  <a:solidFill>
                    <a:schemeClr val="bg1"/>
                  </a:solidFill>
                  <a:latin typeface="微软雅黑" panose="020B0503020204020204" pitchFamily="34" charset="-122"/>
                  <a:ea typeface="微软雅黑" panose="020B0503020204020204" pitchFamily="34" charset="-122"/>
                </a:rPr>
                <a:t>5</a:t>
              </a:r>
              <a:r>
                <a:rPr lang="zh-CN" altLang="en-US" sz="1600" b="1" noProof="1">
                  <a:solidFill>
                    <a:schemeClr val="bg1"/>
                  </a:solidFill>
                  <a:latin typeface="微软雅黑" panose="020B0503020204020204" pitchFamily="34" charset="-122"/>
                  <a:ea typeface="微软雅黑" panose="020B0503020204020204" pitchFamily="34" charset="-122"/>
                </a:rPr>
                <a:t>：数据的导出和导入</a:t>
              </a:r>
            </a:p>
          </p:txBody>
        </p:sp>
      </p:grpSp>
      <p:grpSp>
        <p:nvGrpSpPr>
          <p:cNvPr id="23" name="组合 22"/>
          <p:cNvGrpSpPr/>
          <p:nvPr/>
        </p:nvGrpSpPr>
        <p:grpSpPr>
          <a:xfrm>
            <a:off x="316349" y="3003798"/>
            <a:ext cx="436880" cy="549275"/>
            <a:chOff x="2960053" y="2405380"/>
            <a:chExt cx="436880" cy="549275"/>
          </a:xfrm>
        </p:grpSpPr>
        <p:sp>
          <p:nvSpPr>
            <p:cNvPr id="24" name="TextBox 65"/>
            <p:cNvSpPr txBox="1"/>
            <p:nvPr/>
          </p:nvSpPr>
          <p:spPr>
            <a:xfrm>
              <a:off x="2960053"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语法</a:t>
              </a:r>
            </a:p>
          </p:txBody>
        </p:sp>
        <p:pic>
          <p:nvPicPr>
            <p:cNvPr id="25" name="图片 24" descr="C:\Users\Lenovo\Desktop\icon\书籍.png书籍"/>
            <p:cNvPicPr>
              <a:picLocks noChangeAspect="1"/>
            </p:cNvPicPr>
            <p:nvPr/>
          </p:nvPicPr>
          <p:blipFill>
            <a:blip r:embed="rId3"/>
            <a:srcRect/>
            <a:stretch>
              <a:fillRect/>
            </a:stretch>
          </p:blipFill>
          <p:spPr>
            <a:xfrm>
              <a:off x="3021330" y="2405380"/>
              <a:ext cx="314325" cy="314325"/>
            </a:xfrm>
            <a:prstGeom prst="rect">
              <a:avLst/>
            </a:prstGeom>
          </p:spPr>
        </p:pic>
      </p:grpSp>
      <p:sp>
        <p:nvSpPr>
          <p:cNvPr id="26" name="AutoShape 5"/>
          <p:cNvSpPr/>
          <p:nvPr/>
        </p:nvSpPr>
        <p:spPr>
          <a:xfrm>
            <a:off x="6873813" y="959370"/>
            <a:ext cx="1154572" cy="332006"/>
          </a:xfrm>
          <a:prstGeom prst="wedgeRoundRectCallout">
            <a:avLst>
              <a:gd name="adj1" fmla="val -54555"/>
              <a:gd name="adj2" fmla="val 52145"/>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fontAlgn="base"/>
            <a:r>
              <a:rPr lang="zh-CN" altLang="en-US" sz="1350" b="1" noProof="1">
                <a:solidFill>
                  <a:schemeClr val="bg1"/>
                </a:solidFill>
                <a:ea typeface="黑体" panose="02010609060101010101" pitchFamily="2" charset="-122"/>
              </a:rPr>
              <a:t>导出数据</a:t>
            </a:r>
          </a:p>
        </p:txBody>
      </p:sp>
      <p:sp>
        <p:nvSpPr>
          <p:cNvPr id="27" name="AutoShape 5"/>
          <p:cNvSpPr/>
          <p:nvPr/>
        </p:nvSpPr>
        <p:spPr>
          <a:xfrm>
            <a:off x="6948263" y="2599784"/>
            <a:ext cx="1296145" cy="332006"/>
          </a:xfrm>
          <a:prstGeom prst="wedgeRoundRectCallout">
            <a:avLst>
              <a:gd name="adj1" fmla="val -54555"/>
              <a:gd name="adj2" fmla="val 52145"/>
              <a:gd name="adj3" fmla="val 16667"/>
            </a:avLst>
          </a:prstGeom>
          <a:solidFill>
            <a:srgbClr val="0099D8"/>
          </a:solidFill>
          <a:ln w="1587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24155" indent="-224155" fontAlgn="base"/>
            <a:r>
              <a:rPr lang="zh-CN" altLang="en-US" sz="1350" b="1" noProof="1">
                <a:solidFill>
                  <a:schemeClr val="bg1"/>
                </a:solidFill>
                <a:ea typeface="黑体" panose="02010609060101010101" pitchFamily="2" charset="-122"/>
              </a:rPr>
              <a:t>导入数据</a:t>
            </a:r>
          </a:p>
        </p:txBody>
      </p:sp>
      <p:sp>
        <p:nvSpPr>
          <p:cNvPr id="2" name="灯片编号占位符 1">
            <a:extLst>
              <a:ext uri="{FF2B5EF4-FFF2-40B4-BE49-F238E27FC236}">
                <a16:creationId xmlns:a16="http://schemas.microsoft.com/office/drawing/2014/main" id="{660CB973-5707-4E07-AECA-01DF1C4E84D4}"/>
              </a:ext>
            </a:extLst>
          </p:cNvPr>
          <p:cNvSpPr>
            <a:spLocks noGrp="1"/>
          </p:cNvSpPr>
          <p:nvPr>
            <p:ph type="sldNum" sz="quarter" idx="12"/>
          </p:nvPr>
        </p:nvSpPr>
        <p:spPr/>
        <p:txBody>
          <a:bodyPr/>
          <a:lstStyle/>
          <a:p>
            <a:fld id="{0C913308-F349-4B6D-A68A-DD1791B4A57B}" type="slidenum">
              <a:rPr lang="zh-CN" altLang="en-US" smtClean="0"/>
              <a:pPr/>
              <a:t>27</a:t>
            </a:fld>
            <a:r>
              <a:rPr lang="zh-CN" altLang="en-US"/>
              <a:t>/</a:t>
            </a:r>
            <a:r>
              <a:rPr lang="en-US" altLang="zh-CN"/>
              <a:t>32</a:t>
            </a:r>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t>练习</a:t>
            </a:r>
            <a:r>
              <a:rPr lang="en-US" altLang="zh-CN" dirty="0"/>
              <a:t>1</a:t>
            </a:r>
            <a:r>
              <a:rPr lang="zh-CN" altLang="en-US" dirty="0"/>
              <a:t>：数据库备份和恢复</a:t>
            </a:r>
            <a:endParaRPr lang="en-US" dirty="0"/>
          </a:p>
        </p:txBody>
      </p:sp>
      <p:sp>
        <p:nvSpPr>
          <p:cNvPr id="32771" name="内容占位符 2"/>
          <p:cNvSpPr>
            <a:spLocks noGrp="1" noChangeArrowheads="1"/>
          </p:cNvSpPr>
          <p:nvPr>
            <p:ph idx="1"/>
          </p:nvPr>
        </p:nvSpPr>
        <p:spPr>
          <a:noFill/>
          <a:ln w="9525">
            <a:noFill/>
            <a:miter lim="800000"/>
          </a:ln>
        </p:spPr>
        <p:txBody>
          <a:bodyPr vert="horz" wrap="square" lIns="91440" tIns="45720" rIns="91440" bIns="45720" numCol="1" anchor="t" anchorCtr="0" compatLnSpc="1"/>
          <a:lstStyle/>
          <a:p>
            <a:r>
              <a:rPr lang="zh-CN" altLang="en-US" dirty="0"/>
              <a:t>需求说明</a:t>
            </a:r>
            <a:endParaRPr lang="en-US" dirty="0"/>
          </a:p>
          <a:p>
            <a:pPr lvl="1"/>
            <a:r>
              <a:rPr lang="zh-CN" altLang="en-US" dirty="0"/>
              <a:t>使用</a:t>
            </a:r>
            <a:r>
              <a:rPr lang="en-US" altLang="zh-CN" dirty="0" err="1"/>
              <a:t>mysqldump</a:t>
            </a:r>
            <a:r>
              <a:rPr lang="zh-CN" altLang="en-US" dirty="0"/>
              <a:t>命令备份</a:t>
            </a:r>
            <a:r>
              <a:rPr lang="en-US" altLang="zh-CN" dirty="0" err="1"/>
              <a:t>myschool</a:t>
            </a:r>
            <a:r>
              <a:rPr lang="zh-CN" altLang="en-US" dirty="0"/>
              <a:t>数据库</a:t>
            </a:r>
            <a:endParaRPr lang="en-US" dirty="0"/>
          </a:p>
          <a:p>
            <a:pPr lvl="2"/>
            <a:r>
              <a:rPr lang="zh-CN" altLang="en-US" dirty="0"/>
              <a:t>要求在每个</a:t>
            </a:r>
            <a:r>
              <a:rPr lang="en-US" altLang="zh-CN" dirty="0"/>
              <a:t>INSERT</a:t>
            </a:r>
            <a:r>
              <a:rPr lang="zh-CN" altLang="en-US" dirty="0"/>
              <a:t>语句上加上字段名</a:t>
            </a:r>
            <a:endParaRPr lang="en-US" dirty="0"/>
          </a:p>
          <a:p>
            <a:pPr lvl="1"/>
            <a:r>
              <a:rPr lang="zh-CN" altLang="en-US" dirty="0"/>
              <a:t>导入备份的</a:t>
            </a:r>
            <a:r>
              <a:rPr lang="en-US" altLang="zh-CN" dirty="0" err="1"/>
              <a:t>myschool</a:t>
            </a:r>
            <a:r>
              <a:rPr lang="zh-CN" altLang="en-US" dirty="0"/>
              <a:t>数据库</a:t>
            </a:r>
            <a:endParaRPr lang="en-US" dirty="0"/>
          </a:p>
          <a:p>
            <a:pPr lvl="2"/>
            <a:r>
              <a:rPr lang="zh-CN" altLang="en-US" dirty="0"/>
              <a:t>要求使用</a:t>
            </a:r>
            <a:r>
              <a:rPr lang="en-US" altLang="zh-CN" dirty="0"/>
              <a:t>SOURCE</a:t>
            </a:r>
            <a:r>
              <a:rPr lang="zh-CN" altLang="en-US" dirty="0"/>
              <a:t>命令和</a:t>
            </a:r>
            <a:r>
              <a:rPr lang="en-US" altLang="zh-CN" dirty="0" err="1"/>
              <a:t>mysql</a:t>
            </a:r>
            <a:r>
              <a:rPr lang="zh-CN" altLang="en-US" dirty="0"/>
              <a:t>命令两种方式恢复数据</a:t>
            </a:r>
            <a:endParaRPr lang="en-US" dirty="0"/>
          </a:p>
        </p:txBody>
      </p:sp>
      <p:sp>
        <p:nvSpPr>
          <p:cNvPr id="2" name="灯片编号占位符 1">
            <a:extLst>
              <a:ext uri="{FF2B5EF4-FFF2-40B4-BE49-F238E27FC236}">
                <a16:creationId xmlns:a16="http://schemas.microsoft.com/office/drawing/2014/main" id="{1BE19485-E324-414C-8391-8236337E88CF}"/>
              </a:ext>
            </a:extLst>
          </p:cNvPr>
          <p:cNvSpPr>
            <a:spLocks noGrp="1"/>
          </p:cNvSpPr>
          <p:nvPr>
            <p:ph type="sldNum" sz="quarter" idx="12"/>
          </p:nvPr>
        </p:nvSpPr>
        <p:spPr/>
        <p:txBody>
          <a:bodyPr/>
          <a:lstStyle/>
          <a:p>
            <a:fld id="{0C913308-F349-4B6D-A68A-DD1791B4A57B}" type="slidenum">
              <a:rPr lang="zh-CN" altLang="en-US" smtClean="0"/>
              <a:pPr/>
              <a:t>28</a:t>
            </a:fld>
            <a:r>
              <a:rPr lang="zh-CN" altLang="en-US"/>
              <a:t>/</a:t>
            </a:r>
            <a:r>
              <a:rPr lang="en-US" altLang="zh-CN"/>
              <a:t>32</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标题 2"/>
          <p:cNvSpPr>
            <a:spLocks noGrp="1" noChangeArrowheads="1"/>
          </p:cNvSpPr>
          <p:nvPr>
            <p:ph type="title"/>
          </p:nvPr>
        </p:nvSpPr>
        <p:spPr/>
        <p:txBody>
          <a:bodyPr/>
          <a:lstStyle/>
          <a:p>
            <a:r>
              <a:rPr lang="zh-CN" altLang="en-US" dirty="0"/>
              <a:t>练习</a:t>
            </a:r>
            <a:r>
              <a:rPr lang="en-US" altLang="zh-CN" dirty="0"/>
              <a:t>2</a:t>
            </a:r>
            <a:r>
              <a:rPr lang="zh-CN" altLang="en-US" dirty="0"/>
              <a:t>：查询综合练习</a:t>
            </a:r>
          </a:p>
        </p:txBody>
      </p:sp>
      <p:sp>
        <p:nvSpPr>
          <p:cNvPr id="33795" name="Rectangle 3"/>
          <p:cNvSpPr txBox="1">
            <a:spLocks noChangeArrowheads="1"/>
          </p:cNvSpPr>
          <p:nvPr/>
        </p:nvSpPr>
        <p:spPr bwMode="auto">
          <a:xfrm>
            <a:off x="755650" y="1141511"/>
            <a:ext cx="7473950" cy="3446463"/>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7200" indent="-457200" fontAlgn="base">
              <a:lnSpc>
                <a:spcPct val="100000"/>
              </a:lnSpc>
              <a:spcBef>
                <a:spcPct val="20000"/>
              </a:spcBef>
              <a:spcAft>
                <a:spcPct val="0"/>
              </a:spcAft>
              <a:buClr>
                <a:srgbClr val="0099D8"/>
              </a:buClr>
              <a:buFont typeface="Wingdings" panose="05000000000000000000" charset="0"/>
              <a:buChar char=""/>
              <a:defRPr sz="2400" b="1">
                <a:solidFill>
                  <a:srgbClr val="0B9FDD"/>
                </a:solidFill>
                <a:latin typeface="微软雅黑" panose="020B0503020204020204" pitchFamily="34" charset="-122"/>
                <a:ea typeface="微软雅黑" panose="020B0503020204020204" pitchFamily="34" charset="-122"/>
              </a:defRPr>
            </a:lvl1pPr>
            <a:lvl2pPr marL="800100" lvl="1" indent="-342900" fontAlgn="base">
              <a:lnSpc>
                <a:spcPct val="100000"/>
              </a:lnSpc>
              <a:spcBef>
                <a:spcPct val="20000"/>
              </a:spcBef>
              <a:spcAft>
                <a:spcPct val="0"/>
              </a:spcAft>
              <a:buClr>
                <a:srgbClr val="0099D8"/>
              </a:buClr>
              <a:buSzPct val="90000"/>
              <a:buFont typeface="Wingdings" panose="05000000000000000000" charset="0"/>
              <a:buChar char=""/>
              <a:defRPr sz="2200">
                <a:latin typeface="微软雅黑" panose="020B0503020204020204" pitchFamily="34" charset="-122"/>
                <a:ea typeface="微软雅黑" panose="020B0503020204020204" pitchFamily="34" charset="-122"/>
              </a:defRPr>
            </a:lvl2pPr>
            <a:lvl3pPr marL="1200150" lvl="2" indent="-285750" fontAlgn="base">
              <a:lnSpc>
                <a:spcPct val="100000"/>
              </a:lnSpc>
              <a:spcBef>
                <a:spcPct val="20000"/>
              </a:spcBef>
              <a:spcAft>
                <a:spcPct val="0"/>
              </a:spcAft>
              <a:buClr>
                <a:srgbClr val="0099D8"/>
              </a:buClr>
              <a:buSzPct val="85000"/>
              <a:buFont typeface="Wingdings" panose="05000000000000000000" charset="0"/>
              <a:buChar char=""/>
              <a:defRPr sz="2000">
                <a:latin typeface="微软雅黑" panose="020B0503020204020204" pitchFamily="34" charset="-122"/>
                <a:ea typeface="微软雅黑" panose="020B0503020204020204" pitchFamily="34" charset="-122"/>
              </a:defRPr>
            </a:lvl3pPr>
            <a:lvl4pPr marL="1657350" lvl="3" indent="-285750" fontAlgn="base">
              <a:lnSpc>
                <a:spcPct val="100000"/>
              </a:lnSpc>
              <a:spcBef>
                <a:spcPct val="20000"/>
              </a:spcBef>
              <a:spcAft>
                <a:spcPct val="0"/>
              </a:spcAft>
              <a:buClr>
                <a:srgbClr val="0099D8"/>
              </a:buClr>
              <a:buFont typeface="Webdings" panose="05030102010509060703" charset="0"/>
              <a:buChar char="4"/>
              <a:defRPr sz="1400">
                <a:latin typeface="微软雅黑" panose="020B0503020204020204" pitchFamily="34" charset="-122"/>
                <a:ea typeface="微软雅黑" panose="020B0503020204020204" pitchFamily="34" charset="-122"/>
              </a:defRPr>
            </a:lvl4pPr>
            <a:lvl5pPr marL="2057400" indent="-228600" fontAlgn="base">
              <a:spcBef>
                <a:spcPct val="20000"/>
              </a:spcBef>
              <a:spcAft>
                <a:spcPct val="0"/>
              </a:spcAft>
              <a:buClr>
                <a:srgbClr val="009ADA"/>
              </a:buClr>
              <a:buFont typeface="Wingdings" panose="05000000000000000000" charset="0"/>
              <a:buChar char=""/>
              <a:defRPr sz="1200">
                <a:latin typeface="微软雅黑" panose="020B0503020204020204" pitchFamily="34" charset="-122"/>
                <a:ea typeface="微软雅黑" panose="020B0503020204020204" pitchFamily="34" charset="-122"/>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sz="2000" dirty="0">
                <a:sym typeface="宋体" panose="02010600030101010101" pitchFamily="2" charset="-122"/>
              </a:rPr>
              <a:t>查询密码长度不足6位的学员编号、姓名、密码、年级名</a:t>
            </a:r>
          </a:p>
          <a:p>
            <a:r>
              <a:rPr lang="zh-CN" altLang="en-US" sz="2000" dirty="0">
                <a:sym typeface="宋体" panose="02010600030101010101" pitchFamily="2" charset="-122"/>
              </a:rPr>
              <a:t>查找郑环环所有考试的成绩（科目名称、考试成绩）</a:t>
            </a:r>
          </a:p>
          <a:p>
            <a:r>
              <a:rPr lang="zh-CN" altLang="en-US" sz="2000" dirty="0"/>
              <a:t>使用表连接方式查询所有U1年级学员学号、姓名及年级名</a:t>
            </a:r>
          </a:p>
          <a:p>
            <a:r>
              <a:rPr lang="zh-CN" altLang="en-US" sz="2000" dirty="0"/>
              <a:t>使用子查询方式查询所有U1年级学员学号、姓名、年级ID</a:t>
            </a:r>
          </a:p>
          <a:p>
            <a:r>
              <a:rPr lang="zh-CN" altLang="en-US" sz="2000" dirty="0"/>
              <a:t>使用表连接方式查询“Java”课程至少一次考试刚好等于60分的学生姓名</a:t>
            </a:r>
          </a:p>
          <a:p>
            <a:r>
              <a:rPr lang="zh-CN" altLang="en-US" sz="2000" dirty="0"/>
              <a:t>使用子查询方式查询“Java”课程至少一次考试刚好等于60分的学生</a:t>
            </a:r>
          </a:p>
          <a:p>
            <a:r>
              <a:rPr lang="zh-CN" altLang="en-US" sz="2000" dirty="0"/>
              <a:t>使用子查询方式+表连接方式混合查询“Java”课程至少一次考试刚好等于60分的学生</a:t>
            </a:r>
          </a:p>
        </p:txBody>
      </p:sp>
      <p:sp>
        <p:nvSpPr>
          <p:cNvPr id="2" name="灯片编号占位符 1">
            <a:extLst>
              <a:ext uri="{FF2B5EF4-FFF2-40B4-BE49-F238E27FC236}">
                <a16:creationId xmlns:a16="http://schemas.microsoft.com/office/drawing/2014/main" id="{E9B07AEC-0BF8-41A0-8F77-4C1F342489CA}"/>
              </a:ext>
            </a:extLst>
          </p:cNvPr>
          <p:cNvSpPr>
            <a:spLocks noGrp="1"/>
          </p:cNvSpPr>
          <p:nvPr>
            <p:ph type="sldNum" sz="quarter" idx="12"/>
          </p:nvPr>
        </p:nvSpPr>
        <p:spPr/>
        <p:txBody>
          <a:bodyPr/>
          <a:lstStyle/>
          <a:p>
            <a:fld id="{0C913308-F349-4B6D-A68A-DD1791B4A57B}" type="slidenum">
              <a:rPr lang="zh-CN" altLang="en-US" smtClean="0"/>
              <a:pPr/>
              <a:t>29</a:t>
            </a:fld>
            <a:r>
              <a:rPr lang="zh-CN" altLang="en-US"/>
              <a:t>/</a:t>
            </a:r>
            <a:r>
              <a:rPr lang="en-US" altLang="zh-CN"/>
              <a:t>32</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本课目标</a:t>
            </a:r>
          </a:p>
        </p:txBody>
      </p:sp>
      <p:sp>
        <p:nvSpPr>
          <p:cNvPr id="6146" name="内容占位符 16"/>
          <p:cNvSpPr>
            <a:spLocks noGrp="1"/>
          </p:cNvSpPr>
          <p:nvPr>
            <p:ph idx="1"/>
          </p:nvPr>
        </p:nvSpPr>
        <p:spPr/>
        <p:txBody>
          <a:bodyPr/>
          <a:lstStyle/>
          <a:p>
            <a:r>
              <a:rPr lang="zh-CN" altLang="en-US" dirty="0"/>
              <a:t>学完本次课程后，你能够：</a:t>
            </a:r>
            <a:endParaRPr lang="en-US" dirty="0"/>
          </a:p>
          <a:p>
            <a:pPr lvl="1"/>
            <a:r>
              <a:rPr lang="zh-CN" altLang="en-US" dirty="0">
                <a:sym typeface="宋体" panose="02010600030101010101" pitchFamily="2" charset="-122"/>
              </a:rPr>
              <a:t>掌握</a:t>
            </a:r>
            <a:r>
              <a:rPr lang="en-US" altLang="zh-CN" dirty="0">
                <a:sym typeface="宋体" panose="02010600030101010101" pitchFamily="2" charset="-122"/>
              </a:rPr>
              <a:t>MySQL</a:t>
            </a:r>
            <a:r>
              <a:rPr lang="zh-CN" altLang="en-US" dirty="0">
                <a:sym typeface="宋体" panose="02010600030101010101" pitchFamily="2" charset="-122"/>
              </a:rPr>
              <a:t>的事务处理方法</a:t>
            </a:r>
            <a:endParaRPr lang="en-US" dirty="0"/>
          </a:p>
          <a:p>
            <a:pPr lvl="1"/>
            <a:r>
              <a:rPr lang="zh-CN" altLang="en-US" dirty="0">
                <a:sym typeface="宋体" panose="02010600030101010101" pitchFamily="2" charset="-122"/>
              </a:rPr>
              <a:t>理解</a:t>
            </a:r>
            <a:r>
              <a:rPr lang="en-US" altLang="zh-CN" dirty="0">
                <a:sym typeface="宋体" panose="02010600030101010101" pitchFamily="2" charset="-122"/>
              </a:rPr>
              <a:t>MySQL</a:t>
            </a:r>
            <a:r>
              <a:rPr lang="zh-CN" altLang="en-US" dirty="0">
                <a:sym typeface="宋体" panose="02010600030101010101" pitchFamily="2" charset="-122"/>
              </a:rPr>
              <a:t>的</a:t>
            </a:r>
            <a:r>
              <a:rPr lang="en-US" altLang="zh-CN" dirty="0">
                <a:sym typeface="宋体" panose="02010600030101010101" pitchFamily="2" charset="-122"/>
              </a:rPr>
              <a:t>ACID</a:t>
            </a:r>
            <a:r>
              <a:rPr lang="zh-CN" altLang="en-US" dirty="0">
                <a:sym typeface="宋体" panose="02010600030101010101" pitchFamily="2" charset="-122"/>
              </a:rPr>
              <a:t>原则</a:t>
            </a:r>
          </a:p>
          <a:p>
            <a:pPr lvl="1"/>
            <a:r>
              <a:rPr lang="zh-CN" altLang="en-US" dirty="0">
                <a:sym typeface="宋体" panose="02010600030101010101" pitchFamily="2" charset="-122"/>
              </a:rPr>
              <a:t>创建数据库索引</a:t>
            </a:r>
            <a:endParaRPr lang="en-US" altLang="zh-CN" dirty="0">
              <a:sym typeface="宋体" panose="02010600030101010101" pitchFamily="2" charset="-122"/>
            </a:endParaRPr>
          </a:p>
          <a:p>
            <a:pPr lvl="1"/>
            <a:r>
              <a:rPr lang="zh-CN" altLang="en-US" dirty="0"/>
              <a:t>了解</a:t>
            </a:r>
            <a:r>
              <a:rPr lang="en-US" dirty="0"/>
              <a:t>MySQL</a:t>
            </a:r>
            <a:r>
              <a:rPr lang="zh-CN" altLang="en-US" dirty="0"/>
              <a:t>数据库备份和恢复的几种方法</a:t>
            </a:r>
            <a:endParaRPr lang="en-US" dirty="0"/>
          </a:p>
          <a:p>
            <a:pPr lvl="1"/>
            <a:r>
              <a:rPr lang="zh-CN" altLang="en-US" dirty="0"/>
              <a:t>掌握</a:t>
            </a:r>
            <a:r>
              <a:rPr lang="en-US" dirty="0" err="1"/>
              <a:t>mysqldump</a:t>
            </a:r>
            <a:r>
              <a:rPr lang="zh-CN" altLang="en-US" dirty="0"/>
              <a:t>命令导出数据</a:t>
            </a:r>
          </a:p>
          <a:p>
            <a:pPr lvl="1"/>
            <a:r>
              <a:rPr lang="zh-CN" altLang="en-US" dirty="0"/>
              <a:t>掌握</a:t>
            </a:r>
            <a:r>
              <a:rPr lang="en-US" dirty="0"/>
              <a:t>source</a:t>
            </a:r>
            <a:r>
              <a:rPr lang="zh-CN" altLang="en-US" dirty="0"/>
              <a:t>命令导入数据</a:t>
            </a:r>
          </a:p>
          <a:p>
            <a:pPr lvl="1"/>
            <a:endParaRPr lang="en-US" dirty="0"/>
          </a:p>
          <a:p>
            <a:pPr lvl="1"/>
            <a:endParaRPr lang="zh-CN" altLang="en-US" dirty="0"/>
          </a:p>
          <a:p>
            <a:pPr lvl="1"/>
            <a:endParaRPr lang="zh-CN" altLang="en-US" dirty="0"/>
          </a:p>
        </p:txBody>
      </p:sp>
      <p:pic>
        <p:nvPicPr>
          <p:cNvPr id="11" name="Picture 3" descr="C:\Users\Lenovo\Desktop\修改版\重点.png重点"/>
          <p:cNvPicPr>
            <a:picLocks noChangeAspect="1"/>
          </p:cNvPicPr>
          <p:nvPr/>
        </p:nvPicPr>
        <p:blipFill>
          <a:blip r:embed="rId3"/>
          <a:srcRect/>
          <a:stretch>
            <a:fillRect/>
          </a:stretch>
        </p:blipFill>
        <p:spPr>
          <a:xfrm>
            <a:off x="5207864" y="3509061"/>
            <a:ext cx="534035" cy="536575"/>
          </a:xfrm>
          <a:prstGeom prst="rect">
            <a:avLst/>
          </a:prstGeom>
          <a:noFill/>
          <a:ln w="9525">
            <a:noFill/>
          </a:ln>
        </p:spPr>
      </p:pic>
      <p:pic>
        <p:nvPicPr>
          <p:cNvPr id="12" name="Picture 3" descr="C:\Users\Lenovo\Desktop\修改版\重点.png重点"/>
          <p:cNvPicPr>
            <a:picLocks noChangeAspect="1"/>
          </p:cNvPicPr>
          <p:nvPr/>
        </p:nvPicPr>
        <p:blipFill>
          <a:blip r:embed="rId3"/>
          <a:srcRect/>
          <a:stretch>
            <a:fillRect/>
          </a:stretch>
        </p:blipFill>
        <p:spPr>
          <a:xfrm>
            <a:off x="5658009" y="3059260"/>
            <a:ext cx="534035" cy="536575"/>
          </a:xfrm>
          <a:prstGeom prst="rect">
            <a:avLst/>
          </a:prstGeom>
          <a:noFill/>
          <a:ln w="9525">
            <a:noFill/>
          </a:ln>
        </p:spPr>
      </p:pic>
      <p:pic>
        <p:nvPicPr>
          <p:cNvPr id="13" name="Picture 3" descr="C:\Users\Lenovo\Desktop\修改版\重点.png重点"/>
          <p:cNvPicPr>
            <a:picLocks noChangeAspect="1"/>
          </p:cNvPicPr>
          <p:nvPr/>
        </p:nvPicPr>
        <p:blipFill>
          <a:blip r:embed="rId3"/>
          <a:srcRect/>
          <a:stretch>
            <a:fillRect/>
          </a:stretch>
        </p:blipFill>
        <p:spPr>
          <a:xfrm>
            <a:off x="5436096" y="2211710"/>
            <a:ext cx="534035" cy="536575"/>
          </a:xfrm>
          <a:prstGeom prst="rect">
            <a:avLst/>
          </a:prstGeom>
          <a:noFill/>
          <a:ln w="9525">
            <a:noFill/>
          </a:ln>
        </p:spPr>
      </p:pic>
      <p:pic>
        <p:nvPicPr>
          <p:cNvPr id="14" name="Picture 3" descr="C:\Users\Lenovo\Desktop\修改版\重点.png重点"/>
          <p:cNvPicPr>
            <a:picLocks noChangeAspect="1"/>
          </p:cNvPicPr>
          <p:nvPr/>
        </p:nvPicPr>
        <p:blipFill>
          <a:blip r:embed="rId3"/>
          <a:srcRect/>
          <a:stretch>
            <a:fillRect/>
          </a:stretch>
        </p:blipFill>
        <p:spPr>
          <a:xfrm>
            <a:off x="5436096" y="1347614"/>
            <a:ext cx="534035" cy="536575"/>
          </a:xfrm>
          <a:prstGeom prst="rect">
            <a:avLst/>
          </a:prstGeom>
          <a:noFill/>
          <a:ln w="9525">
            <a:noFill/>
          </a:ln>
        </p:spPr>
      </p:pic>
      <p:sp>
        <p:nvSpPr>
          <p:cNvPr id="2" name="灯片编号占位符 1">
            <a:extLst>
              <a:ext uri="{FF2B5EF4-FFF2-40B4-BE49-F238E27FC236}">
                <a16:creationId xmlns:a16="http://schemas.microsoft.com/office/drawing/2014/main" id="{DE5FDED3-E633-45F8-A583-9E65A8013616}"/>
              </a:ext>
            </a:extLst>
          </p:cNvPr>
          <p:cNvSpPr>
            <a:spLocks noGrp="1"/>
          </p:cNvSpPr>
          <p:nvPr>
            <p:ph type="sldNum" sz="quarter" idx="12"/>
          </p:nvPr>
        </p:nvSpPr>
        <p:spPr/>
        <p:txBody>
          <a:bodyPr/>
          <a:lstStyle/>
          <a:p>
            <a:fld id="{0C913308-F349-4B6D-A68A-DD1791B4A57B}" type="slidenum">
              <a:rPr lang="zh-CN" altLang="en-US" smtClean="0"/>
              <a:pPr/>
              <a:t>3</a:t>
            </a:fld>
            <a:r>
              <a:rPr lang="zh-CN" altLang="en-US"/>
              <a:t>/</a:t>
            </a:r>
            <a:r>
              <a:rPr lang="en-US" altLang="zh-CN"/>
              <a:t>32</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总结</a:t>
            </a:r>
          </a:p>
        </p:txBody>
      </p:sp>
      <p:sp>
        <p:nvSpPr>
          <p:cNvPr id="34819" name="内容占位符 11"/>
          <p:cNvSpPr>
            <a:spLocks noGrp="1" noChangeArrowheads="1"/>
          </p:cNvSpPr>
          <p:nvPr>
            <p:ph idx="1"/>
          </p:nvPr>
        </p:nvSpPr>
        <p:spPr/>
        <p:txBody>
          <a:bodyPr/>
          <a:lstStyle/>
          <a:p>
            <a:r>
              <a:rPr lang="en-US" altLang="zh-CN" dirty="0">
                <a:sym typeface="Arial" panose="020B0604020202020204" pitchFamily="34" charset="0"/>
              </a:rPr>
              <a:t>MySQL</a:t>
            </a:r>
            <a:r>
              <a:rPr lang="zh-CN" altLang="en-US" dirty="0">
                <a:sym typeface="Arial" panose="020B0604020202020204" pitchFamily="34" charset="0"/>
              </a:rPr>
              <a:t>数据库事务的</a:t>
            </a:r>
            <a:r>
              <a:rPr lang="en-US" altLang="zh-CN" dirty="0">
                <a:sym typeface="Arial" panose="020B0604020202020204" pitchFamily="34" charset="0"/>
              </a:rPr>
              <a:t>ACID</a:t>
            </a:r>
            <a:r>
              <a:rPr lang="zh-CN" altLang="en-US" dirty="0">
                <a:sym typeface="Arial" panose="020B0604020202020204" pitchFamily="34" charset="0"/>
              </a:rPr>
              <a:t>原则是什么？</a:t>
            </a:r>
            <a:endParaRPr lang="zh-CN" altLang="en-US" dirty="0"/>
          </a:p>
          <a:p>
            <a:r>
              <a:rPr lang="zh-CN" altLang="en-US" dirty="0">
                <a:sym typeface="Arial" panose="020B0604020202020204" pitchFamily="34" charset="0"/>
              </a:rPr>
              <a:t>如何关闭和开启</a:t>
            </a:r>
            <a:r>
              <a:rPr lang="en-US" altLang="zh-CN" dirty="0">
                <a:sym typeface="Arial" panose="020B0604020202020204" pitchFamily="34" charset="0"/>
              </a:rPr>
              <a:t>MySQL</a:t>
            </a:r>
            <a:r>
              <a:rPr lang="zh-CN" altLang="en-US" dirty="0">
                <a:sym typeface="Arial" panose="020B0604020202020204" pitchFamily="34" charset="0"/>
              </a:rPr>
              <a:t>的自动提交？</a:t>
            </a:r>
            <a:endParaRPr lang="zh-CN" altLang="en-US" dirty="0"/>
          </a:p>
          <a:p>
            <a:r>
              <a:rPr lang="en-US" altLang="zh-CN" dirty="0">
                <a:sym typeface="Arial" panose="020B0604020202020204" pitchFamily="34" charset="0"/>
              </a:rPr>
              <a:t>MySQL</a:t>
            </a:r>
            <a:r>
              <a:rPr lang="zh-CN" altLang="en-US" dirty="0">
                <a:sym typeface="Arial" panose="020B0604020202020204" pitchFamily="34" charset="0"/>
              </a:rPr>
              <a:t>的事务处理实现流程是什么？</a:t>
            </a:r>
            <a:endParaRPr lang="en-US" dirty="0"/>
          </a:p>
          <a:p>
            <a:r>
              <a:rPr lang="en-US" altLang="zh-CN" dirty="0"/>
              <a:t>MySQL</a:t>
            </a:r>
            <a:r>
              <a:rPr lang="zh-CN" altLang="en-US" dirty="0"/>
              <a:t>数据库有哪些索引？</a:t>
            </a:r>
            <a:endParaRPr lang="en-US" dirty="0"/>
          </a:p>
          <a:p>
            <a:r>
              <a:rPr lang="zh-CN" altLang="en-US" dirty="0"/>
              <a:t>什么时候使用索引？</a:t>
            </a:r>
            <a:endParaRPr lang="en-US" altLang="zh-CN" dirty="0"/>
          </a:p>
          <a:p>
            <a:r>
              <a:rPr lang="en-US" altLang="zh-CN" dirty="0"/>
              <a:t>MySQL</a:t>
            </a:r>
            <a:r>
              <a:rPr lang="zh-CN" altLang="en-US" dirty="0"/>
              <a:t>备份的几种方法？</a:t>
            </a:r>
            <a:endParaRPr lang="en-US" altLang="zh-CN" dirty="0"/>
          </a:p>
          <a:p>
            <a:r>
              <a:rPr lang="zh-CN" altLang="en-US" dirty="0"/>
              <a:t>如何实现</a:t>
            </a:r>
            <a:r>
              <a:rPr lang="en-US" altLang="zh-CN" dirty="0" err="1"/>
              <a:t>mysqldump</a:t>
            </a:r>
            <a:r>
              <a:rPr lang="zh-CN" altLang="en-US" dirty="0"/>
              <a:t>的导出以及</a:t>
            </a:r>
            <a:r>
              <a:rPr lang="en-US" altLang="zh-CN" dirty="0"/>
              <a:t>SOURCE</a:t>
            </a:r>
            <a:r>
              <a:rPr lang="zh-CN" altLang="en-US" dirty="0"/>
              <a:t>导入？</a:t>
            </a:r>
            <a:endParaRPr lang="en-US" altLang="zh-CN" dirty="0"/>
          </a:p>
          <a:p>
            <a:endParaRPr lang="zh-CN" altLang="en-US" dirty="0"/>
          </a:p>
        </p:txBody>
      </p:sp>
      <p:sp>
        <p:nvSpPr>
          <p:cNvPr id="2" name="灯片编号占位符 1">
            <a:extLst>
              <a:ext uri="{FF2B5EF4-FFF2-40B4-BE49-F238E27FC236}">
                <a16:creationId xmlns:a16="http://schemas.microsoft.com/office/drawing/2014/main" id="{888107F7-8B46-47F9-8875-B8A792725FA0}"/>
              </a:ext>
            </a:extLst>
          </p:cNvPr>
          <p:cNvSpPr>
            <a:spLocks noGrp="1"/>
          </p:cNvSpPr>
          <p:nvPr>
            <p:ph type="sldNum" sz="quarter" idx="12"/>
          </p:nvPr>
        </p:nvSpPr>
        <p:spPr/>
        <p:txBody>
          <a:bodyPr/>
          <a:lstStyle/>
          <a:p>
            <a:fld id="{0C913308-F349-4B6D-A68A-DD1791B4A57B}" type="slidenum">
              <a:rPr lang="zh-CN" altLang="en-US" smtClean="0"/>
              <a:pPr/>
              <a:t>30</a:t>
            </a:fld>
            <a:r>
              <a:rPr lang="zh-CN" altLang="en-US"/>
              <a:t>/</a:t>
            </a:r>
            <a:r>
              <a:rPr lang="en-US" altLang="zh-CN"/>
              <a:t>32</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0"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3"/>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问题及作业</a:t>
            </a:r>
          </a:p>
        </p:txBody>
      </p:sp>
      <p:sp>
        <p:nvSpPr>
          <p:cNvPr id="9" name="文本框 8"/>
          <p:cNvSpPr txBox="1"/>
          <p:nvPr/>
        </p:nvSpPr>
        <p:spPr>
          <a:xfrm>
            <a:off x="2662555" y="2835910"/>
            <a:ext cx="3811905"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课后作业</a:t>
            </a:r>
          </a:p>
        </p:txBody>
      </p:sp>
      <p:sp>
        <p:nvSpPr>
          <p:cNvPr id="2" name="灯片编号占位符 1">
            <a:extLst>
              <a:ext uri="{FF2B5EF4-FFF2-40B4-BE49-F238E27FC236}">
                <a16:creationId xmlns:a16="http://schemas.microsoft.com/office/drawing/2014/main" id="{4B48B10C-D749-4457-92F7-BD47E7108A9C}"/>
              </a:ext>
            </a:extLst>
          </p:cNvPr>
          <p:cNvSpPr>
            <a:spLocks noGrp="1"/>
          </p:cNvSpPr>
          <p:nvPr>
            <p:ph type="sldNum" sz="quarter" idx="11"/>
          </p:nvPr>
        </p:nvSpPr>
        <p:spPr/>
        <p:txBody>
          <a:bodyPr/>
          <a:lstStyle/>
          <a:p>
            <a:fld id="{0C913308-F349-4B6D-A68A-DD1791B4A57B}" type="slidenum">
              <a:rPr lang="zh-CN" altLang="en-US" smtClean="0"/>
              <a:pPr/>
              <a:t>31</a:t>
            </a:fld>
            <a:r>
              <a:rPr lang="en-US" altLang="zh-CN"/>
              <a:t>/32</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112" y="1125980"/>
            <a:ext cx="2280301"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p:cNvSpPr txBox="1">
            <a:spLocks noChangeArrowheads="1"/>
          </p:cNvSpPr>
          <p:nvPr/>
        </p:nvSpPr>
        <p:spPr bwMode="auto">
          <a:xfrm>
            <a:off x="1948114" y="3397423"/>
            <a:ext cx="2444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p>
        </p:txBody>
      </p:sp>
      <p:sp>
        <p:nvSpPr>
          <p:cNvPr id="10" name="文本框 5"/>
          <p:cNvSpPr txBox="1">
            <a:spLocks noChangeArrowheads="1"/>
          </p:cNvSpPr>
          <p:nvPr/>
        </p:nvSpPr>
        <p:spPr bwMode="auto">
          <a:xfrm>
            <a:off x="4825510" y="3397422"/>
            <a:ext cx="2443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p>
        </p:txBody>
      </p:sp>
      <p:pic>
        <p:nvPicPr>
          <p:cNvPr id="11" name="图片 2" descr="微信图片_201901251549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125979"/>
            <a:ext cx="2247632"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MySQL</a:t>
            </a:r>
            <a:r>
              <a:rPr lang="zh-CN" altLang="en-US"/>
              <a:t>的事务处理</a:t>
            </a:r>
          </a:p>
        </p:txBody>
      </p:sp>
      <p:sp>
        <p:nvSpPr>
          <p:cNvPr id="7171" name="内容占位符 2"/>
          <p:cNvSpPr>
            <a:spLocks noGrp="1" noChangeArrowheads="1"/>
          </p:cNvSpPr>
          <p:nvPr>
            <p:ph idx="1"/>
          </p:nvPr>
        </p:nvSpPr>
        <p:spPr/>
        <p:txBody>
          <a:bodyPr/>
          <a:lstStyle/>
          <a:p>
            <a:r>
              <a:rPr lang="zh-CN" altLang="en-US" dirty="0"/>
              <a:t>事务就是将一组</a:t>
            </a:r>
            <a:r>
              <a:rPr lang="en-US" altLang="zh-CN" dirty="0"/>
              <a:t>SQL</a:t>
            </a:r>
            <a:r>
              <a:rPr lang="zh-CN" altLang="en-US" dirty="0"/>
              <a:t>语句放在同一批次内去执行</a:t>
            </a:r>
            <a:endParaRPr lang="en-US" dirty="0"/>
          </a:p>
          <a:p>
            <a:r>
              <a:rPr lang="zh-CN" altLang="en-US" dirty="0"/>
              <a:t>如果一个</a:t>
            </a:r>
            <a:r>
              <a:rPr lang="en-US" altLang="zh-CN" dirty="0"/>
              <a:t>SQL</a:t>
            </a:r>
            <a:r>
              <a:rPr lang="zh-CN" altLang="en-US" dirty="0"/>
              <a:t>语句出错，则该批次内的所有</a:t>
            </a:r>
            <a:r>
              <a:rPr lang="en-US" altLang="zh-CN" dirty="0"/>
              <a:t>SQL</a:t>
            </a:r>
            <a:r>
              <a:rPr lang="zh-CN" altLang="en-US" dirty="0"/>
              <a:t>都将被取消执行</a:t>
            </a:r>
            <a:endParaRPr lang="en-US" dirty="0"/>
          </a:p>
          <a:p>
            <a:endParaRPr lang="en-US" dirty="0"/>
          </a:p>
          <a:p>
            <a:pPr marL="0" indent="0">
              <a:buNone/>
            </a:pPr>
            <a:endParaRPr lang="en-US" dirty="0"/>
          </a:p>
        </p:txBody>
      </p:sp>
      <p:grpSp>
        <p:nvGrpSpPr>
          <p:cNvPr id="10" name="组合 9"/>
          <p:cNvGrpSpPr/>
          <p:nvPr/>
        </p:nvGrpSpPr>
        <p:grpSpPr>
          <a:xfrm>
            <a:off x="251391" y="2678053"/>
            <a:ext cx="436880" cy="516890"/>
            <a:chOff x="989013" y="3074035"/>
            <a:chExt cx="436880" cy="516890"/>
          </a:xfrm>
        </p:grpSpPr>
        <p:sp>
          <p:nvSpPr>
            <p:cNvPr id="11" name="TextBox 65"/>
            <p:cNvSpPr txBox="1"/>
            <p:nvPr/>
          </p:nvSpPr>
          <p:spPr>
            <a:xfrm>
              <a:off x="989013" y="334581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注意</a:t>
              </a:r>
            </a:p>
          </p:txBody>
        </p:sp>
        <p:pic>
          <p:nvPicPr>
            <p:cNvPr id="12" name="图片 11" descr="C:\Users\Lenovo\Desktop\icon\注意(1).png注意(1)"/>
            <p:cNvPicPr>
              <a:picLocks noChangeAspect="1"/>
            </p:cNvPicPr>
            <p:nvPr/>
          </p:nvPicPr>
          <p:blipFill>
            <a:blip r:embed="rId3"/>
            <a:srcRect/>
            <a:stretch>
              <a:fillRect/>
            </a:stretch>
          </p:blipFill>
          <p:spPr>
            <a:xfrm>
              <a:off x="1063308" y="3074035"/>
              <a:ext cx="288290" cy="249555"/>
            </a:xfrm>
            <a:prstGeom prst="rect">
              <a:avLst/>
            </a:prstGeom>
          </p:spPr>
        </p:pic>
      </p:grpSp>
      <p:sp>
        <p:nvSpPr>
          <p:cNvPr id="8" name="AutoShape 9"/>
          <p:cNvSpPr>
            <a:spLocks noChangeArrowheads="1"/>
          </p:cNvSpPr>
          <p:nvPr/>
        </p:nvSpPr>
        <p:spPr bwMode="auto">
          <a:xfrm>
            <a:off x="971600" y="3003798"/>
            <a:ext cx="5544616" cy="408623"/>
          </a:xfrm>
          <a:prstGeom prst="roundRect">
            <a:avLst>
              <a:gd name="adj" fmla="val 16667"/>
            </a:avLst>
          </a:prstGeom>
          <a:solidFill>
            <a:srgbClr val="0099D8"/>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b="1" dirty="0">
                <a:latin typeface="微软雅黑" panose="020B0503020204020204" pitchFamily="34" charset="-122"/>
                <a:ea typeface="微软雅黑" panose="020B0503020204020204" pitchFamily="34" charset="-122"/>
              </a:rPr>
              <a:t>MySQL</a:t>
            </a:r>
            <a:r>
              <a:rPr lang="zh-CN" altLang="en-US" b="1" dirty="0">
                <a:latin typeface="微软雅黑" panose="020B0503020204020204" pitchFamily="34" charset="-122"/>
                <a:ea typeface="微软雅黑" panose="020B0503020204020204" pitchFamily="34" charset="-122"/>
              </a:rPr>
              <a:t>事务处理只支持</a:t>
            </a:r>
            <a:r>
              <a:rPr lang="en-US" altLang="zh-CN" b="1" dirty="0" err="1">
                <a:latin typeface="微软雅黑" panose="020B0503020204020204" pitchFamily="34" charset="-122"/>
                <a:ea typeface="微软雅黑" panose="020B0503020204020204" pitchFamily="34" charset="-122"/>
              </a:rPr>
              <a:t>InnoDB</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BDB</a:t>
            </a:r>
            <a:r>
              <a:rPr lang="zh-CN" altLang="en-US" b="1" dirty="0">
                <a:latin typeface="微软雅黑" panose="020B0503020204020204" pitchFamily="34" charset="-122"/>
                <a:ea typeface="微软雅黑" panose="020B0503020204020204" pitchFamily="34" charset="-122"/>
              </a:rPr>
              <a:t>数据表类型</a:t>
            </a:r>
          </a:p>
        </p:txBody>
      </p:sp>
      <p:sp>
        <p:nvSpPr>
          <p:cNvPr id="2" name="灯片编号占位符 1">
            <a:extLst>
              <a:ext uri="{FF2B5EF4-FFF2-40B4-BE49-F238E27FC236}">
                <a16:creationId xmlns:a16="http://schemas.microsoft.com/office/drawing/2014/main" id="{97D4E2F7-B9E3-45A2-8D78-3864A38061EA}"/>
              </a:ext>
            </a:extLst>
          </p:cNvPr>
          <p:cNvSpPr>
            <a:spLocks noGrp="1"/>
          </p:cNvSpPr>
          <p:nvPr>
            <p:ph type="sldNum" sz="quarter" idx="12"/>
          </p:nvPr>
        </p:nvSpPr>
        <p:spPr/>
        <p:txBody>
          <a:bodyPr/>
          <a:lstStyle/>
          <a:p>
            <a:fld id="{0C913308-F349-4B6D-A68A-DD1791B4A57B}" type="slidenum">
              <a:rPr lang="zh-CN" altLang="en-US" smtClean="0"/>
              <a:pPr/>
              <a:t>4</a:t>
            </a:fld>
            <a:r>
              <a:rPr lang="zh-CN" altLang="en-US"/>
              <a:t>/</a:t>
            </a:r>
            <a:r>
              <a:rPr lang="en-US" altLang="zh-CN"/>
              <a:t>32</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a:xfrm>
            <a:off x="6876256" y="214296"/>
            <a:ext cx="2088356" cy="392415"/>
          </a:xfrm>
        </p:spPr>
        <p:txBody>
          <a:bodyPr/>
          <a:lstStyle/>
          <a:p>
            <a:r>
              <a:rPr lang="zh-CN" altLang="en-US" dirty="0"/>
              <a:t>事务的特性</a:t>
            </a:r>
          </a:p>
        </p:txBody>
      </p:sp>
      <p:sp>
        <p:nvSpPr>
          <p:cNvPr id="775171" name="Rectangle 3"/>
          <p:cNvSpPr>
            <a:spLocks noGrp="1" noChangeArrowheads="1"/>
          </p:cNvSpPr>
          <p:nvPr>
            <p:ph idx="1"/>
          </p:nvPr>
        </p:nvSpPr>
        <p:spPr>
          <a:xfrm>
            <a:off x="756000" y="909900"/>
            <a:ext cx="7931150" cy="3757628"/>
          </a:xfrm>
        </p:spPr>
        <p:txBody>
          <a:bodyPr/>
          <a:lstStyle/>
          <a:p>
            <a:r>
              <a:rPr lang="zh-CN" altLang="en-US" dirty="0"/>
              <a:t>事务必须具备以下四个属性，简称</a:t>
            </a:r>
            <a:r>
              <a:rPr lang="en-US" altLang="zh-CN" dirty="0"/>
              <a:t>ACID </a:t>
            </a:r>
            <a:r>
              <a:rPr lang="zh-CN" altLang="en-US" dirty="0"/>
              <a:t>属性</a:t>
            </a:r>
          </a:p>
          <a:p>
            <a:pPr lvl="1"/>
            <a:r>
              <a:rPr lang="zh-CN" altLang="en-US" dirty="0"/>
              <a:t>原子性（</a:t>
            </a:r>
            <a:r>
              <a:rPr lang="zh-CN" altLang="zh-CN" dirty="0"/>
              <a:t>Atomicity）</a:t>
            </a:r>
            <a:endParaRPr lang="zh-CN" altLang="en-US" dirty="0"/>
          </a:p>
          <a:p>
            <a:pPr marL="457200" lvl="1" indent="0">
              <a:buNone/>
            </a:pPr>
            <a:endParaRPr lang="zh-CN" altLang="en-US" dirty="0"/>
          </a:p>
          <a:p>
            <a:pPr lvl="1"/>
            <a:r>
              <a:rPr lang="zh-CN" altLang="en-US" dirty="0"/>
              <a:t>一致性（</a:t>
            </a:r>
            <a:r>
              <a:rPr lang="en-US" altLang="zh-CN" dirty="0"/>
              <a:t>Consistency</a:t>
            </a:r>
            <a:r>
              <a:rPr lang="zh-CN" altLang="en-US" dirty="0"/>
              <a:t>）</a:t>
            </a:r>
          </a:p>
          <a:p>
            <a:pPr marL="457200" lvl="1" indent="0">
              <a:buNone/>
            </a:pPr>
            <a:endParaRPr lang="zh-CN" altLang="en-US" dirty="0"/>
          </a:p>
          <a:p>
            <a:pPr lvl="1"/>
            <a:r>
              <a:rPr lang="zh-CN" altLang="zh-CN" dirty="0"/>
              <a:t>隔离性</a:t>
            </a:r>
            <a:r>
              <a:rPr lang="zh-CN" altLang="en-US" dirty="0"/>
              <a:t>（</a:t>
            </a:r>
            <a:r>
              <a:rPr lang="zh-CN" altLang="zh-CN" dirty="0"/>
              <a:t>Isolation</a:t>
            </a:r>
            <a:r>
              <a:rPr lang="zh-CN" altLang="en-US" dirty="0"/>
              <a:t>）</a:t>
            </a:r>
          </a:p>
          <a:p>
            <a:pPr marL="457200" lvl="1" indent="0">
              <a:buNone/>
            </a:pPr>
            <a:endParaRPr lang="zh-CN" altLang="en-US" dirty="0"/>
          </a:p>
          <a:p>
            <a:pPr lvl="1"/>
            <a:r>
              <a:rPr lang="zh-CN" altLang="en-US" dirty="0"/>
              <a:t>持</a:t>
            </a:r>
            <a:r>
              <a:rPr lang="zh-CN" altLang="zh-CN" dirty="0"/>
              <a:t>久性（Durability）</a:t>
            </a:r>
            <a:endParaRPr lang="zh-CN" altLang="en-US" dirty="0"/>
          </a:p>
          <a:p>
            <a:pPr lvl="2"/>
            <a:endParaRPr lang="zh-CN" altLang="en-US" dirty="0"/>
          </a:p>
        </p:txBody>
      </p:sp>
      <p:sp>
        <p:nvSpPr>
          <p:cNvPr id="2" name="灯片编号占位符 1">
            <a:extLst>
              <a:ext uri="{FF2B5EF4-FFF2-40B4-BE49-F238E27FC236}">
                <a16:creationId xmlns:a16="http://schemas.microsoft.com/office/drawing/2014/main" id="{4E2F52C2-6122-43AD-8AAF-158DD8417C6F}"/>
              </a:ext>
            </a:extLst>
          </p:cNvPr>
          <p:cNvSpPr>
            <a:spLocks noGrp="1"/>
          </p:cNvSpPr>
          <p:nvPr>
            <p:ph type="sldNum" sz="quarter" idx="11"/>
          </p:nvPr>
        </p:nvSpPr>
        <p:spPr/>
        <p:txBody>
          <a:bodyPr/>
          <a:lstStyle/>
          <a:p>
            <a:fld id="{0C913308-F349-4B6D-A68A-DD1791B4A57B}" type="slidenum">
              <a:rPr lang="zh-CN" altLang="en-US" smtClean="0"/>
              <a:pPr/>
              <a:t>5</a:t>
            </a:fld>
            <a:r>
              <a:rPr lang="en-US" altLang="zh-CN"/>
              <a:t>/32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en-US" altLang="zh-CN"/>
              <a:t>MySQL</a:t>
            </a:r>
            <a:r>
              <a:rPr lang="zh-CN" altLang="en-US"/>
              <a:t>的事务实现方法</a:t>
            </a:r>
          </a:p>
        </p:txBody>
      </p:sp>
      <p:sp>
        <p:nvSpPr>
          <p:cNvPr id="9219" name="内容占位符 2"/>
          <p:cNvSpPr>
            <a:spLocks noGrp="1" noChangeArrowheads="1"/>
          </p:cNvSpPr>
          <p:nvPr>
            <p:ph idx="1"/>
          </p:nvPr>
        </p:nvSpPr>
        <p:spPr/>
        <p:txBody>
          <a:bodyPr/>
          <a:lstStyle/>
          <a:p>
            <a:r>
              <a:rPr lang="en-US" altLang="zh-CN" dirty="0"/>
              <a:t>SET  AUTOCOMMIT</a:t>
            </a:r>
          </a:p>
          <a:p>
            <a:pPr lvl="1"/>
            <a:r>
              <a:rPr lang="zh-CN" altLang="en-US" dirty="0"/>
              <a:t>使用</a:t>
            </a:r>
            <a:r>
              <a:rPr lang="en-US" altLang="zh-CN" dirty="0"/>
              <a:t>SET</a:t>
            </a:r>
            <a:r>
              <a:rPr lang="zh-CN" altLang="en-US" dirty="0"/>
              <a:t>语句来改变自动提交模式</a:t>
            </a:r>
            <a:endParaRPr lang="en-US" dirty="0"/>
          </a:p>
          <a:p>
            <a:pPr lvl="2"/>
            <a:endParaRPr lang="en-US" dirty="0"/>
          </a:p>
          <a:p>
            <a:endParaRPr lang="en-US" dirty="0"/>
          </a:p>
          <a:p>
            <a:endParaRPr lang="en-US" dirty="0"/>
          </a:p>
          <a:p>
            <a:endParaRPr lang="en-US" dirty="0"/>
          </a:p>
          <a:p>
            <a:pPr lvl="1"/>
            <a:r>
              <a:rPr lang="en-US" altLang="zh-CN" dirty="0"/>
              <a:t>MySQL</a:t>
            </a:r>
            <a:r>
              <a:rPr lang="zh-CN" altLang="en-US" dirty="0"/>
              <a:t>中默认是自动提交</a:t>
            </a:r>
            <a:endParaRPr lang="en-US" dirty="0"/>
          </a:p>
          <a:p>
            <a:pPr lvl="1"/>
            <a:r>
              <a:rPr lang="zh-CN" altLang="en-US" dirty="0"/>
              <a:t>使用事务时应先关闭自动提交</a:t>
            </a:r>
            <a:r>
              <a:rPr lang="en-US" dirty="0"/>
              <a:t> </a:t>
            </a:r>
          </a:p>
          <a:p>
            <a:endParaRPr lang="en-US" dirty="0"/>
          </a:p>
          <a:p>
            <a:endParaRPr lang="en-US" dirty="0"/>
          </a:p>
        </p:txBody>
      </p:sp>
      <p:sp>
        <p:nvSpPr>
          <p:cNvPr id="16391" name="AutoShape 4"/>
          <p:cNvSpPr/>
          <p:nvPr/>
        </p:nvSpPr>
        <p:spPr>
          <a:xfrm>
            <a:off x="1331911" y="2147783"/>
            <a:ext cx="6048399" cy="652582"/>
          </a:xfrm>
          <a:prstGeom prst="roundRect">
            <a:avLst>
              <a:gd name="adj" fmla="val 2713"/>
            </a:avLst>
          </a:prstGeom>
          <a:solidFill>
            <a:srgbClr val="EDF5FD"/>
          </a:solidFill>
          <a:ln w="381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x-none" b="1" noProof="1"/>
              <a:t>SET AUTOCOMMIT  = 0;    # </a:t>
            </a:r>
            <a:r>
              <a:rPr lang="zh-CN" altLang="en-US" b="1" noProof="1"/>
              <a:t>关闭自动提交模式</a:t>
            </a:r>
            <a:endParaRPr lang="en-US" altLang="x-none" b="1" noProof="1"/>
          </a:p>
          <a:p>
            <a:r>
              <a:rPr lang="en-US" altLang="x-none" b="1" noProof="1"/>
              <a:t>SET AUTOCOMMIT  = 1;    # </a:t>
            </a:r>
            <a:r>
              <a:rPr lang="zh-CN" altLang="en-US" b="1" noProof="1"/>
              <a:t>开启自动提交模式</a:t>
            </a:r>
            <a:endParaRPr lang="en-US" altLang="x-none" b="1" noProof="1"/>
          </a:p>
        </p:txBody>
      </p:sp>
      <p:grpSp>
        <p:nvGrpSpPr>
          <p:cNvPr id="11" name="组合 10"/>
          <p:cNvGrpSpPr/>
          <p:nvPr/>
        </p:nvGrpSpPr>
        <p:grpSpPr>
          <a:xfrm>
            <a:off x="534720" y="1995686"/>
            <a:ext cx="436880" cy="531495"/>
            <a:chOff x="3548698" y="2423160"/>
            <a:chExt cx="436880" cy="531495"/>
          </a:xfrm>
        </p:grpSpPr>
        <p:sp>
          <p:nvSpPr>
            <p:cNvPr id="12" name="TextBox 65"/>
            <p:cNvSpPr txBox="1"/>
            <p:nvPr/>
          </p:nvSpPr>
          <p:spPr>
            <a:xfrm>
              <a:off x="3548698" y="270954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示例</a:t>
              </a:r>
            </a:p>
          </p:txBody>
        </p:sp>
        <p:pic>
          <p:nvPicPr>
            <p:cNvPr id="13" name="图片 12" descr="C:\Users\Lenovo\Desktop\icon\电脑.png电脑"/>
            <p:cNvPicPr>
              <a:picLocks noChangeAspect="1"/>
            </p:cNvPicPr>
            <p:nvPr/>
          </p:nvPicPr>
          <p:blipFill>
            <a:blip r:embed="rId3"/>
            <a:srcRect/>
            <a:stretch>
              <a:fillRect/>
            </a:stretch>
          </p:blipFill>
          <p:spPr>
            <a:xfrm>
              <a:off x="3627438" y="2423160"/>
              <a:ext cx="279400" cy="278765"/>
            </a:xfrm>
            <a:prstGeom prst="rect">
              <a:avLst/>
            </a:prstGeom>
          </p:spPr>
        </p:pic>
      </p:grpSp>
      <p:grpSp>
        <p:nvGrpSpPr>
          <p:cNvPr id="14" name="组合 13"/>
          <p:cNvGrpSpPr/>
          <p:nvPr/>
        </p:nvGrpSpPr>
        <p:grpSpPr>
          <a:xfrm>
            <a:off x="539552" y="3134980"/>
            <a:ext cx="436880" cy="516890"/>
            <a:chOff x="989013" y="3074035"/>
            <a:chExt cx="436880" cy="516890"/>
          </a:xfrm>
        </p:grpSpPr>
        <p:sp>
          <p:nvSpPr>
            <p:cNvPr id="15" name="TextBox 65"/>
            <p:cNvSpPr txBox="1"/>
            <p:nvPr/>
          </p:nvSpPr>
          <p:spPr>
            <a:xfrm>
              <a:off x="989013" y="3345815"/>
              <a:ext cx="436880" cy="245110"/>
            </a:xfrm>
            <a:prstGeom prst="rect">
              <a:avLst/>
            </a:prstGeom>
            <a:noFill/>
            <a:effectLst/>
          </p:spPr>
          <p:txBody>
            <a:bodyPr wrap="none" rtlCol="0">
              <a:spAutoFit/>
            </a:bodyPr>
            <a:lstStyle/>
            <a:p>
              <a:pPr algn="ctr"/>
              <a:r>
                <a:rPr lang="zh-CN" altLang="en-US" sz="1000" b="1" dirty="0">
                  <a:solidFill>
                    <a:srgbClr val="0099D8"/>
                  </a:solidFill>
                  <a:latin typeface="Arial" panose="020B0604020202020204" pitchFamily="34" charset="0"/>
                  <a:ea typeface="微软雅黑" panose="020B0503020204020204" pitchFamily="34" charset="-122"/>
                </a:rPr>
                <a:t>注意</a:t>
              </a:r>
            </a:p>
          </p:txBody>
        </p:sp>
        <p:pic>
          <p:nvPicPr>
            <p:cNvPr id="16" name="图片 15" descr="C:\Users\Lenovo\Desktop\icon\注意(1).png注意(1)"/>
            <p:cNvPicPr>
              <a:picLocks noChangeAspect="1"/>
            </p:cNvPicPr>
            <p:nvPr/>
          </p:nvPicPr>
          <p:blipFill>
            <a:blip r:embed="rId4"/>
            <a:srcRect/>
            <a:stretch>
              <a:fillRect/>
            </a:stretch>
          </p:blipFill>
          <p:spPr>
            <a:xfrm>
              <a:off x="1063308" y="3074035"/>
              <a:ext cx="288290" cy="249555"/>
            </a:xfrm>
            <a:prstGeom prst="rect">
              <a:avLst/>
            </a:prstGeom>
          </p:spPr>
        </p:pic>
      </p:grpSp>
      <p:sp>
        <p:nvSpPr>
          <p:cNvPr id="2" name="灯片编号占位符 1">
            <a:extLst>
              <a:ext uri="{FF2B5EF4-FFF2-40B4-BE49-F238E27FC236}">
                <a16:creationId xmlns:a16="http://schemas.microsoft.com/office/drawing/2014/main" id="{27A43FBE-6E7F-4F8C-8F66-21A14F80FFD8}"/>
              </a:ext>
            </a:extLst>
          </p:cNvPr>
          <p:cNvSpPr>
            <a:spLocks noGrp="1"/>
          </p:cNvSpPr>
          <p:nvPr>
            <p:ph type="sldNum" sz="quarter" idx="12"/>
          </p:nvPr>
        </p:nvSpPr>
        <p:spPr/>
        <p:txBody>
          <a:bodyPr/>
          <a:lstStyle/>
          <a:p>
            <a:fld id="{0C913308-F349-4B6D-A68A-DD1791B4A57B}" type="slidenum">
              <a:rPr lang="zh-CN" altLang="en-US" smtClean="0"/>
              <a:pPr/>
              <a:t>6</a:t>
            </a:fld>
            <a:r>
              <a:rPr lang="zh-CN" altLang="en-US"/>
              <a:t>/</a:t>
            </a:r>
            <a:r>
              <a:rPr lang="en-US" altLang="zh-CN"/>
              <a:t>32</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en-US" altLang="zh-CN"/>
              <a:t>MySQL</a:t>
            </a:r>
            <a:r>
              <a:rPr lang="zh-CN" altLang="en-US"/>
              <a:t>的事务实现方法</a:t>
            </a:r>
          </a:p>
        </p:txBody>
      </p:sp>
      <p:sp>
        <p:nvSpPr>
          <p:cNvPr id="10243" name="内容占位符 2"/>
          <p:cNvSpPr>
            <a:spLocks noGrp="1" noChangeArrowheads="1"/>
          </p:cNvSpPr>
          <p:nvPr>
            <p:ph idx="1"/>
          </p:nvPr>
        </p:nvSpPr>
        <p:spPr/>
        <p:txBody>
          <a:bodyPr/>
          <a:lstStyle/>
          <a:p>
            <a:r>
              <a:rPr lang="en-US" altLang="zh-CN" dirty="0"/>
              <a:t>START TRANSACTION</a:t>
            </a:r>
          </a:p>
          <a:p>
            <a:pPr lvl="1"/>
            <a:r>
              <a:rPr lang="zh-CN" altLang="en-US" dirty="0"/>
              <a:t>开始一个事务</a:t>
            </a:r>
            <a:r>
              <a:rPr lang="en-US" altLang="zh-CN" dirty="0"/>
              <a:t>,</a:t>
            </a:r>
            <a:r>
              <a:rPr lang="zh-CN" altLang="en-US" dirty="0"/>
              <a:t>标记事务的起始点</a:t>
            </a:r>
            <a:endParaRPr lang="en-US" dirty="0"/>
          </a:p>
          <a:p>
            <a:r>
              <a:rPr lang="en-US" altLang="zh-CN" dirty="0"/>
              <a:t>COMMIT</a:t>
            </a:r>
          </a:p>
          <a:p>
            <a:pPr lvl="1"/>
            <a:r>
              <a:rPr lang="zh-CN" altLang="en-US" dirty="0"/>
              <a:t>提交一个事务给数据库</a:t>
            </a:r>
            <a:r>
              <a:rPr lang="en-US" dirty="0"/>
              <a:t> </a:t>
            </a:r>
          </a:p>
          <a:p>
            <a:r>
              <a:rPr lang="en-US" altLang="zh-CN" dirty="0"/>
              <a:t>ROLLBACK</a:t>
            </a:r>
          </a:p>
          <a:p>
            <a:pPr lvl="1"/>
            <a:r>
              <a:rPr lang="zh-CN" altLang="en-US" dirty="0"/>
              <a:t>将事务回滚，数据回到本次事务的初始状态</a:t>
            </a:r>
            <a:r>
              <a:rPr lang="en-US" dirty="0"/>
              <a:t> </a:t>
            </a:r>
          </a:p>
          <a:p>
            <a:r>
              <a:rPr lang="en-US" altLang="zh-CN" dirty="0"/>
              <a:t>SET AUTOCOMMIT = 1;</a:t>
            </a:r>
          </a:p>
          <a:p>
            <a:pPr lvl="1"/>
            <a:r>
              <a:rPr lang="zh-CN" altLang="en-US" dirty="0"/>
              <a:t>开启</a:t>
            </a:r>
            <a:r>
              <a:rPr lang="en-US" altLang="zh-CN" dirty="0"/>
              <a:t>MySQL</a:t>
            </a:r>
            <a:r>
              <a:rPr lang="zh-CN" altLang="en-US" dirty="0"/>
              <a:t>数据库的自动提交</a:t>
            </a:r>
            <a:endParaRPr lang="en-US" dirty="0"/>
          </a:p>
          <a:p>
            <a:pPr lvl="1"/>
            <a:endParaRPr lang="en-US" dirty="0"/>
          </a:p>
        </p:txBody>
      </p:sp>
      <p:sp>
        <p:nvSpPr>
          <p:cNvPr id="2" name="灯片编号占位符 1">
            <a:extLst>
              <a:ext uri="{FF2B5EF4-FFF2-40B4-BE49-F238E27FC236}">
                <a16:creationId xmlns:a16="http://schemas.microsoft.com/office/drawing/2014/main" id="{3A76DD26-2BCD-4FD1-9C70-4686E8371043}"/>
              </a:ext>
            </a:extLst>
          </p:cNvPr>
          <p:cNvSpPr>
            <a:spLocks noGrp="1"/>
          </p:cNvSpPr>
          <p:nvPr>
            <p:ph type="sldNum" sz="quarter" idx="12"/>
          </p:nvPr>
        </p:nvSpPr>
        <p:spPr/>
        <p:txBody>
          <a:bodyPr/>
          <a:lstStyle/>
          <a:p>
            <a:fld id="{0C913308-F349-4B6D-A68A-DD1791B4A57B}" type="slidenum">
              <a:rPr lang="zh-CN" altLang="en-US" smtClean="0"/>
              <a:pPr/>
              <a:t>7</a:t>
            </a:fld>
            <a:r>
              <a:rPr lang="zh-CN" altLang="en-US"/>
              <a:t>/</a:t>
            </a:r>
            <a:r>
              <a:rPr lang="en-US" altLang="zh-CN"/>
              <a:t>32</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p:txBody>
          <a:bodyPr/>
          <a:lstStyle/>
          <a:p>
            <a:r>
              <a:rPr lang="en-US" altLang="zh-CN"/>
              <a:t>MySQL</a:t>
            </a:r>
            <a:r>
              <a:rPr lang="zh-CN" altLang="en-US"/>
              <a:t>事务处理步骤</a:t>
            </a:r>
          </a:p>
        </p:txBody>
      </p:sp>
      <p:pic>
        <p:nvPicPr>
          <p:cNvPr id="11267" name="内容占位符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511835" y="1016000"/>
            <a:ext cx="6094930" cy="3394075"/>
          </a:xfrm>
        </p:spPr>
      </p:pic>
      <p:grpSp>
        <p:nvGrpSpPr>
          <p:cNvPr id="11268" name="组合 5"/>
          <p:cNvGrpSpPr/>
          <p:nvPr/>
        </p:nvGrpSpPr>
        <p:grpSpPr bwMode="auto">
          <a:xfrm>
            <a:off x="4025900" y="3268663"/>
            <a:ext cx="546100" cy="428625"/>
            <a:chOff x="0" y="0"/>
            <a:chExt cx="825195" cy="647212"/>
          </a:xfrm>
        </p:grpSpPr>
        <p:sp>
          <p:nvSpPr>
            <p:cNvPr id="19461" name="下箭头 6"/>
            <p:cNvSpPr/>
            <p:nvPr/>
          </p:nvSpPr>
          <p:spPr>
            <a:xfrm>
              <a:off x="177513" y="0"/>
              <a:ext cx="647682" cy="647212"/>
            </a:xfrm>
            <a:prstGeom prst="downArrow">
              <a:avLst>
                <a:gd name="adj1" fmla="val 55000"/>
                <a:gd name="adj2" fmla="val 45000"/>
              </a:avLst>
            </a:prstGeom>
            <a:solidFill>
              <a:srgbClr val="00B050">
                <a:alpha val="89999"/>
              </a:srgbClr>
            </a:solidFill>
            <a:ln w="25400" cap="flat" cmpd="sng">
              <a:solidFill>
                <a:srgbClr val="D0D8E8">
                  <a:alpha val="89000"/>
                </a:srgbClr>
              </a:solidFill>
              <a:prstDash val="solid"/>
              <a:miter/>
              <a:headEnd type="none" w="med" len="med"/>
              <a:tailEnd type="none" w="med" len="med"/>
            </a:ln>
          </p:spPr>
          <p:txBody>
            <a:bodyPr/>
            <a:lstStyle/>
            <a:p>
              <a:pPr>
                <a:defRPr/>
              </a:pPr>
              <a:endParaRPr lang="zh-CN" altLang="en-US" sz="1350" noProof="1"/>
            </a:p>
          </p:txBody>
        </p:sp>
        <p:sp>
          <p:nvSpPr>
            <p:cNvPr id="19462" name="下箭头 4"/>
            <p:cNvSpPr/>
            <p:nvPr/>
          </p:nvSpPr>
          <p:spPr>
            <a:xfrm>
              <a:off x="0" y="0"/>
              <a:ext cx="355026" cy="486607"/>
            </a:xfrm>
            <a:prstGeom prst="rect">
              <a:avLst/>
            </a:prstGeom>
            <a:noFill/>
            <a:ln w="9525">
              <a:noFill/>
              <a:miter/>
            </a:ln>
          </p:spPr>
          <p:txBody>
            <a:bodyPr lIns="27622" tIns="27622" rIns="27622" bIns="27622" anchor="ctr"/>
            <a:lstStyle/>
            <a:p>
              <a:pPr algn="ctr" defTabSz="1289050">
                <a:lnSpc>
                  <a:spcPct val="90000"/>
                </a:lnSpc>
                <a:spcAft>
                  <a:spcPct val="35000"/>
                </a:spcAft>
                <a:defRPr/>
              </a:pPr>
              <a:endParaRPr lang="zh-CN" altLang="en-US" sz="2175" noProof="1">
                <a:solidFill>
                  <a:srgbClr val="000000"/>
                </a:solidFill>
                <a:latin typeface="Calibri" panose="020F0502020204030204" pitchFamily="34" charset="0"/>
                <a:ea typeface="宋体" panose="02010600030101010101" pitchFamily="2" charset="-122"/>
              </a:endParaRPr>
            </a:p>
          </p:txBody>
        </p:sp>
      </p:grpSp>
      <p:sp>
        <p:nvSpPr>
          <p:cNvPr id="2" name="灯片编号占位符 1">
            <a:extLst>
              <a:ext uri="{FF2B5EF4-FFF2-40B4-BE49-F238E27FC236}">
                <a16:creationId xmlns:a16="http://schemas.microsoft.com/office/drawing/2014/main" id="{D46B7A19-8D72-4DAE-ABA9-C64E769D6F3D}"/>
              </a:ext>
            </a:extLst>
          </p:cNvPr>
          <p:cNvSpPr>
            <a:spLocks noGrp="1"/>
          </p:cNvSpPr>
          <p:nvPr>
            <p:ph type="sldNum" sz="quarter" idx="12"/>
          </p:nvPr>
        </p:nvSpPr>
        <p:spPr/>
        <p:txBody>
          <a:bodyPr/>
          <a:lstStyle/>
          <a:p>
            <a:fld id="{0C913308-F349-4B6D-A68A-DD1791B4A57B}" type="slidenum">
              <a:rPr lang="zh-CN" altLang="en-US" smtClean="0"/>
              <a:pPr/>
              <a:t>8</a:t>
            </a:fld>
            <a:r>
              <a:rPr lang="zh-CN" altLang="en-US"/>
              <a:t>/</a:t>
            </a:r>
            <a:r>
              <a:rPr lang="en-US" altLang="zh-CN"/>
              <a:t>32</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dirty="0"/>
              <a:t>模拟网上支付</a:t>
            </a:r>
            <a:r>
              <a:rPr lang="en-US" altLang="zh-CN" dirty="0"/>
              <a:t>2-1</a:t>
            </a:r>
            <a:endParaRPr lang="zh-CN" altLang="en-US" dirty="0"/>
          </a:p>
        </p:txBody>
      </p:sp>
      <p:sp>
        <p:nvSpPr>
          <p:cNvPr id="12290" name="内容占位符 11"/>
          <p:cNvSpPr>
            <a:spLocks noGrp="1" noChangeArrowheads="1"/>
          </p:cNvSpPr>
          <p:nvPr>
            <p:ph idx="1"/>
          </p:nvPr>
        </p:nvSpPr>
        <p:spPr/>
        <p:txBody>
          <a:bodyPr/>
          <a:lstStyle/>
          <a:p>
            <a:r>
              <a:rPr lang="zh-CN" altLang="en-US" dirty="0"/>
              <a:t>模拟网上支付</a:t>
            </a:r>
            <a:endParaRPr lang="en-US" altLang="zh-CN" dirty="0"/>
          </a:p>
          <a:p>
            <a:pPr lvl="1"/>
            <a:r>
              <a:rPr lang="zh-CN" altLang="en-US" sz="1800" dirty="0"/>
              <a:t>顾客</a:t>
            </a:r>
            <a:r>
              <a:rPr lang="en-US" altLang="zh-CN" sz="1800" dirty="0"/>
              <a:t>A</a:t>
            </a:r>
            <a:r>
              <a:rPr lang="zh-CN" altLang="en-US" sz="1800" dirty="0"/>
              <a:t>在线购买一款商品，价格为</a:t>
            </a:r>
            <a:r>
              <a:rPr lang="en-US" altLang="zh-CN" sz="1800" dirty="0"/>
              <a:t>500.00</a:t>
            </a:r>
            <a:r>
              <a:rPr lang="zh-CN" altLang="en-US" sz="1800" dirty="0"/>
              <a:t>元，采用网上银行转账的方式支付</a:t>
            </a:r>
            <a:endParaRPr lang="en-US" sz="1800" dirty="0"/>
          </a:p>
          <a:p>
            <a:pPr lvl="1"/>
            <a:r>
              <a:rPr lang="zh-CN" altLang="en-US" sz="1800" dirty="0"/>
              <a:t>假如顾客</a:t>
            </a:r>
            <a:r>
              <a:rPr lang="en-US" altLang="zh-CN" sz="1800" dirty="0"/>
              <a:t>A</a:t>
            </a:r>
            <a:r>
              <a:rPr lang="zh-CN" altLang="en-US" sz="1800" dirty="0"/>
              <a:t>银行卡的余额为</a:t>
            </a:r>
            <a:r>
              <a:rPr lang="en-US" altLang="zh-CN" sz="1800" dirty="0"/>
              <a:t>2000.00</a:t>
            </a:r>
            <a:r>
              <a:rPr lang="zh-CN" altLang="en-US" sz="1800" dirty="0"/>
              <a:t>元，且向卖家</a:t>
            </a:r>
            <a:r>
              <a:rPr lang="en-US" altLang="zh-CN" sz="1800" dirty="0"/>
              <a:t>B</a:t>
            </a:r>
            <a:r>
              <a:rPr lang="zh-CN" altLang="en-US" sz="1800" dirty="0"/>
              <a:t>支付购买商品费用</a:t>
            </a:r>
            <a:r>
              <a:rPr lang="en-US" altLang="zh-CN" sz="1800" dirty="0"/>
              <a:t>500.00</a:t>
            </a:r>
            <a:r>
              <a:rPr lang="zh-CN" altLang="en-US" sz="1800" dirty="0"/>
              <a:t>元，起始卖家</a:t>
            </a:r>
            <a:r>
              <a:rPr lang="en-US" altLang="zh-CN" sz="1800" dirty="0"/>
              <a:t>B</a:t>
            </a:r>
            <a:r>
              <a:rPr lang="zh-CN" altLang="en-US" sz="1800" dirty="0"/>
              <a:t>的账号金额</a:t>
            </a:r>
            <a:r>
              <a:rPr lang="en-US" altLang="zh-CN" sz="1800" dirty="0"/>
              <a:t>10000.00</a:t>
            </a:r>
            <a:r>
              <a:rPr lang="zh-CN" altLang="en-US" sz="1800" dirty="0"/>
              <a:t>元</a:t>
            </a:r>
            <a:endParaRPr lang="en-US" sz="1800" dirty="0"/>
          </a:p>
          <a:p>
            <a:pPr lvl="1"/>
            <a:r>
              <a:rPr lang="zh-CN" altLang="en-US" sz="1800" dirty="0"/>
              <a:t>创建数据库</a:t>
            </a:r>
            <a:r>
              <a:rPr lang="en-US" altLang="zh-CN" sz="1800" dirty="0"/>
              <a:t>shop</a:t>
            </a:r>
            <a:r>
              <a:rPr lang="zh-CN" altLang="en-US" sz="1800" dirty="0"/>
              <a:t>和创建表</a:t>
            </a:r>
            <a:r>
              <a:rPr lang="en-US" altLang="zh-CN" sz="1800" dirty="0"/>
              <a:t>account</a:t>
            </a:r>
            <a:r>
              <a:rPr lang="zh-CN" altLang="en-US" sz="1800" dirty="0"/>
              <a:t>并插入</a:t>
            </a:r>
            <a:r>
              <a:rPr lang="en-US" altLang="zh-CN" sz="1800" dirty="0"/>
              <a:t>2</a:t>
            </a:r>
            <a:r>
              <a:rPr lang="zh-CN" altLang="en-US" sz="1800" dirty="0"/>
              <a:t>条数据</a:t>
            </a:r>
          </a:p>
        </p:txBody>
      </p:sp>
      <p:sp>
        <p:nvSpPr>
          <p:cNvPr id="21508" name="AutoShape 4"/>
          <p:cNvSpPr/>
          <p:nvPr/>
        </p:nvSpPr>
        <p:spPr>
          <a:xfrm>
            <a:off x="1979712" y="3020740"/>
            <a:ext cx="5089525" cy="1820862"/>
          </a:xfrm>
          <a:prstGeom prst="roundRect">
            <a:avLst>
              <a:gd name="adj" fmla="val 2713"/>
            </a:avLst>
          </a:prstGeom>
          <a:solidFill>
            <a:srgbClr val="DCE6F2"/>
          </a:solidFill>
          <a:ln w="50800" cap="flat" cmpd="sng">
            <a:solidFill>
              <a:schemeClr val="bg1"/>
            </a:solidFill>
            <a:prstDash val="solid"/>
            <a:headEnd type="none" w="med" len="med"/>
            <a:tailEnd type="none" w="med" len="med"/>
          </a:ln>
          <a:effectLst>
            <a:outerShdw sx="100999" sy="100999" algn="ctr" rotWithShape="0">
              <a:srgbClr val="000000">
                <a:alpha val="7999"/>
              </a:srgbClr>
            </a:outerShdw>
          </a:effectLst>
        </p:spPr>
        <p:txBody>
          <a:bodyPr/>
          <a:lstStyle/>
          <a:p>
            <a:pPr lvl="1" indent="-457200" defTabSz="723900">
              <a:buClr>
                <a:schemeClr val="folHlink"/>
              </a:buClr>
              <a:buSzPct val="60000"/>
              <a:tabLst>
                <a:tab pos="444500" algn="l"/>
              </a:tabLst>
            </a:pPr>
            <a:r>
              <a:rPr lang="zh-CN" sz="1000" b="1" noProof="1">
                <a:solidFill>
                  <a:srgbClr val="071215"/>
                </a:solidFill>
                <a:latin typeface="黑体" panose="02010609060101010101" pitchFamily="2" charset="-122"/>
                <a:ea typeface="黑体" panose="02010609060101010101" pitchFamily="2" charset="-122"/>
                <a:cs typeface="宋体" panose="02010600030101010101" pitchFamily="2" charset="-122"/>
              </a:rPr>
              <a:t>+-------+--------------+------+-----+---------+----------------+</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cs typeface="宋体" panose="02010600030101010101" pitchFamily="2" charset="-122"/>
              </a:rPr>
              <a:t>| Field | Type         | Null | Key | Default | Extra          |</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 id    | int(11)      | NO   | PRI | NULL    | auto_increment |</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 name  | varchar(32)  | NO   |     | NULL    |                |</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 cash  | decimal(9,2) | NO   |     | NULL    |                |</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 </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INSERT INTO  `account`   (`name`,`cash`) VALUES ('A',2000.00);</a:t>
            </a:r>
          </a:p>
          <a:p>
            <a:pPr lvl="1" indent="-457200" defTabSz="723900">
              <a:buClr>
                <a:schemeClr val="folHlink"/>
              </a:buClr>
              <a:buSzPct val="60000"/>
              <a:tabLst>
                <a:tab pos="444500" algn="l"/>
              </a:tabLst>
            </a:pPr>
            <a:r>
              <a:rPr lang="en-US" sz="1000" b="1" noProof="1">
                <a:solidFill>
                  <a:srgbClr val="071215"/>
                </a:solidFill>
                <a:latin typeface="黑体" panose="02010609060101010101" pitchFamily="2" charset="-122"/>
                <a:ea typeface="黑体" panose="02010609060101010101" pitchFamily="2" charset="-122"/>
              </a:rPr>
              <a:t>INSERT INTO  `account`   (`name`,`cash`) VALUES ('B',10000.00);</a:t>
            </a:r>
          </a:p>
          <a:p>
            <a:pPr lvl="1" indent="-457200" defTabSz="723900">
              <a:lnSpc>
                <a:spcPct val="150000"/>
              </a:lnSpc>
              <a:buClr>
                <a:schemeClr val="folHlink"/>
              </a:buClr>
              <a:buSzPct val="60000"/>
              <a:buFont typeface="Wingdings" panose="05000000000000000000" pitchFamily="2" charset="2"/>
              <a:buNone/>
              <a:tabLst>
                <a:tab pos="444500" algn="l"/>
              </a:tabLst>
            </a:pPr>
            <a:endParaRPr lang="en-US" sz="1000" b="1" noProof="1">
              <a:solidFill>
                <a:srgbClr val="071215"/>
              </a:solidFill>
              <a:latin typeface="黑体" panose="02010609060101010101" pitchFamily="2" charset="-122"/>
              <a:ea typeface="黑体" panose="02010609060101010101" pitchFamily="2" charset="-122"/>
            </a:endParaRPr>
          </a:p>
        </p:txBody>
      </p:sp>
      <p:sp>
        <p:nvSpPr>
          <p:cNvPr id="2" name="灯片编号占位符 1">
            <a:extLst>
              <a:ext uri="{FF2B5EF4-FFF2-40B4-BE49-F238E27FC236}">
                <a16:creationId xmlns:a16="http://schemas.microsoft.com/office/drawing/2014/main" id="{CF30159F-03B3-48CC-AE00-30FA134F1AB6}"/>
              </a:ext>
            </a:extLst>
          </p:cNvPr>
          <p:cNvSpPr>
            <a:spLocks noGrp="1"/>
          </p:cNvSpPr>
          <p:nvPr>
            <p:ph type="sldNum" sz="quarter" idx="12"/>
          </p:nvPr>
        </p:nvSpPr>
        <p:spPr/>
        <p:txBody>
          <a:bodyPr/>
          <a:lstStyle/>
          <a:p>
            <a:fld id="{0C913308-F349-4B6D-A68A-DD1791B4A57B}" type="slidenum">
              <a:rPr lang="zh-CN" altLang="en-US" smtClean="0"/>
              <a:pPr/>
              <a:t>9</a:t>
            </a:fld>
            <a:r>
              <a:rPr lang="zh-CN" altLang="en-US"/>
              <a:t>/</a:t>
            </a:r>
            <a:r>
              <a:rPr lang="en-US" altLang="zh-CN"/>
              <a:t>32</a:t>
            </a:r>
            <a:endParaRPr lang="en-US" altLang="zh-CN"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2718</Words>
  <Application>Microsoft Office PowerPoint</Application>
  <PresentationFormat>全屏显示(16:9)</PresentationFormat>
  <Paragraphs>441</Paragraphs>
  <Slides>32</Slides>
  <Notes>24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32</vt:i4>
      </vt:variant>
    </vt:vector>
  </HeadingPairs>
  <TitlesOfParts>
    <vt:vector size="40" baseType="lpstr">
      <vt:lpstr>黑体</vt:lpstr>
      <vt:lpstr>微软雅黑</vt:lpstr>
      <vt:lpstr>Arial</vt:lpstr>
      <vt:lpstr>Calibri</vt:lpstr>
      <vt:lpstr>Times New Roman</vt:lpstr>
      <vt:lpstr>Webdings</vt:lpstr>
      <vt:lpstr>Wingdings</vt:lpstr>
      <vt:lpstr>1_自定义设计方案</vt:lpstr>
      <vt:lpstr>MySQL事务、索引、 数据恢复和备份</vt:lpstr>
      <vt:lpstr>PowerPoint 演示文稿</vt:lpstr>
      <vt:lpstr>本课目标</vt:lpstr>
      <vt:lpstr>MySQL的事务处理</vt:lpstr>
      <vt:lpstr>事务的特性</vt:lpstr>
      <vt:lpstr>MySQL的事务实现方法</vt:lpstr>
      <vt:lpstr>MySQL的事务实现方法</vt:lpstr>
      <vt:lpstr>MySQL事务处理步骤</vt:lpstr>
      <vt:lpstr>模拟网上支付2-1</vt:lpstr>
      <vt:lpstr>模拟网上支付2-2</vt:lpstr>
      <vt:lpstr>数据库索引</vt:lpstr>
      <vt:lpstr>主键索引</vt:lpstr>
      <vt:lpstr>唯一索引（UNIQUE）</vt:lpstr>
      <vt:lpstr>常规索引（INDEX）</vt:lpstr>
      <vt:lpstr>全文索引（FULLTEXT）</vt:lpstr>
      <vt:lpstr>管理索引</vt:lpstr>
      <vt:lpstr>索引准则</vt:lpstr>
      <vt:lpstr>给数据库表添加索引</vt:lpstr>
      <vt:lpstr>分析SQL语句的执行性能</vt:lpstr>
      <vt:lpstr>添加正确的索引</vt:lpstr>
      <vt:lpstr>MySQL的备份</vt:lpstr>
      <vt:lpstr>mysqldump数据库备份</vt:lpstr>
      <vt:lpstr>mysqldump常用选项2-1</vt:lpstr>
      <vt:lpstr>mysqldump常用选项2-2</vt:lpstr>
      <vt:lpstr>mysqldump数据库备份</vt:lpstr>
      <vt:lpstr>MySQL数据库的恢复</vt:lpstr>
      <vt:lpstr>利用SQL语句导出、导入数据</vt:lpstr>
      <vt:lpstr>练习1：数据库备份和恢复</vt:lpstr>
      <vt:lpstr>练习2：查询综合练习</vt:lpstr>
      <vt:lpstr>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meng.zhang(张萌)</dc:creator>
  <cp:lastModifiedBy>xbany</cp:lastModifiedBy>
  <cp:revision>568</cp:revision>
  <dcterms:created xsi:type="dcterms:W3CDTF">2013-09-17T02:35:00Z</dcterms:created>
  <dcterms:modified xsi:type="dcterms:W3CDTF">2019-02-18T08:10:04Z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