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3" r:id="rId2"/>
    <p:sldId id="290" r:id="rId3"/>
    <p:sldId id="314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346" r:id="rId33"/>
    <p:sldId id="344" r:id="rId34"/>
    <p:sldId id="312" r:id="rId35"/>
    <p:sldId id="394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后面展开说（PPT 18 ~ 21页），这里简介即可</a:t>
            </a: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9278463-DD41-4F6B-BBE3-1AA9D6DE477F}" type="slidenum">
              <a:rPr lang="zh-CN" altLang="en-US" sz="1200">
                <a:latin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3891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38915" name="文本占位符 38914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SELECT  *  FROM `subject`  WHERE  subjectname  LIKE  '%</a:t>
            </a:r>
            <a:r>
              <a:rPr lang="zh-CN" altLang="en-US" b="1"/>
              <a:t>\_</a:t>
            </a:r>
            <a:r>
              <a:rPr lang="zh-CN" altLang="en-US"/>
              <a:t>%'  </a:t>
            </a:r>
            <a:r>
              <a:rPr lang="zh-CN" altLang="en-US" b="1"/>
              <a:t>ESCAPE</a:t>
            </a:r>
            <a:r>
              <a:rPr lang="zh-CN" altLang="en-US"/>
              <a:t>  '</a:t>
            </a:r>
            <a:r>
              <a:rPr lang="zh-CN" altLang="en-US" b="1"/>
              <a:t>\\</a:t>
            </a:r>
            <a:r>
              <a:rPr lang="zh-CN" altLang="en-US"/>
              <a:t>';</a:t>
            </a:r>
          </a:p>
          <a:p>
            <a:r>
              <a:rPr lang="zh-CN" altLang="en-US"/>
              <a:t>SELECT  *  FROM `subject`  WHERE  subjectname  LIKE  '%</a:t>
            </a:r>
            <a:r>
              <a:rPr lang="zh-CN" altLang="en-US" b="1"/>
              <a:t>\%</a:t>
            </a:r>
            <a:r>
              <a:rPr lang="zh-CN" altLang="en-US"/>
              <a:t>%'  </a:t>
            </a:r>
            <a:r>
              <a:rPr lang="zh-CN" altLang="en-US" b="1"/>
              <a:t>ESCAPE</a:t>
            </a:r>
            <a:r>
              <a:rPr lang="zh-CN" altLang="en-US"/>
              <a:t>  '</a:t>
            </a:r>
            <a:r>
              <a:rPr lang="zh-CN" altLang="en-US" b="1"/>
              <a:t>\\</a:t>
            </a:r>
            <a:r>
              <a:rPr lang="zh-CN" altLang="en-US"/>
              <a:t>';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3686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0963" name="文本占位符 3686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一会儿还会有</a:t>
            </a:r>
            <a:r>
              <a:rPr lang="zh-CN" altLang="en-US" b="1"/>
              <a:t>in和子查询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3379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3011" name="文本占位符 33794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 = null 的结果还是null，null为假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/>
              <a:t>“课堂练习”部分：明确需求说明和完成时间，并提供效果图，或者在做练习前，先当场演示。</a:t>
            </a:r>
            <a:endParaRPr lang="en-US">
              <a:ea typeface="宋体" panose="02010600030101010101" pitchFamily="2" charset="-122"/>
            </a:endParaRPr>
          </a:p>
          <a:p>
            <a:pPr marL="0" lvl="1"/>
            <a:r>
              <a:rPr lang="zh-CN" altLang="en-US"/>
              <a:t>注意：每个课堂练习的完成时间需要控制在</a:t>
            </a:r>
            <a:r>
              <a:rPr lang="en-US" altLang="zh-CN"/>
              <a:t>10-15</a:t>
            </a:r>
            <a:r>
              <a:rPr lang="zh-CN" altLang="en-US"/>
              <a:t>分钟。</a:t>
            </a:r>
            <a:endParaRPr lang="en-US">
              <a:ea typeface="宋体" panose="02010600030101010101" pitchFamily="2" charset="-122"/>
            </a:endParaRPr>
          </a:p>
          <a:p>
            <a:pPr marL="0" lvl="1"/>
            <a:r>
              <a:rPr lang="zh-CN" altLang="en-US"/>
              <a:t>对于学员做的过程中，出现的共性问题进行集中讲解。</a:t>
            </a:r>
            <a:endParaRPr lang="zh-CN" altLang="en-US" sz="140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C385833-F0EF-4EA2-AB6A-AFEED10ABB8E}" type="slidenum">
              <a:rPr lang="zh-CN" altLang="en-US" sz="1200">
                <a:latin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7B2BD43-3524-4B7F-8031-1EFAFAFDD725}" type="slidenum">
              <a:rPr lang="zh-CN" altLang="en-US" sz="1200">
                <a:latin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4608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53251" name="文本占位符 4608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交叉连接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4812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55299" name="文本占位符 48130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DELETE FROM result WHERE studentno = 1017;</a:t>
            </a:r>
          </a:p>
          <a:p>
            <a:r>
              <a:rPr lang="zh-CN" altLang="en-US"/>
              <a:t>SELECT * FROM student s INNER JOIN result r ON s.StudentNo = r.StudentNo WHERE s.StudentNo &gt; 1015;</a:t>
            </a:r>
          </a:p>
          <a:p>
            <a:endParaRPr lang="zh-CN" altLang="en-US"/>
          </a:p>
          <a:p>
            <a:r>
              <a:rPr lang="zh-CN" altLang="en-US"/>
              <a:t>SELECT * FROM student s LEFT JOIN result r ON s.StudentNo = r.StudentNo WHERE s.StudentNo &gt; 1015;</a:t>
            </a:r>
          </a:p>
          <a:p>
            <a:endParaRPr lang="zh-CN" altLang="en-US"/>
          </a:p>
          <a:p>
            <a:r>
              <a:rPr lang="zh-CN" altLang="en-US"/>
              <a:t>SELECT * FROM `subject` s RIGHT JOIN grade g ON s.GradeId = g.GradeId;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73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LEFT JOIN  =  </a:t>
            </a:r>
            <a:r>
              <a:rPr lang="zh-CN" altLang="en-US"/>
              <a:t>绿色</a:t>
            </a:r>
            <a:r>
              <a:rPr lang="en-US">
                <a:ea typeface="宋体" panose="02010600030101010101" pitchFamily="2" charset="-122"/>
              </a:rPr>
              <a:t> </a:t>
            </a:r>
            <a:r>
              <a:rPr lang="en-US" altLang="zh-CN"/>
              <a:t>+</a:t>
            </a:r>
            <a:r>
              <a:rPr lang="zh-CN" altLang="en-US"/>
              <a:t>橙色</a:t>
            </a:r>
            <a:endParaRPr lang="en-US">
              <a:ea typeface="宋体" panose="02010600030101010101" pitchFamily="2" charset="-122"/>
            </a:endParaRPr>
          </a:p>
          <a:p>
            <a:r>
              <a:rPr lang="en-US" altLang="zh-CN"/>
              <a:t>right</a:t>
            </a:r>
            <a:r>
              <a:rPr lang="zh-CN" altLang="en-US"/>
              <a:t>　ｊｏｉｎ　＝　蓝色　＋　橙色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ｉｎｎｅｒ　ｊｏｉｎ　＝　橙色</a:t>
            </a:r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433BC8A-3F9B-4A6C-AA90-305A93C2AECF}" type="slidenum">
              <a:rPr lang="zh-CN" altLang="en-US" sz="1200">
                <a:latin typeface="Calibri" panose="020F0502020204030204" pitchFamily="34" charset="0"/>
              </a:rPr>
              <a:t>30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2" indent="-228600" eaLnBrk="1" hangingPunct="1"/>
            <a:r>
              <a:rPr lang="en-US" altLang="zh-CN"/>
              <a:t>SELECT  c1.categoryName AS "</a:t>
            </a:r>
            <a:r>
              <a:rPr lang="zh-CN" altLang="en-US"/>
              <a:t>父栏目名称</a:t>
            </a:r>
            <a:r>
              <a:rPr lang="en-US" altLang="zh-CN"/>
              <a:t>",c2.categoryName AS  "</a:t>
            </a:r>
            <a:r>
              <a:rPr lang="zh-CN" altLang="en-US"/>
              <a:t>子栏目名称</a:t>
            </a:r>
            <a:r>
              <a:rPr lang="en-US" altLang="zh-CN"/>
              <a:t>" </a:t>
            </a:r>
          </a:p>
          <a:p>
            <a:pPr lvl="2" indent="-228600" eaLnBrk="1" hangingPunct="1"/>
            <a:r>
              <a:rPr lang="en-US" altLang="zh-CN"/>
              <a:t>FROM category AS c1,category AS c2 </a:t>
            </a:r>
          </a:p>
          <a:p>
            <a:pPr lvl="2" indent="-228600" eaLnBrk="1" hangingPunct="1"/>
            <a:r>
              <a:rPr lang="en-US" altLang="zh-CN"/>
              <a:t>WHERE c1.categoryId = c2.pid; </a:t>
            </a:r>
          </a:p>
          <a:p>
            <a:pPr lvl="2" indent="-228600" eaLnBrk="1" hangingPunct="1"/>
            <a:r>
              <a:rPr lang="en-US" altLang="zh-CN"/>
              <a:t>SELECT  c1.categoryName AS "</a:t>
            </a:r>
            <a:r>
              <a:rPr lang="zh-CN" altLang="en-US"/>
              <a:t>父栏目名称</a:t>
            </a:r>
            <a:r>
              <a:rPr lang="en-US" altLang="zh-CN"/>
              <a:t>",c2.categoryName AS  "</a:t>
            </a:r>
            <a:r>
              <a:rPr lang="zh-CN" altLang="en-US"/>
              <a:t>子栏目名称</a:t>
            </a:r>
            <a:r>
              <a:rPr lang="en-US" altLang="zh-CN"/>
              <a:t>" </a:t>
            </a:r>
          </a:p>
          <a:p>
            <a:pPr lvl="2" indent="-228600" eaLnBrk="1" hangingPunct="1"/>
            <a:r>
              <a:rPr lang="en-US" altLang="zh-CN"/>
              <a:t>FROM category AS c1</a:t>
            </a:r>
            <a:r>
              <a:rPr lang="zh-CN" altLang="en-US"/>
              <a:t> LEFT JOIN </a:t>
            </a:r>
            <a:r>
              <a:rPr lang="en-US" altLang="zh-CN"/>
              <a:t>category AS c2 </a:t>
            </a:r>
          </a:p>
          <a:p>
            <a:pPr lvl="2" indent="-228600" eaLnBrk="1" hangingPunct="1"/>
            <a:r>
              <a:rPr lang="zh-CN" altLang="en-US"/>
              <a:t>ON</a:t>
            </a:r>
            <a:r>
              <a:rPr lang="en-US" altLang="zh-CN"/>
              <a:t> c1.categoryId = c2.pid</a:t>
            </a:r>
            <a:r>
              <a:rPr lang="zh-CN" altLang="en-US"/>
              <a:t> </a:t>
            </a:r>
            <a:r>
              <a:rPr lang="zh-CN" altLang="en-US" b="1"/>
              <a:t>WHERE c1.pid = 1</a:t>
            </a:r>
            <a:r>
              <a:rPr lang="en-US" altLang="zh-CN"/>
              <a:t>; 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44985D0-A403-49F0-A678-AF20B910CA44}" type="slidenum">
              <a:rPr lang="zh-CN" altLang="en-US" sz="1200">
                <a:latin typeface="Calibri" pitchFamily="34" charset="0"/>
              </a:rPr>
              <a:pPr algn="r" eaLnBrk="1" hangingPunct="1"/>
              <a:t>31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12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502C97E-2AB5-4DD3-B312-DFAD4510B8BB}" type="slidenum">
              <a:rPr lang="zh-CN" altLang="en-US" sz="1200">
                <a:latin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en-US" altLang="zh-CN"/>
              <a:t> </a:t>
            </a:r>
            <a:r>
              <a:rPr lang="zh-CN" altLang="en-US"/>
              <a:t>给</a:t>
            </a:r>
            <a:r>
              <a:rPr lang="en-US" altLang="zh-CN"/>
              <a:t>grade</a:t>
            </a:r>
            <a:r>
              <a:rPr lang="zh-CN" altLang="en-US"/>
              <a:t>数据表加一条是在另外一个表中没有的数据来演示 </a:t>
            </a:r>
            <a:r>
              <a:rPr lang="en-US" altLang="zh-CN"/>
              <a:t>LEFT,RIGHT</a:t>
            </a:r>
            <a:r>
              <a:rPr lang="zh-CN" altLang="en-US"/>
              <a:t>和</a:t>
            </a:r>
            <a:r>
              <a:rPr lang="en-US" altLang="zh-CN"/>
              <a:t>INNER </a:t>
            </a:r>
            <a:r>
              <a:rPr lang="zh-CN" altLang="en-US"/>
              <a:t>外连接查询的区别</a:t>
            </a:r>
            <a:endParaRPr lang="zh-CN" altLang="en-US" sz="140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8C3F7A1-0010-42BA-A009-B068771ED857}" type="slidenum">
              <a:rPr lang="zh-CN" altLang="en-US" sz="1200">
                <a:latin typeface="Calibri" pitchFamily="34" charset="0"/>
              </a:rPr>
              <a:pPr algn="r" eaLnBrk="1" hangingPunct="1"/>
              <a:t>32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E4A813C-B74E-479F-8AFF-B442AE180544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53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19459" name="文本占位符 1536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/>
              <a:t>先说select子句（PPT 7 ~ 13页），强调一下后面几页讲的是select子句的内容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连接查询后面会讲到</a:t>
            </a:r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6245364-814B-4563-82D4-FA09ED0ADDE9}" type="slidenum">
              <a:rPr lang="zh-CN" altLang="en-US" sz="1200">
                <a:latin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2252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26627" name="文本占位符 22530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/>
              <a:t>select子句内容散乱，需要提醒学员关注重点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 dirty="0"/>
              <a:t>“课堂练习”部分：明确需求说明和完成时间，并提供效果图，或者在做练习前，先当场演示。</a:t>
            </a:r>
            <a:endParaRPr lang="en-US" dirty="0">
              <a:ea typeface="宋体" panose="02010600030101010101" pitchFamily="2" charset="-122"/>
            </a:endParaRPr>
          </a:p>
          <a:p>
            <a:pPr marL="0" lvl="1"/>
            <a:r>
              <a:rPr lang="zh-CN" altLang="en-US" dirty="0"/>
              <a:t>注意：每个课堂练习的完成时间需要控制在</a:t>
            </a:r>
            <a:r>
              <a:rPr lang="en-US" altLang="zh-CN" dirty="0"/>
              <a:t>10-15</a:t>
            </a:r>
            <a:r>
              <a:rPr lang="zh-CN" altLang="en-US" dirty="0"/>
              <a:t>分钟。</a:t>
            </a:r>
            <a:endParaRPr lang="en-US" dirty="0">
              <a:ea typeface="宋体" panose="02010600030101010101" pitchFamily="2" charset="-122"/>
            </a:endParaRPr>
          </a:p>
          <a:p>
            <a:pPr marL="0" lvl="1"/>
            <a:r>
              <a:rPr lang="zh-CN" altLang="en-US" dirty="0"/>
              <a:t>对于学员做的过程中，出现的共性问题进行集中讲解。</a:t>
            </a:r>
            <a:endParaRPr lang="zh-CN" altLang="en-US" sz="1400" dirty="0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B0CCF72-E140-406F-B1F9-8E8B9EEEB598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查询学生信息表中大一中的男生信息</a:t>
            </a:r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509458C-5996-4021-A907-CC7996266811}" type="slidenum">
              <a:rPr lang="zh-CN" altLang="en-US" sz="1200">
                <a:latin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2969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33795" name="文本占位符 29698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!和表达式配合需要使用()</a:t>
            </a:r>
          </a:p>
          <a:p>
            <a:r>
              <a:rPr lang="zh-CN" altLang="en-US"/>
              <a:t>where not id=3</a:t>
            </a:r>
          </a:p>
          <a:p>
            <a:r>
              <a:rPr lang="zh-CN" altLang="en-US"/>
              <a:t>where !(id=3)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/35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使用</a:t>
            </a:r>
            <a:r>
              <a:rPr lang="en-US" altLang="zh-CN" sz="5400" dirty="0">
                <a:sym typeface="+mn-ea"/>
              </a:rPr>
              <a:t>DQL</a:t>
            </a:r>
            <a:r>
              <a:rPr lang="zh-CN" altLang="en-US" sz="5400" dirty="0">
                <a:sym typeface="+mn-ea"/>
              </a:rPr>
              <a:t>命令查询数据</a:t>
            </a:r>
            <a:r>
              <a:rPr lang="en-US" altLang="zh-CN" sz="5400" dirty="0">
                <a:sym typeface="+mn-ea"/>
              </a:rPr>
              <a:t>(</a:t>
            </a:r>
            <a:r>
              <a:rPr lang="zh-CN" altLang="en-US" sz="5400" dirty="0">
                <a:sym typeface="+mn-ea"/>
              </a:rPr>
              <a:t>一</a:t>
            </a:r>
            <a:r>
              <a:rPr lang="en-US" altLang="zh-CN" sz="5400" dirty="0">
                <a:sym typeface="+mn-ea"/>
              </a:rPr>
              <a:t>)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DISTINCT</a:t>
            </a:r>
            <a:r>
              <a:rPr lang="zh-CN" altLang="en-US"/>
              <a:t>关键字的使用</a:t>
            </a:r>
          </a:p>
        </p:txBody>
      </p:sp>
      <p:sp>
        <p:nvSpPr>
          <p:cNvPr id="23553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作用</a:t>
            </a:r>
            <a:endParaRPr lang="en-US" dirty="0"/>
          </a:p>
          <a:p>
            <a:pPr lvl="1"/>
            <a:r>
              <a:rPr lang="zh-CN" altLang="en-US" dirty="0"/>
              <a:t>去掉</a:t>
            </a:r>
            <a:r>
              <a:rPr lang="en-US" altLang="zh-CN" dirty="0"/>
              <a:t>SELECT</a:t>
            </a:r>
            <a:r>
              <a:rPr lang="zh-CN" altLang="en-US" dirty="0"/>
              <a:t>查询返回的记录结果中重复的记录（所有返回列的值都相同），只返回一条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19463" name="AutoShape 3"/>
          <p:cNvSpPr>
            <a:spLocks noChangeArrowheads="1"/>
          </p:cNvSpPr>
          <p:nvPr/>
        </p:nvSpPr>
        <p:spPr bwMode="auto">
          <a:xfrm>
            <a:off x="1441124" y="3795886"/>
            <a:ext cx="5572125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noProof="1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查询成绩表中的所包含的课程</a:t>
            </a:r>
            <a:r>
              <a:rPr lang="en-US" noProof="1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r>
              <a:rPr lang="en-US" noProof="1"/>
              <a:t> </a:t>
            </a:r>
            <a:r>
              <a:rPr lang="en-US" b="1" noProof="1"/>
              <a:t>SELECT   DISTINCT  SubjectNo  FROM  result;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50744" y="3579862"/>
            <a:ext cx="436880" cy="531495"/>
            <a:chOff x="3548698" y="2423160"/>
            <a:chExt cx="436880" cy="531495"/>
          </a:xfrm>
        </p:grpSpPr>
        <p:sp>
          <p:nvSpPr>
            <p:cNvPr id="12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3" name="图片 12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475656" y="2346434"/>
            <a:ext cx="5572125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SELECT     DISTINCT   </a:t>
            </a:r>
            <a:r>
              <a:rPr lang="zh-CN" altLang="en-US" b="1" dirty="0"/>
              <a:t>字段名</a:t>
            </a:r>
            <a:r>
              <a:rPr lang="en-US" altLang="zh-CN" b="1" dirty="0"/>
              <a:t>1, </a:t>
            </a:r>
            <a:r>
              <a:rPr lang="zh-CN" altLang="en-US" b="1" dirty="0"/>
              <a:t>字段名</a:t>
            </a:r>
            <a:r>
              <a:rPr lang="en-US" altLang="zh-CN" b="1" dirty="0"/>
              <a:t>2...</a:t>
            </a:r>
            <a:r>
              <a:rPr lang="zh-CN" altLang="en-US" b="1" dirty="0"/>
              <a:t>     </a:t>
            </a:r>
            <a:r>
              <a:rPr lang="en-US" altLang="zh-CN" b="1" dirty="0"/>
              <a:t>FROM   </a:t>
            </a:r>
            <a:r>
              <a:rPr lang="zh-CN" altLang="en-US" b="1" dirty="0"/>
              <a:t>表名</a:t>
            </a:r>
            <a:endParaRPr lang="en-US" altLang="zh-CN" b="1" dirty="0"/>
          </a:p>
        </p:txBody>
      </p:sp>
      <p:sp>
        <p:nvSpPr>
          <p:cNvPr id="10" name="TextBox 65"/>
          <p:cNvSpPr txBox="1"/>
          <p:nvPr/>
        </p:nvSpPr>
        <p:spPr>
          <a:xfrm>
            <a:off x="755576" y="2371859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4" name="图片 13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6853" y="2067694"/>
            <a:ext cx="314325" cy="314325"/>
          </a:xfrm>
          <a:prstGeom prst="rect">
            <a:avLst/>
          </a:prstGeom>
        </p:spPr>
      </p:pic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1284365" y="2931790"/>
            <a:ext cx="6026423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ALL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关键字是默认的，返回所有的记录，与之相反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65"/>
          <p:cNvSpPr txBox="1"/>
          <p:nvPr/>
        </p:nvSpPr>
        <p:spPr>
          <a:xfrm>
            <a:off x="755576" y="3059554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</a:p>
        </p:txBody>
      </p:sp>
      <p:pic>
        <p:nvPicPr>
          <p:cNvPr id="17" name="图片 16" descr="C:\Users\Lenovo\Desktop\icon\注意(1).png注意(1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9871" y="2787774"/>
            <a:ext cx="288290" cy="24955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867064" y="4552161"/>
            <a:ext cx="4800736" cy="377612"/>
            <a:chOff x="1403648" y="3795886"/>
            <a:chExt cx="5842480" cy="322299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136227" y="3829223"/>
              <a:ext cx="3119799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：简单查询语句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5E786-69E5-449A-AF0B-83B157AD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使用表达式的列</a:t>
            </a:r>
            <a:r>
              <a:rPr lang="en-US" altLang="zh-CN"/>
              <a:t>2-1</a:t>
            </a:r>
            <a:endParaRPr lang="zh-CN" altLang="en-US"/>
          </a:p>
        </p:txBody>
      </p:sp>
      <p:sp>
        <p:nvSpPr>
          <p:cNvPr id="24577" name="内容占位符 1"/>
          <p:cNvSpPr>
            <a:spLocks noGrp="1" noChangeArrowheads="1"/>
          </p:cNvSpPr>
          <p:nvPr>
            <p:ph idx="1"/>
          </p:nvPr>
        </p:nvSpPr>
        <p:spPr>
          <a:xfrm>
            <a:off x="539553" y="1015365"/>
            <a:ext cx="8496944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表达式一般由文本值、列值、</a:t>
            </a:r>
            <a:r>
              <a:rPr lang="en-US" altLang="zh-CN" dirty="0"/>
              <a:t>NULL</a:t>
            </a:r>
            <a:r>
              <a:rPr lang="zh-CN" altLang="en-US" dirty="0"/>
              <a:t>、函数和操作符等组成</a:t>
            </a:r>
            <a:endParaRPr lang="en-US" dirty="0"/>
          </a:p>
          <a:p>
            <a:r>
              <a:rPr lang="zh-CN" altLang="en-US" dirty="0"/>
              <a:t>应用场景</a:t>
            </a:r>
            <a:endParaRPr lang="en-US" dirty="0"/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语句返回结果列中使用</a:t>
            </a:r>
            <a:endParaRPr lang="en-US" dirty="0"/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语句的</a:t>
            </a:r>
            <a:r>
              <a:rPr lang="en-US" altLang="zh-CN" dirty="0"/>
              <a:t>ORDER  BY</a:t>
            </a:r>
            <a:r>
              <a:rPr lang="zh-CN" altLang="en-US" dirty="0"/>
              <a:t>、</a:t>
            </a:r>
            <a:r>
              <a:rPr lang="en-US" altLang="zh-CN" dirty="0"/>
              <a:t>HAVING</a:t>
            </a:r>
            <a:r>
              <a:rPr lang="zh-CN" altLang="en-US" dirty="0"/>
              <a:t>等子句中使用</a:t>
            </a:r>
            <a:endParaRPr lang="en-US" dirty="0"/>
          </a:p>
          <a:p>
            <a:pPr lvl="1"/>
            <a:r>
              <a:rPr lang="en-US" altLang="zh-CN" dirty="0"/>
              <a:t>DML</a:t>
            </a:r>
            <a:r>
              <a:rPr lang="zh-CN" altLang="en-US" dirty="0"/>
              <a:t>语句中的</a:t>
            </a:r>
            <a:r>
              <a:rPr lang="en-US" altLang="zh-CN" dirty="0"/>
              <a:t>where</a:t>
            </a:r>
            <a:r>
              <a:rPr lang="zh-CN" altLang="en-US" dirty="0"/>
              <a:t>条件语句中使用表达式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6E69C0-8EBF-48DC-8BAA-411CF39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使用表达式的列</a:t>
            </a:r>
            <a:r>
              <a:rPr lang="en-US" altLang="zh-CN"/>
              <a:t>2-2</a:t>
            </a:r>
            <a:endParaRPr lang="zh-CN" altLang="en-US"/>
          </a:p>
        </p:txBody>
      </p:sp>
      <p:sp>
        <p:nvSpPr>
          <p:cNvPr id="25601" name="内容占位符 1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21493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语句中使用表达式</a:t>
            </a:r>
            <a:endParaRPr lang="en-US" dirty="0"/>
          </a:p>
          <a:p>
            <a:pPr lvl="1"/>
            <a:r>
              <a:rPr lang="zh-CN" altLang="en-US" sz="1800" dirty="0"/>
              <a:t>返回的列中使用，如</a:t>
            </a:r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zh-CN" altLang="en-US" sz="1800" dirty="0"/>
              <a:t>避免</a:t>
            </a:r>
            <a:r>
              <a:rPr lang="en-US" altLang="zh-CN" sz="1800" dirty="0"/>
              <a:t>SQL</a:t>
            </a:r>
            <a:r>
              <a:rPr lang="zh-CN" altLang="en-US" sz="1800" dirty="0"/>
              <a:t>返回结果中包含“ </a:t>
            </a:r>
            <a:r>
              <a:rPr lang="en-US" altLang="zh-CN" sz="1800" dirty="0"/>
              <a:t>.</a:t>
            </a:r>
            <a:r>
              <a:rPr lang="zh-CN" altLang="en-US" sz="1800" dirty="0"/>
              <a:t>”</a:t>
            </a:r>
            <a:r>
              <a:rPr lang="en-US" altLang="zh-CN" sz="1800" dirty="0"/>
              <a:t>,</a:t>
            </a:r>
            <a:r>
              <a:rPr lang="zh-CN" altLang="en-US" sz="1800" dirty="0"/>
              <a:t>“</a:t>
            </a:r>
            <a:r>
              <a:rPr lang="en-US" altLang="zh-CN" sz="1800" dirty="0"/>
              <a:t>*</a:t>
            </a:r>
            <a:r>
              <a:rPr lang="zh-CN" altLang="en-US" sz="1800" dirty="0"/>
              <a:t>”和括号等干扰开发语言程序，如</a:t>
            </a:r>
            <a:endParaRPr lang="en-US" sz="1800" dirty="0"/>
          </a:p>
          <a:p>
            <a:pPr lvl="2"/>
            <a:endParaRPr lang="en-US" dirty="0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044575" y="1779662"/>
            <a:ext cx="6708775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SELECT  version() ,   100*3        #</a:t>
            </a:r>
            <a:r>
              <a:rPr lang="zh-CN" altLang="en-US" b="1" noProof="1"/>
              <a:t>返回</a:t>
            </a:r>
            <a:r>
              <a:rPr lang="en-US" b="1" noProof="1"/>
              <a:t>MySQL</a:t>
            </a:r>
            <a:r>
              <a:rPr lang="zh-CN" altLang="en-US" b="1" noProof="1"/>
              <a:t>版本和计算结果</a:t>
            </a:r>
            <a:endParaRPr lang="zh-CN" b="1" noProof="1"/>
          </a:p>
          <a:p>
            <a:pPr lvl="1"/>
            <a:r>
              <a:rPr lang="en-US" b="1" noProof="1"/>
              <a:t>SELECT  SubjectName “</a:t>
            </a:r>
            <a:r>
              <a:rPr lang="zh-CN" altLang="en-US" b="1" noProof="1"/>
              <a:t>课程名称</a:t>
            </a:r>
            <a:r>
              <a:rPr lang="zh-CN" b="1" noProof="1"/>
              <a:t>”</a:t>
            </a:r>
            <a:r>
              <a:rPr lang="en-US" b="1" noProof="1"/>
              <a:t>, ClassHour+10  AS “</a:t>
            </a:r>
            <a:r>
              <a:rPr lang="zh-CN" altLang="en-US" b="1" noProof="1"/>
              <a:t>新学时</a:t>
            </a:r>
            <a:r>
              <a:rPr lang="zh-CN" b="1" noProof="1"/>
              <a:t>”</a:t>
            </a:r>
            <a:r>
              <a:rPr lang="en-US" b="1" noProof="1"/>
              <a:t>  FROM subject;</a:t>
            </a:r>
          </a:p>
          <a:p>
            <a:pPr lvl="1"/>
            <a:r>
              <a:rPr lang="en-US" b="1" noProof="1"/>
              <a:t>#</a:t>
            </a:r>
            <a:r>
              <a:rPr lang="zh-CN" altLang="en-US" b="1" noProof="1"/>
              <a:t>给返回结果中的课时都加</a:t>
            </a:r>
            <a:r>
              <a:rPr lang="zh-CN" b="1" noProof="1"/>
              <a:t>10</a:t>
            </a:r>
            <a:r>
              <a:rPr lang="zh-CN" altLang="en-US" b="1" noProof="1"/>
              <a:t>个课时</a:t>
            </a:r>
            <a:endParaRPr lang="zh-CN" b="1" noProof="1"/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1044575" y="3507854"/>
            <a:ext cx="6767785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SELECT   version() as  MySQL_V , 123.44*100  AS  EXPRESSION;</a:t>
            </a:r>
          </a:p>
          <a:p>
            <a:pPr lvl="1"/>
            <a:r>
              <a:rPr lang="en-US" b="1" noProof="1"/>
              <a:t>#</a:t>
            </a:r>
            <a:r>
              <a:rPr lang="zh-CN" altLang="en-US" b="1" noProof="1"/>
              <a:t>返回结果不会与后台开发程序发生混淆</a:t>
            </a:r>
            <a:endParaRPr lang="zh-CN" b="1" noProof="1"/>
          </a:p>
        </p:txBody>
      </p:sp>
      <p:grpSp>
        <p:nvGrpSpPr>
          <p:cNvPr id="7" name="组合 6"/>
          <p:cNvGrpSpPr/>
          <p:nvPr/>
        </p:nvGrpSpPr>
        <p:grpSpPr>
          <a:xfrm>
            <a:off x="1931504" y="4515966"/>
            <a:ext cx="4800736" cy="377612"/>
            <a:chOff x="1403648" y="3795886"/>
            <a:chExt cx="5842480" cy="3222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010398" y="3829223"/>
              <a:ext cx="3371458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：使用表达式的列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D72675-36FC-44D5-87BE-A2EF38B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：查询课程表数据</a:t>
            </a:r>
          </a:p>
        </p:txBody>
      </p:sp>
      <p:sp>
        <p:nvSpPr>
          <p:cNvPr id="27649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142927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查询课程表（</a:t>
            </a:r>
            <a:r>
              <a:rPr lang="en-US" altLang="zh-CN" dirty="0"/>
              <a:t>subject</a:t>
            </a:r>
            <a:r>
              <a:rPr lang="zh-CN" altLang="en-US" dirty="0"/>
              <a:t>）的所有记录，返回数据</a:t>
            </a:r>
            <a:endParaRPr lang="en-US" dirty="0"/>
          </a:p>
          <a:p>
            <a:pPr lvl="1"/>
            <a:r>
              <a:rPr lang="zh-CN" altLang="en-US" dirty="0"/>
              <a:t>要求</a:t>
            </a:r>
            <a:endParaRPr lang="en-US" dirty="0"/>
          </a:p>
          <a:p>
            <a:pPr lvl="2"/>
            <a:r>
              <a:rPr lang="zh-CN" altLang="en-US" dirty="0"/>
              <a:t>返回字段名称使用别称</a:t>
            </a:r>
            <a:endParaRPr lang="en-US" dirty="0"/>
          </a:p>
          <a:p>
            <a:pPr lvl="2"/>
            <a:r>
              <a:rPr lang="zh-CN" altLang="en-US" dirty="0"/>
              <a:t>返回课程名称</a:t>
            </a:r>
            <a:r>
              <a:rPr 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SujectName</a:t>
            </a:r>
            <a:r>
              <a:rPr lang="en-US" altLang="zh-CN" dirty="0"/>
              <a:t>) </a:t>
            </a:r>
          </a:p>
          <a:p>
            <a:pPr lvl="2"/>
            <a:r>
              <a:rPr lang="zh-CN" altLang="en-US" dirty="0"/>
              <a:t>总课时</a:t>
            </a:r>
            <a:r>
              <a:rPr lang="en-US" altLang="zh-CN" dirty="0"/>
              <a:t>(</a:t>
            </a:r>
            <a:r>
              <a:rPr lang="en-US" altLang="zh-CN" dirty="0" err="1"/>
              <a:t>SubjectHour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返回</a:t>
            </a:r>
            <a:r>
              <a:rPr lang="en-US" altLang="zh-CN" dirty="0"/>
              <a:t>10</a:t>
            </a:r>
            <a:r>
              <a:rPr lang="zh-CN" altLang="en-US" dirty="0"/>
              <a:t>天上完课程的均课时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（</a:t>
            </a:r>
            <a:r>
              <a:rPr lang="en-US" altLang="zh-CN" dirty="0" err="1"/>
              <a:t>ClassHour</a:t>
            </a:r>
            <a:r>
              <a:rPr lang="en-US" altLang="zh-CN" dirty="0"/>
              <a:t>/10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7651" name="对象 23557"/>
          <p:cNvGraphicFramePr/>
          <p:nvPr>
            <p:extLst/>
          </p:nvPr>
        </p:nvGraphicFramePr>
        <p:xfrm>
          <a:off x="5868144" y="1922115"/>
          <a:ext cx="2566988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3419475" imgH="3743325" progId="PBrush">
                  <p:embed/>
                </p:oleObj>
              </mc:Choice>
              <mc:Fallback>
                <p:oleObj r:id="rId4" imgW="3419475" imgH="3743325" progId="PBrush">
                  <p:embed/>
                  <p:pic>
                    <p:nvPicPr>
                      <p:cNvPr id="27651" name="对象 2355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922115"/>
                        <a:ext cx="2566988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AF5A6C-D90E-46D1-AC71-0B18753B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</a:t>
            </a:r>
            <a:r>
              <a:rPr lang="zh-CN" altLang="en-US"/>
              <a:t>语法</a:t>
            </a:r>
          </a:p>
        </p:txBody>
      </p:sp>
      <p:sp>
        <p:nvSpPr>
          <p:cNvPr id="29698" name="AutoShape 3"/>
          <p:cNvSpPr>
            <a:spLocks noChangeArrowheads="1"/>
          </p:cNvSpPr>
          <p:nvPr/>
        </p:nvSpPr>
        <p:spPr bwMode="auto">
          <a:xfrm>
            <a:off x="1187450" y="844550"/>
            <a:ext cx="7489006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SELECT   [ALL | DISTINCT] </a:t>
            </a:r>
          </a:p>
          <a:p>
            <a:pPr lvl="1"/>
            <a:r>
              <a:rPr lang="en-US" noProof="1"/>
              <a:t>{  * |  table.* | [ table.field1 [ as  alias1] [,table.field2 [as  alias2]][,…]] }</a:t>
            </a:r>
          </a:p>
          <a:p>
            <a:pPr lvl="1"/>
            <a:r>
              <a:rPr lang="en-US" noProof="1"/>
              <a:t>FROM  table_name  [ as  table_ alias  ]</a:t>
            </a:r>
          </a:p>
          <a:p>
            <a:pPr lvl="1"/>
            <a:r>
              <a:rPr lang="en-US" noProof="1"/>
              <a:t>    [left|out|inner  join  table_name2]    #</a:t>
            </a:r>
            <a:r>
              <a:rPr lang="zh-CN" altLang="en-US" noProof="1"/>
              <a:t>联合查询</a:t>
            </a:r>
            <a:endParaRPr lang="zh-CN" noProof="1"/>
          </a:p>
          <a:p>
            <a:pPr lvl="1"/>
            <a:r>
              <a:rPr lang="zh-CN" noProof="1"/>
              <a:t>	</a:t>
            </a:r>
            <a:r>
              <a:rPr lang="en-US" b="1" noProof="1">
                <a:solidFill>
                  <a:srgbClr val="FF0000"/>
                </a:solidFill>
              </a:rPr>
              <a:t>[ WHERE  … ]   </a:t>
            </a:r>
            <a:r>
              <a:rPr lang="en-US" noProof="1"/>
              <a:t>	#</a:t>
            </a:r>
            <a:r>
              <a:rPr lang="zh-CN" altLang="en-US" noProof="1"/>
              <a:t>指定结果需满足的条件</a:t>
            </a:r>
            <a:endParaRPr lang="zh-CN" noProof="1"/>
          </a:p>
          <a:p>
            <a:pPr lvl="1"/>
            <a:r>
              <a:rPr lang="en-US" noProof="1"/>
              <a:t>	[ GROUP BY …]	#</a:t>
            </a:r>
            <a:r>
              <a:rPr lang="zh-CN" altLang="en-US" noProof="1"/>
              <a:t>指定结果按照哪几个字段来分组</a:t>
            </a:r>
            <a:endParaRPr lang="zh-CN" noProof="1"/>
          </a:p>
          <a:p>
            <a:pPr lvl="1"/>
            <a:r>
              <a:rPr lang="en-US" noProof="1"/>
              <a:t>	[HAVING …]	#</a:t>
            </a:r>
            <a:r>
              <a:rPr lang="zh-CN" altLang="en-US" noProof="1"/>
              <a:t>过滤分组的记录必须满足的次要条件</a:t>
            </a:r>
            <a:endParaRPr lang="zh-CN" noProof="1"/>
          </a:p>
          <a:p>
            <a:pPr lvl="1"/>
            <a:r>
              <a:rPr lang="en-US" noProof="1"/>
              <a:t>	[ ORDER BY… ]	#</a:t>
            </a:r>
            <a:r>
              <a:rPr lang="zh-CN" altLang="en-US" noProof="1"/>
              <a:t>指定查询记录按一个或者多个条件排序</a:t>
            </a:r>
            <a:endParaRPr lang="zh-CN" noProof="1"/>
          </a:p>
          <a:p>
            <a:pPr lvl="1"/>
            <a:r>
              <a:rPr lang="en-US" noProof="1"/>
              <a:t>	[ LIMIT  {   [ offset,] row_count   |   row_count </a:t>
            </a:r>
            <a:r>
              <a:rPr lang="en-US" altLang="en-US" noProof="1"/>
              <a:t>OFFSET </a:t>
            </a:r>
            <a:r>
              <a:rPr lang="en-US" noProof="1"/>
              <a:t>offset   }] ;  #</a:t>
            </a:r>
            <a:r>
              <a:rPr lang="zh-CN" altLang="en-US" noProof="1"/>
              <a:t>指定查询的记录从哪条至哪条</a:t>
            </a:r>
            <a:endParaRPr lang="zh-CN" noProof="1"/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1785938" y="4155926"/>
            <a:ext cx="5680075" cy="791706"/>
          </a:xfrm>
          <a:prstGeom prst="wedgeRoundRectCallout">
            <a:avLst>
              <a:gd name="adj1" fmla="val -50222"/>
              <a:gd name="adj2" fmla="val -32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[]  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括号代表可选的；                                                                                       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{}  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括号代表必须的；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#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  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MySQL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语句中的注释符，也可以用 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/*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该处为注释*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/  </a:t>
            </a:r>
            <a:endParaRPr lang="zh-CN" alt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7" name="TextBox 65"/>
          <p:cNvSpPr txBox="1"/>
          <p:nvPr/>
        </p:nvSpPr>
        <p:spPr>
          <a:xfrm>
            <a:off x="395536" y="1219731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8" name="图片 7" descr="C:\Users\Lenovo\Desktop\icon\书籍.png书籍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6813" y="915566"/>
            <a:ext cx="314325" cy="3143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14C95E-7A77-4613-9B56-43ED1972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where</a:t>
            </a:r>
            <a:r>
              <a:rPr lang="zh-CN" altLang="en-US"/>
              <a:t>条件语句</a:t>
            </a:r>
          </a:p>
        </p:txBody>
      </p:sp>
      <p:sp>
        <p:nvSpPr>
          <p:cNvPr id="30721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用于检索数据表中符合条件的记录</a:t>
            </a:r>
            <a:endParaRPr lang="en-US" dirty="0"/>
          </a:p>
          <a:p>
            <a:r>
              <a:rPr lang="zh-CN" altLang="en-US" dirty="0"/>
              <a:t>搜索条件可由一个或多个逻辑表达式组成，结果一般为真或假</a:t>
            </a:r>
            <a:endParaRPr lang="en-US" dirty="0"/>
          </a:p>
          <a:p>
            <a:r>
              <a:rPr lang="zh-CN" altLang="en-US" dirty="0"/>
              <a:t>搜索条件的组成</a:t>
            </a:r>
            <a:endParaRPr lang="en-US" dirty="0"/>
          </a:p>
          <a:p>
            <a:pPr lvl="1"/>
            <a:r>
              <a:rPr lang="zh-CN" altLang="en-US" dirty="0"/>
              <a:t>逻辑操作符</a:t>
            </a:r>
            <a:endParaRPr lang="en-US" dirty="0"/>
          </a:p>
          <a:p>
            <a:pPr lvl="1"/>
            <a:r>
              <a:rPr lang="zh-CN" altLang="en-US" dirty="0"/>
              <a:t>比较操作符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查询在</a:t>
            </a:r>
            <a:r>
              <a:rPr lang="en-US" altLang="zh-CN" dirty="0"/>
              <a:t>80-90</a:t>
            </a:r>
            <a:r>
              <a:rPr lang="zh-CN" altLang="en-US" dirty="0"/>
              <a:t>分之间的所有成绩记录</a:t>
            </a:r>
            <a:endParaRPr lang="en-US" dirty="0"/>
          </a:p>
        </p:txBody>
      </p:sp>
      <p:sp>
        <p:nvSpPr>
          <p:cNvPr id="8" name="TextBox 65"/>
          <p:cNvSpPr txBox="1"/>
          <p:nvPr/>
        </p:nvSpPr>
        <p:spPr>
          <a:xfrm>
            <a:off x="251520" y="3766800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9" name="图片 8" descr="疑问 g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" y="3462635"/>
            <a:ext cx="314325" cy="3143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907704" y="4515966"/>
            <a:ext cx="4800736" cy="377612"/>
            <a:chOff x="1403648" y="3795886"/>
            <a:chExt cx="5842480" cy="322299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070874" y="3829223"/>
              <a:ext cx="3250506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WHERE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条件检索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5C11A0-CCA7-4E12-AFEE-0721699D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逻辑操作符</a:t>
            </a:r>
          </a:p>
        </p:txBody>
      </p:sp>
      <p:graphicFrame>
        <p:nvGraphicFramePr>
          <p:cNvPr id="28676" name="表格 28675"/>
          <p:cNvGraphicFramePr/>
          <p:nvPr>
            <p:extLst/>
          </p:nvPr>
        </p:nvGraphicFramePr>
        <p:xfrm>
          <a:off x="1115616" y="1347614"/>
          <a:ext cx="6984776" cy="197485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操作符名称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语法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</a:t>
                      </a:r>
                      <a:r>
                        <a:rPr lang="zh-CN" altLang="en-US" sz="1500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x-none" sz="1500" dirty="0">
                          <a:latin typeface="微软雅黑" pitchFamily="34" charset="-122"/>
                          <a:ea typeface="微软雅黑" pitchFamily="34" charset="-122"/>
                        </a:rPr>
                        <a:t>&amp;&amp; 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itchFamily="34" charset="-122"/>
                          <a:ea typeface="微软雅黑" pitchFamily="34" charset="-122"/>
                        </a:rPr>
                        <a:t>a AND b </a:t>
                      </a:r>
                      <a:r>
                        <a:rPr lang="zh-CN" altLang="en-US" sz="1500" b="0" dirty="0">
                          <a:latin typeface="微软雅黑" pitchFamily="34" charset="-122"/>
                          <a:ea typeface="微软雅黑" pitchFamily="34" charset="-122"/>
                        </a:rPr>
                        <a:t>或 </a:t>
                      </a:r>
                      <a:r>
                        <a:rPr lang="en-US" altLang="x-none" sz="1500" b="0" dirty="0">
                          <a:latin typeface="微软雅黑" pitchFamily="34" charset="-122"/>
                          <a:ea typeface="微软雅黑" pitchFamily="34" charset="-122"/>
                        </a:rPr>
                        <a:t>a &amp;&amp; b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itchFamily="34" charset="-122"/>
                          <a:ea typeface="微软雅黑" pitchFamily="34" charset="-122"/>
                        </a:rPr>
                        <a:t>逻辑与，同时为真，结果才为真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</a:t>
                      </a:r>
                      <a:r>
                        <a:rPr lang="zh-CN" altLang="en-US" sz="1500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x-none" sz="1500" dirty="0">
                          <a:latin typeface="微软雅黑" pitchFamily="34" charset="-122"/>
                          <a:ea typeface="微软雅黑" pitchFamily="34" charset="-122"/>
                        </a:rPr>
                        <a:t>||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itchFamily="34" charset="-122"/>
                          <a:ea typeface="微软雅黑" pitchFamily="34" charset="-122"/>
                        </a:rPr>
                        <a:t>a OR b </a:t>
                      </a:r>
                      <a:r>
                        <a:rPr lang="zh-CN" altLang="en-US" sz="1500" b="0" dirty="0">
                          <a:latin typeface="微软雅黑" pitchFamily="34" charset="-122"/>
                          <a:ea typeface="微软雅黑" pitchFamily="34" charset="-122"/>
                        </a:rPr>
                        <a:t>或 </a:t>
                      </a:r>
                      <a:r>
                        <a:rPr lang="en-US" altLang="x-none" sz="1500" b="0" dirty="0">
                          <a:latin typeface="微软雅黑" pitchFamily="34" charset="-122"/>
                          <a:ea typeface="微软雅黑" pitchFamily="34" charset="-122"/>
                        </a:rPr>
                        <a:t>a||b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itchFamily="34" charset="-122"/>
                          <a:ea typeface="微软雅黑" pitchFamily="34" charset="-122"/>
                        </a:rPr>
                        <a:t>逻辑或，只要一个为真，则结果为真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NOT</a:t>
                      </a:r>
                      <a:r>
                        <a:rPr lang="zh-CN" altLang="en-US" sz="1500" dirty="0">
                          <a:latin typeface="微软雅黑" pitchFamily="34" charset="-122"/>
                          <a:ea typeface="微软雅黑" pitchFamily="34" charset="-122"/>
                        </a:rPr>
                        <a:t>或！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itchFamily="34" charset="-122"/>
                          <a:ea typeface="微软雅黑" pitchFamily="34" charset="-122"/>
                        </a:rPr>
                        <a:t>NOT a </a:t>
                      </a:r>
                      <a:r>
                        <a:rPr lang="zh-CN" altLang="en-US" sz="1500" b="0" dirty="0">
                          <a:latin typeface="微软雅黑" pitchFamily="34" charset="-122"/>
                          <a:ea typeface="微软雅黑" pitchFamily="34" charset="-122"/>
                        </a:rPr>
                        <a:t>或 </a:t>
                      </a:r>
                      <a:r>
                        <a:rPr lang="en-US" altLang="x-none" sz="1500" b="0" dirty="0">
                          <a:latin typeface="微软雅黑" pitchFamily="34" charset="-122"/>
                          <a:ea typeface="微软雅黑" pitchFamily="34" charset="-122"/>
                        </a:rPr>
                        <a:t>!a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b="0" dirty="0">
                          <a:latin typeface="微软雅黑" pitchFamily="34" charset="-122"/>
                          <a:ea typeface="微软雅黑" pitchFamily="34" charset="-122"/>
                        </a:rPr>
                        <a:t>逻辑非，若操作数为假，结果则为真</a:t>
                      </a:r>
                    </a:p>
                  </a:txBody>
                  <a:tcPr marL="68588" marR="68588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E4B358-9259-42E5-8405-622C8606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比较操作符</a:t>
            </a:r>
          </a:p>
        </p:txBody>
      </p:sp>
      <p:graphicFrame>
        <p:nvGraphicFramePr>
          <p:cNvPr id="30724" name="表格 30723"/>
          <p:cNvGraphicFramePr/>
          <p:nvPr>
            <p:extLst/>
          </p:nvPr>
        </p:nvGraphicFramePr>
        <p:xfrm>
          <a:off x="1476375" y="1058863"/>
          <a:ext cx="6984057" cy="2516188"/>
        </p:xfrm>
        <a:graphic>
          <a:graphicData uri="http://schemas.openxmlformats.org/drawingml/2006/table">
            <a:tbl>
              <a:tblPr/>
              <a:tblGrid>
                <a:gridCol w="142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操作符名称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语法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描述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9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微软雅黑" pitchFamily="34" charset="-122"/>
                          <a:ea typeface="微软雅黑" pitchFamily="34" charset="-122"/>
                        </a:rPr>
                        <a:t>IS NULL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 IS NULL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若操作符为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NULL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，则结果为真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9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微软雅黑" pitchFamily="34" charset="-122"/>
                          <a:ea typeface="微软雅黑" pitchFamily="34" charset="-122"/>
                        </a:rPr>
                        <a:t>IS NOT NULL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 IS NOT NULL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若操作符不为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NULL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，则结果为真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3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BETWEEN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 BETWEEN b AND c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若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范围在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之间则结果为真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9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LIKE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 LIKE b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模式匹配，若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匹配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，则结果为真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03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 IN (a1,a2,a3,….)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若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等于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a1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x-none" sz="1400" b="0" dirty="0">
                          <a:latin typeface="微软雅黑" pitchFamily="34" charset="-122"/>
                          <a:ea typeface="微软雅黑" pitchFamily="34" charset="-122"/>
                        </a:rPr>
                        <a:t>a2…</a:t>
                      </a:r>
                      <a:r>
                        <a:rPr lang="zh-CN" altLang="en-US" sz="1400" b="0" dirty="0">
                          <a:latin typeface="微软雅黑" pitchFamily="34" charset="-122"/>
                          <a:ea typeface="微软雅黑" pitchFamily="34" charset="-122"/>
                        </a:rPr>
                        <a:t>中的某一个，则结果为真</a:t>
                      </a:r>
                    </a:p>
                  </a:txBody>
                  <a:tcPr marL="68572" marR="68572" marT="34294" marB="3429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51" name="AutoShape 4"/>
          <p:cNvSpPr>
            <a:spLocks noChangeArrowheads="1"/>
          </p:cNvSpPr>
          <p:nvPr/>
        </p:nvSpPr>
        <p:spPr bwMode="auto">
          <a:xfrm>
            <a:off x="1403350" y="4154488"/>
            <a:ext cx="5465763" cy="561856"/>
          </a:xfrm>
          <a:prstGeom prst="wedgeRoundRectCallout">
            <a:avLst>
              <a:gd name="adj1" fmla="val -49880"/>
              <a:gd name="adj2" fmla="val -36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1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、数值数据类型的记录之间才能进行算术运算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2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、相同数据类型的数据之间才能进行比较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4720" y="3939902"/>
            <a:ext cx="436880" cy="516890"/>
            <a:chOff x="989013" y="3074035"/>
            <a:chExt cx="436880" cy="516890"/>
          </a:xfrm>
        </p:grpSpPr>
        <p:sp>
          <p:nvSpPr>
            <p:cNvPr id="13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4" name="图片 13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257714-0F0F-4ECC-8B52-637E54D7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BETWEEN AND</a:t>
            </a:r>
            <a:r>
              <a:rPr lang="zh-CN" altLang="en-US"/>
              <a:t>范围查询</a:t>
            </a:r>
          </a:p>
        </p:txBody>
      </p:sp>
      <p:sp>
        <p:nvSpPr>
          <p:cNvPr id="36865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根据一个范围值来检索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等同于 </a:t>
            </a:r>
            <a:r>
              <a:rPr lang="en-US" altLang="zh-CN" dirty="0"/>
              <a:t>&gt;= </a:t>
            </a:r>
            <a:r>
              <a:rPr lang="zh-CN" altLang="en-US" dirty="0"/>
              <a:t>和 </a:t>
            </a:r>
            <a:r>
              <a:rPr lang="en-US" altLang="zh-CN" dirty="0"/>
              <a:t>&lt;= </a:t>
            </a:r>
            <a:r>
              <a:rPr lang="zh-CN" altLang="en-US" dirty="0"/>
              <a:t>联合使用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995573" y="1635646"/>
            <a:ext cx="6677025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SELECT  </a:t>
            </a:r>
            <a:r>
              <a:rPr lang="zh-CN" altLang="en-US" b="1" noProof="1"/>
              <a:t>字段列</a:t>
            </a:r>
            <a:r>
              <a:rPr lang="zh-CN" b="1" noProof="1"/>
              <a:t>1</a:t>
            </a:r>
            <a:r>
              <a:rPr lang="zh-CN" altLang="en-US" b="1" noProof="1"/>
              <a:t>，字段</a:t>
            </a:r>
            <a:r>
              <a:rPr lang="zh-CN" b="1" noProof="1"/>
              <a:t>2 ,…</a:t>
            </a:r>
            <a:r>
              <a:rPr lang="en-US" b="1" noProof="1"/>
              <a:t>FROM </a:t>
            </a:r>
            <a:r>
              <a:rPr lang="zh-CN" altLang="en-US" b="1" noProof="1"/>
              <a:t>表名 </a:t>
            </a:r>
            <a:r>
              <a:rPr lang="en-US" b="1" noProof="1"/>
              <a:t>WHERE   </a:t>
            </a:r>
            <a:r>
              <a:rPr lang="zh-CN" altLang="en-US" b="1" noProof="1"/>
              <a:t>字段</a:t>
            </a:r>
            <a:r>
              <a:rPr lang="en-US" b="1" noProof="1"/>
              <a:t>x</a:t>
            </a:r>
            <a:r>
              <a:rPr lang="en-US" altLang="en-US" b="1" noProof="1"/>
              <a:t>  </a:t>
            </a:r>
            <a:r>
              <a:rPr lang="en-US" b="1" noProof="1"/>
              <a:t>BETWEEN  </a:t>
            </a:r>
            <a:r>
              <a:rPr lang="zh-CN" altLang="en-US" b="1" noProof="1"/>
              <a:t>值</a:t>
            </a:r>
            <a:r>
              <a:rPr lang="zh-CN" b="1" noProof="1"/>
              <a:t>1 </a:t>
            </a:r>
            <a:r>
              <a:rPr lang="en-US" b="1" noProof="1"/>
              <a:t>AND  </a:t>
            </a:r>
            <a:r>
              <a:rPr lang="zh-CN" altLang="en-US" b="1" noProof="1"/>
              <a:t>值</a:t>
            </a:r>
            <a:r>
              <a:rPr lang="zh-CN" b="1" noProof="1"/>
              <a:t>2  </a:t>
            </a:r>
          </a:p>
        </p:txBody>
      </p:sp>
      <p:sp>
        <p:nvSpPr>
          <p:cNvPr id="36871" name="AutoShape 3"/>
          <p:cNvSpPr>
            <a:spLocks noChangeArrowheads="1"/>
          </p:cNvSpPr>
          <p:nvPr/>
        </p:nvSpPr>
        <p:spPr bwMode="auto">
          <a:xfrm>
            <a:off x="795044" y="2999164"/>
            <a:ext cx="7704856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b="1" noProof="1"/>
              <a:t>#</a:t>
            </a:r>
            <a:r>
              <a:rPr lang="zh-CN" altLang="en-US" b="1" noProof="1"/>
              <a:t>查询课程表中课时在</a:t>
            </a:r>
            <a:r>
              <a:rPr lang="zh-CN" b="1" noProof="1"/>
              <a:t>110</a:t>
            </a:r>
            <a:r>
              <a:rPr lang="zh-CN" altLang="en-US" b="1" noProof="1"/>
              <a:t>和</a:t>
            </a:r>
            <a:r>
              <a:rPr lang="zh-CN" b="1" noProof="1"/>
              <a:t>120</a:t>
            </a:r>
            <a:r>
              <a:rPr lang="zh-CN" altLang="en-US" b="1" noProof="1"/>
              <a:t>之间的所有记录</a:t>
            </a:r>
            <a:endParaRPr lang="zh-CN" b="1" noProof="1"/>
          </a:p>
          <a:p>
            <a:r>
              <a:rPr lang="en-US" b="1" noProof="1"/>
              <a:t> SELECT  *  FROM  subject  WHERE ClassHour </a:t>
            </a:r>
            <a:r>
              <a:rPr lang="en-US" altLang="en-US" b="1" noProof="1"/>
              <a:t> </a:t>
            </a:r>
            <a:r>
              <a:rPr lang="en-US" b="1" noProof="1"/>
              <a:t> </a:t>
            </a:r>
            <a:r>
              <a:rPr lang="en-US" b="1" noProof="1">
                <a:solidFill>
                  <a:srgbClr val="FF0000"/>
                </a:solidFill>
              </a:rPr>
              <a:t>BETWEEN </a:t>
            </a:r>
            <a:r>
              <a:rPr lang="en-US" b="1" noProof="1"/>
              <a:t> 110 </a:t>
            </a:r>
            <a:r>
              <a:rPr lang="en-US" b="1" noProof="1">
                <a:solidFill>
                  <a:srgbClr val="FF0000"/>
                </a:solidFill>
              </a:rPr>
              <a:t>  AND  </a:t>
            </a:r>
            <a:r>
              <a:rPr lang="en-US" b="1" noProof="1"/>
              <a:t>120;</a:t>
            </a:r>
          </a:p>
          <a:p>
            <a:r>
              <a:rPr lang="zh-CN" altLang="en-US" b="1" noProof="1"/>
              <a:t>等同于</a:t>
            </a:r>
            <a:r>
              <a:rPr lang="zh-CN" b="1" noProof="1"/>
              <a:t>:</a:t>
            </a:r>
          </a:p>
          <a:p>
            <a:r>
              <a:rPr lang="en-US" b="1" noProof="1"/>
              <a:t> SELECT  *  FROM  subject  WHERE ClassHour &gt;= 110  AND  ClassHour &lt;=120;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7504" y="2859782"/>
            <a:ext cx="436880" cy="531495"/>
            <a:chOff x="3548698" y="2423160"/>
            <a:chExt cx="436880" cy="531495"/>
          </a:xfrm>
        </p:grpSpPr>
        <p:sp>
          <p:nvSpPr>
            <p:cNvPr id="13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4" name="图片 13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10" name="TextBox 65"/>
          <p:cNvSpPr txBox="1"/>
          <p:nvPr/>
        </p:nvSpPr>
        <p:spPr>
          <a:xfrm>
            <a:off x="107504" y="1579771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1" name="图片 10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781" y="1275606"/>
            <a:ext cx="314325" cy="3143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907704" y="4515966"/>
            <a:ext cx="4800736" cy="377612"/>
            <a:chOff x="1403648" y="3795886"/>
            <a:chExt cx="5842480" cy="322299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690459" y="3829223"/>
              <a:ext cx="4011337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BETWEEN AND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范围查询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8696A-9C98-41B9-B96F-9CB85E2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LIKE</a:t>
            </a:r>
            <a:r>
              <a:rPr lang="zh-CN" altLang="en-US"/>
              <a:t>模糊查询</a:t>
            </a:r>
          </a:p>
        </p:txBody>
      </p:sp>
      <p:sp>
        <p:nvSpPr>
          <p:cNvPr id="3788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WHERE</a:t>
            </a:r>
            <a:r>
              <a:rPr lang="zh-CN" altLang="en-US"/>
              <a:t>子句中，使用</a:t>
            </a:r>
            <a:r>
              <a:rPr lang="en-US" altLang="zh-CN"/>
              <a:t>LIKE</a:t>
            </a:r>
            <a:r>
              <a:rPr lang="zh-CN" altLang="en-US"/>
              <a:t>关键字进行模糊查询</a:t>
            </a:r>
            <a:endParaRPr lang="en-US"/>
          </a:p>
          <a:p>
            <a:pPr lvl="1"/>
            <a:r>
              <a:rPr lang="zh-CN" altLang="en-US"/>
              <a:t>与“</a:t>
            </a:r>
            <a:r>
              <a:rPr lang="en-US" altLang="zh-CN"/>
              <a:t>%</a:t>
            </a:r>
            <a:r>
              <a:rPr lang="zh-CN" altLang="en-US"/>
              <a:t>”一起使用，表示匹配</a:t>
            </a:r>
            <a:r>
              <a:rPr lang="en-US" altLang="zh-CN"/>
              <a:t>0</a:t>
            </a:r>
            <a:r>
              <a:rPr lang="zh-CN" altLang="en-US"/>
              <a:t>或任意多个字符</a:t>
            </a:r>
            <a:endParaRPr lang="en-US"/>
          </a:p>
          <a:p>
            <a:pPr lvl="1"/>
            <a:r>
              <a:rPr lang="zh-CN" altLang="en-US"/>
              <a:t>与“</a:t>
            </a:r>
            <a:r>
              <a:rPr lang="en-US" altLang="zh-CN"/>
              <a:t>_</a:t>
            </a:r>
            <a:r>
              <a:rPr lang="zh-CN" altLang="en-US"/>
              <a:t>”一起使用，表示匹配单个字符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zh-CN" altLang="en-US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27584" y="2716213"/>
            <a:ext cx="72008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b="1" noProof="1"/>
              <a:t> #</a:t>
            </a:r>
            <a:r>
              <a:rPr lang="zh-CN" altLang="en-US" b="1" noProof="1"/>
              <a:t>查询包含“数学”的所有课程</a:t>
            </a:r>
            <a:endParaRPr lang="zh-CN" b="1" noProof="1"/>
          </a:p>
          <a:p>
            <a:r>
              <a:rPr lang="en-US" b="1" noProof="1"/>
              <a:t>SELECT   *  FROM subject WHERE SubjectName  </a:t>
            </a:r>
            <a:r>
              <a:rPr lang="en-US" b="1" noProof="1">
                <a:solidFill>
                  <a:srgbClr val="FF0000"/>
                </a:solidFill>
              </a:rPr>
              <a:t>LIKE  </a:t>
            </a:r>
            <a:r>
              <a:rPr lang="en-US" b="1" noProof="1"/>
              <a:t>"%</a:t>
            </a:r>
            <a:r>
              <a:rPr lang="zh-CN" altLang="en-US" b="1" noProof="1"/>
              <a:t>数学</a:t>
            </a:r>
            <a:r>
              <a:rPr lang="zh-CN" b="1" noProof="1"/>
              <a:t>%";</a:t>
            </a:r>
          </a:p>
          <a:p>
            <a:r>
              <a:rPr lang="zh-CN" b="1" noProof="1"/>
              <a:t>#</a:t>
            </a:r>
            <a:r>
              <a:rPr lang="zh-CN" altLang="en-US" b="1" noProof="1"/>
              <a:t>查询所有姓名为“李</a:t>
            </a:r>
            <a:r>
              <a:rPr lang="zh-CN" b="1" noProof="1"/>
              <a:t>**</a:t>
            </a:r>
            <a:r>
              <a:rPr lang="zh-CN" altLang="en-US" b="1" noProof="1"/>
              <a:t>”三个字的学生信息</a:t>
            </a:r>
            <a:endParaRPr lang="zh-CN" b="1" noProof="1"/>
          </a:p>
          <a:p>
            <a:r>
              <a:rPr lang="en-US" b="1" noProof="1"/>
              <a:t>SELECT  StudentNo,StudentName FROM student  </a:t>
            </a:r>
          </a:p>
          <a:p>
            <a:r>
              <a:rPr lang="en-US" b="1" noProof="1"/>
              <a:t>  WHERE StudentName </a:t>
            </a:r>
            <a:r>
              <a:rPr lang="en-US" b="1" noProof="1">
                <a:solidFill>
                  <a:srgbClr val="FF0000"/>
                </a:solidFill>
              </a:rPr>
              <a:t>LIKE </a:t>
            </a:r>
            <a:r>
              <a:rPr lang="en-US" b="1" noProof="1"/>
              <a:t>"</a:t>
            </a:r>
            <a:r>
              <a:rPr lang="zh-CN" altLang="en-US" b="1" noProof="1"/>
              <a:t>李</a:t>
            </a:r>
            <a:r>
              <a:rPr lang="zh-CN" b="1" noProof="1"/>
              <a:t>__";</a:t>
            </a:r>
          </a:p>
          <a:p>
            <a:endParaRPr lang="zh-CN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323528" y="2283718"/>
            <a:ext cx="436880" cy="531495"/>
            <a:chOff x="3548698" y="2423160"/>
            <a:chExt cx="436880" cy="531495"/>
          </a:xfrm>
        </p:grpSpPr>
        <p:sp>
          <p:nvSpPr>
            <p:cNvPr id="12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3" name="图片 12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907704" y="4515966"/>
            <a:ext cx="4800736" cy="377612"/>
            <a:chOff x="1403648" y="3795886"/>
            <a:chExt cx="5842480" cy="322299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134277" y="3829223"/>
              <a:ext cx="312370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LIKE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模糊匹配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DF7236-2A2C-4012-A324-6F1BC05A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33EA5A-F781-41A5-BE75-F2CD2DA31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/35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IN</a:t>
            </a:r>
            <a:r>
              <a:rPr lang="zh-CN" altLang="en-US"/>
              <a:t>进行范围查询</a:t>
            </a:r>
          </a:p>
        </p:txBody>
      </p:sp>
      <p:sp>
        <p:nvSpPr>
          <p:cNvPr id="39937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子句中使用</a:t>
            </a:r>
            <a:r>
              <a:rPr lang="en-US" altLang="zh-CN" dirty="0"/>
              <a:t>IN</a:t>
            </a:r>
            <a:r>
              <a:rPr lang="zh-CN" altLang="en-US" dirty="0"/>
              <a:t>进行范围查询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查询的字段</a:t>
            </a:r>
            <a:r>
              <a:rPr lang="en-US" altLang="zh-CN" dirty="0"/>
              <a:t>x</a:t>
            </a:r>
            <a:r>
              <a:rPr lang="zh-CN" altLang="en-US" dirty="0"/>
              <a:t>的值，至少与括号中的一个值相同</a:t>
            </a:r>
            <a:endParaRPr lang="en-US" dirty="0"/>
          </a:p>
          <a:p>
            <a:pPr lvl="1"/>
            <a:r>
              <a:rPr lang="zh-CN" altLang="en-US" dirty="0"/>
              <a:t>多个值之间用英文逗号隔开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1152980" y="1563638"/>
            <a:ext cx="7667492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SELECT  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字段列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，字段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2 ,…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表名 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WHERE   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en-US" sz="1600" noProof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IN  ( 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3…)  </a:t>
            </a:r>
          </a:p>
        </p:txBody>
      </p:sp>
      <p:sp>
        <p:nvSpPr>
          <p:cNvPr id="35848" name="AutoShape 3"/>
          <p:cNvSpPr/>
          <p:nvPr/>
        </p:nvSpPr>
        <p:spPr>
          <a:xfrm>
            <a:off x="1152980" y="3075806"/>
            <a:ext cx="6803396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b="1" noProof="1"/>
              <a:t> SELECT  *  FROM  subject  where    ClassHour = 100  OR ClassHour =110 OR ClassHour  = 120;  #</a:t>
            </a:r>
            <a:r>
              <a:rPr lang="zh-CN" altLang="en-US" b="1" noProof="1"/>
              <a:t>普通处理方式</a:t>
            </a:r>
            <a:endParaRPr lang="en-US" altLang="x-none" b="1" noProof="1"/>
          </a:p>
          <a:p>
            <a:pPr lvl="1"/>
            <a:r>
              <a:rPr lang="en-US" altLang="x-none" b="1" noProof="1"/>
              <a:t>SELECT  *  FROM  subject  where ClassHour  </a:t>
            </a:r>
            <a:r>
              <a:rPr lang="en-US" altLang="x-none" b="1" noProof="1">
                <a:solidFill>
                  <a:srgbClr val="FF0000"/>
                </a:solidFill>
              </a:rPr>
              <a:t>IN</a:t>
            </a:r>
            <a:r>
              <a:rPr lang="en-US" altLang="x-none" b="1" noProof="1"/>
              <a:t> ( 100, 110,120 );</a:t>
            </a:r>
          </a:p>
          <a:p>
            <a:pPr lvl="1"/>
            <a:r>
              <a:rPr lang="en-US" altLang="x-none" b="1" noProof="1"/>
              <a:t>#</a:t>
            </a:r>
            <a:r>
              <a:rPr lang="zh-CN" altLang="en-US" b="1" noProof="1"/>
              <a:t>使用</a:t>
            </a:r>
            <a:r>
              <a:rPr lang="en-US" altLang="x-none" b="1" noProof="1"/>
              <a:t>IN</a:t>
            </a:r>
            <a:r>
              <a:rPr lang="zh-CN" altLang="en-US" b="1" noProof="1"/>
              <a:t>进行查询方式，更为简洁，效率更高</a:t>
            </a:r>
            <a:endParaRPr lang="en-US" altLang="x-none" b="1" noProof="1"/>
          </a:p>
        </p:txBody>
      </p:sp>
      <p:grpSp>
        <p:nvGrpSpPr>
          <p:cNvPr id="12" name="组合 11"/>
          <p:cNvGrpSpPr/>
          <p:nvPr/>
        </p:nvGrpSpPr>
        <p:grpSpPr>
          <a:xfrm>
            <a:off x="323528" y="2931790"/>
            <a:ext cx="436880" cy="531495"/>
            <a:chOff x="3548698" y="2423160"/>
            <a:chExt cx="436880" cy="531495"/>
          </a:xfrm>
        </p:grpSpPr>
        <p:sp>
          <p:nvSpPr>
            <p:cNvPr id="13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4" name="图片 13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10" name="TextBox 65"/>
          <p:cNvSpPr txBox="1"/>
          <p:nvPr/>
        </p:nvSpPr>
        <p:spPr>
          <a:xfrm>
            <a:off x="323528" y="1750576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1" name="图片 10" descr="C:\Users\Lenovo\Desktop\icon\书籍.png书籍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805" y="1446411"/>
            <a:ext cx="314325" cy="3143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907704" y="4515966"/>
            <a:ext cx="4800736" cy="377612"/>
            <a:chOff x="1403648" y="3795886"/>
            <a:chExt cx="5842480" cy="322299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757763" y="3829223"/>
              <a:ext cx="3876728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6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IN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进行范围查询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FF479B-2C12-41FD-9A21-EA7AB437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NULL</a:t>
            </a:r>
            <a:r>
              <a:rPr lang="zh-CN" altLang="en-US"/>
              <a:t>空值条件查询</a:t>
            </a:r>
          </a:p>
        </p:txBody>
      </p:sp>
      <p:sp>
        <p:nvSpPr>
          <p:cNvPr id="41985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代表“无值”</a:t>
            </a:r>
            <a:endParaRPr lang="en-US" dirty="0"/>
          </a:p>
          <a:p>
            <a:pPr lvl="1"/>
            <a:r>
              <a:rPr lang="zh-CN" altLang="en-US" dirty="0"/>
              <a:t>区别于零值</a:t>
            </a:r>
            <a:r>
              <a:rPr lang="en-US" altLang="zh-CN" dirty="0"/>
              <a:t>0</a:t>
            </a:r>
            <a:r>
              <a:rPr lang="zh-CN" altLang="en-US" dirty="0"/>
              <a:t>和空符串“”</a:t>
            </a:r>
            <a:endParaRPr lang="en-US" dirty="0"/>
          </a:p>
          <a:p>
            <a:pPr lvl="1"/>
            <a:r>
              <a:rPr lang="zh-CN" altLang="en-US" dirty="0"/>
              <a:t>只能出现在定义允许为</a:t>
            </a:r>
            <a:r>
              <a:rPr lang="en-US" altLang="zh-CN" dirty="0"/>
              <a:t>NULL</a:t>
            </a:r>
            <a:r>
              <a:rPr lang="zh-CN" altLang="en-US" dirty="0"/>
              <a:t>的字段</a:t>
            </a:r>
            <a:endParaRPr lang="en-US" dirty="0"/>
          </a:p>
          <a:p>
            <a:pPr lvl="1"/>
            <a:r>
              <a:rPr lang="zh-CN" altLang="en-US" dirty="0"/>
              <a:t>须使用 </a:t>
            </a:r>
            <a:r>
              <a:rPr lang="en-US" altLang="zh-CN" dirty="0"/>
              <a:t>IS NULL </a:t>
            </a:r>
            <a:r>
              <a:rPr lang="zh-CN" altLang="en-US" dirty="0"/>
              <a:t>或 </a:t>
            </a:r>
            <a:r>
              <a:rPr lang="en-US" altLang="zh-CN" dirty="0"/>
              <a:t>IS NOT NULL </a:t>
            </a:r>
            <a:r>
              <a:rPr lang="zh-CN" altLang="en-US" dirty="0"/>
              <a:t>比较操作符去比较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07704" y="4515966"/>
            <a:ext cx="4800736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381248" y="3829223"/>
              <a:ext cx="4629757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7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：查找地址不为空的学生信息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5E1FC6-2261-40D5-BB2A-D0C6921B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：查询“李”同学成绩</a:t>
            </a:r>
          </a:p>
        </p:txBody>
      </p:sp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查询所有姓“李”的学生所有成绩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4035" name="对象 39941"/>
          <p:cNvGraphicFramePr/>
          <p:nvPr/>
        </p:nvGraphicFramePr>
        <p:xfrm>
          <a:off x="2735263" y="1924050"/>
          <a:ext cx="3438525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4581525" imgH="2438400" progId="PBrush">
                  <p:embed/>
                </p:oleObj>
              </mc:Choice>
              <mc:Fallback>
                <p:oleObj r:id="rId4" imgW="4581525" imgH="2438400" progId="PBrush">
                  <p:embed/>
                  <p:pic>
                    <p:nvPicPr>
                      <p:cNvPr id="44035" name="对象 3994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1924050"/>
                        <a:ext cx="3438525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DA01BF-AC1D-4341-BB11-AAC3E7C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数据表分析</a:t>
            </a:r>
            <a:endParaRPr lang="en-US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MySchool</a:t>
            </a:r>
            <a:r>
              <a:rPr lang="zh-CN" altLang="en-US"/>
              <a:t>数据库</a:t>
            </a:r>
          </a:p>
        </p:txBody>
      </p:sp>
      <p:pic>
        <p:nvPicPr>
          <p:cNvPr id="46083" name="图片 5" descr="Snap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9225"/>
            <a:ext cx="5788025" cy="344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AutoShape 17"/>
          <p:cNvSpPr/>
          <p:nvPr/>
        </p:nvSpPr>
        <p:spPr>
          <a:xfrm>
            <a:off x="6175375" y="1492250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课程表</a:t>
            </a:r>
          </a:p>
        </p:txBody>
      </p:sp>
      <p:sp>
        <p:nvSpPr>
          <p:cNvPr id="10246" name="AutoShape 17"/>
          <p:cNvSpPr/>
          <p:nvPr/>
        </p:nvSpPr>
        <p:spPr>
          <a:xfrm>
            <a:off x="3097213" y="1492250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成绩表</a:t>
            </a:r>
          </a:p>
        </p:txBody>
      </p:sp>
      <p:sp>
        <p:nvSpPr>
          <p:cNvPr id="10247" name="AutoShape 17"/>
          <p:cNvSpPr/>
          <p:nvPr/>
        </p:nvSpPr>
        <p:spPr>
          <a:xfrm>
            <a:off x="3473450" y="3111500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学生信息表</a:t>
            </a:r>
          </a:p>
        </p:txBody>
      </p:sp>
      <p:sp>
        <p:nvSpPr>
          <p:cNvPr id="10248" name="AutoShape 17"/>
          <p:cNvSpPr/>
          <p:nvPr/>
        </p:nvSpPr>
        <p:spPr>
          <a:xfrm>
            <a:off x="6391275" y="3328988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年级表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68750" y="4083918"/>
            <a:ext cx="1179314" cy="0"/>
          </a:xfrm>
          <a:prstGeom prst="straightConnector1">
            <a:avLst/>
          </a:prstGeom>
          <a:ln w="15875">
            <a:solidFill>
              <a:srgbClr val="0099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C0A95C-7B18-4341-973B-FA8EE06A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表关系</a:t>
            </a:r>
          </a:p>
        </p:txBody>
      </p:sp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90663"/>
            <a:ext cx="6588125" cy="265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485880-848D-4D6C-9C8E-E558C8E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</a:t>
            </a:r>
            <a:r>
              <a:rPr lang="zh-CN" altLang="en-US"/>
              <a:t>语法</a:t>
            </a:r>
          </a:p>
        </p:txBody>
      </p:sp>
      <p:sp>
        <p:nvSpPr>
          <p:cNvPr id="49154" name="AutoShape 3"/>
          <p:cNvSpPr>
            <a:spLocks noChangeArrowheads="1"/>
          </p:cNvSpPr>
          <p:nvPr/>
        </p:nvSpPr>
        <p:spPr bwMode="auto">
          <a:xfrm>
            <a:off x="1189038" y="844550"/>
            <a:ext cx="720725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noProof="1"/>
              <a:t>SELECT   [ALL | DISTINCT] </a:t>
            </a:r>
          </a:p>
          <a:p>
            <a:r>
              <a:rPr lang="en-US" noProof="1"/>
              <a:t>{  * |  table.* | [ table.field1 [ as  alias1] [,table.field2 [as  alias2]][,…]] }</a:t>
            </a:r>
          </a:p>
          <a:p>
            <a:r>
              <a:rPr lang="en-US" noProof="1"/>
              <a:t>FROM  table_name  [ as  table_ alias  ]</a:t>
            </a:r>
          </a:p>
          <a:p>
            <a:r>
              <a:rPr lang="en-US" b="1" noProof="1">
                <a:solidFill>
                  <a:srgbClr val="FF0000"/>
                </a:solidFill>
              </a:rPr>
              <a:t>    [left|out|inner  join  table_name2 ]    #</a:t>
            </a:r>
            <a:r>
              <a:rPr lang="zh-CN" altLang="en-US" b="1" noProof="1">
                <a:solidFill>
                  <a:srgbClr val="FF0000"/>
                </a:solidFill>
              </a:rPr>
              <a:t>联合查询</a:t>
            </a:r>
            <a:endParaRPr lang="zh-CN" b="1" noProof="1">
              <a:solidFill>
                <a:srgbClr val="FF0000"/>
              </a:solidFill>
            </a:endParaRPr>
          </a:p>
          <a:p>
            <a:r>
              <a:rPr lang="en-US" noProof="1"/>
              <a:t>    [ WHERE  … ]   	#</a:t>
            </a:r>
            <a:r>
              <a:rPr lang="zh-CN" altLang="en-US" noProof="1"/>
              <a:t>指定结果需满足的条件</a:t>
            </a:r>
            <a:endParaRPr lang="zh-CN" noProof="1"/>
          </a:p>
          <a:p>
            <a:r>
              <a:rPr lang="en-US" noProof="1"/>
              <a:t>    [ GROUP BY …]	#</a:t>
            </a:r>
            <a:r>
              <a:rPr lang="zh-CN" altLang="en-US" noProof="1"/>
              <a:t>指定结果按照哪几个字段来分组</a:t>
            </a:r>
            <a:endParaRPr lang="zh-CN" noProof="1"/>
          </a:p>
          <a:p>
            <a:r>
              <a:rPr lang="en-US" noProof="1"/>
              <a:t>    [HAVING …]	#</a:t>
            </a:r>
            <a:r>
              <a:rPr lang="zh-CN" altLang="en-US" noProof="1"/>
              <a:t>过滤分组的记录必须满足的次要条件</a:t>
            </a:r>
            <a:endParaRPr lang="zh-CN" noProof="1"/>
          </a:p>
          <a:p>
            <a:r>
              <a:rPr lang="en-US" noProof="1"/>
              <a:t>    [ ORDER BY… ]	#</a:t>
            </a:r>
            <a:r>
              <a:rPr lang="zh-CN" altLang="en-US" noProof="1"/>
              <a:t>指定查询记录按一个或者多个条件排序</a:t>
            </a:r>
            <a:endParaRPr lang="zh-CN" noProof="1"/>
          </a:p>
          <a:p>
            <a:r>
              <a:rPr lang="en-US" noProof="1"/>
              <a:t>    [ LIMIT  {   [ offset,] row_count   |   row_count </a:t>
            </a:r>
            <a:r>
              <a:rPr lang="en-US" altLang="en-US" noProof="1"/>
              <a:t>OFFSET </a:t>
            </a:r>
            <a:r>
              <a:rPr lang="en-US" noProof="1"/>
              <a:t>offset   }] ;  </a:t>
            </a:r>
          </a:p>
          <a:p>
            <a:r>
              <a:rPr lang="en-US" noProof="1"/>
              <a:t>  #</a:t>
            </a:r>
            <a:r>
              <a:rPr lang="zh-CN" altLang="en-US" noProof="1"/>
              <a:t>指定查询的记录从哪条至哪条</a:t>
            </a:r>
            <a:endParaRPr lang="zh-CN" noProof="1"/>
          </a:p>
        </p:txBody>
      </p:sp>
      <p:sp>
        <p:nvSpPr>
          <p:cNvPr id="49155" name="AutoShape 4"/>
          <p:cNvSpPr>
            <a:spLocks noChangeArrowheads="1"/>
          </p:cNvSpPr>
          <p:nvPr/>
        </p:nvSpPr>
        <p:spPr bwMode="auto">
          <a:xfrm>
            <a:off x="1785937" y="3919631"/>
            <a:ext cx="5680075" cy="791706"/>
          </a:xfrm>
          <a:prstGeom prst="wedgeRoundRectCallout">
            <a:avLst>
              <a:gd name="adj1" fmla="val -50222"/>
              <a:gd name="adj2" fmla="val -32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[]  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括号代表可选的                                                                                       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{}  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括号代表必须的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#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  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MySQL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语句中的注释符，也可以用 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/*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该处为注释*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/  </a:t>
            </a:r>
            <a:endParaRPr lang="zh-CN" alt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856EB6-0C9E-4FF7-8DB1-101419A8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连接查询（多表查询）</a:t>
            </a:r>
          </a:p>
        </p:txBody>
      </p:sp>
      <p:sp>
        <p:nvSpPr>
          <p:cNvPr id="50177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连接查询</a:t>
            </a:r>
            <a:endParaRPr lang="en-US" dirty="0"/>
          </a:p>
          <a:p>
            <a:pPr lvl="1"/>
            <a:r>
              <a:rPr lang="zh-CN" altLang="en-US" dirty="0"/>
              <a:t>如需要多张数据表的数据进行查询，则可通过连接运算符实现多个查询</a:t>
            </a:r>
            <a:endParaRPr lang="en-US" dirty="0"/>
          </a:p>
          <a:p>
            <a:pPr lvl="1"/>
            <a:r>
              <a:rPr lang="zh-CN" altLang="en-US" dirty="0"/>
              <a:t>分类包括</a:t>
            </a:r>
            <a:endParaRPr lang="en-US" dirty="0"/>
          </a:p>
          <a:p>
            <a:pPr lvl="2"/>
            <a:r>
              <a:rPr lang="zh-CN" altLang="en-US" dirty="0"/>
              <a:t>内连接 </a:t>
            </a:r>
            <a:r>
              <a:rPr lang="en-US" altLang="zh-CN" dirty="0"/>
              <a:t>( inner  join)</a:t>
            </a:r>
          </a:p>
          <a:p>
            <a:pPr lvl="3"/>
            <a:r>
              <a:rPr lang="zh-CN" altLang="en-US" dirty="0"/>
              <a:t>等值和非等值的连接查询</a:t>
            </a:r>
            <a:endParaRPr lang="en-US" dirty="0"/>
          </a:p>
          <a:p>
            <a:pPr lvl="3"/>
            <a:r>
              <a:rPr lang="zh-CN" altLang="en-US" dirty="0"/>
              <a:t>自身连接查询</a:t>
            </a:r>
            <a:endParaRPr lang="en-US" dirty="0"/>
          </a:p>
          <a:p>
            <a:pPr lvl="2"/>
            <a:r>
              <a:rPr lang="zh-CN" altLang="en-US" dirty="0"/>
              <a:t>外连接 </a:t>
            </a:r>
            <a:r>
              <a:rPr lang="en-US" altLang="zh-CN" dirty="0"/>
              <a:t>( out   join )</a:t>
            </a:r>
            <a:endParaRPr lang="en-US" dirty="0"/>
          </a:p>
          <a:p>
            <a:pPr lvl="3"/>
            <a:r>
              <a:rPr lang="zh-CN" altLang="en-US" dirty="0"/>
              <a:t>左连接（</a:t>
            </a:r>
            <a:r>
              <a:rPr lang="en-US" altLang="zh-CN" dirty="0"/>
              <a:t>LEFT   JOIN</a:t>
            </a:r>
            <a:r>
              <a:rPr lang="zh-CN" altLang="en-US" dirty="0"/>
              <a:t>）</a:t>
            </a:r>
            <a:endParaRPr lang="en-US" dirty="0"/>
          </a:p>
          <a:p>
            <a:pPr lvl="3"/>
            <a:r>
              <a:rPr lang="zh-CN" altLang="en-US" dirty="0"/>
              <a:t>右连接</a:t>
            </a:r>
            <a:r>
              <a:rPr lang="en-US" dirty="0"/>
              <a:t>  </a:t>
            </a:r>
            <a:r>
              <a:rPr lang="en-US" altLang="zh-CN" dirty="0"/>
              <a:t>( RIGHT  JOIN)</a:t>
            </a:r>
          </a:p>
          <a:p>
            <a:pPr lvl="2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24632E-CC49-4729-BA94-CE0F78D9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内连接查询2</a:t>
            </a:r>
            <a:r>
              <a:rPr lang="en-US" altLang="zh-CN"/>
              <a:t>-</a:t>
            </a:r>
            <a:r>
              <a:rPr lang="zh-CN" altLang="en-US"/>
              <a:t>1</a:t>
            </a:r>
          </a:p>
        </p:txBody>
      </p:sp>
      <p:sp>
        <p:nvSpPr>
          <p:cNvPr id="51201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INNER JOIN</a:t>
            </a:r>
            <a:r>
              <a:rPr lang="zh-CN" altLang="en-US" dirty="0"/>
              <a:t>内连接</a:t>
            </a:r>
            <a:endParaRPr lang="en-US" dirty="0"/>
          </a:p>
          <a:p>
            <a:pPr lvl="1"/>
            <a:r>
              <a:rPr lang="zh-CN" altLang="en-US" dirty="0"/>
              <a:t>在表中至少一个匹配时，则返回记录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1175445" y="1947485"/>
            <a:ext cx="687089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noProof="1"/>
              <a:t>SELECT   </a:t>
            </a:r>
            <a:r>
              <a:rPr lang="zh-CN" altLang="en-US" noProof="1"/>
              <a:t>字段</a:t>
            </a:r>
            <a:r>
              <a:rPr lang="zh-CN" noProof="1"/>
              <a:t>1,</a:t>
            </a:r>
            <a:r>
              <a:rPr lang="zh-CN" altLang="en-US" noProof="1"/>
              <a:t>字段</a:t>
            </a:r>
            <a:r>
              <a:rPr lang="zh-CN" noProof="1"/>
              <a:t>2,… </a:t>
            </a:r>
            <a:r>
              <a:rPr lang="zh-CN" altLang="en-US" noProof="1"/>
              <a:t> </a:t>
            </a:r>
            <a:r>
              <a:rPr lang="en-US" noProof="1"/>
              <a:t>FROM  table_1 </a:t>
            </a:r>
          </a:p>
          <a:p>
            <a:r>
              <a:rPr lang="en-US" noProof="1"/>
              <a:t>INNER  JOIN   table_2    ON  table_1.</a:t>
            </a:r>
            <a:r>
              <a:rPr lang="zh-CN" altLang="en-US" noProof="1"/>
              <a:t>字段</a:t>
            </a:r>
            <a:r>
              <a:rPr lang="en-US" noProof="1"/>
              <a:t>x   =  table_2.</a:t>
            </a:r>
            <a:r>
              <a:rPr lang="zh-CN" altLang="en-US" noProof="1"/>
              <a:t>字段</a:t>
            </a:r>
            <a:r>
              <a:rPr lang="en-US" noProof="1"/>
              <a:t>y;</a:t>
            </a:r>
          </a:p>
          <a:p>
            <a:r>
              <a:rPr lang="en-US" noProof="1"/>
              <a:t>#  INNER JOIN  </a:t>
            </a:r>
            <a:r>
              <a:rPr lang="zh-CN" altLang="en-US" noProof="1"/>
              <a:t>与 </a:t>
            </a:r>
            <a:r>
              <a:rPr lang="en-US" noProof="1"/>
              <a:t>JOIN </a:t>
            </a:r>
            <a:r>
              <a:rPr lang="zh-CN" altLang="en-US" noProof="1"/>
              <a:t>是相同的；</a:t>
            </a:r>
            <a:endParaRPr lang="zh-CN" noProof="1"/>
          </a:p>
          <a:p>
            <a:r>
              <a:rPr lang="zh-CN" noProof="1"/>
              <a:t>#  </a:t>
            </a:r>
            <a:r>
              <a:rPr lang="zh-CN" altLang="en-US" noProof="1"/>
              <a:t>如</a:t>
            </a:r>
            <a:r>
              <a:rPr lang="en-US" noProof="1"/>
              <a:t>table_1</a:t>
            </a:r>
            <a:r>
              <a:rPr lang="zh-CN" altLang="en-US" noProof="1"/>
              <a:t>中的行在</a:t>
            </a:r>
            <a:r>
              <a:rPr lang="en-US" noProof="1"/>
              <a:t>table_2</a:t>
            </a:r>
            <a:r>
              <a:rPr lang="zh-CN" altLang="en-US" noProof="1"/>
              <a:t>中没有匹配，则不返回；</a:t>
            </a:r>
            <a:endParaRPr lang="zh-CN" noProof="1"/>
          </a:p>
        </p:txBody>
      </p:sp>
      <p:sp>
        <p:nvSpPr>
          <p:cNvPr id="51207" name="AutoShape 3"/>
          <p:cNvSpPr>
            <a:spLocks noChangeArrowheads="1"/>
          </p:cNvSpPr>
          <p:nvPr/>
        </p:nvSpPr>
        <p:spPr bwMode="auto">
          <a:xfrm>
            <a:off x="1169666" y="3535363"/>
            <a:ext cx="7002734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要求：从</a:t>
            </a:r>
            <a:r>
              <a:rPr lang="en-US" altLang="zh-CN" dirty="0"/>
              <a:t>subject</a:t>
            </a:r>
            <a:r>
              <a:rPr lang="zh-CN" altLang="en-US" dirty="0"/>
              <a:t>和</a:t>
            </a:r>
            <a:r>
              <a:rPr lang="en-US" altLang="zh-CN" dirty="0"/>
              <a:t>grade</a:t>
            </a:r>
            <a:r>
              <a:rPr lang="zh-CN" altLang="en-US" dirty="0"/>
              <a:t>数据表查询课程名称和所属年级名称</a:t>
            </a:r>
            <a:endParaRPr lang="en-US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SubjectName,GradeName</a:t>
            </a:r>
            <a:r>
              <a:rPr lang="en-US" altLang="zh-CN" dirty="0"/>
              <a:t> FROM   subject   INNER   JOIN  grade   ON   </a:t>
            </a:r>
            <a:r>
              <a:rPr lang="en-US" altLang="zh-CN" dirty="0" err="1"/>
              <a:t>subject.GradeID</a:t>
            </a:r>
            <a:r>
              <a:rPr lang="en-US" altLang="zh-CN" dirty="0"/>
              <a:t>= </a:t>
            </a:r>
            <a:r>
              <a:rPr lang="en-US" altLang="zh-CN" dirty="0" err="1"/>
              <a:t>grade.GradeID</a:t>
            </a:r>
            <a:r>
              <a:rPr lang="en-US" altLang="zh-CN" dirty="0"/>
              <a:t>;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6688" y="3535363"/>
            <a:ext cx="436880" cy="531495"/>
            <a:chOff x="3548698" y="2423160"/>
            <a:chExt cx="436880" cy="531495"/>
          </a:xfrm>
        </p:grpSpPr>
        <p:sp>
          <p:nvSpPr>
            <p:cNvPr id="13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4" name="图片 13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10" name="TextBox 65"/>
          <p:cNvSpPr txBox="1"/>
          <p:nvPr/>
        </p:nvSpPr>
        <p:spPr>
          <a:xfrm>
            <a:off x="251520" y="2083827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1" name="图片 10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797" y="1779662"/>
            <a:ext cx="314325" cy="3143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E117FF-08C8-4A03-886F-D50F6500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内连接查询2</a:t>
            </a:r>
            <a:r>
              <a:rPr lang="en-US" altLang="zh-CN"/>
              <a:t>-</a:t>
            </a:r>
            <a:r>
              <a:rPr lang="zh-CN" altLang="en-US"/>
              <a:t>2</a:t>
            </a:r>
          </a:p>
        </p:txBody>
      </p:sp>
      <p:sp>
        <p:nvSpPr>
          <p:cNvPr id="52225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等值和非等值的连接查询</a:t>
            </a:r>
            <a:endParaRPr lang="en-US" dirty="0"/>
          </a:p>
          <a:p>
            <a:pPr lvl="1"/>
            <a:r>
              <a:rPr lang="zh-CN" altLang="en-US" dirty="0"/>
              <a:t>与单表查询类似，都是</a:t>
            </a:r>
            <a:r>
              <a:rPr lang="en-US" altLang="zh-CN" dirty="0"/>
              <a:t>SELECT</a:t>
            </a:r>
            <a:r>
              <a:rPr lang="zh-CN" altLang="en-US" dirty="0"/>
              <a:t>语句</a:t>
            </a:r>
            <a:endParaRPr lang="en-US" dirty="0"/>
          </a:p>
          <a:p>
            <a:pPr lvl="1"/>
            <a:r>
              <a:rPr lang="zh-CN" altLang="en-US" dirty="0"/>
              <a:t>把多个表放到</a:t>
            </a:r>
            <a:r>
              <a:rPr lang="en-US" altLang="zh-CN" dirty="0"/>
              <a:t>FROM</a:t>
            </a:r>
            <a:r>
              <a:rPr lang="zh-CN" altLang="en-US" dirty="0"/>
              <a:t>后，并用逗号隔开</a:t>
            </a:r>
            <a:endParaRPr lang="en-US" dirty="0"/>
          </a:p>
          <a:p>
            <a:pPr lvl="1"/>
            <a:r>
              <a:rPr lang="zh-CN" altLang="en-US" dirty="0"/>
              <a:t>可使用</a:t>
            </a:r>
            <a:r>
              <a:rPr lang="en-US" altLang="zh-CN" dirty="0"/>
              <a:t>AS</a:t>
            </a:r>
            <a:r>
              <a:rPr lang="zh-CN" altLang="en-US" dirty="0"/>
              <a:t>关键字取别名，便于引用</a:t>
            </a:r>
            <a:endParaRPr lang="en-US" dirty="0"/>
          </a:p>
          <a:p>
            <a:pPr lvl="1"/>
            <a:r>
              <a:rPr lang="zh-CN" altLang="en-US" dirty="0"/>
              <a:t>如无重名查询字段则可省略数据表的指定</a:t>
            </a:r>
          </a:p>
        </p:txBody>
      </p:sp>
      <p:sp>
        <p:nvSpPr>
          <p:cNvPr id="52230" name="AutoShape 3"/>
          <p:cNvSpPr>
            <a:spLocks noChangeArrowheads="1"/>
          </p:cNvSpPr>
          <p:nvPr/>
        </p:nvSpPr>
        <p:spPr bwMode="auto">
          <a:xfrm>
            <a:off x="1259632" y="3075806"/>
            <a:ext cx="6552727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sz="1600" b="1" noProof="1"/>
              <a:t>#</a:t>
            </a:r>
            <a:r>
              <a:rPr lang="zh-CN" altLang="en-US" sz="1600" b="1" noProof="1"/>
              <a:t>要求：从</a:t>
            </a:r>
            <a:r>
              <a:rPr lang="en-US" sz="1600" b="1" noProof="1"/>
              <a:t>subject</a:t>
            </a:r>
            <a:r>
              <a:rPr lang="zh-CN" altLang="en-US" sz="1600" b="1" noProof="1"/>
              <a:t>和</a:t>
            </a:r>
            <a:r>
              <a:rPr lang="en-US" sz="1600" b="1" noProof="1"/>
              <a:t>grade</a:t>
            </a:r>
            <a:r>
              <a:rPr lang="zh-CN" altLang="en-US" sz="1600" b="1" noProof="1"/>
              <a:t>数据表查询课程名称和所属年级名称</a:t>
            </a:r>
            <a:endParaRPr lang="zh-CN" sz="1600" b="1" noProof="1"/>
          </a:p>
          <a:p>
            <a:r>
              <a:rPr lang="zh-CN" sz="1600" b="1" noProof="1"/>
              <a:t>#</a:t>
            </a:r>
            <a:r>
              <a:rPr lang="zh-CN" altLang="en-US" sz="1600" b="1" noProof="1"/>
              <a:t>非等值连接查询</a:t>
            </a:r>
            <a:endParaRPr lang="zh-CN" sz="1600" b="1" noProof="1"/>
          </a:p>
          <a:p>
            <a:r>
              <a:rPr lang="en-US" sz="1600" b="1" noProof="1"/>
              <a:t>SELECT</a:t>
            </a:r>
            <a:r>
              <a:rPr lang="en-US" altLang="en-US" sz="1600" b="1" noProof="1"/>
              <a:t> </a:t>
            </a:r>
            <a:r>
              <a:rPr lang="en-US" sz="1600" b="1" noProof="1"/>
              <a:t> SubjectName,</a:t>
            </a:r>
            <a:r>
              <a:rPr lang="en-US" altLang="en-US" sz="1600" b="1" noProof="1"/>
              <a:t> </a:t>
            </a:r>
            <a:r>
              <a:rPr lang="en-US" sz="1600" b="1" noProof="1"/>
              <a:t>GradeName</a:t>
            </a:r>
            <a:r>
              <a:rPr lang="en-US" altLang="en-US" sz="1600" b="1" noProof="1"/>
              <a:t> </a:t>
            </a:r>
            <a:r>
              <a:rPr lang="en-US" sz="1600" b="1" noProof="1"/>
              <a:t> FROM </a:t>
            </a:r>
            <a:r>
              <a:rPr lang="en-US" altLang="en-US" sz="1600" b="1" noProof="1"/>
              <a:t> </a:t>
            </a:r>
            <a:r>
              <a:rPr lang="en-US" sz="1600" b="1" noProof="1"/>
              <a:t>subject, </a:t>
            </a:r>
            <a:r>
              <a:rPr lang="en-US" altLang="en-US" sz="1600" b="1" noProof="1"/>
              <a:t> </a:t>
            </a:r>
            <a:r>
              <a:rPr lang="en-US" sz="1600" b="1" noProof="1"/>
              <a:t>grade;  </a:t>
            </a:r>
          </a:p>
          <a:p>
            <a:r>
              <a:rPr lang="en-US" sz="1600" b="1" noProof="1"/>
              <a:t>#</a:t>
            </a:r>
            <a:r>
              <a:rPr lang="zh-CN" altLang="en-US" sz="1600" b="1" noProof="1"/>
              <a:t>等值查询</a:t>
            </a:r>
            <a:endParaRPr lang="zh-CN" sz="1600" b="1" noProof="1"/>
          </a:p>
          <a:p>
            <a:r>
              <a:rPr lang="en-US" sz="1600" b="1" noProof="1"/>
              <a:t>SELECT </a:t>
            </a:r>
            <a:r>
              <a:rPr lang="en-US" altLang="en-US" sz="1600" b="1" noProof="1"/>
              <a:t> </a:t>
            </a:r>
            <a:r>
              <a:rPr lang="en-US" sz="1600" b="1" noProof="1"/>
              <a:t>SubjectName,</a:t>
            </a:r>
            <a:r>
              <a:rPr lang="en-US" altLang="en-US" sz="1600" b="1" noProof="1"/>
              <a:t> </a:t>
            </a:r>
            <a:r>
              <a:rPr lang="en-US" sz="1600" b="1" noProof="1"/>
              <a:t>GradeName </a:t>
            </a:r>
            <a:r>
              <a:rPr lang="en-US" altLang="en-US" sz="1600" b="1" noProof="1"/>
              <a:t> </a:t>
            </a:r>
            <a:r>
              <a:rPr lang="en-US" sz="1600" b="1" noProof="1"/>
              <a:t>FROM </a:t>
            </a:r>
            <a:r>
              <a:rPr lang="en-US" altLang="en-US" sz="1600" b="1" noProof="1"/>
              <a:t> </a:t>
            </a:r>
            <a:r>
              <a:rPr lang="en-US" sz="1600" b="1" noProof="1"/>
              <a:t>subject,</a:t>
            </a:r>
            <a:r>
              <a:rPr lang="en-US" altLang="en-US" sz="1600" b="1" noProof="1"/>
              <a:t>  </a:t>
            </a:r>
            <a:r>
              <a:rPr lang="en-US" sz="1600" b="1" noProof="1"/>
              <a:t>grade </a:t>
            </a:r>
          </a:p>
          <a:p>
            <a:r>
              <a:rPr lang="en-US" sz="1600" b="1" noProof="1">
                <a:solidFill>
                  <a:srgbClr val="FF0000"/>
                </a:solidFill>
              </a:rPr>
              <a:t>WHERE  subject.GradeID</a:t>
            </a:r>
            <a:r>
              <a:rPr lang="en-US" altLang="en-US" sz="1600" b="1" noProof="1">
                <a:solidFill>
                  <a:srgbClr val="FF0000"/>
                </a:solidFill>
              </a:rPr>
              <a:t> </a:t>
            </a:r>
            <a:r>
              <a:rPr lang="en-US" sz="1600" b="1" noProof="1">
                <a:solidFill>
                  <a:srgbClr val="FF0000"/>
                </a:solidFill>
              </a:rPr>
              <a:t>= grade.GradeID;  </a:t>
            </a:r>
          </a:p>
        </p:txBody>
      </p:sp>
      <p:sp>
        <p:nvSpPr>
          <p:cNvPr id="45067" name="AutoShape 5"/>
          <p:cNvSpPr/>
          <p:nvPr/>
        </p:nvSpPr>
        <p:spPr>
          <a:xfrm>
            <a:off x="6660232" y="3502684"/>
            <a:ext cx="1872208" cy="646986"/>
          </a:xfrm>
          <a:prstGeom prst="wedgeRoundRectCallout">
            <a:avLst>
              <a:gd name="adj1" fmla="val -64826"/>
              <a:gd name="adj2" fmla="val 1292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x-none" sz="1600" noProof="1">
                <a:solidFill>
                  <a:schemeClr val="bg1"/>
                </a:solidFill>
              </a:rPr>
              <a:t> </a:t>
            </a:r>
            <a:r>
              <a:rPr lang="zh-CN" altLang="en-US" sz="16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返回记录数为两表记录数的乘积</a:t>
            </a:r>
            <a:endParaRPr lang="en-US" altLang="x-none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8" name="AutoShape 5"/>
          <p:cNvSpPr/>
          <p:nvPr/>
        </p:nvSpPr>
        <p:spPr>
          <a:xfrm>
            <a:off x="-508" y="4083918"/>
            <a:ext cx="1224136" cy="646986"/>
          </a:xfrm>
          <a:prstGeom prst="wedgeRoundRectCallout">
            <a:avLst>
              <a:gd name="adj1" fmla="val 59530"/>
              <a:gd name="adj2" fmla="val 281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等效于内连接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39552" y="2859782"/>
            <a:ext cx="436880" cy="531495"/>
            <a:chOff x="3548698" y="2423160"/>
            <a:chExt cx="436880" cy="531495"/>
          </a:xfrm>
        </p:grpSpPr>
        <p:sp>
          <p:nvSpPr>
            <p:cNvPr id="14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5" name="图片 14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907704" y="4682563"/>
            <a:ext cx="4800736" cy="373460"/>
            <a:chOff x="1403648" y="3795886"/>
            <a:chExt cx="5842480" cy="356677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2507078" y="3829223"/>
              <a:ext cx="4378097" cy="3233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：等值和非等值的连接查询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5BAE2A-1E97-4EDC-B8CB-841FEA3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bldLvl="0" animBg="1"/>
      <p:bldP spid="4506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外连接</a:t>
            </a:r>
          </a:p>
        </p:txBody>
      </p:sp>
      <p:sp>
        <p:nvSpPr>
          <p:cNvPr id="54273" name="内容占位符 1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214935" cy="3394075"/>
          </a:xfrm>
        </p:spPr>
        <p:txBody>
          <a:bodyPr/>
          <a:lstStyle/>
          <a:p>
            <a:r>
              <a:rPr lang="zh-CN" altLang="en-US" dirty="0"/>
              <a:t>左外连接（</a:t>
            </a:r>
            <a:r>
              <a:rPr lang="en-US" altLang="zh-CN" dirty="0"/>
              <a:t>LEFT JOIN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sz="1800" dirty="0"/>
              <a:t>从左表（</a:t>
            </a:r>
            <a:r>
              <a:rPr lang="en-US" altLang="zh-CN" sz="1800" dirty="0"/>
              <a:t>table_1</a:t>
            </a:r>
            <a:r>
              <a:rPr lang="zh-CN" altLang="en-US" sz="1800" dirty="0"/>
              <a:t>）中返回所有的记录，即便在右（</a:t>
            </a:r>
            <a:r>
              <a:rPr lang="en-US" altLang="zh-CN" sz="1800" dirty="0"/>
              <a:t>table_2</a:t>
            </a:r>
            <a:r>
              <a:rPr lang="zh-CN" altLang="en-US" sz="1800" dirty="0"/>
              <a:t>）中没有匹配的行</a:t>
            </a:r>
            <a:endParaRPr lang="en-US" sz="18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zh-CN" altLang="en-US" dirty="0"/>
              <a:t>右外连接</a:t>
            </a:r>
            <a:r>
              <a:rPr lang="en-US" altLang="zh-CN" dirty="0"/>
              <a:t>(RIGHT JOIN)</a:t>
            </a:r>
          </a:p>
          <a:p>
            <a:pPr lvl="1"/>
            <a:r>
              <a:rPr lang="zh-CN" altLang="en-US" sz="1800" dirty="0"/>
              <a:t>从右表（</a:t>
            </a:r>
            <a:r>
              <a:rPr lang="en-US" altLang="zh-CN" sz="1800" dirty="0"/>
              <a:t>table_2</a:t>
            </a:r>
            <a:r>
              <a:rPr lang="zh-CN" altLang="en-US" sz="1800" dirty="0"/>
              <a:t>）中返回所有的记录，即便在左（</a:t>
            </a:r>
            <a:r>
              <a:rPr lang="en-US" altLang="zh-CN" sz="1800" dirty="0"/>
              <a:t>table_1</a:t>
            </a:r>
            <a:r>
              <a:rPr lang="zh-CN" altLang="en-US" sz="1800" dirty="0"/>
              <a:t>）中没有匹配的行</a:t>
            </a:r>
            <a:endParaRPr lang="en-US" sz="1800" dirty="0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1115616" y="2067694"/>
            <a:ext cx="7416824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>
                <a:ea typeface="微软雅黑" pitchFamily="34" charset="-122"/>
              </a:rPr>
              <a:t>SELECT   </a:t>
            </a:r>
            <a:r>
              <a:rPr lang="zh-CN" altLang="en-US" noProof="1">
                <a:ea typeface="微软雅黑" pitchFamily="34" charset="-122"/>
              </a:rPr>
              <a:t>字段</a:t>
            </a:r>
            <a:r>
              <a:rPr lang="zh-CN" noProof="1">
                <a:ea typeface="微软雅黑" pitchFamily="34" charset="-122"/>
              </a:rPr>
              <a:t>1,</a:t>
            </a:r>
            <a:r>
              <a:rPr lang="zh-CN" altLang="en-US" noProof="1">
                <a:ea typeface="微软雅黑" pitchFamily="34" charset="-122"/>
              </a:rPr>
              <a:t>字段</a:t>
            </a:r>
            <a:r>
              <a:rPr lang="zh-CN" noProof="1">
                <a:ea typeface="微软雅黑" pitchFamily="34" charset="-122"/>
              </a:rPr>
              <a:t>2,…</a:t>
            </a:r>
            <a:r>
              <a:rPr lang="en-US" noProof="1">
                <a:ea typeface="微软雅黑" pitchFamily="34" charset="-122"/>
              </a:rPr>
              <a:t> FROM table_1 </a:t>
            </a:r>
          </a:p>
          <a:p>
            <a:pPr lvl="1"/>
            <a:r>
              <a:rPr lang="en-US" noProof="1">
                <a:ea typeface="微软雅黑" pitchFamily="34" charset="-122"/>
              </a:rPr>
              <a:t>LEFT  [ OUTER ]   JOIN   table_2    ON  table_1.</a:t>
            </a:r>
            <a:r>
              <a:rPr lang="zh-CN" altLang="en-US" noProof="1">
                <a:ea typeface="微软雅黑" pitchFamily="34" charset="-122"/>
              </a:rPr>
              <a:t>字段</a:t>
            </a:r>
            <a:r>
              <a:rPr lang="en-US" noProof="1">
                <a:ea typeface="微软雅黑" pitchFamily="34" charset="-122"/>
              </a:rPr>
              <a:t>x   =  table_2.</a:t>
            </a:r>
            <a:r>
              <a:rPr lang="zh-CN" altLang="en-US" noProof="1">
                <a:ea typeface="微软雅黑" pitchFamily="34" charset="-122"/>
              </a:rPr>
              <a:t>字段</a:t>
            </a:r>
            <a:r>
              <a:rPr lang="en-US" noProof="1">
                <a:ea typeface="微软雅黑" pitchFamily="34" charset="-122"/>
              </a:rPr>
              <a:t>y;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1043608" y="3939902"/>
            <a:ext cx="7704856" cy="5847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SELECT   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sz="1600" noProof="1">
                <a:latin typeface="微软雅黑" pitchFamily="34" charset="-122"/>
                <a:ea typeface="微软雅黑" pitchFamily="34" charset="-122"/>
              </a:rPr>
              <a:t>2,…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 FROM table_1 </a:t>
            </a:r>
          </a:p>
          <a:p>
            <a:pPr lvl="1"/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RIGHT   [ OUTER ]   JOIN   table_2    ON  table_1.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x   =  table_2.</a:t>
            </a:r>
            <a:r>
              <a:rPr lang="zh-CN" altLang="en-US" sz="1600" noProof="1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sz="1600" noProof="1">
                <a:latin typeface="微软雅黑" pitchFamily="34" charset="-122"/>
                <a:ea typeface="微软雅黑" pitchFamily="34" charset="-122"/>
              </a:rPr>
              <a:t>y;</a:t>
            </a:r>
          </a:p>
        </p:txBody>
      </p:sp>
      <p:sp>
        <p:nvSpPr>
          <p:cNvPr id="7" name="TextBox 65"/>
          <p:cNvSpPr txBox="1"/>
          <p:nvPr/>
        </p:nvSpPr>
        <p:spPr>
          <a:xfrm>
            <a:off x="251520" y="1795795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8" name="图片 7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797" y="1491630"/>
            <a:ext cx="314325" cy="314325"/>
          </a:xfrm>
          <a:prstGeom prst="rect">
            <a:avLst/>
          </a:prstGeom>
        </p:spPr>
      </p:pic>
      <p:sp>
        <p:nvSpPr>
          <p:cNvPr id="9" name="TextBox 65"/>
          <p:cNvSpPr txBox="1"/>
          <p:nvPr/>
        </p:nvSpPr>
        <p:spPr>
          <a:xfrm>
            <a:off x="251520" y="3817347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0" name="图片 9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797" y="3513182"/>
            <a:ext cx="314325" cy="3143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907704" y="4610550"/>
            <a:ext cx="4800736" cy="337464"/>
            <a:chOff x="1403648" y="3795886"/>
            <a:chExt cx="5842480" cy="322299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2884568" y="3829223"/>
              <a:ext cx="3623117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：外连接查询课程表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74E5E9-AA45-4957-BBD4-D37BE69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10241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学完本次课程后，你能够：</a:t>
            </a:r>
            <a:endParaRPr lang="en-US"/>
          </a:p>
          <a:p>
            <a:pPr lvl="1"/>
            <a:r>
              <a:rPr lang="zh-CN" altLang="en-US"/>
              <a:t>掌握</a:t>
            </a:r>
            <a:r>
              <a:rPr lang="en-US"/>
              <a:t>MySQL</a:t>
            </a:r>
            <a:r>
              <a:rPr lang="zh-CN" altLang="en-US"/>
              <a:t>删除数据</a:t>
            </a:r>
          </a:p>
          <a:p>
            <a:pPr lvl="1"/>
            <a:r>
              <a:rPr lang="zh-CN" altLang="en-US"/>
              <a:t>掌握</a:t>
            </a:r>
            <a:r>
              <a:rPr lang="en-US"/>
              <a:t>MySQL</a:t>
            </a:r>
            <a:r>
              <a:rPr lang="zh-CN" altLang="en-US"/>
              <a:t>查询语句</a:t>
            </a:r>
            <a:endParaRPr lang="en-US" altLang="zh-CN"/>
          </a:p>
          <a:p>
            <a:pPr lvl="1"/>
            <a:r>
              <a:rPr lang="zh-CN" altLang="en-US"/>
              <a:t>掌握模糊查询</a:t>
            </a:r>
            <a:endParaRPr lang="en-US" altLang="en-US"/>
          </a:p>
          <a:p>
            <a:pPr lvl="1"/>
            <a:r>
              <a:rPr lang="zh-CN" altLang="en-US"/>
              <a:t>理解连接查询原理</a:t>
            </a:r>
          </a:p>
          <a:p>
            <a:pPr lvl="1"/>
            <a:r>
              <a:rPr lang="zh-CN" altLang="en-US"/>
              <a:t>掌握内连接查询</a:t>
            </a:r>
          </a:p>
          <a:p>
            <a:pPr lvl="1"/>
            <a:r>
              <a:rPr lang="zh-CN" altLang="en-US"/>
              <a:t>掌握左外连接查询</a:t>
            </a:r>
          </a:p>
          <a:p>
            <a:pPr lvl="1"/>
            <a:r>
              <a:rPr lang="zh-CN" altLang="en-US"/>
              <a:t>理解自连接</a:t>
            </a:r>
          </a:p>
          <a:p>
            <a:pPr lvl="1"/>
            <a:endParaRPr lang="zh-CN" altLang="en-US" dirty="0"/>
          </a:p>
        </p:txBody>
      </p:sp>
      <p:pic>
        <p:nvPicPr>
          <p:cNvPr id="11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5040" y="180945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1104" y="230711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1105" y="285296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2120" y="33640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3426F8-CBDD-4A70-9BC9-0159976D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不同的</a:t>
            </a:r>
            <a:r>
              <a:rPr lang="en-US" altLang="zh-CN"/>
              <a:t>SQL JOIN</a:t>
            </a:r>
            <a:r>
              <a:rPr lang="zh-CN" altLang="en-US"/>
              <a:t>对比</a:t>
            </a:r>
          </a:p>
        </p:txBody>
      </p:sp>
      <p:sp>
        <p:nvSpPr>
          <p:cNvPr id="56321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JOIN</a:t>
            </a:r>
            <a:r>
              <a:rPr lang="zh-CN" altLang="en-US"/>
              <a:t>对比</a:t>
            </a:r>
            <a:endParaRPr lang="en-US"/>
          </a:p>
        </p:txBody>
      </p:sp>
      <p:graphicFrame>
        <p:nvGraphicFramePr>
          <p:cNvPr id="49156" name="表格 49155"/>
          <p:cNvGraphicFramePr/>
          <p:nvPr>
            <p:extLst/>
          </p:nvPr>
        </p:nvGraphicFramePr>
        <p:xfrm>
          <a:off x="1403648" y="1491630"/>
          <a:ext cx="6353249" cy="1967133"/>
        </p:xfrm>
        <a:graphic>
          <a:graphicData uri="http://schemas.openxmlformats.org/drawingml/2006/table">
            <a:tbl>
              <a:tblPr/>
              <a:tblGrid>
                <a:gridCol w="1752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26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操作符名称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6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INNER   JOIN</a:t>
                      </a: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endParaRPr lang="en-US" altLang="zh-CN" sz="1500" dirty="0">
                        <a:solidFill>
                          <a:srgbClr val="000000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JOIN</a:t>
                      </a: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如果表中有至少一个匹配，则返回行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7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LEFT JOIN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不论右表是否有匹配，都会返回左表的所有行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RIGHT JOIN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不论左表是否有匹配，都会返回右表的所有行</a:t>
                      </a:r>
                    </a:p>
                  </a:txBody>
                  <a:tcPr marL="68576" marR="68576" marT="34303" marB="3430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3507854"/>
            <a:ext cx="250666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E213C5-2C49-4D32-8024-4012385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自连接查询</a:t>
            </a:r>
            <a:r>
              <a:rPr lang="en-US"/>
              <a:t> </a:t>
            </a:r>
            <a:endParaRPr lang="zh-CN" altLang="en-US"/>
          </a:p>
        </p:txBody>
      </p:sp>
      <p:sp>
        <p:nvSpPr>
          <p:cNvPr id="8194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数据表与自身进行连接</a:t>
            </a:r>
            <a:endParaRPr lang="en-US" altLang="zh-CN" dirty="0"/>
          </a:p>
          <a:p>
            <a:pPr lvl="1"/>
            <a:r>
              <a:rPr lang="zh-CN" altLang="en-US" noProof="1"/>
              <a:t>从一个包含栏目</a:t>
            </a:r>
            <a:r>
              <a:rPr lang="en-US" altLang="zh-CN" noProof="1"/>
              <a:t>ID,</a:t>
            </a:r>
            <a:r>
              <a:rPr lang="zh-CN" altLang="en-US" noProof="1"/>
              <a:t>栏目名称和父栏目</a:t>
            </a:r>
            <a:r>
              <a:rPr lang="en-US" altLang="zh-CN" noProof="1"/>
              <a:t>ID</a:t>
            </a:r>
            <a:r>
              <a:rPr lang="zh-CN" altLang="en-US" noProof="1"/>
              <a:t>的表中，查询父栏目名称和其子栏目名称，表结构如下：</a:t>
            </a:r>
            <a:endParaRPr lang="zh-CN" altLang="zh-CN" noProof="1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1210" name="AutoShape 3"/>
          <p:cNvSpPr/>
          <p:nvPr/>
        </p:nvSpPr>
        <p:spPr>
          <a:xfrm>
            <a:off x="1331640" y="2329592"/>
            <a:ext cx="6107113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noProof="1"/>
              <a:t>#</a:t>
            </a:r>
            <a:r>
              <a:rPr lang="zh-CN" altLang="en-US" noProof="1"/>
              <a:t>表结构语句</a:t>
            </a:r>
            <a:endParaRPr lang="zh-CN" noProof="1"/>
          </a:p>
          <a:p>
            <a:r>
              <a:rPr lang="en-US" noProof="1"/>
              <a:t>CREATE TABLE IF NOT EXISTS category(</a:t>
            </a:r>
          </a:p>
          <a:p>
            <a:r>
              <a:rPr lang="en-US" noProof="1"/>
              <a:t>     categoryId int(10)  auto_increment  primary key,</a:t>
            </a:r>
          </a:p>
          <a:p>
            <a:r>
              <a:rPr lang="en-US" noProof="1"/>
              <a:t>     categoryName   varchar(32) not null ,</a:t>
            </a:r>
          </a:p>
          <a:p>
            <a:r>
              <a:rPr lang="en-US" noProof="1"/>
              <a:t>     pid  int(10)</a:t>
            </a:r>
          </a:p>
          <a:p>
            <a:r>
              <a:rPr lang="en-US" noProof="1"/>
              <a:t>);</a:t>
            </a:r>
          </a:p>
        </p:txBody>
      </p:sp>
      <p:graphicFrame>
        <p:nvGraphicFramePr>
          <p:cNvPr id="8198" name="对象 51210"/>
          <p:cNvGraphicFramePr>
            <a:graphicFrameLocks/>
          </p:cNvGraphicFramePr>
          <p:nvPr>
            <p:extLst/>
          </p:nvPr>
        </p:nvGraphicFramePr>
        <p:xfrm>
          <a:off x="6385447" y="3380448"/>
          <a:ext cx="21066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2324424" imgH="1371429" progId="PBrush">
                  <p:embed/>
                </p:oleObj>
              </mc:Choice>
              <mc:Fallback>
                <p:oleObj r:id="rId4" imgW="2324424" imgH="1371429" progId="PBrush">
                  <p:embed/>
                  <p:pic>
                    <p:nvPicPr>
                      <p:cNvPr id="8198" name="对象 512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447" y="3380448"/>
                        <a:ext cx="210661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67544" y="1707654"/>
            <a:ext cx="436880" cy="531495"/>
            <a:chOff x="3548698" y="2423160"/>
            <a:chExt cx="436880" cy="531495"/>
          </a:xfrm>
        </p:grpSpPr>
        <p:sp>
          <p:nvSpPr>
            <p:cNvPr id="13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4" name="图片 13" descr="C:\Users\Lenovo\Desktop\icon\电脑.png电脑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547664" y="4587979"/>
            <a:ext cx="4800736" cy="373460"/>
            <a:chOff x="1403648" y="3795886"/>
            <a:chExt cx="5842480" cy="356677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198654" y="3829223"/>
              <a:ext cx="2994944" cy="3233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10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：自连接查询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B73D41-188E-4BFD-9972-A947800B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93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r>
              <a:rPr lang="zh-CN" altLang="en-US" dirty="0"/>
              <a:t>：连接查询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查询学生表（</a:t>
            </a:r>
            <a:r>
              <a:rPr lang="en-US" altLang="zh-CN" dirty="0"/>
              <a:t>student)</a:t>
            </a:r>
            <a:r>
              <a:rPr lang="zh-CN" altLang="en-US" dirty="0"/>
              <a:t>的学号</a:t>
            </a:r>
            <a:r>
              <a:rPr lang="en-US" altLang="zh-CN" dirty="0"/>
              <a:t>(</a:t>
            </a:r>
            <a:r>
              <a:rPr lang="en-US" altLang="zh-CN" dirty="0" err="1"/>
              <a:t>studentNo</a:t>
            </a:r>
            <a:r>
              <a:rPr lang="en-US" altLang="zh-CN" dirty="0"/>
              <a:t>),</a:t>
            </a:r>
            <a:r>
              <a:rPr lang="zh-CN" altLang="en-US" dirty="0"/>
              <a:t>姓名</a:t>
            </a:r>
            <a:r>
              <a:rPr lang="en-US" altLang="zh-CN" dirty="0"/>
              <a:t>(StudentName)</a:t>
            </a:r>
            <a:r>
              <a:rPr lang="zh-CN" altLang="en-US" dirty="0"/>
              <a:t>和所在年级</a:t>
            </a:r>
            <a:r>
              <a:rPr lang="en-US" altLang="zh-CN" dirty="0"/>
              <a:t>(</a:t>
            </a:r>
            <a:r>
              <a:rPr lang="en-US" altLang="zh-CN" dirty="0" err="1"/>
              <a:t>GradeName</a:t>
            </a:r>
            <a:r>
              <a:rPr lang="en-US" altLang="zh-CN" dirty="0"/>
              <a:t>) </a:t>
            </a:r>
          </a:p>
          <a:p>
            <a:pPr lvl="2"/>
            <a:r>
              <a:rPr lang="zh-CN" altLang="en-US" dirty="0"/>
              <a:t>分别使用</a:t>
            </a:r>
            <a:endParaRPr lang="en-US" dirty="0"/>
          </a:p>
          <a:p>
            <a:pPr lvl="3"/>
            <a:r>
              <a:rPr lang="zh-CN" altLang="en-US" sz="1600" dirty="0"/>
              <a:t>左连接查询方式</a:t>
            </a:r>
            <a:endParaRPr lang="en-US" sz="1600" dirty="0"/>
          </a:p>
          <a:p>
            <a:pPr lvl="3"/>
            <a:r>
              <a:rPr lang="zh-CN" altLang="en-US" sz="1600" dirty="0"/>
              <a:t>右连接查询方式</a:t>
            </a:r>
            <a:endParaRPr lang="en-US" sz="1600" dirty="0"/>
          </a:p>
          <a:p>
            <a:pPr lvl="3"/>
            <a:r>
              <a:rPr lang="zh-CN" altLang="en-US" sz="1600" dirty="0"/>
              <a:t>内连接查询方式</a:t>
            </a:r>
            <a:endParaRPr lang="en-US" sz="1600" dirty="0"/>
          </a:p>
          <a:p>
            <a:pPr lvl="2"/>
            <a:r>
              <a:rPr lang="en-US" altLang="zh-CN" dirty="0"/>
              <a:t>Student</a:t>
            </a:r>
            <a:r>
              <a:rPr lang="zh-CN" altLang="en-US" dirty="0"/>
              <a:t>表插入一条数据后比较三种查询方式区别</a:t>
            </a:r>
            <a:endParaRPr lang="en-US" dirty="0"/>
          </a:p>
          <a:p>
            <a:pPr lvl="3"/>
            <a:r>
              <a:rPr lang="en-US" dirty="0"/>
              <a:t> </a:t>
            </a:r>
            <a:r>
              <a:rPr lang="en-US" altLang="zh-CN" sz="1600" dirty="0"/>
              <a:t>StudentNo, </a:t>
            </a:r>
            <a:r>
              <a:rPr lang="en-US" altLang="zh-CN" sz="1600" dirty="0" err="1"/>
              <a:t>StudentName,Phone,Address,Email</a:t>
            </a:r>
            <a:r>
              <a:rPr lang="en-US" altLang="zh-CN" sz="1600" dirty="0"/>
              <a:t>  </a:t>
            </a:r>
          </a:p>
          <a:p>
            <a:pPr marL="1371600" lvl="3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对应：</a:t>
            </a:r>
            <a:endParaRPr lang="en-US" sz="1600" dirty="0"/>
          </a:p>
          <a:p>
            <a:pPr lvl="3"/>
            <a:r>
              <a:rPr lang="en-US" sz="1600" dirty="0"/>
              <a:t> </a:t>
            </a:r>
            <a:r>
              <a:rPr lang="en-US" altLang="zh-CN" sz="1600" dirty="0"/>
              <a:t>2000,"</a:t>
            </a:r>
            <a:r>
              <a:rPr lang="zh-CN" altLang="en-US" sz="1600" dirty="0"/>
              <a:t>无名</a:t>
            </a:r>
            <a:r>
              <a:rPr lang="en-US" altLang="zh-CN" sz="1600" dirty="0"/>
              <a:t>","13400000000001","</a:t>
            </a:r>
            <a:r>
              <a:rPr lang="zh-CN" altLang="en-US" sz="1600" dirty="0"/>
              <a:t>上海</a:t>
            </a:r>
            <a:r>
              <a:rPr lang="en-US" altLang="zh-CN" sz="1600" dirty="0"/>
              <a:t>","unname@bdqn.cn"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B3618A-524C-4B23-8A52-7E974592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15816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查询语句的基本语法是什么？</a:t>
            </a:r>
            <a:endParaRPr lang="en-US" altLang="zh-CN" dirty="0"/>
          </a:p>
          <a:p>
            <a:r>
              <a:rPr lang="zh-CN" altLang="en-US" dirty="0"/>
              <a:t>模糊查询的关键字是什么？</a:t>
            </a:r>
            <a:endParaRPr lang="en-US" altLang="zh-CN" dirty="0"/>
          </a:p>
          <a:p>
            <a:r>
              <a:rPr lang="zh-CN" altLang="en-US" dirty="0"/>
              <a:t>在什么场合下需要使用连接查询？有哪几种连接查询？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A3F9AA-CDAD-4F5D-B3DE-DFCA8237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6381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67475D-0FE0-4190-B2CA-0FEBB069C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/>
              <a:t>/35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课程项目分析</a:t>
            </a:r>
            <a:endParaRPr lang="en-US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MySchool</a:t>
            </a:r>
            <a:r>
              <a:rPr lang="zh-CN" altLang="en-US"/>
              <a:t>数据库</a:t>
            </a:r>
          </a:p>
        </p:txBody>
      </p:sp>
      <p:pic>
        <p:nvPicPr>
          <p:cNvPr id="14339" name="图片 5" descr="Snap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1531937"/>
            <a:ext cx="5788025" cy="344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AutoShape 17"/>
          <p:cNvSpPr/>
          <p:nvPr/>
        </p:nvSpPr>
        <p:spPr>
          <a:xfrm>
            <a:off x="6246813" y="1419225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课程表</a:t>
            </a:r>
          </a:p>
        </p:txBody>
      </p:sp>
      <p:sp>
        <p:nvSpPr>
          <p:cNvPr id="10246" name="AutoShape 17"/>
          <p:cNvSpPr/>
          <p:nvPr/>
        </p:nvSpPr>
        <p:spPr>
          <a:xfrm>
            <a:off x="3168650" y="1419225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成绩表</a:t>
            </a:r>
          </a:p>
        </p:txBody>
      </p:sp>
      <p:sp>
        <p:nvSpPr>
          <p:cNvPr id="10247" name="AutoShape 17"/>
          <p:cNvSpPr/>
          <p:nvPr/>
        </p:nvSpPr>
        <p:spPr>
          <a:xfrm>
            <a:off x="3402013" y="3254375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学生信息表</a:t>
            </a:r>
          </a:p>
        </p:txBody>
      </p:sp>
      <p:sp>
        <p:nvSpPr>
          <p:cNvPr id="10248" name="AutoShape 17"/>
          <p:cNvSpPr/>
          <p:nvPr/>
        </p:nvSpPr>
        <p:spPr>
          <a:xfrm>
            <a:off x="6300788" y="3219450"/>
            <a:ext cx="1133475" cy="332006"/>
          </a:xfrm>
          <a:prstGeom prst="wedgeRoundRectCallout">
            <a:avLst>
              <a:gd name="adj1" fmla="val -42750"/>
              <a:gd name="adj2" fmla="val 98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年级表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968750" y="4155926"/>
            <a:ext cx="1251322" cy="0"/>
          </a:xfrm>
          <a:prstGeom prst="straightConnector1">
            <a:avLst/>
          </a:prstGeom>
          <a:ln w="15875">
            <a:solidFill>
              <a:srgbClr val="0099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7D97C7-DA17-4DA9-8B1A-B050B09C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数据表设计</a:t>
            </a:r>
          </a:p>
        </p:txBody>
      </p:sp>
      <p:sp>
        <p:nvSpPr>
          <p:cNvPr id="16385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了解表之间的业务逻辑关系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35646"/>
            <a:ext cx="6588125" cy="265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152A12-138D-443F-B2CD-086969E7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r>
              <a:rPr lang="zh-CN" altLang="en-US"/>
              <a:t>语言</a:t>
            </a:r>
          </a:p>
        </p:txBody>
      </p:sp>
      <p:sp>
        <p:nvSpPr>
          <p:cNvPr id="17409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DQL(Data Query Language</a:t>
            </a:r>
            <a:r>
              <a:rPr lang="zh-CN" altLang="en-US" dirty="0"/>
              <a:t>，数据查询语言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查询数据库数据，如</a:t>
            </a:r>
            <a:r>
              <a:rPr lang="en-US" altLang="zh-CN" dirty="0"/>
              <a:t>SELECT</a:t>
            </a:r>
            <a:r>
              <a:rPr lang="zh-CN" altLang="en-US" dirty="0"/>
              <a:t>语句</a:t>
            </a:r>
            <a:endParaRPr lang="en-US" dirty="0"/>
          </a:p>
          <a:p>
            <a:pPr lvl="1"/>
            <a:r>
              <a:rPr lang="zh-CN" altLang="en-US" dirty="0"/>
              <a:t>简单的单表查询或多表的复杂查询和嵌套查询</a:t>
            </a:r>
            <a:endParaRPr lang="en-US" dirty="0"/>
          </a:p>
          <a:p>
            <a:pPr lvl="1"/>
            <a:r>
              <a:rPr lang="zh-CN" altLang="en-US" dirty="0"/>
              <a:t>数据库语言中最核心、最重要的语句</a:t>
            </a:r>
            <a:endParaRPr lang="en-US" dirty="0"/>
          </a:p>
          <a:p>
            <a:pPr lvl="1"/>
            <a:r>
              <a:rPr lang="zh-CN" altLang="en-US" dirty="0"/>
              <a:t>使用频率最高的语句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FC7BB4-CB63-48C6-9B3B-931562F2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</a:t>
            </a:r>
            <a:r>
              <a:rPr lang="zh-CN" altLang="en-US"/>
              <a:t>语法</a:t>
            </a:r>
          </a:p>
        </p:txBody>
      </p:sp>
      <p:sp>
        <p:nvSpPr>
          <p:cNvPr id="18434" name="AutoShape 3"/>
          <p:cNvSpPr>
            <a:spLocks noChangeArrowheads="1"/>
          </p:cNvSpPr>
          <p:nvPr/>
        </p:nvSpPr>
        <p:spPr bwMode="auto">
          <a:xfrm>
            <a:off x="1116013" y="915988"/>
            <a:ext cx="7272411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SELECT   [ALL | DISTINCT] </a:t>
            </a:r>
          </a:p>
          <a:p>
            <a:pPr lvl="1"/>
            <a:r>
              <a:rPr lang="en-US" noProof="1"/>
              <a:t>{  * |  table.* | [ table.fi</a:t>
            </a:r>
            <a:r>
              <a:rPr lang="en-US" altLang="en-US" noProof="1"/>
              <a:t>eld</a:t>
            </a:r>
            <a:r>
              <a:rPr lang="en-US" noProof="1"/>
              <a:t>1 [ as  alias1] [,</a:t>
            </a:r>
            <a:r>
              <a:rPr lang="en-US" altLang="en-US" noProof="1"/>
              <a:t> </a:t>
            </a:r>
            <a:r>
              <a:rPr lang="en-US" noProof="1"/>
              <a:t>table.fi</a:t>
            </a:r>
            <a:r>
              <a:rPr lang="en-US" altLang="en-US" noProof="1"/>
              <a:t>eld</a:t>
            </a:r>
            <a:r>
              <a:rPr lang="en-US" noProof="1"/>
              <a:t>2 [as  alias2]][,</a:t>
            </a:r>
            <a:r>
              <a:rPr lang="en-US" altLang="en-US" noProof="1"/>
              <a:t> </a:t>
            </a:r>
            <a:r>
              <a:rPr lang="en-US" noProof="1"/>
              <a:t>…]] }</a:t>
            </a:r>
          </a:p>
          <a:p>
            <a:pPr lvl="1"/>
            <a:r>
              <a:rPr lang="en-US" noProof="1"/>
              <a:t>FROM  table_name  [ as  table_ alias  ]</a:t>
            </a:r>
          </a:p>
          <a:p>
            <a:pPr lvl="1"/>
            <a:r>
              <a:rPr lang="en-US" noProof="1"/>
              <a:t>    [</a:t>
            </a:r>
            <a:r>
              <a:rPr lang="en-US" altLang="en-US" noProof="1"/>
              <a:t> </a:t>
            </a:r>
            <a:r>
              <a:rPr lang="en-US" noProof="1"/>
              <a:t>left|out|inner  join  table_name2</a:t>
            </a:r>
            <a:r>
              <a:rPr lang="en-US" altLang="en-US" noProof="1"/>
              <a:t> </a:t>
            </a:r>
            <a:r>
              <a:rPr lang="en-US" noProof="1"/>
              <a:t>]    #</a:t>
            </a:r>
            <a:r>
              <a:rPr lang="zh-CN" altLang="en-US" noProof="1"/>
              <a:t>联合查询</a:t>
            </a:r>
            <a:endParaRPr lang="zh-CN" noProof="1"/>
          </a:p>
          <a:p>
            <a:pPr lvl="1"/>
            <a:r>
              <a:rPr lang="en-US" noProof="1"/>
              <a:t>	[ WHERE  … ]   	#</a:t>
            </a:r>
            <a:r>
              <a:rPr lang="zh-CN" altLang="en-US" noProof="1"/>
              <a:t>指定结果需满足的条件</a:t>
            </a:r>
            <a:endParaRPr lang="zh-CN" noProof="1"/>
          </a:p>
          <a:p>
            <a:pPr lvl="1"/>
            <a:r>
              <a:rPr lang="en-US" noProof="1"/>
              <a:t>	[ GROUP BY …]	#</a:t>
            </a:r>
            <a:r>
              <a:rPr lang="zh-CN" altLang="en-US" noProof="1"/>
              <a:t>指定结果按照哪几个字段来分组</a:t>
            </a:r>
            <a:endParaRPr lang="zh-CN" noProof="1"/>
          </a:p>
          <a:p>
            <a:pPr lvl="1"/>
            <a:r>
              <a:rPr lang="zh-CN" noProof="1"/>
              <a:t>	[</a:t>
            </a:r>
            <a:r>
              <a:rPr lang="zh-CN" altLang="en-US" noProof="1"/>
              <a:t> </a:t>
            </a:r>
            <a:r>
              <a:rPr lang="en-US" noProof="1"/>
              <a:t>HAVING …]	#</a:t>
            </a:r>
            <a:r>
              <a:rPr lang="zh-CN" altLang="en-US" noProof="1"/>
              <a:t>过滤分组的记录必须满足的次要条件</a:t>
            </a:r>
            <a:endParaRPr lang="zh-CN" noProof="1"/>
          </a:p>
          <a:p>
            <a:pPr lvl="1"/>
            <a:r>
              <a:rPr lang="en-US" noProof="1"/>
              <a:t>	[ ORDER BY… ]	#</a:t>
            </a:r>
            <a:r>
              <a:rPr lang="zh-CN" altLang="en-US" noProof="1"/>
              <a:t>指定查询记录按一个或者多个条件排序</a:t>
            </a:r>
            <a:endParaRPr lang="zh-CN" noProof="1"/>
          </a:p>
          <a:p>
            <a:pPr lvl="1"/>
            <a:r>
              <a:rPr lang="en-US" noProof="1"/>
              <a:t>	[ LIMIT  {   [ offset,] row_count    |   row_count </a:t>
            </a:r>
            <a:r>
              <a:rPr lang="en-US" altLang="en-US" noProof="1"/>
              <a:t>OFFSET </a:t>
            </a:r>
            <a:r>
              <a:rPr lang="en-US" noProof="1"/>
              <a:t>offset   }] ;  #</a:t>
            </a:r>
            <a:r>
              <a:rPr lang="zh-CN" altLang="en-US" noProof="1"/>
              <a:t>指定查询的记录从哪条至哪条</a:t>
            </a:r>
            <a:endParaRPr lang="zh-CN" noProof="1"/>
          </a:p>
        </p:txBody>
      </p:sp>
      <p:sp>
        <p:nvSpPr>
          <p:cNvPr id="18435" name="AutoShape 4"/>
          <p:cNvSpPr>
            <a:spLocks noChangeArrowheads="1"/>
          </p:cNvSpPr>
          <p:nvPr/>
        </p:nvSpPr>
        <p:spPr bwMode="auto">
          <a:xfrm>
            <a:off x="1259632" y="4155926"/>
            <a:ext cx="5680075" cy="791706"/>
          </a:xfrm>
          <a:prstGeom prst="wedgeRoundRectCallout">
            <a:avLst>
              <a:gd name="adj1" fmla="val -50222"/>
              <a:gd name="adj2" fmla="val -32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[]  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括号代表可选的；                                                                                       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{}  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括号代表必须的；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#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  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MySQL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语句中的注释符，也可以用 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/*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该处为注释*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/  </a:t>
            </a:r>
            <a:endParaRPr lang="zh-CN" alt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6" name="TextBox 65"/>
          <p:cNvSpPr txBox="1"/>
          <p:nvPr/>
        </p:nvSpPr>
        <p:spPr>
          <a:xfrm>
            <a:off x="323528" y="1075715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7" name="图片 6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805" y="771550"/>
            <a:ext cx="314325" cy="3143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D93D92-4A3E-4AC9-ADCA-E44CFC5B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259632" y="3725619"/>
            <a:ext cx="6624736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SELECT  </a:t>
            </a:r>
            <a:r>
              <a:rPr lang="en-US" altLang="zh-CN" b="1" dirty="0" err="1"/>
              <a:t>student.StudentNo</a:t>
            </a:r>
            <a:r>
              <a:rPr lang="en-US" altLang="zh-CN" b="1" dirty="0"/>
              <a:t> , StudentName, </a:t>
            </a:r>
            <a:r>
              <a:rPr lang="en-US" altLang="zh-CN" b="1" dirty="0" err="1"/>
              <a:t>StudentResult</a:t>
            </a:r>
            <a:r>
              <a:rPr lang="en-US" altLang="zh-CN" b="1" dirty="0"/>
              <a:t>   </a:t>
            </a:r>
          </a:p>
          <a:p>
            <a:r>
              <a:rPr lang="en-US" altLang="zh-CN" b="1" dirty="0"/>
              <a:t>FROM   student  , result ;</a:t>
            </a:r>
          </a:p>
        </p:txBody>
      </p:sp>
      <p:sp>
        <p:nvSpPr>
          <p:cNvPr id="2048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指定查询字段</a:t>
            </a:r>
          </a:p>
        </p:txBody>
      </p:sp>
      <p:sp>
        <p:nvSpPr>
          <p:cNvPr id="16386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查询表中所有的数据列结果，采用“</a:t>
            </a:r>
            <a:r>
              <a:rPr lang="en-US" dirty="0"/>
              <a:t>*</a:t>
            </a:r>
            <a:r>
              <a:rPr lang="zh-CN" altLang="en-US" dirty="0"/>
              <a:t>”符号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可指定查询的结果数据列</a:t>
            </a:r>
            <a:endParaRPr lang="en-US" dirty="0"/>
          </a:p>
          <a:p>
            <a:pPr lvl="1"/>
            <a:r>
              <a:rPr lang="zh-CN" altLang="en-US" sz="1800" dirty="0"/>
              <a:t>如只查询</a:t>
            </a:r>
            <a:r>
              <a:rPr lang="en-US" altLang="zh-CN" sz="1800" dirty="0"/>
              <a:t>student</a:t>
            </a:r>
            <a:r>
              <a:rPr lang="zh-CN" altLang="en-US" sz="1800" dirty="0"/>
              <a:t>表中的学号、姓名、电话</a:t>
            </a:r>
            <a:endParaRPr lang="en-US" sz="1800" dirty="0"/>
          </a:p>
          <a:p>
            <a:pPr lvl="2"/>
            <a:endParaRPr lang="en-US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如区分连接查询时两个表有同名的字段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6388" name="AutoShape 5"/>
          <p:cNvSpPr/>
          <p:nvPr/>
        </p:nvSpPr>
        <p:spPr>
          <a:xfrm>
            <a:off x="3491880" y="4400590"/>
            <a:ext cx="2310184" cy="332006"/>
          </a:xfrm>
          <a:prstGeom prst="wedgeRoundRectCallout">
            <a:avLst>
              <a:gd name="adj1" fmla="val -36842"/>
              <a:gd name="adj2" fmla="val -144777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指定该字段属于哪个表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6389" name="AutoShape 5"/>
          <p:cNvSpPr/>
          <p:nvPr/>
        </p:nvSpPr>
        <p:spPr>
          <a:xfrm>
            <a:off x="7159947" y="1851670"/>
            <a:ext cx="1660525" cy="330200"/>
          </a:xfrm>
          <a:prstGeom prst="wedgeRoundRectCallout">
            <a:avLst>
              <a:gd name="adj1" fmla="val -74468"/>
              <a:gd name="adj2" fmla="val -5638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效率低，不推荐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31640" y="1482338"/>
            <a:ext cx="5381625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select   *   from student;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59632" y="2715766"/>
            <a:ext cx="6624736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SELECT     StudentNo, StudentName, Phone  FROM  student;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5B2875-D01F-4E99-9523-C05526DA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子句</a:t>
            </a:r>
          </a:p>
        </p:txBody>
      </p:sp>
      <p:sp>
        <p:nvSpPr>
          <p:cNvPr id="22529" name="内容占位符 1"/>
          <p:cNvSpPr>
            <a:spLocks noGrp="1" noChangeArrowheads="1"/>
          </p:cNvSpPr>
          <p:nvPr>
            <p:ph idx="1"/>
          </p:nvPr>
        </p:nvSpPr>
        <p:spPr>
          <a:xfrm>
            <a:off x="676800" y="1015200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AS</a:t>
            </a:r>
            <a:r>
              <a:rPr lang="zh-CN" altLang="en-US" dirty="0"/>
              <a:t>子句作用</a:t>
            </a:r>
            <a:endParaRPr lang="en-US" dirty="0"/>
          </a:p>
          <a:p>
            <a:pPr lvl="1"/>
            <a:r>
              <a:rPr lang="zh-CN" altLang="en-US" dirty="0"/>
              <a:t>可给数据列取一个新别名</a:t>
            </a:r>
            <a:endParaRPr lang="en-US" dirty="0"/>
          </a:p>
          <a:p>
            <a:pPr lvl="1"/>
            <a:r>
              <a:rPr lang="zh-CN" altLang="en-US" dirty="0"/>
              <a:t>可给表取一个新别名</a:t>
            </a:r>
            <a:endParaRPr lang="en-US" dirty="0"/>
          </a:p>
          <a:p>
            <a:pPr lvl="1"/>
            <a:r>
              <a:rPr lang="zh-CN" altLang="en-US" dirty="0"/>
              <a:t>可把经计算或总结的结果用另外一个新名称来代替</a:t>
            </a:r>
            <a:endParaRPr lang="en-US" dirty="0"/>
          </a:p>
          <a:p>
            <a:r>
              <a:rPr lang="en-US" altLang="zh-CN" dirty="0"/>
              <a:t>AS</a:t>
            </a:r>
            <a:r>
              <a:rPr lang="zh-CN" altLang="en-US" dirty="0"/>
              <a:t>子句用法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59632" y="3160588"/>
            <a:ext cx="6624736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SELECT   StudentNo   AS “</a:t>
            </a:r>
            <a:r>
              <a:rPr lang="zh-CN" altLang="en-US" b="1" dirty="0"/>
              <a:t>学号</a:t>
            </a:r>
            <a:r>
              <a:rPr lang="en-US" altLang="zh-CN" b="1" dirty="0"/>
              <a:t>”   FROM  </a:t>
            </a:r>
            <a:r>
              <a:rPr lang="zh-CN" altLang="en-US" b="1" dirty="0"/>
              <a:t> </a:t>
            </a:r>
            <a:r>
              <a:rPr lang="en-US" altLang="zh-CN" b="1" dirty="0"/>
              <a:t>student;</a:t>
            </a:r>
          </a:p>
          <a:p>
            <a:r>
              <a:rPr lang="en-US" altLang="zh-CN" b="1" dirty="0"/>
              <a:t>SELECT  </a:t>
            </a:r>
            <a:r>
              <a:rPr lang="zh-CN" altLang="en-US" b="1" dirty="0"/>
              <a:t> </a:t>
            </a:r>
            <a:r>
              <a:rPr lang="en-US" altLang="zh-CN" b="1" dirty="0" err="1"/>
              <a:t>a.StudentNo</a:t>
            </a:r>
            <a:r>
              <a:rPr lang="en-US" altLang="zh-CN" b="1" dirty="0"/>
              <a:t>   FROM </a:t>
            </a:r>
            <a:r>
              <a:rPr lang="zh-CN" altLang="en-US" b="1" dirty="0"/>
              <a:t> </a:t>
            </a:r>
            <a:r>
              <a:rPr lang="en-US" altLang="zh-CN" b="1" dirty="0"/>
              <a:t> student AS  a;</a:t>
            </a:r>
          </a:p>
          <a:p>
            <a:r>
              <a:rPr lang="en-US" altLang="zh-CN" b="1" dirty="0"/>
              <a:t>SELECT   Phone+1 </a:t>
            </a:r>
            <a:r>
              <a:rPr lang="zh-CN" altLang="en-US" b="1" dirty="0"/>
              <a:t> </a:t>
            </a:r>
            <a:r>
              <a:rPr lang="en-US" altLang="zh-CN" b="1" dirty="0"/>
              <a:t>AS </a:t>
            </a:r>
            <a:r>
              <a:rPr lang="zh-CN" altLang="en-US" b="1" dirty="0"/>
              <a:t> </a:t>
            </a:r>
            <a:r>
              <a:rPr lang="en-US" altLang="zh-CN" b="1" dirty="0"/>
              <a:t>Tel    FROM</a:t>
            </a:r>
            <a:r>
              <a:rPr lang="zh-CN" altLang="en-US" b="1" dirty="0"/>
              <a:t>  </a:t>
            </a:r>
            <a:r>
              <a:rPr lang="en-US" altLang="zh-CN" b="1" dirty="0"/>
              <a:t> student;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331640" y="4323367"/>
            <a:ext cx="3136895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也可省略不写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5"/>
          <p:cNvSpPr txBox="1"/>
          <p:nvPr/>
        </p:nvSpPr>
        <p:spPr>
          <a:xfrm>
            <a:off x="539552" y="419884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</a:p>
        </p:txBody>
      </p:sp>
      <p:pic>
        <p:nvPicPr>
          <p:cNvPr id="8" name="图片 7" descr="C:\Users\Lenovo\Desktop\icon\注意(1).png注意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3847" y="3927068"/>
            <a:ext cx="288290" cy="24955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624D18-310D-42A1-994B-BD663A2A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35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2715</Words>
  <Application>Microsoft Office PowerPoint</Application>
  <PresentationFormat>全屏显示(16:9)</PresentationFormat>
  <Paragraphs>424</Paragraphs>
  <Slides>35</Slides>
  <Notes>21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使用DQL命令查询数据(一)</vt:lpstr>
      <vt:lpstr>PowerPoint 演示文稿</vt:lpstr>
      <vt:lpstr>本课目标</vt:lpstr>
      <vt:lpstr>课程项目分析</vt:lpstr>
      <vt:lpstr>数据表设计</vt:lpstr>
      <vt:lpstr>DQL语言</vt:lpstr>
      <vt:lpstr>SELECT语法</vt:lpstr>
      <vt:lpstr>指定查询字段</vt:lpstr>
      <vt:lpstr>AS子句</vt:lpstr>
      <vt:lpstr>DISTINCT关键字的使用</vt:lpstr>
      <vt:lpstr>使用表达式的列2-1</vt:lpstr>
      <vt:lpstr>使用表达式的列2-2</vt:lpstr>
      <vt:lpstr>练习1：查询课程表数据</vt:lpstr>
      <vt:lpstr>SELECT语法</vt:lpstr>
      <vt:lpstr>where条件语句</vt:lpstr>
      <vt:lpstr>逻辑操作符</vt:lpstr>
      <vt:lpstr>比较操作符</vt:lpstr>
      <vt:lpstr>BETWEEN AND范围查询</vt:lpstr>
      <vt:lpstr>LIKE模糊查询</vt:lpstr>
      <vt:lpstr>使用IN进行范围查询</vt:lpstr>
      <vt:lpstr>NULL空值条件查询</vt:lpstr>
      <vt:lpstr>练习2：查询“李”同学成绩</vt:lpstr>
      <vt:lpstr>数据表分析</vt:lpstr>
      <vt:lpstr>表关系</vt:lpstr>
      <vt:lpstr>SELECT语法</vt:lpstr>
      <vt:lpstr>连接查询（多表查询）</vt:lpstr>
      <vt:lpstr>内连接查询2-1</vt:lpstr>
      <vt:lpstr>内连接查询2-2</vt:lpstr>
      <vt:lpstr>外连接</vt:lpstr>
      <vt:lpstr>不同的SQL JOIN对比</vt:lpstr>
      <vt:lpstr>自连接查询 </vt:lpstr>
      <vt:lpstr>练习3：连接查询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571</cp:revision>
  <dcterms:created xsi:type="dcterms:W3CDTF">2013-09-17T02:35:00Z</dcterms:created>
  <dcterms:modified xsi:type="dcterms:W3CDTF">2019-02-18T08:07:33Z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