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342" r:id="rId6"/>
    <p:sldId id="262" r:id="rId7"/>
    <p:sldId id="261" r:id="rId8"/>
    <p:sldId id="263" r:id="rId9"/>
    <p:sldId id="266" r:id="rId10"/>
    <p:sldId id="267" r:id="rId11"/>
    <p:sldId id="269" r:id="rId12"/>
    <p:sldId id="264" r:id="rId13"/>
    <p:sldId id="270" r:id="rId14"/>
    <p:sldId id="272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10" r:id="rId38"/>
    <p:sldId id="296" r:id="rId39"/>
    <p:sldId id="297" r:id="rId40"/>
    <p:sldId id="298" r:id="rId41"/>
    <p:sldId id="299" r:id="rId42"/>
    <p:sldId id="302" r:id="rId43"/>
    <p:sldId id="300" r:id="rId44"/>
    <p:sldId id="303" r:id="rId45"/>
    <p:sldId id="304" r:id="rId46"/>
    <p:sldId id="349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1" r:id="rId61"/>
    <p:sldId id="323" r:id="rId62"/>
    <p:sldId id="318" r:id="rId63"/>
    <p:sldId id="320" r:id="rId64"/>
    <p:sldId id="329" r:id="rId65"/>
    <p:sldId id="324" r:id="rId66"/>
    <p:sldId id="330" r:id="rId67"/>
    <p:sldId id="325" r:id="rId68"/>
    <p:sldId id="326" r:id="rId69"/>
    <p:sldId id="328" r:id="rId70"/>
    <p:sldId id="327" r:id="rId71"/>
    <p:sldId id="331" r:id="rId72"/>
    <p:sldId id="332" r:id="rId73"/>
    <p:sldId id="333" r:id="rId74"/>
    <p:sldId id="334" r:id="rId75"/>
    <p:sldId id="339" r:id="rId76"/>
    <p:sldId id="336" r:id="rId77"/>
    <p:sldId id="347" r:id="rId78"/>
    <p:sldId id="337" r:id="rId79"/>
    <p:sldId id="335" r:id="rId80"/>
    <p:sldId id="340" r:id="rId81"/>
    <p:sldId id="343" r:id="rId82"/>
    <p:sldId id="345" r:id="rId83"/>
    <p:sldId id="346" r:id="rId84"/>
    <p:sldId id="350" r:id="rId85"/>
    <p:sldId id="351" r:id="rId86"/>
    <p:sldId id="352" r:id="rId87"/>
    <p:sldId id="353" r:id="rId88"/>
    <p:sldId id="354" r:id="rId89"/>
    <p:sldId id="357" r:id="rId90"/>
    <p:sldId id="355" r:id="rId91"/>
    <p:sldId id="356" r:id="rId92"/>
    <p:sldId id="358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3"/>
    <a:srgbClr val="CCFFFF"/>
    <a:srgbClr val="FFFF71"/>
    <a:srgbClr val="A4D86A"/>
    <a:srgbClr val="DCF0C6"/>
    <a:srgbClr val="3BE5E1"/>
    <a:srgbClr val="6FE0E3"/>
    <a:srgbClr val="5ADEEC"/>
    <a:srgbClr val="6EB2A7"/>
    <a:srgbClr val="5FB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4812" autoAdjust="0"/>
  </p:normalViewPr>
  <p:slideViewPr>
    <p:cSldViewPr snapToGrid="0">
      <p:cViewPr varScale="1">
        <p:scale>
          <a:sx n="87" d="100"/>
          <a:sy n="87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C522-1B12-4B44-B1B6-858019A061F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AFA7-892B-4B37-A337-BBBC5F444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prior-release-download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68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데이터베이스를 구축하기 위해서는 사용자는 먼저 데이터베이스 스키마를 정의한 후 </a:t>
            </a:r>
            <a:r>
              <a:rPr lang="en-US" altLang="ko-KR" smtClean="0"/>
              <a:t>DBMS</a:t>
            </a:r>
            <a:r>
              <a:rPr lang="ko-KR" altLang="en-US" smtClean="0"/>
              <a:t>에서 제공하는 연산자들을 사용하여 데이터를 저장</a:t>
            </a:r>
            <a:r>
              <a:rPr lang="en-US" altLang="ko-KR" smtClean="0"/>
              <a:t>, </a:t>
            </a:r>
            <a:r>
              <a:rPr lang="ko-KR" altLang="en-US" smtClean="0"/>
              <a:t>검색</a:t>
            </a:r>
            <a:r>
              <a:rPr lang="en-US" altLang="ko-KR" smtClean="0"/>
              <a:t>,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삭제하한다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DBMS</a:t>
            </a:r>
            <a:r>
              <a:rPr lang="ko-KR" altLang="en-US" smtClean="0"/>
              <a:t>는 이와 같은 작업을 용이하게 하는 </a:t>
            </a:r>
            <a:r>
              <a:rPr lang="en-US" altLang="ko-KR" smtClean="0"/>
              <a:t>3</a:t>
            </a:r>
            <a:r>
              <a:rPr lang="ko-KR" altLang="en-US" smtClean="0"/>
              <a:t>가지 언어을 제공한다</a:t>
            </a:r>
            <a:r>
              <a:rPr lang="en-US" altLang="ko-KR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8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https://www.oracle.com/database/technologies/xe-prior-release-downloads.html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2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4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63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99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48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02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8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98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55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55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6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https://zoomin-diary.tistory.com/entry/DIKW-%ED%94%BC%EB%9D%BC%EB%AF%B8%EB%93%9C-%EB%8D%B0%EC%9D%B4%ED%84%B0-%EC%A0%95%EB%B3%B4%EC%97%90-%EB%8C%80%ED%95%9C-%EA%B8%B0%EB%B3%B8-%EC%9D%B4%ED%95%B4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85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9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5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23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45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8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941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26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스키마는 데이터베이스의 구조와 제약 조건에 관한 전반적인 명세를 기술한 메타데이터의 집합이다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90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23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5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35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12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6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https://d2.naver.com/helloworld/907716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52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http://www.gurubee.net/lecture/2377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23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http://www.gurubee.net/lecture/2377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6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카탈로그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데이터사전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저장된  데이터베이스로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데이터사전</a:t>
            </a:r>
            <a:r>
              <a:rPr lang="en-US" altLang="ko-KR" dirty="0" smtClean="0"/>
              <a:t>=</a:t>
            </a:r>
            <a:r>
              <a:rPr lang="ko-KR" altLang="en-US" dirty="0" smtClean="0"/>
              <a:t>시스템 카탈로그</a:t>
            </a:r>
            <a:r>
              <a:rPr lang="en-US" altLang="ko-KR" dirty="0" smtClean="0"/>
              <a:t>(system catalog)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저장된 데이터베이스의 스키마 정보를 유지한다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05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사원의 부서 이름을 알기 위해서는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비교한다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양쪽 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같아야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컬럼들은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테이블이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(PK&lt;-&gt;FK)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연결 되어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가장 많이 사용되어지는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유형 이며 단순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내부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이라고도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54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사원의 부서 이름을 알기 위해서는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컬럼과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테이블의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비교한다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양쪽 테이블의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DEPTNO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같아야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컬럼들은</a:t>
            </a:r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테이블이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(PK&lt;-&gt;FK)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연결 되어 있을 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가장 많이 사용되어지는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유형 이며 단순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내부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이라고도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3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NON-EQUIJOIN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연결되는 테이블 사이의 어떤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직접적으로 관련이 되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 있지 않는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방식을 말한다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관련성은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아닌 다른 연산자를 사용하여 얻어진다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예에서는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연산자를 사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6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63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조건을 만족하지 않는 행들도 보기 위해서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하기 위해서는 정보가 부족한 쪽에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기호를 붙여서 표현한다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0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JOIN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테이블 자신을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것이다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EMP(WORKER)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MGR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EMP(MANAGER)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컬럼을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참조한다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– Recursive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163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4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699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926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7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940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4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34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110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62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75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763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18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563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3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6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7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516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402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256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13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900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638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213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646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7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테이블을 생성하면 해당 테이블의 정보가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9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22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166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488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795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325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076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45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591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45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구축하기 위해서는 사용자는 먼저 데이터베이스 스키마를 정의한 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제공하는 연산자들을 사용하여 데이터를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삭제하한다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이와 같은 작업을 용이하게 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언어을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AFA7-892B-4B37-A337-BBBC5F444D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2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40EE-0D9C-403F-A78D-B45C19C2ECF0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8D91-0F39-4FED-A1BE-59BFF1DB0F86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9F6C-2A53-4E66-AE90-B4C03EADD022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EB2-7DEE-42AA-984A-A5582A4664AE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62629" y="6492875"/>
            <a:ext cx="2743200" cy="365125"/>
          </a:xfrm>
        </p:spPr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A83-C541-4583-BC25-D1E1E205C2D9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2F3A-DAC3-45FA-AE38-A390803845B1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44B-CC7D-458F-870E-A6E94B81007D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BA85-B5DA-4B98-8491-31AB465B6BF7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66CD-AD4D-4C8C-923D-0370FD7590E1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BB75-924A-452B-BF5D-899CFFF13D50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5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BE2C-8547-4147-99B1-2A3EB2A44327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4173-DE99-4E7D-A99C-5F84F517C77A}" type="datetime1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E2B7-4915-46CD-BD57-124E3DA23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-engines.com/en/rank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-workbench.eu/dbms_comparison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000" dirty="0" smtClean="0"/>
              <a:t>Oracle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종류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00100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RDB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MySQL</a:t>
            </a:r>
          </a:p>
          <a:p>
            <a:pPr algn="ctr"/>
            <a:r>
              <a:rPr lang="en-US" altLang="ko-KR" sz="2000" dirty="0" err="1" smtClean="0"/>
              <a:t>MariaDB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Oracle</a:t>
            </a:r>
          </a:p>
          <a:p>
            <a:pPr algn="ctr"/>
            <a:r>
              <a:rPr lang="en-US" altLang="ko-KR" sz="2000" dirty="0" err="1" smtClean="0"/>
              <a:t>PostgreSQL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692155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NoSQL</a:t>
            </a:r>
            <a:endParaRPr lang="en-US" altLang="ko-KR" sz="2000" b="1" dirty="0" smtClean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 smtClean="0"/>
              <a:t>MongoDB</a:t>
            </a:r>
            <a:endParaRPr lang="en-US" altLang="ko-KR" sz="2000" dirty="0"/>
          </a:p>
          <a:p>
            <a:pPr algn="ctr"/>
            <a:r>
              <a:rPr lang="en-US" altLang="ko-KR" sz="2000" dirty="0" err="1" smtClean="0"/>
              <a:t>Couchbase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Cassandra</a:t>
            </a:r>
          </a:p>
          <a:p>
            <a:pPr algn="ctr"/>
            <a:r>
              <a:rPr lang="en-US" altLang="ko-KR" sz="2000" dirty="0" err="1" smtClean="0"/>
              <a:t>HBase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467253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In-memory DB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memcached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Redis</a:t>
            </a:r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9327409" y="1181868"/>
            <a:ext cx="2339454" cy="273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SQLite</a:t>
            </a:r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800100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327409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67253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99396" y="1253117"/>
            <a:ext cx="2339454" cy="843739"/>
          </a:xfrm>
          <a:prstGeom prst="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018" y="4085593"/>
            <a:ext cx="11115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RDB : </a:t>
            </a:r>
            <a:r>
              <a:rPr lang="ko-KR" altLang="en-US" sz="2000" dirty="0"/>
              <a:t>키</a:t>
            </a:r>
            <a:r>
              <a:rPr lang="en-US" altLang="ko-KR" sz="2000" dirty="0"/>
              <a:t>(key)</a:t>
            </a:r>
            <a:r>
              <a:rPr lang="ko-KR" altLang="en-US" sz="2000" dirty="0"/>
              <a:t>와 값</a:t>
            </a:r>
            <a:r>
              <a:rPr lang="en-US" altLang="ko-KR" sz="2000" dirty="0"/>
              <a:t>(value)</a:t>
            </a:r>
            <a:r>
              <a:rPr lang="ko-KR" altLang="en-US" sz="2000" dirty="0"/>
              <a:t>들의 간단한 관계를 테이블화 시킨 </a:t>
            </a:r>
            <a:r>
              <a:rPr lang="ko-KR" altLang="en-US" sz="2000" dirty="0" smtClean="0"/>
              <a:t>매우 </a:t>
            </a:r>
            <a:r>
              <a:rPr lang="ko-KR" altLang="en-US" sz="2000" dirty="0"/>
              <a:t>간단한 원칙의 전산정보 </a:t>
            </a:r>
            <a:r>
              <a:rPr lang="ko-KR" altLang="en-US" sz="2000" dirty="0" smtClean="0"/>
              <a:t>데이터베이스이다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NoSQL</a:t>
            </a:r>
            <a:r>
              <a:rPr lang="en-US" altLang="ko-KR" sz="2000" dirty="0"/>
              <a:t> :  </a:t>
            </a:r>
            <a:r>
              <a:rPr lang="ko-KR" altLang="en-US" sz="2000" dirty="0"/>
              <a:t>단순히 기존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</a:t>
            </a:r>
            <a:r>
              <a:rPr lang="en-US" altLang="ko-KR" sz="2000" dirty="0"/>
              <a:t>DBMS</a:t>
            </a:r>
            <a:r>
              <a:rPr lang="ko-KR" altLang="en-US" sz="2000" dirty="0"/>
              <a:t>가 갖고 있는 특성뿐만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특성들을 부가적으로 지원하는 데이터베이스이다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In-memory DB : </a:t>
            </a:r>
            <a:r>
              <a:rPr lang="ko-KR" altLang="en-US" sz="2000" dirty="0"/>
              <a:t>디스크가 아닌 주 메모리에 모든 데이터를 보유하고 있는 데이터베이스이다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SQLite : </a:t>
            </a:r>
            <a:r>
              <a:rPr lang="ko-KR" altLang="en-US" sz="2000" dirty="0"/>
              <a:t>로컬에서 사용하는 경량 데이터베이스이며 원격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이 발생하지 않기 때문에 데이터로의 접근이 매우 빨라 </a:t>
            </a:r>
            <a:r>
              <a:rPr lang="ko-KR" altLang="en-US" sz="2000" dirty="0" err="1"/>
              <a:t>아이폰이나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등의 </a:t>
            </a:r>
            <a:r>
              <a:rPr lang="ko-KR" altLang="en-US" sz="2000" dirty="0" err="1"/>
              <a:t>모바일에서</a:t>
            </a:r>
            <a:r>
              <a:rPr lang="ko-KR" altLang="en-US" sz="2000" dirty="0"/>
              <a:t> 많이 활용된다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종류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547256"/>
            <a:ext cx="11410950" cy="388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763" y="1043091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데이터베이스 관리 시스템 순위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7459" y="5678871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]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://db-engines.com/en/ranking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정의어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(DDL : Data Definition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데이터베이스 관리자나 응용프로그래머가 데이터베이스의 논리적 구조를 정의하는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 사전</a:t>
            </a:r>
            <a:r>
              <a:rPr lang="en-US" altLang="ko-KR" sz="1800" dirty="0" smtClean="0"/>
              <a:t>(Data Dictionary)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저장된다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조작어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(DML : Data Manipulation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데이터베이스에 저장된 데이터를 조작하기 위해 사용하는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 검색</a:t>
            </a:r>
            <a:r>
              <a:rPr lang="en-US" altLang="ko-KR" sz="1800" dirty="0" smtClean="0"/>
              <a:t>(Select),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(Insert),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(Delete),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(Update) </a:t>
            </a:r>
            <a:r>
              <a:rPr lang="ko-KR" altLang="en-US" sz="1800" dirty="0" smtClean="0"/>
              <a:t>작업을 수행한다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제어어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(DCL : Data Control Language)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데이터에 대한 접근 권한 부여 등의 데이터베이스의 트랜잭션을 관리하기 위한 목적으로 사용되는 언어이다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6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11g  </a:t>
            </a:r>
            <a:r>
              <a:rPr lang="en-US" altLang="ko-KR" sz="2000" dirty="0" err="1" smtClean="0"/>
              <a:t>eXpression</a:t>
            </a:r>
            <a:r>
              <a:rPr lang="en-US" altLang="ko-KR" sz="2000" dirty="0" smtClean="0"/>
              <a:t> Editor 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(1) https</a:t>
            </a:r>
            <a:r>
              <a:rPr lang="en-US" altLang="ko-KR" sz="2000" dirty="0"/>
              <a:t>://www.oracle.com/index.html </a:t>
            </a:r>
            <a:r>
              <a:rPr lang="ko-KR" altLang="en-US" sz="2000" dirty="0" err="1"/>
              <a:t>회원가입후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로그인한다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(2) Products &gt; Oracle Database</a:t>
            </a:r>
            <a:r>
              <a:rPr lang="ko-KR" altLang="en-US" sz="2000" dirty="0"/>
              <a:t>을 선택한다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07" y="2634749"/>
            <a:ext cx="8696643" cy="34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6242141"/>
            <a:ext cx="92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https://www.oracle.com/database/technologies/xe-prior-release-downloads.html</a:t>
            </a:r>
          </a:p>
        </p:txBody>
      </p:sp>
    </p:spTree>
    <p:extLst>
      <p:ext uri="{BB962C8B-B14F-4D97-AF65-F5344CB8AC3E}">
        <p14:creationId xmlns:p14="http://schemas.microsoft.com/office/powerpoint/2010/main" val="35251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oracle 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(3) </a:t>
            </a:r>
            <a:r>
              <a:rPr lang="en-US" altLang="ko-KR" sz="2000" dirty="0" err="1"/>
              <a:t>Dowload</a:t>
            </a:r>
            <a:r>
              <a:rPr lang="en-US" altLang="ko-KR" sz="2000" dirty="0"/>
              <a:t> Database 19c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97" y="1452696"/>
            <a:ext cx="7868603" cy="41099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7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(4) </a:t>
            </a:r>
            <a:r>
              <a:rPr lang="ko-KR" altLang="en-US" sz="2000" dirty="0" err="1" smtClean="0"/>
              <a:t>스크롤바를</a:t>
            </a:r>
            <a:r>
              <a:rPr lang="ko-KR" altLang="en-US" sz="2000" dirty="0" smtClean="0"/>
              <a:t> 아래로 내려서 </a:t>
            </a:r>
            <a:r>
              <a:rPr lang="en-US" altLang="ko-KR" sz="2000" dirty="0" smtClean="0"/>
              <a:t>Express </a:t>
            </a:r>
            <a:r>
              <a:rPr lang="en-US" altLang="ko-KR" sz="2000" dirty="0"/>
              <a:t>Edition 11g Release2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2" y="1492885"/>
            <a:ext cx="7436803" cy="28219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(5) </a:t>
            </a:r>
            <a:r>
              <a:rPr lang="en-US" altLang="ko-KR" sz="2000" dirty="0"/>
              <a:t>Windows x64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1460182"/>
            <a:ext cx="7758430" cy="35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4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(6) </a:t>
            </a:r>
            <a:r>
              <a:rPr lang="en-US" altLang="ko-KR" sz="2000" dirty="0"/>
              <a:t>zip</a:t>
            </a:r>
            <a:r>
              <a:rPr lang="ko-KR" altLang="ko-KR" sz="2000" dirty="0"/>
              <a:t>파일을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15" y="1829117"/>
            <a:ext cx="6690360" cy="33524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/>
              <a:t>11g  </a:t>
            </a:r>
            <a:r>
              <a:rPr lang="en-US" altLang="ko-KR" sz="2000" dirty="0" err="1"/>
              <a:t>eXpression</a:t>
            </a:r>
            <a:r>
              <a:rPr lang="en-US" altLang="ko-KR" sz="2000" dirty="0"/>
              <a:t> Editor </a:t>
            </a:r>
            <a:r>
              <a:rPr lang="ko-KR" altLang="en-US" sz="20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(7) </a:t>
            </a:r>
            <a:r>
              <a:rPr lang="en-US" altLang="ko-KR" sz="2000" dirty="0"/>
              <a:t>zip</a:t>
            </a:r>
            <a:r>
              <a:rPr lang="ko-KR" altLang="ko-KR" sz="2000" dirty="0"/>
              <a:t>파일 단축메뉴에서 </a:t>
            </a:r>
            <a:r>
              <a:rPr lang="en-US" altLang="ko-KR" sz="2000" dirty="0"/>
              <a:t>“</a:t>
            </a:r>
            <a:r>
              <a:rPr lang="ko-KR" altLang="ko-KR" sz="2000" dirty="0"/>
              <a:t>여기에</a:t>
            </a:r>
            <a:r>
              <a:rPr lang="en-US" altLang="ko-KR" sz="2000" dirty="0"/>
              <a:t>  </a:t>
            </a:r>
            <a:r>
              <a:rPr lang="ko-KR" altLang="ko-KR" sz="2000" dirty="0"/>
              <a:t>풀기</a:t>
            </a:r>
            <a:r>
              <a:rPr lang="en-US" altLang="ko-KR" sz="2000" dirty="0"/>
              <a:t>”</a:t>
            </a:r>
            <a:r>
              <a:rPr lang="ko-KR" altLang="ko-KR" sz="2000" dirty="0"/>
              <a:t>를 선택한다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1465897"/>
            <a:ext cx="6709410" cy="25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166880" y="4386690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(8) setup</a:t>
            </a:r>
            <a:r>
              <a:rPr lang="ko-KR" altLang="ko-KR" dirty="0"/>
              <a:t>에서 더블클릭을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4903703"/>
            <a:ext cx="6709410" cy="149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(9)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1496694"/>
            <a:ext cx="6747510" cy="3818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DIKW </a:t>
            </a:r>
            <a:r>
              <a:rPr lang="ko-KR" altLang="en-US" sz="2000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25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(data) : </a:t>
            </a:r>
            <a:r>
              <a:rPr lang="ko-KR" altLang="en-US" sz="2000" dirty="0" smtClean="0"/>
              <a:t>객관적 사실로서 다른 데이터와의 상관관계가 없는 가공하기 전의 순수한 수치나 기호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정보</a:t>
            </a:r>
            <a:r>
              <a:rPr lang="en-US" altLang="ko-KR" sz="2000" dirty="0" smtClean="0"/>
              <a:t>(Information): </a:t>
            </a:r>
            <a:r>
              <a:rPr lang="ko-KR" altLang="en-US" sz="2000" dirty="0" smtClean="0"/>
              <a:t>가공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처리하여 데이터 간의 연관 관계와 함께 의미가 도출된 데이터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지식</a:t>
            </a:r>
            <a:r>
              <a:rPr lang="en-US" altLang="ko-KR" sz="2000" dirty="0" smtClean="0"/>
              <a:t>(Knowledge) : </a:t>
            </a:r>
            <a:r>
              <a:rPr lang="ko-KR" altLang="en-US" sz="2000" dirty="0" smtClean="0"/>
              <a:t>획득된 다양한 정보를 구조화하여 유의미한 정보로 분류하고 일반화시킨 결과물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지혜</a:t>
            </a:r>
            <a:r>
              <a:rPr lang="en-US" altLang="ko-KR" sz="2000" dirty="0" smtClean="0"/>
              <a:t>(Wisdom) : </a:t>
            </a:r>
            <a:r>
              <a:rPr lang="ko-KR" altLang="en-US" sz="2000" dirty="0" smtClean="0"/>
              <a:t>근본 원리에 대한 깊은 이해를 바탕으로 도출되는 창의적 아이디어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5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(10) </a:t>
            </a:r>
            <a:r>
              <a:rPr lang="en-US" altLang="ko-KR" sz="2000" dirty="0"/>
              <a:t>I accept</a:t>
            </a:r>
            <a:r>
              <a:rPr lang="ko-KR" altLang="ko-KR" sz="2000" dirty="0"/>
              <a:t>에 체크를 하고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5" y="1559559"/>
            <a:ext cx="7317740" cy="37934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(11) </a:t>
            </a:r>
            <a:r>
              <a:rPr lang="en-US" altLang="ko-KR" sz="2000" dirty="0"/>
              <a:t>Next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68" y="1601787"/>
            <a:ext cx="7312806" cy="408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(12) </a:t>
            </a:r>
            <a:r>
              <a:rPr lang="ko-KR" altLang="ko-KR" sz="2000" dirty="0"/>
              <a:t>예</a:t>
            </a:r>
            <a:r>
              <a:rPr lang="en-US" altLang="ko-KR" sz="2000" dirty="0"/>
              <a:t>(Y)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39582"/>
            <a:ext cx="5006975" cy="23942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7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(13) </a:t>
            </a:r>
            <a:r>
              <a:rPr lang="ko-KR" altLang="ko-KR" sz="2000" dirty="0"/>
              <a:t>예</a:t>
            </a:r>
            <a:r>
              <a:rPr lang="en-US" altLang="ko-KR" sz="2000" dirty="0"/>
              <a:t>(Y)</a:t>
            </a:r>
            <a:r>
              <a:rPr lang="ko-KR" altLang="ko-KR" sz="2000" dirty="0"/>
              <a:t>을 클릭한다</a:t>
            </a:r>
            <a:r>
              <a:rPr lang="en-US" altLang="ko-KR" sz="2000" dirty="0" smtClean="0"/>
              <a:t>.</a:t>
            </a:r>
            <a:r>
              <a:rPr lang="ko-KR" altLang="ko-KR" sz="2000" dirty="0"/>
              <a:t> 비밀번호 </a:t>
            </a:r>
            <a:r>
              <a:rPr lang="en-US" altLang="ko-KR" sz="2000" dirty="0"/>
              <a:t>“a1234”</a:t>
            </a:r>
            <a:r>
              <a:rPr lang="ko-KR" altLang="ko-KR" sz="2000" dirty="0"/>
              <a:t>을 입력한다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57" y="1507819"/>
            <a:ext cx="6887210" cy="36261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(14) </a:t>
            </a:r>
            <a:r>
              <a:rPr lang="en-US" altLang="ko-KR" sz="2000" dirty="0"/>
              <a:t>Install</a:t>
            </a:r>
            <a:r>
              <a:rPr lang="ko-KR" altLang="ko-KR" sz="2000" dirty="0"/>
              <a:t>을 선택해서 설치를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" y="1530667"/>
            <a:ext cx="6621780" cy="42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7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(15) </a:t>
            </a:r>
            <a:r>
              <a:rPr lang="en-US" altLang="ko-KR" sz="2000" dirty="0"/>
              <a:t>Finish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37" y="1510029"/>
            <a:ext cx="6157838" cy="40239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(16) </a:t>
            </a:r>
            <a:r>
              <a:rPr lang="ko-KR" altLang="ko-KR" sz="2000" dirty="0"/>
              <a:t>시작단추 </a:t>
            </a:r>
            <a:r>
              <a:rPr lang="en-US" altLang="ko-KR" sz="2000" dirty="0"/>
              <a:t>&gt; Oracle Database 11g Express… &gt; Run SQL Command Line</a:t>
            </a:r>
            <a:r>
              <a:rPr lang="ko-KR" altLang="ko-KR" sz="2000" dirty="0"/>
              <a:t>을 선택한다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34" y="1622742"/>
            <a:ext cx="3885565" cy="42922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(17) </a:t>
            </a:r>
            <a:r>
              <a:rPr lang="en-US" altLang="ko-KR" sz="2000" dirty="0"/>
              <a:t>HR</a:t>
            </a:r>
            <a:r>
              <a:rPr lang="ko-KR" altLang="ko-KR" sz="2000" dirty="0"/>
              <a:t>계정을 푼다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oracle 11g  eXpression Editor </a:t>
            </a:r>
            <a:r>
              <a:rPr lang="ko-KR" altLang="en-US" sz="200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887" y="1500822"/>
            <a:ext cx="8383588" cy="47856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(1) </a:t>
            </a:r>
            <a:r>
              <a:rPr lang="en-US" altLang="ko-KR" sz="2000" u="sng" dirty="0">
                <a:hlinkClick r:id="rId3"/>
              </a:rPr>
              <a:t>https://www.oracle.com/</a:t>
            </a:r>
            <a:r>
              <a:rPr lang="en-US" altLang="ko-KR" sz="2000" dirty="0"/>
              <a:t> </a:t>
            </a:r>
            <a:r>
              <a:rPr lang="ko-KR" altLang="ko-KR" sz="2000" dirty="0" err="1"/>
              <a:t>회원가입후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로그인한다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2000" dirty="0" smtClean="0"/>
              <a:t>(2) </a:t>
            </a:r>
            <a:r>
              <a:rPr lang="ko-KR" altLang="ko-KR" sz="2000" dirty="0" err="1"/>
              <a:t>스크롤바를</a:t>
            </a:r>
            <a:r>
              <a:rPr lang="ko-KR" altLang="ko-KR" sz="2000" dirty="0"/>
              <a:t> 맨 끝으로 내리고 </a:t>
            </a:r>
            <a:r>
              <a:rPr lang="en-US" altLang="ko-KR" sz="2000" dirty="0"/>
              <a:t>Developers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44" y="2770834"/>
            <a:ext cx="6809105" cy="2477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0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(3) </a:t>
            </a:r>
            <a:r>
              <a:rPr lang="en-US" altLang="ko-KR" sz="2000" dirty="0"/>
              <a:t>Databases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70" y="1531314"/>
            <a:ext cx="7980680" cy="33740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DIKW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282026"/>
              </p:ext>
            </p:extLst>
          </p:nvPr>
        </p:nvGraphicFramePr>
        <p:xfrm>
          <a:off x="838200" y="1515189"/>
          <a:ext cx="10570436" cy="215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7855811"/>
              </a:tblGrid>
              <a:tr h="534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</a:rPr>
                        <a:t>마트는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, B</a:t>
                      </a: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</a:rPr>
                        <a:t>마트는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원에 연필을 판매한다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(information)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마트의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연필가격이 더 싸다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지식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(knowledge)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상대적으로 저렴한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마트에서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연필을 사야겠다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(wisdom)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마트의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다른 상품도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</a:rPr>
                        <a:t>마트보다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 저렴할 것이다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8675" y="933450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DIKW </a:t>
            </a:r>
            <a:r>
              <a:rPr lang="ko-KR" altLang="en-US" sz="2400" dirty="0" smtClean="0"/>
              <a:t>예제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78" y="3717420"/>
            <a:ext cx="3656675" cy="291602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V="1">
            <a:off x="7439025" y="4629150"/>
            <a:ext cx="1447800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53275" y="5158685"/>
            <a:ext cx="2019300" cy="432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24650" y="5759818"/>
            <a:ext cx="27527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(4) </a:t>
            </a:r>
            <a:r>
              <a:rPr lang="en-US" altLang="ko-KR" sz="2000" dirty="0"/>
              <a:t>Oracle SQL Developer &gt; Overview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" y="1495742"/>
            <a:ext cx="8360728" cy="4409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(5) </a:t>
            </a:r>
            <a:r>
              <a:rPr lang="en-US" altLang="ko-KR" sz="2000" dirty="0"/>
              <a:t>SQL Developer</a:t>
            </a:r>
            <a:r>
              <a:rPr lang="ko-KR" altLang="ko-KR" sz="2000" dirty="0"/>
              <a:t>을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57" y="1645284"/>
            <a:ext cx="8722043" cy="3860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(6) </a:t>
            </a:r>
            <a:r>
              <a:rPr lang="en-US" altLang="ko-KR" sz="2000" dirty="0"/>
              <a:t>Windows </a:t>
            </a:r>
            <a:r>
              <a:rPr lang="en-US" altLang="ko-KR" sz="2000" dirty="0" smtClean="0"/>
              <a:t>32-bit/64-bit</a:t>
            </a:r>
            <a:r>
              <a:rPr lang="ko-KR" altLang="en-US" sz="2000" smtClean="0"/>
              <a:t>를</a:t>
            </a:r>
            <a:r>
              <a:rPr lang="ko-KR" altLang="ko-KR" sz="2000" smtClean="0"/>
              <a:t> </a:t>
            </a:r>
            <a:r>
              <a:rPr lang="ko-KR" altLang="ko-KR" sz="2000" dirty="0"/>
              <a:t>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05" y="1598972"/>
            <a:ext cx="9521190" cy="43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(7) </a:t>
            </a:r>
            <a:r>
              <a:rPr lang="ko-KR" altLang="ko-KR" sz="2000" dirty="0"/>
              <a:t>다운받은</a:t>
            </a:r>
            <a:r>
              <a:rPr lang="en-US" altLang="ko-KR" sz="2000" dirty="0"/>
              <a:t> zip</a:t>
            </a:r>
            <a:r>
              <a:rPr lang="ko-KR" altLang="ko-KR" sz="2000" dirty="0"/>
              <a:t>파일 압축을 푼다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9" y="1728470"/>
            <a:ext cx="8150225" cy="377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(8) </a:t>
            </a:r>
            <a:r>
              <a:rPr lang="en-US" altLang="ko-KR" sz="2000" dirty="0" err="1"/>
              <a:t>Sqldeveloper</a:t>
            </a:r>
            <a:r>
              <a:rPr lang="en-US" altLang="ko-KR" sz="2000" dirty="0"/>
              <a:t> </a:t>
            </a:r>
            <a:r>
              <a:rPr lang="ko-KR" altLang="ko-KR" sz="2000" dirty="0"/>
              <a:t>단축메뉴에서 바탕 화면에 바로 가기 만들기를 클릭한다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85" y="1630997"/>
            <a:ext cx="8371840" cy="42745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(9) </a:t>
            </a:r>
            <a:r>
              <a:rPr lang="en-US" altLang="ko-KR" sz="2000" dirty="0"/>
              <a:t>Oracle </a:t>
            </a:r>
            <a:r>
              <a:rPr lang="ko-KR" altLang="ko-KR" sz="2000" dirty="0"/>
              <a:t>데이터베이스 접속을 위해서 </a:t>
            </a:r>
            <a:r>
              <a:rPr lang="en-US" altLang="ko-KR" sz="2000" dirty="0"/>
              <a:t>“</a:t>
            </a:r>
            <a:r>
              <a:rPr lang="ko-KR" altLang="ko-KR" sz="2000" dirty="0"/>
              <a:t>접속</a:t>
            </a:r>
            <a:r>
              <a:rPr lang="en-US" altLang="ko-KR" sz="2000" dirty="0"/>
              <a:t>” </a:t>
            </a:r>
            <a:r>
              <a:rPr lang="ko-KR" altLang="ko-KR" sz="2000" dirty="0" err="1"/>
              <a:t>및의</a:t>
            </a:r>
            <a:r>
              <a:rPr lang="ko-KR" altLang="ko-KR" sz="2000" dirty="0"/>
              <a:t> </a:t>
            </a:r>
            <a:r>
              <a:rPr lang="en-US" altLang="ko-KR" sz="2000" dirty="0"/>
              <a:t>“+”  </a:t>
            </a:r>
            <a:r>
              <a:rPr lang="ko-KR" altLang="ko-KR" sz="2000" dirty="0"/>
              <a:t>클릭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585923"/>
            <a:ext cx="3443288" cy="26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7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 Developer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2000" dirty="0" smtClean="0"/>
              <a:t>(10) </a:t>
            </a:r>
            <a:r>
              <a:rPr lang="en-US" altLang="ko-KR" sz="2000" dirty="0"/>
              <a:t>“</a:t>
            </a:r>
            <a:r>
              <a:rPr lang="ko-KR" altLang="ko-KR" sz="2000" dirty="0"/>
              <a:t>테스트</a:t>
            </a:r>
            <a:r>
              <a:rPr lang="en-US" altLang="ko-KR" sz="2000" dirty="0"/>
              <a:t>”</a:t>
            </a:r>
            <a:r>
              <a:rPr lang="ko-KR" altLang="ko-KR" sz="2000" dirty="0"/>
              <a:t>버튼을 클릭했을 때 왼쪽 하단에 </a:t>
            </a:r>
            <a:r>
              <a:rPr lang="en-US" altLang="ko-KR" sz="2000" dirty="0"/>
              <a:t>“</a:t>
            </a:r>
            <a:r>
              <a:rPr lang="ko-KR" altLang="ko-KR" sz="2000" dirty="0"/>
              <a:t>성공</a:t>
            </a:r>
            <a:r>
              <a:rPr lang="en-US" altLang="ko-KR" sz="2000" dirty="0"/>
              <a:t>”</a:t>
            </a:r>
            <a:r>
              <a:rPr lang="ko-KR" altLang="ko-KR" sz="2000" dirty="0"/>
              <a:t>이 뜨면 정상적으로 </a:t>
            </a:r>
            <a:r>
              <a:rPr lang="ko-KR" altLang="ko-KR" sz="2000" dirty="0" err="1"/>
              <a:t>오라클</a:t>
            </a:r>
            <a:r>
              <a:rPr lang="ko-KR" altLang="ko-KR" sz="2000" dirty="0"/>
              <a:t> 데이터베이스에 접속이 된 상태이다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lvl="0" indent="0">
              <a:buNone/>
            </a:pPr>
            <a:endParaRPr lang="ko-KR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설치</a:t>
            </a:r>
            <a:endParaRPr lang="ko-KR" altLang="en-US" sz="2000" dirty="0"/>
          </a:p>
        </p:txBody>
      </p:sp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0" y="1790382"/>
            <a:ext cx="7904480" cy="4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IBM</a:t>
            </a:r>
            <a:r>
              <a:rPr lang="ko-KR" altLang="en-US" sz="2000" dirty="0"/>
              <a:t>에서 </a:t>
            </a:r>
            <a:r>
              <a:rPr lang="en-US" altLang="ko-KR" sz="2000" dirty="0"/>
              <a:t>1970</a:t>
            </a:r>
            <a:r>
              <a:rPr lang="ko-KR" altLang="en-US" sz="2000" dirty="0"/>
              <a:t>년대 초에 </a:t>
            </a:r>
            <a:r>
              <a:rPr lang="ko-KR" altLang="en-US" sz="2000" dirty="0" err="1"/>
              <a:t>도널드</a:t>
            </a:r>
            <a:r>
              <a:rPr lang="ko-KR" altLang="en-US" sz="2000" dirty="0"/>
              <a:t> </a:t>
            </a:r>
            <a:r>
              <a:rPr lang="en-US" altLang="ko-KR" sz="2000" dirty="0"/>
              <a:t>D. </a:t>
            </a:r>
            <a:r>
              <a:rPr lang="ko-KR" altLang="en-US" sz="2000" dirty="0" err="1"/>
              <a:t>챔벌린과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레이먼드</a:t>
            </a:r>
            <a:r>
              <a:rPr lang="ko-KR" altLang="en-US" sz="2000" dirty="0"/>
              <a:t> </a:t>
            </a:r>
            <a:r>
              <a:rPr lang="en-US" altLang="ko-KR" sz="2000" dirty="0"/>
              <a:t>F. </a:t>
            </a:r>
            <a:r>
              <a:rPr lang="ko-KR" altLang="en-US" sz="2000" dirty="0" err="1"/>
              <a:t>보이스가</a:t>
            </a:r>
            <a:r>
              <a:rPr lang="ko-KR" altLang="en-US" sz="2000" dirty="0"/>
              <a:t> 처음 개발하였다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초기에는 </a:t>
            </a:r>
            <a:r>
              <a:rPr lang="en-US" altLang="ko-KR" sz="2000" dirty="0"/>
              <a:t>SEQUEL(Structured English Query Language, </a:t>
            </a:r>
            <a:r>
              <a:rPr lang="ko-KR" altLang="en-US" sz="2000" dirty="0"/>
              <a:t>구조 영어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</a:t>
            </a:r>
            <a:r>
              <a:rPr lang="ko-KR" altLang="en-US" sz="2000" dirty="0"/>
              <a:t>라는 이름으로 시작하였으며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IBM</a:t>
            </a:r>
            <a:r>
              <a:rPr lang="ko-KR" altLang="en-US" sz="2000" dirty="0"/>
              <a:t>의 준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 </a:t>
            </a:r>
            <a:r>
              <a:rPr lang="en-US" altLang="ko-KR" sz="2000" dirty="0"/>
              <a:t>"</a:t>
            </a:r>
            <a:r>
              <a:rPr lang="ko-KR" altLang="en-US" sz="2000" dirty="0"/>
              <a:t>시스템 </a:t>
            </a:r>
            <a:r>
              <a:rPr lang="en-US" altLang="ko-KR" sz="2000" dirty="0"/>
              <a:t>R"</a:t>
            </a:r>
            <a:r>
              <a:rPr lang="ko-KR" altLang="en-US" sz="2000" dirty="0"/>
              <a:t>에 저장된 데이터를 조작하고 수신하기 위해 고안되었다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SEQUEL</a:t>
            </a:r>
            <a:r>
              <a:rPr lang="ko-KR" altLang="en-US" sz="2000" dirty="0"/>
              <a:t>은 나중에 </a:t>
            </a:r>
            <a:r>
              <a:rPr lang="en-US" altLang="ko-KR" sz="2000" dirty="0"/>
              <a:t>SQL</a:t>
            </a:r>
            <a:r>
              <a:rPr lang="ko-KR" altLang="en-US" sz="2000" dirty="0"/>
              <a:t>로 바뀌었는데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그 까닭은 </a:t>
            </a:r>
            <a:r>
              <a:rPr lang="en-US" altLang="ko-KR" sz="2000" dirty="0"/>
              <a:t>SEQUEL</a:t>
            </a:r>
            <a:r>
              <a:rPr lang="ko-KR" altLang="en-US" sz="2000" dirty="0"/>
              <a:t>이 영국의 </a:t>
            </a:r>
            <a:r>
              <a:rPr lang="ko-KR" altLang="en-US" sz="2000" dirty="0" err="1"/>
              <a:t>호커</a:t>
            </a:r>
            <a:r>
              <a:rPr lang="ko-KR" altLang="en-US" sz="2000" dirty="0"/>
              <a:t> 시들리 항공사의 상표였기 </a:t>
            </a:r>
            <a:r>
              <a:rPr lang="ko-KR" altLang="en-US" sz="2000" dirty="0" smtClean="0"/>
              <a:t>때문이다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hlinkClick r:id="rId3"/>
              </a:rPr>
              <a:t>미국 표준 협회</a:t>
            </a:r>
            <a:r>
              <a:rPr lang="en-US" altLang="ko-KR" sz="2000" dirty="0">
                <a:hlinkClick r:id="rId3"/>
              </a:rPr>
              <a:t>(American National Standards Institute)</a:t>
            </a:r>
            <a:r>
              <a:rPr lang="ko-KR" altLang="en-US" sz="2000" dirty="0"/>
              <a:t>에서 이를 표준화하여 표준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</a:t>
            </a:r>
            <a:r>
              <a:rPr lang="ko-KR" altLang="en-US" sz="2000" dirty="0" smtClean="0"/>
              <a:t>정립하였다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표준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</a:t>
            </a:r>
            <a:r>
              <a:rPr lang="ko-KR" altLang="en-US" sz="2000" dirty="0"/>
              <a:t>표준 위원회에 관리하고 있기 때문에 </a:t>
            </a:r>
            <a:r>
              <a:rPr lang="en-US" altLang="ko-KR" sz="2000" dirty="0"/>
              <a:t>ANSI SQL</a:t>
            </a:r>
            <a:r>
              <a:rPr lang="ko-KR" altLang="en-US" sz="2000" dirty="0"/>
              <a:t>이라 부른다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SQL( Structured Query Language, </a:t>
            </a:r>
            <a:r>
              <a:rPr lang="ko-KR" altLang="en-US" sz="2000" dirty="0"/>
              <a:t>구조화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</a:t>
            </a:r>
            <a:r>
              <a:rPr lang="en-US" altLang="ko-KR" sz="2000" dirty="0"/>
              <a:t>(RDBMS)</a:t>
            </a:r>
            <a:r>
              <a:rPr lang="ko-KR" altLang="en-US" sz="2000" dirty="0"/>
              <a:t>의 데이터를 관리하기 위해 설계된  프로그래밍 언어이다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 관리 시스템에서 자료의 검색과 관리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스키마 생성과 수정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객체 접근 조정 관리를 위해 고안되었다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DBMS(Oracle, My-SQL, DB2 </a:t>
            </a:r>
            <a:r>
              <a:rPr lang="ko-KR" altLang="en-US" sz="2000" dirty="0" smtClean="0"/>
              <a:t>등 데이터베이스 </a:t>
            </a:r>
            <a:r>
              <a:rPr lang="ko-KR" altLang="en-US" sz="2000" dirty="0"/>
              <a:t>관련 프로그램들이 표준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채택하고 있다</a:t>
            </a:r>
            <a:r>
              <a:rPr lang="en-US" altLang="ko-KR" sz="2000" dirty="0"/>
              <a:t>.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Oracle SQL  </a:t>
            </a:r>
            <a:r>
              <a:rPr lang="ko-KR" altLang="en-US" sz="2000" dirty="0" smtClean="0"/>
              <a:t>명령어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86335"/>
              </p:ext>
            </p:extLst>
          </p:nvPr>
        </p:nvGraphicFramePr>
        <p:xfrm>
          <a:off x="657225" y="1060654"/>
          <a:ext cx="10848975" cy="5176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819775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DQL</a:t>
                      </a:r>
                      <a:r>
                        <a:rPr lang="en-US" altLang="ko-KR" baseline="0" dirty="0" smtClean="0"/>
                        <a:t> : Data Query Language(</a:t>
                      </a:r>
                      <a:r>
                        <a:rPr lang="ko-KR" altLang="en-US" baseline="0" dirty="0" err="1" smtClean="0"/>
                        <a:t>질의어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SELECT(</a:t>
                      </a:r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검색할때</a:t>
                      </a:r>
                      <a:r>
                        <a:rPr lang="ko-KR" altLang="en-US" dirty="0" smtClean="0"/>
                        <a:t> 사용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DML</a:t>
                      </a:r>
                      <a:r>
                        <a:rPr lang="en-US" altLang="ko-KR" baseline="0" dirty="0" smtClean="0"/>
                        <a:t> : Data Manipulation Language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조작어</a:t>
                      </a:r>
                      <a:r>
                        <a:rPr lang="en-US" altLang="ko-KR" baseline="0" dirty="0" smtClean="0"/>
                        <a:t>)-</a:t>
                      </a:r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변경할때</a:t>
                      </a:r>
                      <a:r>
                        <a:rPr lang="ko-KR" altLang="en-US" baseline="0" dirty="0" smtClean="0"/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 (</a:t>
                      </a:r>
                      <a:r>
                        <a:rPr lang="ko-KR" altLang="en-US" dirty="0" smtClean="0"/>
                        <a:t>데이터 입력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 (</a:t>
                      </a:r>
                      <a:r>
                        <a:rPr lang="ko-KR" altLang="en-US" dirty="0" smtClean="0"/>
                        <a:t>데이터 수정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 (</a:t>
                      </a:r>
                      <a:r>
                        <a:rPr lang="ko-KR" altLang="en-US" dirty="0" smtClean="0"/>
                        <a:t>데이터 삭제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DDL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Data</a:t>
                      </a:r>
                      <a:r>
                        <a:rPr lang="en-US" altLang="ko-KR" baseline="0" dirty="0" smtClean="0"/>
                        <a:t> Definition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정의어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객체 생성 및 </a:t>
                      </a:r>
                      <a:r>
                        <a:rPr lang="ko-KR" altLang="en-US" baseline="0" dirty="0" err="1" smtClean="0"/>
                        <a:t>변경할때</a:t>
                      </a:r>
                      <a:r>
                        <a:rPr lang="ko-KR" altLang="en-US" baseline="0" dirty="0" smtClean="0"/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객체 생성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ALTER (</a:t>
                      </a:r>
                      <a:r>
                        <a:rPr lang="ko-KR" altLang="en-US" baseline="0" dirty="0" smtClean="0"/>
                        <a:t>객체 변경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DROP (</a:t>
                      </a:r>
                      <a:r>
                        <a:rPr lang="ko-KR" altLang="en-US" baseline="0" dirty="0" smtClean="0"/>
                        <a:t>객체 삭제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RENAME (</a:t>
                      </a:r>
                      <a:r>
                        <a:rPr lang="ko-KR" altLang="en-US" baseline="0" dirty="0" smtClean="0"/>
                        <a:t>객체 이름 변경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TRUNCATE (</a:t>
                      </a:r>
                      <a:r>
                        <a:rPr lang="ko-KR" altLang="en-US" baseline="0" dirty="0" smtClean="0"/>
                        <a:t>객체 저장공간 삭제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TCL : Transaction Control</a:t>
                      </a:r>
                      <a:r>
                        <a:rPr lang="en-US" altLang="ko-KR" baseline="0" dirty="0" smtClean="0"/>
                        <a:t>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트랜잭션 </a:t>
                      </a:r>
                      <a:r>
                        <a:rPr lang="ko-KR" altLang="en-US" baseline="0" dirty="0" err="1" smtClean="0"/>
                        <a:t>처리어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 (</a:t>
                      </a:r>
                      <a:r>
                        <a:rPr lang="ko-KR" altLang="en-US" dirty="0" smtClean="0"/>
                        <a:t>트랜잭션의 정상적인 종료 처리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ROLLBACK (</a:t>
                      </a:r>
                      <a:r>
                        <a:rPr lang="ko-KR" altLang="en-US" dirty="0" smtClean="0"/>
                        <a:t>트랜잭션 취소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SAVEPOINT (</a:t>
                      </a:r>
                      <a:r>
                        <a:rPr lang="ko-KR" altLang="en-US" dirty="0" smtClean="0"/>
                        <a:t>트랜잭션 내에 임시 </a:t>
                      </a:r>
                      <a:r>
                        <a:rPr lang="ko-KR" altLang="en-US" dirty="0" err="1" smtClean="0"/>
                        <a:t>저장점</a:t>
                      </a:r>
                      <a:r>
                        <a:rPr lang="ko-KR" altLang="en-US" dirty="0" smtClean="0"/>
                        <a:t> 설정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DCL</a:t>
                      </a:r>
                      <a:r>
                        <a:rPr lang="en-US" altLang="ko-KR" baseline="0" dirty="0" smtClean="0"/>
                        <a:t> : Data Control Language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데이터 </a:t>
                      </a:r>
                      <a:r>
                        <a:rPr lang="ko-KR" altLang="en-US" baseline="0" dirty="0" err="1" smtClean="0"/>
                        <a:t>제어어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GRANT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객체에 대한 권한부여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REVOKE (</a:t>
                      </a:r>
                      <a:r>
                        <a:rPr lang="ko-KR" altLang="en-US" baseline="0" dirty="0" smtClean="0"/>
                        <a:t>객체에 대한 권한 취소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SQL*Plus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SQL*Plus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SQL </a:t>
            </a:r>
            <a:r>
              <a:rPr lang="ko-KR" altLang="en-US" sz="2000" dirty="0" smtClean="0"/>
              <a:t>명령문에 기능을 제공하고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컬럼이나</a:t>
            </a:r>
            <a:r>
              <a:rPr lang="ko-KR" altLang="en-US" sz="2000" dirty="0" smtClean="0"/>
              <a:t> 데이터의 출력 형식을 설정하거나 환경을 설정하는 기능을 제공한다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SQL*Plus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에서 제공하는  </a:t>
            </a:r>
            <a:r>
              <a:rPr lang="en-US" altLang="ko-KR" sz="2000" dirty="0" smtClean="0"/>
              <a:t>Oracle Database Server</a:t>
            </a:r>
            <a:r>
              <a:rPr lang="ko-KR" altLang="en-US" sz="2000" dirty="0" smtClean="0"/>
              <a:t>와 연결되어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Oracle Database</a:t>
            </a:r>
            <a:r>
              <a:rPr lang="ko-KR" altLang="en-US" sz="2000" dirty="0" smtClean="0"/>
              <a:t>를 설치 한 후  사용하려면 </a:t>
            </a:r>
            <a:r>
              <a:rPr lang="en-US" altLang="ko-KR" sz="2000" dirty="0" smtClean="0"/>
              <a:t>SQL*Plus </a:t>
            </a:r>
            <a:r>
              <a:rPr lang="ko-KR" altLang="en-US" sz="2000" dirty="0" smtClean="0"/>
              <a:t>명령어로 접속해야 하며</a:t>
            </a:r>
            <a:r>
              <a:rPr lang="en-US" altLang="ko-KR" sz="2000" dirty="0" smtClean="0"/>
              <a:t>, SQL*Plus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편집할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[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sqlplus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계정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암호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sqlplus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/a1234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구조적 관점에서 </a:t>
            </a:r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유형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데이터베이스 개념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23110"/>
              </p:ext>
            </p:extLst>
          </p:nvPr>
        </p:nvGraphicFramePr>
        <p:xfrm>
          <a:off x="838200" y="920327"/>
          <a:ext cx="10591800" cy="57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17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정형화된 스키마 구조</a:t>
                      </a:r>
                      <a:r>
                        <a:rPr lang="en-US" altLang="ko-KR" dirty="0" smtClean="0"/>
                        <a:t>, DBMS</a:t>
                      </a:r>
                      <a:r>
                        <a:rPr lang="ko-KR" altLang="en-US" dirty="0" smtClean="0"/>
                        <a:t>에 내용이 저장될 수 있는 구조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고정된 필드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속성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에 저장된 데이터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관계형데이터베이스</a:t>
                      </a:r>
                      <a:r>
                        <a:rPr lang="en-US" altLang="ko-KR" baseline="0" dirty="0" smtClean="0"/>
                        <a:t> (Oracle, MS-SQL…)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반정형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데이터 내부의 데이터 구조에 대한 메타 정보가 포함된 구조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고정된 필드에 저장되어 있지만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메타데이터나  데이터스키마 정보를 포함하는 데이터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XML, HTML, JSON…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5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비정형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수집 데이터 각각이 데이터 객체로 구분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고정 필드 및 메타데이터가 정의되지 않음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텍스트 문서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이미지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7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96566" y="7642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SQL*Plus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굴림,Bold"/>
              </a:rPr>
              <a:t>DESC[RIBE]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테이블의 구조를 보여준다</a:t>
            </a:r>
            <a:r>
              <a:rPr lang="en-US" altLang="ko-KR" sz="2000" dirty="0" smtClean="0">
                <a:latin typeface="굴림,Bold"/>
              </a:rPr>
              <a:t>.R[UN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을 실행한다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ED[IT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버퍼</a:t>
            </a:r>
            <a:r>
              <a:rPr lang="en-US" altLang="ko-KR" sz="2000" dirty="0">
                <a:latin typeface="굴림,Bold"/>
              </a:rPr>
              <a:t>(</a:t>
            </a:r>
            <a:r>
              <a:rPr lang="ko-KR" altLang="en-US" sz="2000" dirty="0">
                <a:latin typeface="굴림,Bold"/>
              </a:rPr>
              <a:t>혹은 파일</a:t>
            </a:r>
            <a:r>
              <a:rPr lang="en-US" altLang="ko-KR" sz="2000" dirty="0">
                <a:latin typeface="굴림,Bold"/>
              </a:rPr>
              <a:t>)</a:t>
            </a:r>
            <a:r>
              <a:rPr lang="ko-KR" altLang="en-US" sz="2000" dirty="0">
                <a:latin typeface="굴림,Bold"/>
              </a:rPr>
              <a:t>의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문장을 편집한다</a:t>
            </a:r>
            <a:r>
              <a:rPr lang="en-US" altLang="ko-KR" sz="2000" dirty="0" smtClean="0">
                <a:latin typeface="굴림,Bold"/>
              </a:rPr>
              <a:t>.</a:t>
            </a:r>
            <a:endParaRPr lang="en-US" altLang="ko-KR" sz="2000" dirty="0">
              <a:latin typeface="굴림,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C[HANGE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문장의 텍스트를 변경한다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A[PPEND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현재 라인의 끝에 텍스트를 추가한다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CL[EAR</a:t>
            </a:r>
            <a:r>
              <a:rPr lang="en-US" altLang="ko-KR" sz="2000" dirty="0">
                <a:latin typeface="굴림,Bold"/>
              </a:rPr>
              <a:t>] BUFF[ER]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버퍼의 내용을 삭제한다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SAV[E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 </a:t>
            </a:r>
            <a:r>
              <a:rPr lang="ko-KR" altLang="en-US" sz="2000" dirty="0">
                <a:latin typeface="굴림,Bold"/>
              </a:rPr>
              <a:t>버퍼의 내용을 파일에 기록한다</a:t>
            </a:r>
            <a:r>
              <a:rPr lang="en-US" altLang="ko-KR" sz="2000" dirty="0">
                <a:latin typeface="굴림,Bold"/>
              </a:rPr>
              <a:t>. REP[LACE] </a:t>
            </a:r>
            <a:r>
              <a:rPr lang="ko-KR" altLang="en-US" sz="2000" dirty="0" smtClean="0">
                <a:latin typeface="굴림,Bold"/>
              </a:rPr>
              <a:t>또는 </a:t>
            </a:r>
            <a:r>
              <a:rPr lang="en-US" altLang="ko-KR" sz="2000" dirty="0">
                <a:latin typeface="굴림,Bold"/>
              </a:rPr>
              <a:t>APP[END]</a:t>
            </a:r>
            <a:r>
              <a:rPr lang="ko-KR" altLang="en-US" sz="2000" dirty="0">
                <a:latin typeface="굴림,Bold"/>
              </a:rPr>
              <a:t>를 추가할 수 있다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GET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파일에 저장된 내용을 </a:t>
            </a:r>
            <a:r>
              <a:rPr lang="en-US" altLang="ko-KR" sz="2000" dirty="0">
                <a:latin typeface="굴림,Bold"/>
              </a:rPr>
              <a:t>SQL</a:t>
            </a:r>
            <a:r>
              <a:rPr lang="ko-KR" altLang="en-US" sz="2000" dirty="0">
                <a:latin typeface="굴림,Bold"/>
              </a:rPr>
              <a:t>버퍼로 불러온다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STA[RT</a:t>
            </a:r>
            <a:r>
              <a:rPr lang="en-US" altLang="ko-KR" sz="2000" dirty="0">
                <a:latin typeface="굴림,Bold"/>
              </a:rPr>
              <a:t>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파일에 저장된 내용을 실행한다</a:t>
            </a:r>
            <a:r>
              <a:rPr lang="en-US" altLang="ko-KR" sz="2000" dirty="0">
                <a:latin typeface="굴림,Bold"/>
              </a:rPr>
              <a:t>. @</a:t>
            </a:r>
            <a:r>
              <a:rPr lang="en-US" altLang="ko-KR" sz="2000" i="1" dirty="0">
                <a:latin typeface="굴림,BoldItalic"/>
              </a:rPr>
              <a:t>filename </a:t>
            </a:r>
            <a:r>
              <a:rPr lang="ko-KR" altLang="en-US" sz="2000" dirty="0">
                <a:latin typeface="굴림,Bold"/>
              </a:rPr>
              <a:t>과 </a:t>
            </a:r>
            <a:r>
              <a:rPr lang="ko-KR" altLang="en-US" sz="2000" dirty="0" smtClean="0">
                <a:latin typeface="굴림,Bold"/>
              </a:rPr>
              <a:t>동일하다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[</a:t>
            </a:r>
            <a:r>
              <a:rPr lang="en-US" altLang="ko-KR" sz="2000" dirty="0">
                <a:latin typeface="굴림,Bold"/>
              </a:rPr>
              <a:t>SPOOL]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ko-KR" altLang="en-US" sz="2000" dirty="0">
                <a:latin typeface="굴림,Bold"/>
              </a:rPr>
              <a:t>작업 내용을 파일에 기록한다</a:t>
            </a:r>
            <a:r>
              <a:rPr lang="en-US" altLang="ko-KR" sz="2000" dirty="0">
                <a:latin typeface="굴림,Bold"/>
              </a:rPr>
              <a:t>. SPOOL</a:t>
            </a:r>
            <a:r>
              <a:rPr lang="ko-KR" altLang="en-US" sz="2000" dirty="0">
                <a:latin typeface="굴림,Bold"/>
              </a:rPr>
              <a:t>을 </a:t>
            </a:r>
            <a:r>
              <a:rPr lang="ko-KR" altLang="en-US" sz="2000" dirty="0" smtClean="0">
                <a:latin typeface="굴림,Bold"/>
              </a:rPr>
              <a:t>종료하려면 </a:t>
            </a:r>
            <a:r>
              <a:rPr lang="en-US" altLang="ko-KR" sz="2000" dirty="0">
                <a:latin typeface="굴림,Bold"/>
              </a:rPr>
              <a:t>SPOOL OFF </a:t>
            </a:r>
            <a:r>
              <a:rPr lang="ko-KR" altLang="en-US" sz="2000" dirty="0">
                <a:latin typeface="굴림,Bold"/>
              </a:rPr>
              <a:t>명령을 실행한다</a:t>
            </a:r>
            <a:r>
              <a:rPr lang="en-US" altLang="ko-KR" sz="2000" dirty="0">
                <a:latin typeface="굴림,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굴림,Bold"/>
              </a:rPr>
              <a:t>EXIT </a:t>
            </a:r>
            <a:r>
              <a:rPr lang="en-US" altLang="ko-KR" sz="2000" dirty="0">
                <a:latin typeface="Times New Roman" panose="02020603050405020304" pitchFamily="18" charset="0"/>
              </a:rPr>
              <a:t>– </a:t>
            </a:r>
            <a:r>
              <a:rPr lang="en-US" altLang="ko-KR" sz="2000" dirty="0">
                <a:latin typeface="굴림,Bold"/>
              </a:rPr>
              <a:t>SQL*Plus </a:t>
            </a:r>
            <a:r>
              <a:rPr lang="ko-KR" altLang="en-US" sz="2000" dirty="0">
                <a:latin typeface="굴림,Bold"/>
              </a:rPr>
              <a:t>종료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 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5133264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사용자 개정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96724"/>
              </p:ext>
            </p:extLst>
          </p:nvPr>
        </p:nvGraphicFramePr>
        <p:xfrm>
          <a:off x="838200" y="1214966"/>
          <a:ext cx="10591800" cy="402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계정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5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SUPER </a:t>
                      </a:r>
                      <a:r>
                        <a:rPr lang="ko-KR" altLang="en-US" dirty="0" smtClean="0"/>
                        <a:t>사용자 계정이며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데이터베이스에서 발생하는 모든 문제들을 처리할 수 있는 권한을 가지고 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7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</a:t>
                      </a:r>
                      <a:r>
                        <a:rPr lang="ko-KR" altLang="en-US" dirty="0" smtClean="0"/>
                        <a:t> 데이터베이스를 유지보수 및 관리할 때 사용하는 사용자</a:t>
                      </a:r>
                      <a:r>
                        <a:rPr lang="ko-KR" altLang="en-US" baseline="0" dirty="0" smtClean="0"/>
                        <a:t> 계정이다</a:t>
                      </a:r>
                      <a:r>
                        <a:rPr lang="en-US" altLang="ko-KR" baseline="0" dirty="0" smtClean="0"/>
                        <a:t>. SYS </a:t>
                      </a:r>
                      <a:r>
                        <a:rPr lang="ko-KR" altLang="en-US" baseline="0" dirty="0" smtClean="0"/>
                        <a:t>사용자와 권한은 거의 같으나   데이터베이스를 생성할 수 있는 권한이 없음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처음 </a:t>
                      </a:r>
                      <a:r>
                        <a:rPr lang="ko-KR" altLang="en-US" dirty="0" err="1" smtClean="0"/>
                        <a:t>오라클을</a:t>
                      </a:r>
                      <a:r>
                        <a:rPr lang="ko-KR" altLang="en-US" dirty="0" smtClean="0"/>
                        <a:t> 사용하는 사용자의 실습을 위해 만들어 놓은 연습용 계정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오라클을</a:t>
                      </a:r>
                      <a:r>
                        <a:rPr lang="ko-KR" altLang="en-US" dirty="0" smtClean="0"/>
                        <a:t> 접근할 수 있도록 샘플로 만들어 놓은 사용자 계정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오라클</a:t>
            </a:r>
            <a:r>
              <a:rPr lang="ko-KR" altLang="en-US" sz="1800" dirty="0"/>
              <a:t>  </a:t>
            </a:r>
            <a:r>
              <a:rPr lang="ko-KR" altLang="en-US" sz="1800" dirty="0" smtClean="0"/>
              <a:t>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데이터베이스 객체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1526"/>
              </p:ext>
            </p:extLst>
          </p:nvPr>
        </p:nvGraphicFramePr>
        <p:xfrm>
          <a:off x="838200" y="1214966"/>
          <a:ext cx="10591800" cy="50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담고 있는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6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 이상의 테이블을 연결해 마치 테이블인 것처럼 사용하는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 있는 데이터를 빠르게 찾기 위한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시노님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 객체에 대한 별칭을 부여한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일련번호로 </a:t>
                      </a:r>
                      <a:r>
                        <a:rPr lang="ko-KR" altLang="en-US" dirty="0" err="1" smtClean="0"/>
                        <a:t>채울때</a:t>
                      </a:r>
                      <a:r>
                        <a:rPr lang="ko-KR" altLang="en-US" dirty="0" smtClean="0"/>
                        <a:t> 사용되는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연산을 하고 값을 반환하는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프로시저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함수와 비슷하지만 값을 반환하지 않는 객체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패키지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용도에 맞게 함수와 프로시저를 하나로 묶어 놓은 객체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2960" y="5336166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데이터베이스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SAMPLE SCHEMA</a:t>
            </a:r>
            <a:endParaRPr lang="ko-KR" altLang="en-US" sz="2000" dirty="0"/>
          </a:p>
        </p:txBody>
      </p:sp>
      <p:pic>
        <p:nvPicPr>
          <p:cNvPr id="2050" name="Picture 2" descr="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88" y="1060657"/>
            <a:ext cx="7592641" cy="5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5114435" cy="385424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5476875" cy="3701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SELECT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1" y="1098757"/>
            <a:ext cx="53720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[SELECT </a:t>
            </a:r>
            <a:r>
              <a:rPr lang="ko-KR" altLang="en-US" sz="2400" dirty="0" smtClean="0"/>
              <a:t>입력순서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SELECT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FROM </a:t>
            </a:r>
            <a:r>
              <a:rPr lang="ko-KR" altLang="en-US" sz="2000" dirty="0" err="1" smtClean="0"/>
              <a:t>테이블명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WHERE </a:t>
            </a:r>
            <a:r>
              <a:rPr lang="ko-KR" altLang="en-US" sz="2000" dirty="0" err="1" smtClean="0"/>
              <a:t>컬럼명</a:t>
            </a:r>
            <a:r>
              <a:rPr lang="en-US" altLang="ko-KR" sz="2000" dirty="0" smtClean="0"/>
              <a:t>='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GROUP BY </a:t>
            </a:r>
            <a:r>
              <a:rPr lang="ko-KR" altLang="en-US" sz="2000" dirty="0" err="1" smtClean="0"/>
              <a:t>컬럼명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HAVING </a:t>
            </a:r>
            <a:r>
              <a:rPr lang="ko-KR" altLang="en-US" sz="2000" dirty="0" err="1" smtClean="0"/>
              <a:t>컬렁명</a:t>
            </a:r>
            <a:r>
              <a:rPr lang="en-US" altLang="ko-KR" sz="2000" dirty="0" smtClean="0"/>
              <a:t>='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ORDER BY </a:t>
            </a:r>
            <a:r>
              <a:rPr lang="ko-KR" altLang="en-US" sz="2000" dirty="0" err="1" smtClean="0"/>
              <a:t>컬럼명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DESC, </a:t>
            </a:r>
            <a:r>
              <a:rPr lang="ko-KR" altLang="en-US" sz="2000" dirty="0" err="1" smtClean="0"/>
              <a:t>컬럼명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ASC;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952635" y="1060657"/>
            <a:ext cx="5476875" cy="3701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77220" y="908257"/>
            <a:ext cx="5114435" cy="38542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smtClean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smtClean="0"/>
              <a:t>    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133856" y="1092614"/>
            <a:ext cx="537209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[SELECT </a:t>
            </a:r>
            <a:r>
              <a:rPr lang="ko-KR" altLang="en-US" sz="2400" dirty="0"/>
              <a:t>해석순서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FROM </a:t>
            </a:r>
            <a:r>
              <a:rPr lang="ko-KR" altLang="en-US" sz="2000" dirty="0" err="1"/>
              <a:t>테이블명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WHERE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='</a:t>
            </a:r>
            <a:r>
              <a:rPr lang="ko-KR" altLang="en-US" sz="2000" dirty="0"/>
              <a:t>값</a:t>
            </a:r>
            <a:r>
              <a:rPr lang="en-US" altLang="ko-KR" sz="20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GROUP BY </a:t>
            </a:r>
            <a:r>
              <a:rPr lang="ko-KR" altLang="en-US" sz="2000" dirty="0" err="1"/>
              <a:t>컬럼명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HAVING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='</a:t>
            </a:r>
            <a:r>
              <a:rPr lang="ko-KR" altLang="en-US" sz="2000" dirty="0"/>
              <a:t>값</a:t>
            </a:r>
            <a:r>
              <a:rPr lang="en-US" altLang="ko-KR" sz="20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SELECT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컬럼명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ORDER BY </a:t>
            </a:r>
            <a:r>
              <a:rPr lang="ko-KR" altLang="en-US" sz="2000" dirty="0" err="1"/>
              <a:t>컬럼명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DESC</a:t>
            </a:r>
            <a:r>
              <a:rPr lang="en-US" altLang="ko-KR" sz="2000" dirty="0"/>
              <a:t> , </a:t>
            </a:r>
            <a:r>
              <a:rPr lang="ko-KR" altLang="en-US" sz="2000" dirty="0" err="1"/>
              <a:t>컬럼명</a:t>
            </a:r>
            <a:r>
              <a:rPr lang="ko-KR" altLang="en-US" sz="2000" dirty="0"/>
              <a:t> </a:t>
            </a:r>
            <a:r>
              <a:rPr lang="en-US" altLang="ko-KR" sz="2000" dirty="0"/>
              <a:t>ASC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SELECT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WHERE</a:t>
            </a:r>
            <a:r>
              <a:rPr lang="ko-KR" altLang="en-US" sz="2400" dirty="0"/>
              <a:t>절에서 사용된 연산자 </a:t>
            </a:r>
            <a:r>
              <a:rPr lang="en-US" altLang="ko-KR" sz="2400" dirty="0"/>
              <a:t>3</a:t>
            </a:r>
            <a:r>
              <a:rPr lang="ko-KR" altLang="en-US" sz="2400" dirty="0"/>
              <a:t>가지 종류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비교연산자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=   &gt;   </a:t>
            </a:r>
            <a:r>
              <a:rPr lang="en-US" altLang="ko-KR" sz="2000" dirty="0"/>
              <a:t>&gt;= </a:t>
            </a:r>
            <a:r>
              <a:rPr lang="en-US" altLang="ko-KR" sz="2000" dirty="0" smtClean="0"/>
              <a:t>  &lt;   &lt;=   !=   &lt;&gt;   ^=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BETWEEN a AND b,  IN, LIKE,  IS NULL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논리연산자 </a:t>
            </a:r>
            <a:r>
              <a:rPr lang="en-US" altLang="ko-KR" sz="2000" dirty="0"/>
              <a:t>: AND, OR, NOT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ko-KR" altLang="en-US" sz="2400" dirty="0"/>
              <a:t>우선순위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괄호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NOT</a:t>
            </a:r>
            <a:r>
              <a:rPr lang="ko-KR" altLang="en-US" sz="2000" dirty="0"/>
              <a:t>연산자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비교연산자</a:t>
            </a:r>
            <a:r>
              <a:rPr lang="en-US" altLang="ko-KR" sz="2000" dirty="0"/>
              <a:t>, SQL</a:t>
            </a:r>
            <a:r>
              <a:rPr lang="ko-KR" altLang="en-US" sz="2000" dirty="0"/>
              <a:t>연산자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AND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OR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의사컬럼</a:t>
            </a:r>
            <a:r>
              <a:rPr lang="en-US" altLang="ko-KR" sz="2000" dirty="0" smtClean="0"/>
              <a:t>(pseudo-column)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컬럼처럼</a:t>
            </a:r>
            <a:r>
              <a:rPr lang="ko-KR" altLang="en-US" sz="2400" dirty="0" smtClean="0"/>
              <a:t> 동작하지만 실제로 테이블에 저장되지는 않는 </a:t>
            </a:r>
            <a:r>
              <a:rPr lang="ko-KR" altLang="en-US" sz="2400" dirty="0" err="1" smtClean="0"/>
              <a:t>컬럼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SELECT</a:t>
            </a:r>
            <a:r>
              <a:rPr lang="ko-KR" altLang="en-US" sz="2400" dirty="0" smtClean="0"/>
              <a:t>에서는 </a:t>
            </a:r>
            <a:r>
              <a:rPr lang="ko-KR" altLang="en-US" sz="2400" dirty="0" err="1" smtClean="0"/>
              <a:t>의사컬럼을</a:t>
            </a:r>
            <a:r>
              <a:rPr lang="ko-KR" altLang="en-US" sz="2400" dirty="0" smtClean="0"/>
              <a:t> 사용할 수 있지만</a:t>
            </a:r>
            <a:r>
              <a:rPr lang="en-US" altLang="ko-KR" sz="2400" dirty="0" smtClean="0"/>
              <a:t>, INSERT, UPDATE, DELETE</a:t>
            </a:r>
            <a:r>
              <a:rPr lang="ko-KR" altLang="en-US" sz="2400" dirty="0" smtClean="0"/>
              <a:t>에서는 </a:t>
            </a:r>
            <a:r>
              <a:rPr lang="ko-KR" altLang="en-US" sz="2400" dirty="0" err="1" smtClean="0"/>
              <a:t>의사컬럼을</a:t>
            </a:r>
            <a:r>
              <a:rPr lang="ko-KR" altLang="en-US" sz="2400" dirty="0" smtClean="0"/>
              <a:t> 사용할 수 없다</a:t>
            </a:r>
            <a:r>
              <a:rPr lang="en-US" altLang="ko-KR" sz="2400" dirty="0" smtClean="0"/>
              <a:t>.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46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91337"/>
              </p:ext>
            </p:extLst>
          </p:nvPr>
        </p:nvGraphicFramePr>
        <p:xfrm>
          <a:off x="990600" y="2850776"/>
          <a:ext cx="10591800" cy="274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91600"/>
              </a:tblGrid>
              <a:tr h="498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의사컬럼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시퀀스의 새로운 값을 할당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6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CURRENTVAL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시퀀스의 현재 값을 반환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ROWNUM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쿼리에서 반환되는 각 </a:t>
                      </a:r>
                      <a:r>
                        <a:rPr lang="ko-KR" altLang="en-US" dirty="0" err="1" smtClean="0"/>
                        <a:t>로우들에</a:t>
                      </a:r>
                      <a:r>
                        <a:rPr lang="ko-KR" altLang="en-US" dirty="0" smtClean="0"/>
                        <a:t> 대한 순서 값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ROWID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 저장된 각 </a:t>
                      </a:r>
                      <a:r>
                        <a:rPr lang="ko-KR" altLang="en-US" dirty="0" err="1" smtClean="0"/>
                        <a:t>로우가</a:t>
                      </a:r>
                      <a:r>
                        <a:rPr lang="ko-KR" altLang="en-US" dirty="0" smtClean="0"/>
                        <a:t> 저장된 주소 값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060657"/>
            <a:ext cx="10515600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28343"/>
            <a:ext cx="104489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둘 </a:t>
            </a:r>
            <a:r>
              <a:rPr lang="ko-KR" altLang="en-US" sz="2400" dirty="0"/>
              <a:t>이상의 </a:t>
            </a:r>
            <a:r>
              <a:rPr lang="en-US" altLang="ko-KR" sz="2400" dirty="0"/>
              <a:t>query</a:t>
            </a:r>
            <a:r>
              <a:rPr lang="ko-KR" altLang="en-US" sz="2400" dirty="0"/>
              <a:t>결과를 하나의 결과로 조합한다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select</a:t>
            </a:r>
            <a:r>
              <a:rPr lang="ko-KR" altLang="en-US" sz="2400" dirty="0"/>
              <a:t>의 인자 </a:t>
            </a:r>
            <a:r>
              <a:rPr lang="ko-KR" altLang="en-US" sz="2400" dirty="0" err="1"/>
              <a:t>갯수가</a:t>
            </a:r>
            <a:r>
              <a:rPr lang="ko-KR" altLang="en-US" sz="2400" dirty="0"/>
              <a:t> 같아야 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첫번째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개이면 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도 </a:t>
            </a:r>
            <a:r>
              <a:rPr lang="en-US" altLang="ko-KR" sz="2400" dirty="0"/>
              <a:t>2</a:t>
            </a:r>
            <a:r>
              <a:rPr lang="ko-KR" altLang="en-US" sz="2400" dirty="0"/>
              <a:t>개여야 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타입이 </a:t>
            </a:r>
            <a:r>
              <a:rPr lang="ko-KR" altLang="en-US" sz="2400" dirty="0"/>
              <a:t>일치해야 한다</a:t>
            </a:r>
            <a:r>
              <a:rPr lang="en-US" altLang="ko-KR" sz="2400" dirty="0"/>
              <a:t>.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예를 </a:t>
            </a:r>
            <a:r>
              <a:rPr lang="ko-KR" altLang="en-US" sz="2400" dirty="0"/>
              <a:t>들어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이면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이여야 한다</a:t>
            </a:r>
            <a:r>
              <a:rPr lang="en-US" altLang="ko-KR" sz="2400" dirty="0"/>
              <a:t>.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3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집합연산자 종류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union(</a:t>
            </a:r>
            <a:r>
              <a:rPr lang="ko-KR" altLang="en-US" sz="2000" dirty="0"/>
              <a:t>합집합</a:t>
            </a:r>
            <a:r>
              <a:rPr lang="en-US" altLang="ko-KR" sz="2000" dirty="0" smtClean="0"/>
              <a:t>) - </a:t>
            </a:r>
            <a:r>
              <a:rPr lang="ko-KR" altLang="en-US" sz="2000" dirty="0" err="1"/>
              <a:t>중복행이</a:t>
            </a:r>
            <a:r>
              <a:rPr lang="ko-KR" altLang="en-US" sz="2000" dirty="0"/>
              <a:t> 제거된 두 </a:t>
            </a:r>
            <a:r>
              <a:rPr lang="en-US" altLang="ko-KR" sz="2000" dirty="0"/>
              <a:t>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union all(</a:t>
            </a:r>
            <a:r>
              <a:rPr lang="ko-KR" altLang="en-US" sz="2000" dirty="0"/>
              <a:t>합집합</a:t>
            </a:r>
            <a:r>
              <a:rPr lang="en-US" altLang="ko-KR" sz="2000" dirty="0" smtClean="0"/>
              <a:t>) -</a:t>
            </a:r>
            <a:r>
              <a:rPr lang="ko-KR" altLang="en-US" sz="2000" dirty="0" err="1"/>
              <a:t>중복행이</a:t>
            </a:r>
            <a:r>
              <a:rPr lang="ko-KR" altLang="en-US" sz="2000" dirty="0"/>
              <a:t> 포함된 두 </a:t>
            </a:r>
            <a:r>
              <a:rPr lang="en-US" altLang="ko-KR" sz="2000" dirty="0"/>
              <a:t>query</a:t>
            </a:r>
            <a:r>
              <a:rPr lang="ko-KR" altLang="en-US" sz="2000" dirty="0"/>
              <a:t>행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intersect(</a:t>
            </a:r>
            <a:r>
              <a:rPr lang="ko-KR" altLang="en-US" sz="2000" dirty="0"/>
              <a:t>교집합</a:t>
            </a:r>
            <a:r>
              <a:rPr lang="en-US" altLang="ko-KR" sz="2000" dirty="0" smtClean="0"/>
              <a:t>) - </a:t>
            </a:r>
            <a:r>
              <a:rPr lang="ko-KR" altLang="en-US" sz="2000" dirty="0" smtClean="0"/>
              <a:t>두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공통적인 행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minus(=except)(</a:t>
            </a:r>
            <a:r>
              <a:rPr lang="ko-KR" altLang="en-US" sz="2000" dirty="0" err="1"/>
              <a:t>차집합</a:t>
            </a:r>
            <a:r>
              <a:rPr lang="en-US" altLang="ko-KR" sz="2000" dirty="0" smtClean="0"/>
              <a:t>) -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있는 행 중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</a:t>
            </a:r>
            <a:r>
              <a:rPr lang="en-US" altLang="ko-KR" sz="2000" dirty="0"/>
              <a:t>query</a:t>
            </a:r>
            <a:r>
              <a:rPr lang="ko-KR" altLang="en-US" sz="2000" dirty="0"/>
              <a:t>에 없는 </a:t>
            </a:r>
            <a:r>
              <a:rPr lang="ko-KR" altLang="en-US" sz="2000" dirty="0" err="1"/>
              <a:t>행표시</a:t>
            </a:r>
            <a:endParaRPr lang="ko-KR" altLang="en-US" sz="2000" dirty="0"/>
          </a:p>
        </p:txBody>
      </p:sp>
      <p:pic>
        <p:nvPicPr>
          <p:cNvPr id="3074" name="Picture 2" descr="set 연산사(집합 연산자) - UNION, UNION ALL, INTERSECT, MINUS, 다중컬럼 서브쿼리, 스칼라 서브쿼리,  상호연관 서브쿼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2" y="4010585"/>
            <a:ext cx="9590415" cy="25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집합 연산자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집합연산자 사용이유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서로 </a:t>
            </a:r>
            <a:r>
              <a:rPr lang="ko-KR" altLang="en-US" sz="2000" dirty="0"/>
              <a:t>다른 테이블에서 유사한 형태의 결과를 반환하기 위해서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서로 </a:t>
            </a:r>
            <a:r>
              <a:rPr lang="ko-KR" altLang="en-US" sz="2000" dirty="0"/>
              <a:t>같은 테이블에서 서로 다른 질의를 수행하여 결과를 합치기 위해서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정의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4932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조직에 필요한 정보를 얻기 위해 논리적으로 연관된 데이터를 모아 구조적으로 통합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운영되는 데이터의 집합이다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통합된 데이터</a:t>
            </a:r>
            <a:r>
              <a:rPr lang="en-US" altLang="ko-KR" sz="2000" dirty="0" smtClean="0"/>
              <a:t>(Integrated Data) : </a:t>
            </a:r>
            <a:r>
              <a:rPr lang="ko-KR" altLang="en-US" sz="2000" dirty="0"/>
              <a:t>데이터를 통합하는 개념으로</a:t>
            </a:r>
            <a:r>
              <a:rPr lang="en-US" altLang="ko-KR" sz="2000" dirty="0"/>
              <a:t>, </a:t>
            </a:r>
            <a:r>
              <a:rPr lang="ko-KR" altLang="en-US" sz="2000" dirty="0"/>
              <a:t>각자 사용하던 데이터의 중복을 최소화하여 중복으로 인한 데이터 불일치 현상을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저장된 데이터</a:t>
            </a:r>
            <a:r>
              <a:rPr lang="en-US" altLang="ko-KR" sz="2000" dirty="0" smtClean="0"/>
              <a:t>(Stored Data) : </a:t>
            </a:r>
            <a:r>
              <a:rPr lang="ko-KR" altLang="en-US" sz="2000" dirty="0" smtClean="0"/>
              <a:t>컴퓨터가 접근할 수 있는 저장 매체에 저장된 데이터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운영 데이터</a:t>
            </a:r>
            <a:r>
              <a:rPr lang="en-US" altLang="ko-KR" sz="2000" dirty="0" smtClean="0"/>
              <a:t>(Operational Data) : </a:t>
            </a:r>
            <a:r>
              <a:rPr lang="ko-KR" altLang="en-US" sz="2000" dirty="0"/>
              <a:t>조직의 목적을 위해 </a:t>
            </a:r>
            <a:r>
              <a:rPr lang="ko-KR" altLang="en-US" sz="2000" dirty="0" smtClean="0"/>
              <a:t>사용되는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공용 데이터</a:t>
            </a:r>
            <a:r>
              <a:rPr lang="en-US" altLang="ko-KR" sz="2000" dirty="0" smtClean="0"/>
              <a:t>(Shared Data) : </a:t>
            </a:r>
            <a:r>
              <a:rPr lang="ko-KR" altLang="en-US" sz="2000" dirty="0"/>
              <a:t>여러 응용 시스템들이 공동으로 소유하고 유지하는 데이터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SELECT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SQL(Structured Query Language</a:t>
            </a:r>
            <a:r>
              <a:rPr lang="en-US" altLang="ko-KR" sz="2000" dirty="0"/>
              <a:t>)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4875" y="1008887"/>
            <a:ext cx="104489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ko-KR" altLang="en-US" sz="2000" dirty="0" err="1"/>
              <a:t>단일행함수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행 하나당 하나의 결과를 출력한다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문자함수</a:t>
            </a:r>
            <a:r>
              <a:rPr lang="en-US" altLang="ko-KR" sz="2000" dirty="0"/>
              <a:t>, </a:t>
            </a:r>
            <a:r>
              <a:rPr lang="ko-KR" altLang="en-US" sz="2000" dirty="0"/>
              <a:t>숫자함수</a:t>
            </a:r>
            <a:r>
              <a:rPr lang="en-US" altLang="ko-KR" sz="2000" dirty="0"/>
              <a:t>, </a:t>
            </a:r>
            <a:r>
              <a:rPr lang="ko-KR" altLang="en-US" sz="2000" dirty="0"/>
              <a:t>날짜함수</a:t>
            </a:r>
            <a:r>
              <a:rPr lang="en-US" altLang="ko-KR" sz="2000" dirty="0"/>
              <a:t>, </a:t>
            </a:r>
            <a:r>
              <a:rPr lang="ko-KR" altLang="en-US" sz="2000" dirty="0"/>
              <a:t>변환함수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일반함수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복수행함수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행 </a:t>
            </a:r>
            <a:r>
              <a:rPr lang="ko-KR" altLang="en-US" sz="2000" dirty="0" err="1"/>
              <a:t>여러개당</a:t>
            </a:r>
            <a:r>
              <a:rPr lang="ko-KR" altLang="en-US" sz="2000" dirty="0"/>
              <a:t> 하나의 결과를 출력한다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합계</a:t>
            </a:r>
            <a:r>
              <a:rPr lang="en-US" altLang="ko-KR" sz="2000" dirty="0"/>
              <a:t>,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최대</a:t>
            </a:r>
            <a:r>
              <a:rPr lang="en-US" altLang="ko-KR" sz="2000" dirty="0"/>
              <a:t>, </a:t>
            </a:r>
            <a:r>
              <a:rPr lang="ko-KR" altLang="en-US" sz="2000" dirty="0"/>
              <a:t>최소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갯수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230625" y="5025509"/>
            <a:ext cx="5844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://www.sql-workbench.eu/dbms_comparison.html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3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/>
              <a:t>(JOIN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조인</a:t>
            </a:r>
            <a:r>
              <a:rPr lang="en-US" altLang="ko-KR" sz="2000" dirty="0" smtClean="0"/>
              <a:t>(JOIN)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여러개의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테이블에서 원하는 데이터를 </a:t>
            </a:r>
            <a:r>
              <a:rPr lang="ko-KR" altLang="en-US" sz="2400" dirty="0" smtClean="0"/>
              <a:t>추출해주는 </a:t>
            </a:r>
            <a:r>
              <a:rPr lang="ko-KR" altLang="en-US" sz="2400" dirty="0" err="1" smtClean="0"/>
              <a:t>쿼리문이다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데이터가 중복되지 않도록 하기 위해서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테이블로 나누어서 정보를 저장하므로 원하는 정보를 얻어오려면 여러 개의 테이블을 이용해서 결과를 가져와야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CARTESIAN PRODUCT (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곱</a:t>
            </a:r>
            <a:r>
              <a:rPr lang="en-US" altLang="ko-KR" sz="2000" dirty="0" smtClean="0"/>
              <a:t>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EQUI JOIN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NATURAL JOIN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NON_EQUI JOIN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OUTER JOIN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SELF JOIN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CARTESIAN PRODUCT (</a:t>
            </a:r>
            <a:r>
              <a:rPr lang="ko-KR" altLang="en-US" sz="2000" dirty="0" err="1"/>
              <a:t>카티션</a:t>
            </a:r>
            <a:r>
              <a:rPr lang="ko-KR" altLang="en-US" sz="2000" dirty="0"/>
              <a:t> 곱</a:t>
            </a:r>
            <a:r>
              <a:rPr lang="en-US" altLang="ko-KR" sz="20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</a:t>
            </a:r>
            <a:r>
              <a:rPr lang="ko-KR" altLang="en-US" sz="2000" dirty="0"/>
              <a:t>행의 </a:t>
            </a:r>
            <a:r>
              <a:rPr lang="ko-KR" altLang="en-US" sz="2000" dirty="0" err="1"/>
              <a:t>갯수만큼</a:t>
            </a:r>
            <a:r>
              <a:rPr lang="ko-KR" altLang="en-US" sz="2000" dirty="0"/>
              <a:t> 출력해주는 조인이다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4" y="1595352"/>
            <a:ext cx="7209428" cy="3959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6167" y="5555350"/>
            <a:ext cx="794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되는 모든 테이블의 모든 행이 </a:t>
            </a:r>
            <a:r>
              <a:rPr lang="en-US" altLang="ko-KR" dirty="0"/>
              <a:t>Join </a:t>
            </a:r>
            <a:r>
              <a:rPr lang="ko-KR" altLang="en-US" dirty="0"/>
              <a:t>되므로 </a:t>
            </a:r>
            <a:r>
              <a:rPr lang="en-US" altLang="ko-KR" dirty="0"/>
              <a:t>14 * 4 = 56 </a:t>
            </a:r>
            <a:r>
              <a:rPr lang="ko-KR" altLang="en-US" dirty="0"/>
              <a:t>행이 조회된다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EQUI 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가장 많이 사용되는 조인방법으로 조인 대상이 되는 두 </a:t>
            </a:r>
            <a:r>
              <a:rPr lang="ko-KR" altLang="en-US" sz="2000" dirty="0" smtClean="0"/>
              <a:t>테이블에서  </a:t>
            </a:r>
            <a:r>
              <a:rPr lang="ko-KR" altLang="en-US" sz="2000" dirty="0"/>
              <a:t>공통적으로  존재하는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값이 일치되는 행을 연결하여 </a:t>
            </a:r>
            <a:r>
              <a:rPr lang="ko-KR" altLang="en-US" sz="2000" dirty="0" smtClean="0"/>
              <a:t>결과를 </a:t>
            </a:r>
            <a:r>
              <a:rPr lang="ko-KR" altLang="en-US" sz="2000" dirty="0"/>
              <a:t>생성하는 방법이다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89" y="1944590"/>
            <a:ext cx="7343775" cy="45729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NATURAL 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4489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NATURAL JOIN</a:t>
            </a:r>
            <a:r>
              <a:rPr lang="ko-KR" altLang="en-US" sz="2000" dirty="0"/>
              <a:t>은 두 테이블 간의 동일한 이름을 갖는 모든 </a:t>
            </a:r>
            <a:r>
              <a:rPr lang="ko-KR" altLang="en-US" sz="2000" dirty="0" smtClean="0"/>
              <a:t>칼럼들에  </a:t>
            </a:r>
            <a:r>
              <a:rPr lang="ko-KR" altLang="en-US" sz="2000" dirty="0"/>
              <a:t>대해 </a:t>
            </a:r>
            <a:r>
              <a:rPr lang="en-US" altLang="ko-KR" sz="2000" dirty="0"/>
              <a:t>EQUI(=) JOIN</a:t>
            </a:r>
            <a:r>
              <a:rPr lang="ko-KR" altLang="en-US" sz="2000" dirty="0"/>
              <a:t>을 수행한다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 EQUI JOIN</a:t>
            </a:r>
            <a:r>
              <a:rPr lang="ko-KR" altLang="en-US" sz="2000" dirty="0" smtClean="0"/>
              <a:t>과 결과가 같음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, SQL Server</a:t>
            </a:r>
            <a:r>
              <a:rPr lang="ko-KR" altLang="en-US" sz="2000" dirty="0"/>
              <a:t>에서는 지원하지 않는 기능이다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89" y="2713935"/>
            <a:ext cx="7343775" cy="37059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NON_EQUI </a:t>
            </a:r>
            <a:r>
              <a:rPr lang="en-US" altLang="ko-KR" sz="2000" dirty="0"/>
              <a:t>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(=)</a:t>
            </a:r>
            <a:r>
              <a:rPr lang="ko-KR" altLang="en-US" sz="2000" dirty="0"/>
              <a:t>연산자를 제외한 </a:t>
            </a:r>
            <a:r>
              <a:rPr lang="en-US" altLang="ko-KR" sz="2000" dirty="0"/>
              <a:t>&gt;=, </a:t>
            </a:r>
            <a:r>
              <a:rPr lang="en-US" altLang="ko-KR" sz="2000" dirty="0" smtClean="0"/>
              <a:t> &lt;=,  &gt;,  &lt; </a:t>
            </a:r>
            <a:r>
              <a:rPr lang="ko-KR" altLang="en-US" sz="2000" dirty="0"/>
              <a:t>등의 연산자를 </a:t>
            </a:r>
            <a:r>
              <a:rPr lang="ko-KR" altLang="en-US" sz="2000" dirty="0" smtClean="0"/>
              <a:t>이용해서  </a:t>
            </a:r>
            <a:r>
              <a:rPr lang="ko-KR" altLang="en-US" sz="2000" dirty="0"/>
              <a:t>조건을 지정하는 </a:t>
            </a:r>
            <a:r>
              <a:rPr lang="ko-KR" altLang="en-US" sz="2000" dirty="0" smtClean="0"/>
              <a:t>조인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방법이다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44006"/>
            <a:ext cx="7305675" cy="421391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OUTER JOIN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한쪽 테이블에는 데이터가 있고 다른 반대쪽에는 데이터가 없는 경우에 </a:t>
            </a:r>
            <a:r>
              <a:rPr lang="ko-KR" altLang="en-US" sz="2000" dirty="0" smtClean="0"/>
              <a:t>데이터가 </a:t>
            </a:r>
            <a:r>
              <a:rPr lang="ko-KR" altLang="en-US" sz="2000" dirty="0"/>
              <a:t>있는  테이블의 내용을 모두 가져오는 조인이다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조인 대상 테이블 중 데이터가 없는 테이블 조인 조건에 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를 붙인다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외부 조인의 조인 조건이 여러 개일 때 모든 조건에 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를 붙인다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한번에 한 테이블이만 외부 조인을 할 수 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 smtClean="0"/>
              <a:t>    </a:t>
            </a:r>
            <a:r>
              <a:rPr lang="ko-KR" altLang="en-US" i="1" dirty="0" smtClean="0"/>
              <a:t>조인 대상 테이블이 </a:t>
            </a:r>
            <a:r>
              <a:rPr lang="en-US" altLang="ko-KR" i="1" dirty="0" smtClean="0"/>
              <a:t>A,B,C 3</a:t>
            </a:r>
            <a:r>
              <a:rPr lang="ko-KR" altLang="en-US" i="1" dirty="0" smtClean="0"/>
              <a:t>개이고</a:t>
            </a:r>
            <a:r>
              <a:rPr lang="en-US" altLang="ko-KR" i="1" dirty="0" smtClean="0"/>
              <a:t>, A</a:t>
            </a:r>
            <a:r>
              <a:rPr lang="ko-KR" altLang="en-US" i="1" dirty="0" smtClean="0"/>
              <a:t>를 기준으로 </a:t>
            </a:r>
            <a:r>
              <a:rPr lang="en-US" altLang="ko-KR" i="1" dirty="0" smtClean="0"/>
              <a:t>B</a:t>
            </a:r>
            <a:r>
              <a:rPr lang="ko-KR" altLang="en-US" i="1" dirty="0" smtClean="0"/>
              <a:t>테이블을 외부 조인으로 연결했다면</a:t>
            </a:r>
            <a:r>
              <a:rPr lang="en-US" altLang="ko-KR" i="1" dirty="0" smtClean="0"/>
              <a:t>,    </a:t>
            </a:r>
          </a:p>
          <a:p>
            <a:pPr>
              <a:lnSpc>
                <a:spcPct val="200000"/>
              </a:lnSpc>
            </a:pPr>
            <a:r>
              <a:rPr lang="en-US" altLang="ko-KR" i="1" dirty="0"/>
              <a:t> </a:t>
            </a:r>
            <a:r>
              <a:rPr lang="en-US" altLang="ko-KR" i="1" dirty="0" smtClean="0"/>
              <a:t>   </a:t>
            </a:r>
            <a:r>
              <a:rPr lang="ko-KR" altLang="en-US" i="1" dirty="0" smtClean="0"/>
              <a:t>동시에 </a:t>
            </a:r>
            <a:r>
              <a:rPr lang="en-US" altLang="ko-KR" i="1" dirty="0" smtClean="0"/>
              <a:t>C</a:t>
            </a:r>
            <a:r>
              <a:rPr lang="ko-KR" altLang="en-US" i="1" dirty="0" smtClean="0"/>
              <a:t>를 기준으로 </a:t>
            </a:r>
            <a:r>
              <a:rPr lang="en-US" altLang="ko-KR" i="1" dirty="0" smtClean="0"/>
              <a:t>B</a:t>
            </a:r>
            <a:r>
              <a:rPr lang="ko-KR" altLang="en-US" i="1" dirty="0" smtClean="0"/>
              <a:t>테이블에 외부 조인을 걸 수 없다</a:t>
            </a:r>
            <a:r>
              <a:rPr lang="en-US" altLang="ko-KR" i="1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(+)</a:t>
            </a:r>
            <a:r>
              <a:rPr lang="ko-KR" altLang="en-US" sz="2000" dirty="0" smtClean="0"/>
              <a:t>연산자가 붙은 조건과 </a:t>
            </a:r>
            <a:r>
              <a:rPr lang="en-US" altLang="ko-KR" sz="2000" dirty="0" smtClean="0"/>
              <a:t>OR</a:t>
            </a:r>
            <a:r>
              <a:rPr lang="ko-KR" altLang="en-US" sz="2000" dirty="0" smtClean="0"/>
              <a:t>를 같이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(+)</a:t>
            </a:r>
            <a:r>
              <a:rPr lang="ko-KR" altLang="en-US" sz="2000" dirty="0" smtClean="0"/>
              <a:t>연산자가 붙은 조건에는 </a:t>
            </a:r>
            <a:r>
              <a:rPr lang="en-US" altLang="ko-KR" sz="2000" dirty="0" smtClean="0"/>
              <a:t>IN </a:t>
            </a:r>
            <a:r>
              <a:rPr lang="ko-KR" altLang="en-US" sz="2000" dirty="0" smtClean="0"/>
              <a:t>연산자를 같이 사용할 수 없다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단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IN</a:t>
            </a:r>
            <a:r>
              <a:rPr lang="ko-KR" altLang="en-US" i="1" dirty="0" smtClean="0"/>
              <a:t>절에 포함되는 값이 </a:t>
            </a:r>
            <a:r>
              <a:rPr lang="en-US" altLang="ko-KR" i="1" dirty="0" smtClean="0"/>
              <a:t>1</a:t>
            </a:r>
            <a:r>
              <a:rPr lang="ko-KR" altLang="en-US" i="1" dirty="0" smtClean="0"/>
              <a:t>개인 때는 사용 가능</a:t>
            </a:r>
            <a:r>
              <a:rPr lang="en-US" altLang="ko-KR" i="1" dirty="0" smtClean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OUTER JOIN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5" y="1039622"/>
            <a:ext cx="7334250" cy="4743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6321" y="3439414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emp.deptno</a:t>
            </a:r>
            <a:r>
              <a:rPr lang="en-US" altLang="ko-KR" dirty="0" smtClean="0"/>
              <a:t>(+)=</a:t>
            </a:r>
            <a:r>
              <a:rPr lang="en-US" altLang="ko-KR" dirty="0" err="1" smtClean="0"/>
              <a:t>dept.deptno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8080" y="3471680"/>
            <a:ext cx="1984518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Outer Join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조인</a:t>
            </a:r>
            <a:r>
              <a:rPr lang="en-US" altLang="ko-KR" sz="1800" dirty="0" smtClean="0"/>
              <a:t>(JOIN)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SELF </a:t>
            </a:r>
            <a:r>
              <a:rPr lang="en-US" altLang="ko-KR" sz="2000" dirty="0"/>
              <a:t>JOIN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테이블을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테이블로 설정해서 사용하는 조인방법이다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4" y="1665077"/>
            <a:ext cx="7883525" cy="47137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 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 QUERY) </a:t>
            </a:r>
            <a:r>
              <a:rPr lang="ko-KR" altLang="en-US" sz="2000" dirty="0" smtClean="0"/>
              <a:t>문법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47006" y="3918744"/>
            <a:ext cx="105060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서브쿼리 위치</a:t>
            </a:r>
            <a:endParaRPr lang="en-US" altLang="ko-KR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SELECT, FROM, WHERE, HAVING,ORDER BY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INSERT</a:t>
            </a:r>
            <a:r>
              <a:rPr lang="ko-KR" altLang="en-US" sz="2000" dirty="0"/>
              <a:t>문의 </a:t>
            </a:r>
            <a:r>
              <a:rPr lang="en-US" altLang="ko-KR" sz="2000" dirty="0"/>
              <a:t>VALUES,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UPDATE</a:t>
            </a:r>
            <a:r>
              <a:rPr lang="ko-KR" altLang="en-US" sz="2000" dirty="0"/>
              <a:t>문의 </a:t>
            </a:r>
            <a:r>
              <a:rPr lang="en-US" altLang="ko-KR" sz="2000" dirty="0"/>
              <a:t>SET, CREATE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89000" y="1139947"/>
            <a:ext cx="7391400" cy="2741173"/>
            <a:chOff x="3215640" y="3872987"/>
            <a:chExt cx="7391400" cy="2741173"/>
          </a:xfrm>
        </p:grpSpPr>
        <p:sp>
          <p:nvSpPr>
            <p:cNvPr id="2" name="직사각형 1"/>
            <p:cNvSpPr/>
            <p:nvPr/>
          </p:nvSpPr>
          <p:spPr>
            <a:xfrm>
              <a:off x="3215640" y="3872987"/>
              <a:ext cx="7391400" cy="27411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SELECT </a:t>
              </a:r>
              <a:r>
                <a:rPr lang="en-US" altLang="ko-KR" dirty="0" err="1">
                  <a:solidFill>
                    <a:schemeClr val="tx1"/>
                  </a:solidFill>
                </a:rPr>
                <a:t>select_list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FROM table </a:t>
              </a:r>
              <a:r>
                <a:rPr lang="ko-KR" altLang="en-US" dirty="0">
                  <a:solidFill>
                    <a:schemeClr val="tx1"/>
                  </a:solidFill>
                </a:rPr>
                <a:t>또는 </a:t>
              </a:r>
              <a:r>
                <a:rPr lang="en-US" altLang="ko-KR" dirty="0">
                  <a:solidFill>
                    <a:schemeClr val="tx1"/>
                  </a:solidFill>
                </a:rPr>
                <a:t>view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WHERE </a:t>
              </a:r>
              <a:r>
                <a:rPr lang="ko-KR" altLang="en-US" dirty="0">
                  <a:solidFill>
                    <a:schemeClr val="tx1"/>
                  </a:solidFill>
                </a:rPr>
                <a:t>조건 연산자 </a:t>
              </a:r>
              <a:r>
                <a:rPr lang="en-US" altLang="ko-KR" dirty="0">
                  <a:solidFill>
                    <a:schemeClr val="tx1"/>
                  </a:solidFill>
                </a:rPr>
                <a:t>(SELECT </a:t>
              </a:r>
              <a:r>
                <a:rPr lang="en-US" altLang="ko-KR" dirty="0" err="1">
                  <a:solidFill>
                    <a:schemeClr val="tx1"/>
                  </a:solidFill>
                </a:rPr>
                <a:t>select_list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  		       FROM  table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		      WHERE </a:t>
              </a:r>
              <a:r>
                <a:rPr lang="ko-KR" altLang="en-US" dirty="0">
                  <a:solidFill>
                    <a:schemeClr val="tx1"/>
                  </a:solidFill>
                </a:rPr>
                <a:t>조건</a:t>
              </a:r>
              <a:r>
                <a:rPr lang="en-US" altLang="ko-KR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25440" y="5151120"/>
              <a:ext cx="2225040" cy="1402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3021" y="4219972"/>
              <a:ext cx="1380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query</a:t>
              </a:r>
              <a:endParaRPr lang="ko-KR" altLang="en-US" dirty="0"/>
            </a:p>
          </p:txBody>
        </p:sp>
        <p:sp>
          <p:nvSpPr>
            <p:cNvPr id="10" name="왼쪽 화살표 9"/>
            <p:cNvSpPr/>
            <p:nvPr/>
          </p:nvSpPr>
          <p:spPr>
            <a:xfrm>
              <a:off x="7754950" y="5459492"/>
              <a:ext cx="863600" cy="325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화살표 13"/>
            <p:cNvSpPr/>
            <p:nvPr/>
          </p:nvSpPr>
          <p:spPr>
            <a:xfrm>
              <a:off x="7754950" y="4264184"/>
              <a:ext cx="863600" cy="325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23021" y="5402104"/>
              <a:ext cx="1238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sub query</a:t>
              </a:r>
              <a:endParaRPr lang="ko-KR" altLang="en-US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9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특징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4932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 smtClean="0"/>
              <a:t>실시간 </a:t>
            </a:r>
            <a:r>
              <a:rPr lang="ko-KR" altLang="en-US" sz="2000" dirty="0" err="1" smtClean="0"/>
              <a:t>접근성</a:t>
            </a:r>
            <a:r>
              <a:rPr lang="en-US" altLang="ko-KR" sz="2000" dirty="0" smtClean="0"/>
              <a:t>(Real-Time Accessibility)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수시적이고 비정형적인 질의</a:t>
            </a:r>
            <a:r>
              <a:rPr lang="en-US" altLang="ko-KR" sz="2000" dirty="0"/>
              <a:t>(</a:t>
            </a:r>
            <a:r>
              <a:rPr lang="ko-KR" altLang="en-US" sz="2000" dirty="0"/>
              <a:t>조회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대하여 실시간 처리에 의한 응답이 가능해야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계속적인 변화</a:t>
            </a:r>
            <a:r>
              <a:rPr lang="en-US" altLang="ko-KR" sz="2000" dirty="0"/>
              <a:t>(Continuous Evolution) : </a:t>
            </a:r>
            <a:r>
              <a:rPr lang="ko-KR" altLang="en-US" sz="2000" dirty="0"/>
              <a:t>데이터베이스의 상태는 동적이다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새로운 데이터의 삽입</a:t>
            </a:r>
            <a:r>
              <a:rPr lang="en-US" altLang="ko-KR" sz="2000" dirty="0"/>
              <a:t>(Insert),</a:t>
            </a:r>
            <a:r>
              <a:rPr lang="ko-KR" altLang="en-US" sz="2000" dirty="0"/>
              <a:t>삭제</a:t>
            </a:r>
            <a:r>
              <a:rPr lang="en-US" altLang="ko-KR" sz="2000" dirty="0"/>
              <a:t>(Delete),</a:t>
            </a:r>
            <a:r>
              <a:rPr lang="ko-KR" altLang="en-US" sz="2000" dirty="0"/>
              <a:t>갱신</a:t>
            </a:r>
            <a:r>
              <a:rPr lang="en-US" altLang="ko-KR" sz="2000" dirty="0"/>
              <a:t>(Update)</a:t>
            </a:r>
            <a:r>
              <a:rPr lang="ko-KR" altLang="en-US" sz="2000" dirty="0"/>
              <a:t>로 항상 최신의 데이터를 유지한다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동시공용</a:t>
            </a:r>
            <a:r>
              <a:rPr lang="en-US" altLang="ko-KR" sz="2000" dirty="0"/>
              <a:t>(Concurrent Sharing): </a:t>
            </a:r>
            <a:r>
              <a:rPr lang="ko-KR" altLang="en-US" sz="2000" dirty="0"/>
              <a:t>데이터베이스는 서로 다른 목적을 가진 여러 </a:t>
            </a:r>
            <a:r>
              <a:rPr lang="ko-KR" altLang="en-US" sz="2000" dirty="0" err="1"/>
              <a:t>응용자들을</a:t>
            </a:r>
            <a:r>
              <a:rPr lang="ko-KR" altLang="en-US" sz="2000" dirty="0"/>
              <a:t> 위한 것이므로 다수의 사용자가 동시에 같은 내용의 데이터를 이용할 수 있어야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내용에 의한 참조</a:t>
            </a:r>
            <a:r>
              <a:rPr lang="en-US" altLang="ko-KR" sz="2000" dirty="0"/>
              <a:t>(Content Reference): </a:t>
            </a:r>
            <a:r>
              <a:rPr lang="ko-KR" altLang="en-US" sz="2000" dirty="0"/>
              <a:t>데이터베이스에 있는 데이터를 참조할 때 데이터 레코드의 주소나 위치에 의해서가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요구하는 데이터 내용으로 데이터를 찾는다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문법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서브쿼리를 괄호로 감싸서 사용한다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서브쿼리는 </a:t>
            </a:r>
            <a:r>
              <a:rPr lang="ko-KR" altLang="en-US" sz="2000" dirty="0"/>
              <a:t>단일 행</a:t>
            </a:r>
            <a:r>
              <a:rPr lang="en-US" altLang="ko-KR" sz="2000" dirty="0"/>
              <a:t>(Single Row) </a:t>
            </a:r>
            <a:r>
              <a:rPr lang="ko-KR" altLang="en-US" sz="2000" dirty="0"/>
              <a:t>또는 복수 행</a:t>
            </a:r>
            <a:r>
              <a:rPr lang="en-US" altLang="ko-KR" sz="2000" dirty="0"/>
              <a:t>(Multiple Row) </a:t>
            </a:r>
            <a:r>
              <a:rPr lang="ko-KR" altLang="en-US" sz="2000" dirty="0"/>
              <a:t>비교 연산자와 함께 사용 가능하다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단일 행 비교 연산자는 서브쿼리의 결과가 반드시 </a:t>
            </a:r>
            <a:r>
              <a:rPr lang="en-US" altLang="ko-KR" sz="2000" dirty="0"/>
              <a:t>1</a:t>
            </a:r>
            <a:r>
              <a:rPr lang="ko-KR" altLang="en-US" sz="2000" dirty="0"/>
              <a:t>건 이하이어야 하고 복수 행 비교 연산자는 서브쿼리의 결과 건수와 상관 없다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</a:t>
            </a:r>
            <a:r>
              <a:rPr lang="ko-KR" altLang="en-US" sz="2000" dirty="0"/>
              <a:t>서브쿼리에서는 </a:t>
            </a:r>
            <a:r>
              <a:rPr lang="en-US" altLang="ko-KR" sz="2000" dirty="0"/>
              <a:t>ORDER BY</a:t>
            </a:r>
            <a:r>
              <a:rPr lang="ko-KR" altLang="en-US" sz="2000" dirty="0"/>
              <a:t>를 사용하지 못한다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 ORDER BY</a:t>
            </a:r>
            <a:r>
              <a:rPr lang="ko-KR" altLang="en-US" sz="2000" dirty="0"/>
              <a:t>절은 </a:t>
            </a:r>
            <a:r>
              <a:rPr lang="en-US" altLang="ko-KR" sz="2000" dirty="0"/>
              <a:t>SELECT</a:t>
            </a:r>
            <a:r>
              <a:rPr lang="ko-KR" altLang="en-US" sz="2000" dirty="0"/>
              <a:t>절에서 오직 한 개만 올 수 있기 때문에 </a:t>
            </a:r>
            <a:r>
              <a:rPr lang="en-US" altLang="ko-KR" sz="2000" dirty="0"/>
              <a:t>ORDER BY</a:t>
            </a:r>
            <a:r>
              <a:rPr lang="ko-KR" altLang="en-US" sz="2000" dirty="0"/>
              <a:t>절은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마지막 문장에 위치해야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 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 QUERY) </a:t>
            </a:r>
            <a:r>
              <a:rPr lang="ko-KR" altLang="en-US" sz="2000" dirty="0" smtClean="0"/>
              <a:t>사용 이유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작성할 때 질문이 여러 가지가 한꺼번에 나오는 경우에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i="1" dirty="0" smtClean="0"/>
              <a:t>EMP</a:t>
            </a:r>
            <a:r>
              <a:rPr lang="ko-KR" altLang="en-US" sz="2000" i="1" dirty="0" smtClean="0"/>
              <a:t>테이블에서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보다 급여를 많이 받는 사람이 누구일까</a:t>
            </a:r>
            <a:r>
              <a:rPr lang="en-US" altLang="ko-KR" sz="2000" i="1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의 급여를 알아야 </a:t>
            </a:r>
            <a:r>
              <a:rPr lang="en-US" altLang="ko-KR" sz="2000" i="1" dirty="0" err="1" smtClean="0"/>
              <a:t>scott</a:t>
            </a:r>
            <a:r>
              <a:rPr lang="ko-KR" altLang="en-US" sz="2000" i="1" dirty="0" smtClean="0"/>
              <a:t>보다 많이 받는 사람의 급여를 조회해야 하기 때문에 </a:t>
            </a:r>
            <a:r>
              <a:rPr lang="en-US" altLang="ko-KR" sz="2000" i="1" dirty="0" err="1" smtClean="0"/>
              <a:t>scott</a:t>
            </a:r>
            <a:r>
              <a:rPr lang="en-US" altLang="ko-KR" sz="2000" i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</a:t>
            </a:r>
            <a:r>
              <a:rPr lang="ko-KR" altLang="en-US" sz="2000" i="1" dirty="0" smtClean="0"/>
              <a:t>의 급여를 먼저 조회한 후 그 보다 많이 받는 사람을 조회하면  </a:t>
            </a:r>
            <a:r>
              <a:rPr lang="en-US" altLang="ko-KR" sz="2000" i="1" dirty="0" smtClean="0"/>
              <a:t>2</a:t>
            </a:r>
            <a:r>
              <a:rPr lang="ko-KR" altLang="en-US" sz="2000" i="1" dirty="0" smtClean="0"/>
              <a:t>번 </a:t>
            </a:r>
            <a:r>
              <a:rPr lang="en-US" altLang="ko-KR" sz="2000" i="1" dirty="0" smtClean="0"/>
              <a:t>SQL</a:t>
            </a:r>
            <a:r>
              <a:rPr lang="ko-KR" altLang="en-US" sz="2000" i="1" dirty="0" smtClean="0"/>
              <a:t>을 </a:t>
            </a:r>
            <a:r>
              <a:rPr lang="ko-KR" altLang="en-US" sz="2000" i="1" dirty="0" err="1" smtClean="0"/>
              <a:t>작성해야한다</a:t>
            </a:r>
            <a:r>
              <a:rPr lang="en-US" altLang="ko-KR" sz="2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 smtClean="0"/>
              <a:t>   이것은 서버에 </a:t>
            </a:r>
            <a:r>
              <a:rPr lang="en-US" altLang="ko-KR" sz="2000" i="1" dirty="0" smtClean="0"/>
              <a:t>I/O</a:t>
            </a:r>
            <a:r>
              <a:rPr lang="ko-KR" altLang="en-US" sz="2000" i="1" dirty="0" smtClean="0"/>
              <a:t>를 </a:t>
            </a:r>
            <a:r>
              <a:rPr lang="ko-KR" altLang="en-US" sz="2000" i="1" dirty="0" err="1" smtClean="0"/>
              <a:t>두번</a:t>
            </a:r>
            <a:r>
              <a:rPr lang="ko-KR" altLang="en-US" sz="2000" i="1" dirty="0" smtClean="0"/>
              <a:t> 발생시킨다는 뜻이 되여 성능이 저하된다</a:t>
            </a:r>
            <a:r>
              <a:rPr lang="en-US" altLang="ko-KR" sz="2000" i="1" dirty="0" smtClean="0"/>
              <a:t>. </a:t>
            </a:r>
            <a:r>
              <a:rPr lang="ko-KR" altLang="en-US" sz="2000" i="1" dirty="0" smtClean="0"/>
              <a:t>이를 위해 서브쿼리 </a:t>
            </a:r>
            <a:endParaRPr lang="en-US" altLang="ko-KR" sz="2000" i="1" dirty="0" smtClean="0"/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</a:t>
            </a:r>
            <a:r>
              <a:rPr lang="ko-KR" altLang="en-US" sz="2000" i="1" dirty="0" smtClean="0"/>
              <a:t>를 사용한다</a:t>
            </a:r>
            <a:r>
              <a:rPr lang="en-US" altLang="ko-KR" sz="2000" i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</a:t>
            </a:r>
            <a:r>
              <a:rPr lang="en-US" altLang="ko-KR" sz="2000" dirty="0"/>
              <a:t>SQL</a:t>
            </a:r>
            <a:r>
              <a:rPr lang="ko-KR" altLang="en-US" sz="2000" dirty="0"/>
              <a:t>문안에 포함되어 있는 또 다른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말한다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알려지지 않은 기준을 이용한 검색을 위해 사용한다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</a:t>
            </a:r>
            <a:r>
              <a:rPr lang="ko-KR" altLang="en-US" sz="2000" dirty="0" err="1"/>
              <a:t>메인쿼리가</a:t>
            </a:r>
            <a:r>
              <a:rPr lang="ko-KR" altLang="en-US" sz="2000" dirty="0"/>
              <a:t> 서브쿼리를 포함하는 종속적인 관계이다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서브쿼리는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모두 사용할 수 있지만 </a:t>
            </a:r>
            <a:r>
              <a:rPr lang="ko-KR" altLang="en-US" sz="2000" dirty="0" err="1"/>
              <a:t>메인쿼리는</a:t>
            </a:r>
            <a:r>
              <a:rPr lang="ko-KR" altLang="en-US" sz="2000" dirty="0"/>
              <a:t> 서브쿼리의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사용할 수 없다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질의 결과에 서브쿼리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표시해야 한다면 조인방식으로 </a:t>
            </a:r>
            <a:r>
              <a:rPr lang="ko-KR" altLang="en-US" sz="2000" dirty="0" smtClean="0"/>
              <a:t>변환하거나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스칼라 서브쿼리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scarar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subquery</a:t>
            </a:r>
            <a:r>
              <a:rPr lang="en-US" altLang="ko-KR" sz="2000" dirty="0"/>
              <a:t>)</a:t>
            </a:r>
            <a:r>
              <a:rPr lang="ko-KR" altLang="en-US" sz="2000" dirty="0"/>
              <a:t>등을 사용해야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스칼라 서브쿼리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SELECT </a:t>
            </a:r>
            <a:r>
              <a:rPr lang="ko-KR" altLang="en-US" sz="2000" dirty="0"/>
              <a:t>절에 쿼리가 사용되는 경우로</a:t>
            </a:r>
            <a:r>
              <a:rPr lang="en-US" altLang="ko-KR" sz="2000" dirty="0"/>
              <a:t>, </a:t>
            </a:r>
            <a:r>
              <a:rPr lang="ko-KR" altLang="en-US" sz="2000" dirty="0"/>
              <a:t>함수처럼 레코드당 정확히 하나의 값만을 반환하는 </a:t>
            </a:r>
            <a:r>
              <a:rPr lang="ko-KR" altLang="en-US" sz="2000" dirty="0" smtClean="0"/>
              <a:t>서브쿼리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인라인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endParaRPr lang="ko-KR" altLang="en-US" sz="2000" dirty="0"/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FROM </a:t>
            </a:r>
            <a:r>
              <a:rPr lang="ko-KR" altLang="en-US" sz="2000" dirty="0" smtClean="0"/>
              <a:t>절에 </a:t>
            </a:r>
            <a:r>
              <a:rPr lang="ko-KR" altLang="en-US" sz="2000" dirty="0"/>
              <a:t>사용되는 쿼리로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데이터를 조회하여 가상의 집합을 만들어 조인을 수행하거나 가상의 집합을 다시 조회할 때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6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서브쿼리의 종류는 동작하는 방식이나 반환되는 데이터의 형태에 따라 분류할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(1) Un-Correlated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비연관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(2) Correlated</a:t>
            </a:r>
            <a:r>
              <a:rPr lang="en-US" altLang="ko-KR" sz="2000" dirty="0"/>
              <a:t>(</a:t>
            </a:r>
            <a:r>
              <a:rPr lang="ko-KR" altLang="en-US" sz="2000" dirty="0"/>
              <a:t>연관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2 </a:t>
            </a:r>
            <a:r>
              <a:rPr lang="ko-KR" altLang="en-US" sz="2000" dirty="0"/>
              <a:t>반환되는 데이터의 형태에 따른 서브쿼리 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(1) Single Row(</a:t>
            </a:r>
            <a:r>
              <a:rPr lang="ko-KR" altLang="en-US" sz="2000" dirty="0" err="1"/>
              <a:t>단일행</a:t>
            </a:r>
            <a:r>
              <a:rPr lang="ko-KR" altLang="en-US" sz="2000" dirty="0"/>
              <a:t> 서브쿼리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(2) 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(3) Multi Column(</a:t>
            </a:r>
            <a:r>
              <a:rPr lang="ko-KR" altLang="en-US" sz="2000" dirty="0"/>
              <a:t>다중칼럼 서브쿼리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3750" y="6238240"/>
            <a:ext cx="914400" cy="38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Un-Correlated(</a:t>
            </a:r>
            <a:r>
              <a:rPr lang="ko-KR" altLang="en-US" sz="2000" dirty="0" err="1"/>
              <a:t>비연관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서브쿼리가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가지고 있지 않는 형태의 서브쿼리이다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/>
              <a:t>메인쿼리에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</a:t>
            </a:r>
            <a:r>
              <a:rPr lang="en-US" altLang="ko-KR" sz="2000" dirty="0"/>
              <a:t>(</a:t>
            </a:r>
            <a:r>
              <a:rPr lang="ko-KR" altLang="en-US" sz="2000" dirty="0"/>
              <a:t>서브쿼리가 실행된 결과</a:t>
            </a:r>
            <a:r>
              <a:rPr lang="en-US" altLang="ko-KR" sz="2000" dirty="0"/>
              <a:t>)</a:t>
            </a:r>
            <a:r>
              <a:rPr lang="ko-KR" altLang="en-US" sz="2000" dirty="0"/>
              <a:t>를 제공하기 위한 목적으로  주로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53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 </a:t>
            </a:r>
            <a:r>
              <a:rPr lang="ko-KR" altLang="en-US" sz="2000" dirty="0"/>
              <a:t>동작하는 방식에 따른 서브쿼리 분류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(2) Correlated</a:t>
            </a:r>
            <a:r>
              <a:rPr lang="en-US" altLang="ko-KR" sz="2000" dirty="0"/>
              <a:t>(</a:t>
            </a:r>
            <a:r>
              <a:rPr lang="ko-KR" altLang="en-US" sz="2000" dirty="0"/>
              <a:t>연관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서브쿼리가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칼럼을 가지고 있는 형태의 서브쿼리이다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일반적으로 </a:t>
            </a:r>
            <a:r>
              <a:rPr lang="ko-KR" altLang="en-US" sz="2000" dirty="0" err="1"/>
              <a:t>메인쿼리가</a:t>
            </a:r>
            <a:r>
              <a:rPr lang="ko-KR" altLang="en-US" sz="2000" dirty="0"/>
              <a:t> 먼저 수행되어 읽혀진 데이터를 서브쿼리에서 조건이 맞는지 </a:t>
            </a:r>
            <a:r>
              <a:rPr lang="ko-KR" altLang="en-US" sz="2000" dirty="0" smtClean="0"/>
              <a:t>확인 </a:t>
            </a:r>
            <a:r>
              <a:rPr lang="ko-KR" altLang="en-US" sz="2000" dirty="0"/>
              <a:t>하고자 할 때 주로 사용된다</a:t>
            </a:r>
            <a:r>
              <a:rPr lang="en-US" altLang="ko-KR" sz="2000" dirty="0"/>
              <a:t>.  (EXISTS</a:t>
            </a:r>
            <a:r>
              <a:rPr lang="ko-KR" altLang="en-US" sz="2000" dirty="0"/>
              <a:t>서브쿼리는 항상 연관 서브쿼리로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조건을 만족하는 </a:t>
            </a:r>
            <a:r>
              <a:rPr lang="en-US" altLang="ko-KR" sz="2000" dirty="0"/>
              <a:t>1</a:t>
            </a:r>
            <a:r>
              <a:rPr lang="ko-KR" altLang="en-US" sz="2000" dirty="0"/>
              <a:t>건만 </a:t>
            </a:r>
            <a:r>
              <a:rPr lang="ko-KR" altLang="en-US" sz="2000" dirty="0" smtClean="0"/>
              <a:t>찾으면  </a:t>
            </a:r>
            <a:r>
              <a:rPr lang="ko-KR" altLang="en-US" sz="2000" dirty="0"/>
              <a:t>추가 검색을 하지 않는다</a:t>
            </a:r>
            <a:r>
              <a:rPr lang="en-US" altLang="ko-KR" sz="2000" dirty="0"/>
              <a:t>.)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메인쿼리의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조건절에</a:t>
            </a:r>
            <a:r>
              <a:rPr lang="ko-KR" altLang="en-US" sz="2000" dirty="0"/>
              <a:t>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동시에 비교할 수 있다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서브쿼리와 </a:t>
            </a:r>
            <a:r>
              <a:rPr lang="ko-KR" altLang="en-US" sz="2000" dirty="0" err="1"/>
              <a:t>메인쿼리에서</a:t>
            </a:r>
            <a:r>
              <a:rPr lang="ko-KR" altLang="en-US" sz="2000" dirty="0"/>
              <a:t> 비교하고자 하는 </a:t>
            </a:r>
            <a:r>
              <a:rPr lang="ko-KR" altLang="en-US" sz="2000" dirty="0" err="1"/>
              <a:t>컬럼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갯수와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위치가 동일해야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6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Single Row(</a:t>
            </a:r>
            <a:r>
              <a:rPr lang="ko-KR" altLang="en-US" sz="2000" dirty="0" err="1"/>
              <a:t>단일행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실행결과가 항상 </a:t>
            </a:r>
            <a:r>
              <a:rPr lang="en-US" altLang="ko-KR" sz="2000" dirty="0"/>
              <a:t>1</a:t>
            </a:r>
            <a:r>
              <a:rPr lang="ko-KR" altLang="en-US" sz="2000" dirty="0"/>
              <a:t>건 이하인 서브쿼리를 의미한다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단일행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서브쿼리는 단일 행 비교 연산자와 함께 사용된다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단일 </a:t>
            </a:r>
            <a:r>
              <a:rPr lang="ko-KR" altLang="en-US" sz="2000" dirty="0"/>
              <a:t>행 비교 연산자는 </a:t>
            </a:r>
            <a:r>
              <a:rPr lang="en-US" altLang="ko-KR" sz="2000" dirty="0"/>
              <a:t>=, &lt;, &lt;=, &gt;, &gt;=, &lt;&gt;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(2) </a:t>
            </a:r>
            <a:r>
              <a:rPr lang="en-US" altLang="ko-KR" sz="2000" dirty="0"/>
              <a:t>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 결과가 여러 건인 서브쿼리를 의미한다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다중 </a:t>
            </a:r>
            <a:r>
              <a:rPr lang="ko-KR" altLang="en-US" sz="2000" dirty="0"/>
              <a:t>행 서브쿼리는 다중 행 비교 연산자와 함께 사용된다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 다중 </a:t>
            </a:r>
            <a:r>
              <a:rPr lang="ko-KR" altLang="en-US" sz="2000" dirty="0"/>
              <a:t>행 비교 연산자에는 </a:t>
            </a:r>
            <a:r>
              <a:rPr lang="en-US" altLang="ko-KR" sz="2000" dirty="0"/>
              <a:t>in, all, any, some, exists</a:t>
            </a:r>
            <a:r>
              <a:rPr lang="ko-KR" altLang="en-US" sz="2000" dirty="0"/>
              <a:t>가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4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</a:t>
            </a:r>
            <a:r>
              <a:rPr lang="en-US" altLang="ko-KR" sz="2000" dirty="0" smtClean="0"/>
              <a:t>(2) </a:t>
            </a:r>
            <a:r>
              <a:rPr lang="en-US" altLang="ko-KR" sz="2000" dirty="0"/>
              <a:t>Multi Row(</a:t>
            </a:r>
            <a:r>
              <a:rPr lang="ko-KR" altLang="en-US" sz="2000" dirty="0" err="1"/>
              <a:t>다중행</a:t>
            </a:r>
            <a:r>
              <a:rPr lang="ko-KR" altLang="en-US" sz="2000" dirty="0"/>
              <a:t> 서브쿼리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비교조건</a:t>
            </a:r>
            <a:r>
              <a:rPr lang="en-US" altLang="ko-KR" sz="2000" dirty="0"/>
              <a:t>('='</a:t>
            </a:r>
            <a:r>
              <a:rPr lang="ko-KR" altLang="en-US" sz="2000" dirty="0"/>
              <a:t>연산자로 비교할 경우</a:t>
            </a:r>
            <a:r>
              <a:rPr lang="en-US" altLang="ko-KR" sz="2000" dirty="0"/>
              <a:t>)</a:t>
            </a:r>
            <a:r>
              <a:rPr lang="ko-KR" altLang="en-US" sz="2000" dirty="0"/>
              <a:t>이 서브쿼리의 결과 </a:t>
            </a:r>
            <a:r>
              <a:rPr lang="ko-KR" altLang="en-US" sz="2000" dirty="0" smtClean="0"/>
              <a:t>중에서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         하나라도 일치하면 참이다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any,some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검색 결과와 하나 이상이 </a:t>
            </a:r>
            <a:r>
              <a:rPr lang="ko-KR" altLang="en-US" sz="2000" dirty="0" smtClean="0"/>
              <a:t>일치하면  </a:t>
            </a:r>
            <a:r>
              <a:rPr lang="ko-KR" altLang="en-US" sz="2000" dirty="0"/>
              <a:t>참이다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all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검색 결과와 모든 값이 일치하면 참이다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exists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쿼리의 비교 조건이 서브 쿼리의 결과 중에서 만족하는 값이 </a:t>
            </a:r>
            <a:r>
              <a:rPr lang="ko-KR" altLang="en-US" sz="2000" dirty="0" smtClean="0"/>
              <a:t>하나라도 </a:t>
            </a:r>
            <a:r>
              <a:rPr lang="ko-KR" altLang="en-US" sz="2000" dirty="0"/>
              <a:t>존재하면 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2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시스템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656" y="989699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시스템 </a:t>
            </a:r>
            <a:r>
              <a:rPr lang="en-US" altLang="ko-KR" sz="2000" dirty="0" smtClean="0"/>
              <a:t>(DBS: 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 System)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응용 프로그램</a:t>
            </a:r>
            <a:r>
              <a:rPr lang="en-US" altLang="ko-KR" sz="2000" dirty="0" smtClean="0"/>
              <a:t>), DBMS, </a:t>
            </a:r>
            <a:r>
              <a:rPr lang="ko-KR" altLang="en-US" sz="2000" dirty="0" smtClean="0"/>
              <a:t>하드웨어로 구성된다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9" name="AutoShape 2" descr="컴퓨터 - 무료 컴퓨터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컴퓨터 - 무료 컴퓨터개 아이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컴퓨터 아이콘입니다. PC 기호입니다. 평면 벡터 일러스트 레이 션 로열티 무료 사진, 그림, 이미지 그리고 스톡포토그래피. Image  39241146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460665" y="2399840"/>
            <a:ext cx="9166554" cy="4077773"/>
            <a:chOff x="1460665" y="2399840"/>
            <a:chExt cx="9166554" cy="4077773"/>
          </a:xfrm>
        </p:grpSpPr>
        <p:sp>
          <p:nvSpPr>
            <p:cNvPr id="5" name="원통 4"/>
            <p:cNvSpPr/>
            <p:nvPr/>
          </p:nvSpPr>
          <p:spPr>
            <a:xfrm>
              <a:off x="3966357" y="5272643"/>
              <a:ext cx="4227616" cy="120497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31671" y="4188349"/>
              <a:ext cx="4096988" cy="712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DBMS</a:t>
              </a:r>
              <a:endParaRPr lang="ko-KR" altLang="en-US" dirty="0"/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1460665" y="2517567"/>
              <a:ext cx="2410691" cy="105690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5712" y="2399840"/>
              <a:ext cx="2646865" cy="14050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4723" y="2445755"/>
              <a:ext cx="1609725" cy="1473102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1962592" y="2730761"/>
              <a:ext cx="1673225" cy="619746"/>
              <a:chOff x="77453" y="4603716"/>
              <a:chExt cx="1984191" cy="10444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77453" y="4603716"/>
                <a:ext cx="410481" cy="789157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3558597">
                <a:off x="690564" y="4685562"/>
                <a:ext cx="584009" cy="553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64705" y="5137553"/>
                <a:ext cx="496939" cy="510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1369571" y="5097483"/>
                <a:ext cx="195134" cy="1157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5" idx="2"/>
              </p:cNvCxnSpPr>
              <p:nvPr/>
            </p:nvCxnSpPr>
            <p:spPr>
              <a:xfrm flipV="1">
                <a:off x="436624" y="4962284"/>
                <a:ext cx="202900" cy="36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/>
            <p:cNvSpPr/>
            <p:nvPr/>
          </p:nvSpPr>
          <p:spPr>
            <a:xfrm>
              <a:off x="4150673" y="5708393"/>
              <a:ext cx="1947060" cy="61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28158" y="5710105"/>
              <a:ext cx="1947060" cy="61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사전</a:t>
              </a:r>
              <a:endParaRPr lang="ko-KR" altLang="en-US" dirty="0"/>
            </a:p>
          </p:txBody>
        </p:sp>
        <p:sp>
          <p:nvSpPr>
            <p:cNvPr id="34" name="왼쪽/오른쪽 화살표 33"/>
            <p:cNvSpPr/>
            <p:nvPr/>
          </p:nvSpPr>
          <p:spPr>
            <a:xfrm rot="2229998">
              <a:off x="2880590" y="3920693"/>
              <a:ext cx="1172350" cy="263823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/오른쪽 화살표 37"/>
            <p:cNvSpPr/>
            <p:nvPr/>
          </p:nvSpPr>
          <p:spPr>
            <a:xfrm rot="9064392">
              <a:off x="8123734" y="4065987"/>
              <a:ext cx="1122965" cy="208727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/오른쪽 화살표 38"/>
            <p:cNvSpPr/>
            <p:nvPr/>
          </p:nvSpPr>
          <p:spPr>
            <a:xfrm rot="7775587">
              <a:off x="6124288" y="3818170"/>
              <a:ext cx="635705" cy="233106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왼쪽/오른쪽 화살표 39"/>
            <p:cNvSpPr/>
            <p:nvPr/>
          </p:nvSpPr>
          <p:spPr>
            <a:xfrm rot="2853201">
              <a:off x="6102859" y="5070962"/>
              <a:ext cx="1172350" cy="263823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/오른쪽 화살표 40"/>
            <p:cNvSpPr/>
            <p:nvPr/>
          </p:nvSpPr>
          <p:spPr>
            <a:xfrm rot="7745057">
              <a:off x="4958634" y="5060538"/>
              <a:ext cx="1172182" cy="253206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3619" y="380490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응용프로그램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50056" y="40935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서브쿼리</a:t>
            </a:r>
            <a:r>
              <a:rPr lang="en-US" altLang="ko-KR" sz="2000" dirty="0" smtClean="0"/>
              <a:t>(SUBQUERY) </a:t>
            </a:r>
            <a:r>
              <a:rPr lang="ko-KR" altLang="en-US" sz="2000" dirty="0" smtClean="0"/>
              <a:t>분류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/>
              <a:t>반환되는 데이터의 형태에 따른 서브쿼리 종류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(3)Multi </a:t>
            </a:r>
            <a:r>
              <a:rPr lang="en-US" altLang="ko-KR" sz="2000" dirty="0"/>
              <a:t>Column(</a:t>
            </a:r>
            <a:r>
              <a:rPr lang="ko-KR" altLang="en-US" sz="2000" dirty="0"/>
              <a:t>다중칼럼 서브쿼리</a:t>
            </a:r>
            <a:r>
              <a:rPr lang="en-US" altLang="ko-KR" sz="2000" dirty="0"/>
              <a:t>) : 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서브쿼리의 </a:t>
            </a:r>
            <a:r>
              <a:rPr lang="ko-KR" altLang="en-US" sz="2000" dirty="0"/>
              <a:t>실행 결과로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반환한다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메인쿼리의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조건절에</a:t>
            </a:r>
            <a:r>
              <a:rPr lang="ko-KR" altLang="en-US" sz="2000" dirty="0"/>
              <a:t> 여러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동시에 비교할 수 있다</a:t>
            </a:r>
            <a:r>
              <a:rPr lang="en-US" altLang="ko-KR" sz="2000" dirty="0"/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서브쿼리와 </a:t>
            </a:r>
            <a:r>
              <a:rPr lang="ko-KR" altLang="en-US" sz="2000" dirty="0" err="1"/>
              <a:t>메인쿼리에서</a:t>
            </a:r>
            <a:r>
              <a:rPr lang="ko-KR" altLang="en-US" sz="2000" dirty="0"/>
              <a:t> 비교하고자 하는 </a:t>
            </a:r>
            <a:r>
              <a:rPr lang="ko-KR" altLang="en-US" sz="2000" dirty="0" err="1"/>
              <a:t>컬럼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갯수와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위치가 동일해야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/>
              <a:t>Top-N </a:t>
            </a:r>
            <a:r>
              <a:rPr lang="ko-KR" altLang="en-US" sz="2000" dirty="0"/>
              <a:t>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Top-N </a:t>
            </a:r>
            <a:r>
              <a:rPr lang="ko-KR" altLang="en-US" sz="2000" dirty="0"/>
              <a:t>서브쿼리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상위의 값을 </a:t>
            </a:r>
            <a:r>
              <a:rPr lang="ko-KR" altLang="en-US" sz="2000" dirty="0" err="1"/>
              <a:t>추출할때</a:t>
            </a:r>
            <a:r>
              <a:rPr lang="ko-KR" altLang="en-US" sz="2000" dirty="0"/>
              <a:t> 사용된다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&lt;, &lt;=</a:t>
            </a:r>
            <a:r>
              <a:rPr lang="ko-KR" altLang="en-US" sz="2000" dirty="0"/>
              <a:t>연산자를 </a:t>
            </a:r>
            <a:r>
              <a:rPr lang="ko-KR" altLang="en-US" sz="2000" dirty="0" err="1"/>
              <a:t>사용할수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단 비교되는 값이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일때는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도 가능하다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order by</a:t>
            </a:r>
            <a:r>
              <a:rPr lang="ko-KR" altLang="en-US" sz="2000" dirty="0"/>
              <a:t>절을 사용할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상관관계 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서브쿼리에서 </a:t>
            </a:r>
            <a:r>
              <a:rPr lang="ko-KR" altLang="en-US" sz="2000" dirty="0" err="1"/>
              <a:t>메인쿼리의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컬럼을</a:t>
            </a:r>
            <a:r>
              <a:rPr lang="ko-KR" altLang="en-US" sz="2000" dirty="0"/>
              <a:t> 참조한다</a:t>
            </a:r>
            <a:r>
              <a:rPr lang="en-US" altLang="ko-KR" sz="2000" dirty="0"/>
              <a:t>.(</a:t>
            </a:r>
            <a:r>
              <a:rPr lang="ko-KR" altLang="en-US" sz="2000" dirty="0" err="1"/>
              <a:t>메인쿼리를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먼저수행한다</a:t>
            </a:r>
            <a:r>
              <a:rPr lang="en-US" altLang="ko-KR" sz="2000" dirty="0"/>
              <a:t>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서브쿼리는 </a:t>
            </a:r>
            <a:r>
              <a:rPr lang="ko-KR" altLang="en-US" sz="2000" dirty="0" err="1"/>
              <a:t>메인쿼리</a:t>
            </a:r>
            <a:r>
              <a:rPr lang="ko-KR" altLang="en-US" sz="2000" dirty="0"/>
              <a:t> 각각의 행에 대해서 순서적으로 한번씩 실행한다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&lt;</a:t>
            </a:r>
            <a:r>
              <a:rPr lang="ko-KR" altLang="en-US" sz="2000" dirty="0"/>
              <a:t>아래 쿼리 처리순서</a:t>
            </a:r>
            <a:r>
              <a:rPr lang="en-US" altLang="ko-KR" sz="20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1st : </a:t>
            </a:r>
            <a:r>
              <a:rPr lang="ko-KR" altLang="en-US" sz="2000" dirty="0"/>
              <a:t>바깥쪽 쿼리의 첫째 </a:t>
            </a:r>
            <a:r>
              <a:rPr lang="en-US" altLang="ko-KR" sz="2000" dirty="0"/>
              <a:t>row</a:t>
            </a:r>
            <a:r>
              <a:rPr lang="ko-KR" altLang="en-US" sz="2000" dirty="0"/>
              <a:t>에 대하여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2nd : </a:t>
            </a:r>
            <a:r>
              <a:rPr lang="ko-KR" altLang="en-US" sz="2000" dirty="0"/>
              <a:t>안쪽 쿼리에서 자신의 속해있는 부서의 </a:t>
            </a:r>
            <a:r>
              <a:rPr lang="en-US" altLang="ko-KR" sz="2000" dirty="0"/>
              <a:t>MAX salary</a:t>
            </a:r>
            <a:r>
              <a:rPr lang="ko-KR" altLang="en-US" sz="2000" dirty="0"/>
              <a:t>과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       비교하여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이면 바깥의 </a:t>
            </a:r>
            <a:r>
              <a:rPr lang="ko-KR" altLang="en-US" sz="2000" dirty="0" err="1"/>
              <a:t>컬럼값을</a:t>
            </a:r>
            <a:r>
              <a:rPr lang="ko-KR" altLang="en-US" sz="2000" dirty="0"/>
              <a:t> 반환하고 </a:t>
            </a:r>
            <a:r>
              <a:rPr lang="en-US" altLang="ko-KR" sz="2000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false </a:t>
            </a:r>
            <a:r>
              <a:rPr lang="ko-KR" altLang="en-US" sz="2000" dirty="0"/>
              <a:t>이면 값을 버린다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3rd : </a:t>
            </a:r>
            <a:r>
              <a:rPr lang="ko-KR" altLang="en-US" sz="2000" dirty="0"/>
              <a:t>바깥쪽 쿼리의 두 번째 </a:t>
            </a:r>
            <a:r>
              <a:rPr lang="en-US" altLang="ko-KR" sz="2000" dirty="0"/>
              <a:t>row</a:t>
            </a:r>
            <a:r>
              <a:rPr lang="ko-KR" altLang="en-US" sz="2000" dirty="0"/>
              <a:t>에 대하여 마찬가지로 실행하며</a:t>
            </a:r>
            <a:r>
              <a:rPr lang="en-US" altLang="ko-KR" sz="2000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이렇게 바깥쪽 쿼리의 마지막 </a:t>
            </a:r>
            <a:r>
              <a:rPr lang="en-US" altLang="ko-KR" sz="2000" dirty="0"/>
              <a:t>row</a:t>
            </a:r>
            <a:r>
              <a:rPr lang="ko-KR" altLang="en-US" sz="2000" dirty="0"/>
              <a:t>까지 실행한다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서브쿼리</a:t>
            </a:r>
            <a:r>
              <a:rPr lang="en-US" altLang="ko-KR" sz="1800" dirty="0" smtClean="0"/>
              <a:t>(SUBQUERY)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상관관계 서브쿼리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91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부서별 최고 급여를 받는 사원을 출력하시오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6 */ SELECT </a:t>
            </a:r>
            <a:r>
              <a:rPr lang="en-US" altLang="ko-KR" sz="2000" dirty="0" err="1"/>
              <a:t>first_name</a:t>
            </a:r>
            <a:r>
              <a:rPr lang="en-US" altLang="ko-KR" sz="2000" dirty="0"/>
              <a:t>, salary, </a:t>
            </a:r>
            <a:r>
              <a:rPr lang="en-US" altLang="ko-KR" sz="2000" dirty="0" err="1"/>
              <a:t>department_id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/* 1 */ FROM employees e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5 */ WHERE salary= (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4 */			SELECT max(salary)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2 */ 		</a:t>
            </a:r>
            <a:r>
              <a:rPr lang="en-US" altLang="ko-KR" sz="2000" dirty="0" smtClean="0"/>
              <a:t>          FROM </a:t>
            </a:r>
            <a:r>
              <a:rPr lang="en-US" altLang="ko-KR" sz="2000" dirty="0"/>
              <a:t>employees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3 */ 		</a:t>
            </a:r>
            <a:r>
              <a:rPr lang="en-US" altLang="ko-KR" sz="2000" dirty="0" smtClean="0"/>
              <a:t>          WHERE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=</a:t>
            </a:r>
            <a:r>
              <a:rPr lang="en-US" altLang="ko-KR" sz="2000" dirty="0" err="1"/>
              <a:t>e.department_id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/* 7 */ ORDER BY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/>
              <a:t>오라클에서</a:t>
            </a:r>
            <a:r>
              <a:rPr lang="ko-KR" altLang="en-US" sz="2000" dirty="0"/>
              <a:t> 제공되는 명령어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DQL(Data </a:t>
            </a:r>
            <a:r>
              <a:rPr lang="en-US" altLang="ko-KR" sz="2000" dirty="0"/>
              <a:t>Query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질의어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데이터를 검색해서 </a:t>
            </a:r>
            <a:r>
              <a:rPr lang="ko-KR" altLang="en-US" sz="2000" dirty="0" err="1"/>
              <a:t>추출할때</a:t>
            </a:r>
            <a:r>
              <a:rPr lang="ko-KR" altLang="en-US" sz="2000" dirty="0"/>
              <a:t> 사용된다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select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DML(Data Manipulation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조작어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데이터는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</a:t>
            </a:r>
            <a:r>
              <a:rPr lang="ko-KR" altLang="en-US" sz="2000" dirty="0"/>
              <a:t>병합해주는 명령어들이다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insert, update, </a:t>
            </a:r>
            <a:r>
              <a:rPr lang="en-US" altLang="ko-KR" sz="2000" dirty="0" err="1"/>
              <a:t>delete,merge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DDL(Data Definition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정의어</a:t>
            </a:r>
            <a:r>
              <a:rPr lang="ko-KR" altLang="en-US" sz="2000" dirty="0"/>
              <a:t> 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dirty="0"/>
              <a:t>테이블의 구조를 정의</a:t>
            </a:r>
            <a:r>
              <a:rPr lang="en-US" altLang="ko-KR" sz="2000" dirty="0"/>
              <a:t>, </a:t>
            </a:r>
            <a:r>
              <a:rPr lang="ko-KR" altLang="en-US" sz="2000" dirty="0"/>
              <a:t>변경해주는 명령어들이다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create, drop, alter, truncate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DCL(Data </a:t>
            </a:r>
            <a:r>
              <a:rPr lang="en-US" altLang="ko-KR" sz="2000" dirty="0"/>
              <a:t>Control Language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제어어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/>
              <a:t>사용자의 권한을 부여</a:t>
            </a:r>
            <a:r>
              <a:rPr lang="en-US" altLang="ko-KR" sz="2000" dirty="0"/>
              <a:t>,</a:t>
            </a:r>
            <a:r>
              <a:rPr lang="ko-KR" altLang="en-US" sz="2000" dirty="0"/>
              <a:t>제거해주는 명령어들이다</a:t>
            </a:r>
            <a:r>
              <a:rPr lang="en-US" altLang="ko-KR" sz="2000" dirty="0" smtClean="0"/>
              <a:t>.  (</a:t>
            </a:r>
            <a:r>
              <a:rPr lang="en-US" altLang="ko-KR" sz="2000" dirty="0"/>
              <a:t>grant ,revoke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TCL(Transaction </a:t>
            </a:r>
            <a:r>
              <a:rPr lang="en-US" altLang="ko-KR" sz="2000" dirty="0"/>
              <a:t>Control Language </a:t>
            </a:r>
            <a:r>
              <a:rPr lang="ko-KR" altLang="en-US" sz="2000" dirty="0"/>
              <a:t>트랜잭션 </a:t>
            </a:r>
            <a:r>
              <a:rPr lang="ko-KR" altLang="en-US" sz="2000" dirty="0" err="1"/>
              <a:t>처리어</a:t>
            </a:r>
            <a:r>
              <a:rPr lang="en-US" altLang="ko-KR" sz="2000" dirty="0"/>
              <a:t>) : 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/>
              <a:t>트랜잭션 설정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취소을</a:t>
            </a:r>
            <a:r>
              <a:rPr lang="ko-KR" altLang="en-US" sz="2000" dirty="0"/>
              <a:t> 처리해주는 </a:t>
            </a:r>
            <a:r>
              <a:rPr lang="ko-KR" altLang="en-US" sz="2000" dirty="0" smtClean="0"/>
              <a:t>명령어들이다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r>
              <a:rPr lang="en-US" altLang="ko-KR" sz="2000" dirty="0"/>
              <a:t>(commit, rollback, </a:t>
            </a:r>
            <a:r>
              <a:rPr lang="en-US" altLang="ko-KR" sz="2000" dirty="0" err="1"/>
              <a:t>savepoint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INSERT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INSERT INTO table [(column1, column2…)]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VALUES (value1, value2…);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테이블에 새로운 </a:t>
            </a:r>
            <a:r>
              <a:rPr lang="ko-KR" altLang="en-US" sz="2000" dirty="0" err="1" smtClean="0"/>
              <a:t>로우를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입력할때</a:t>
            </a:r>
            <a:r>
              <a:rPr lang="ko-KR" altLang="en-US" sz="2000" dirty="0" smtClean="0"/>
              <a:t> 사용되는 명령어이다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데이터를 입력할 때 숫자 값 이외에는 데이터를 </a:t>
            </a:r>
            <a:r>
              <a:rPr lang="en-US" altLang="ko-KR" sz="2000" dirty="0" smtClean="0"/>
              <a:t>‘ ‘(</a:t>
            </a:r>
            <a:r>
              <a:rPr lang="ko-KR" altLang="en-US" sz="2000" dirty="0" err="1" smtClean="0"/>
              <a:t>홀따옴표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감싼다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테이블의 모든 </a:t>
            </a:r>
            <a:r>
              <a:rPr lang="ko-KR" altLang="en-US" sz="2000" dirty="0" err="1" smtClean="0"/>
              <a:t>컬럼에</a:t>
            </a:r>
            <a:r>
              <a:rPr lang="ko-KR" altLang="en-US" sz="2000" dirty="0" smtClean="0"/>
              <a:t> 데이터를 </a:t>
            </a:r>
            <a:r>
              <a:rPr lang="ko-KR" altLang="en-US" sz="2000" dirty="0" err="1" smtClean="0"/>
              <a:t>입력할때는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생략할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컬럼명을</a:t>
            </a:r>
            <a:r>
              <a:rPr lang="ko-KR" altLang="en-US" sz="2000" dirty="0" smtClean="0"/>
              <a:t> 생략하면 </a:t>
            </a:r>
            <a:r>
              <a:rPr lang="en-US" altLang="ko-KR" sz="2000" dirty="0" smtClean="0"/>
              <a:t>VALUES</a:t>
            </a:r>
            <a:r>
              <a:rPr lang="ko-KR" altLang="en-US" sz="2000" dirty="0" smtClean="0"/>
              <a:t>의 값들이 테이블의 기본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순서대로 삽입된다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UPDATE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UPDATE table</a:t>
            </a:r>
          </a:p>
          <a:p>
            <a:r>
              <a:rPr lang="en-US" altLang="ko-KR" sz="2400" dirty="0" smtClean="0"/>
              <a:t>SET column = value</a:t>
            </a:r>
          </a:p>
          <a:p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 </a:t>
            </a:r>
            <a:r>
              <a:rPr lang="en-US" altLang="ko-KR" sz="2400" dirty="0" smtClean="0"/>
              <a:t>;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테이블에 저장된 데이터를 수정하는 명령문이다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절을 지정하지 않으면 테이블의 모든 행이 수정된다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MERGE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42962" y="1018183"/>
            <a:ext cx="105060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MERGE INTO </a:t>
            </a:r>
            <a:r>
              <a:rPr lang="en-US" altLang="ko-KR" sz="2400" dirty="0" err="1" smtClean="0"/>
              <a:t>table_name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USING (</a:t>
            </a:r>
            <a:r>
              <a:rPr lang="en-US" altLang="ko-KR" sz="2400" dirty="0" err="1" smtClean="0"/>
              <a:t>updat</a:t>
            </a:r>
            <a:r>
              <a:rPr lang="ko-KR" altLang="en-US" sz="2400" dirty="0" smtClean="0"/>
              <a:t>나 </a:t>
            </a:r>
            <a:r>
              <a:rPr lang="en-US" altLang="ko-KR" sz="2400" dirty="0" err="1" smtClean="0"/>
              <a:t>inser</a:t>
            </a:r>
            <a:r>
              <a:rPr lang="ko-KR" altLang="en-US" sz="2400" dirty="0" smtClean="0"/>
              <a:t>될 데이터 원천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            ON (</a:t>
            </a:r>
            <a:r>
              <a:rPr lang="en-US" altLang="ko-KR" sz="2400" dirty="0" err="1" smtClean="0"/>
              <a:t>updat</a:t>
            </a:r>
            <a:r>
              <a:rPr lang="ko-KR" altLang="en-US" sz="2400" dirty="0" smtClean="0"/>
              <a:t>될 조건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WHEN MATCHED THEN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SET 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1=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1,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2=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2</a:t>
            </a:r>
          </a:p>
          <a:p>
            <a:r>
              <a:rPr lang="en-US" altLang="ko-KR" sz="2400" dirty="0" smtClean="0"/>
              <a:t>WHEN update </a:t>
            </a:r>
            <a:r>
              <a:rPr lang="ko-KR" altLang="en-US" sz="2400" dirty="0" smtClean="0"/>
              <a:t>조건</a:t>
            </a:r>
            <a:endParaRPr lang="en-US" altLang="ko-KR" sz="2400" dirty="0" smtClean="0"/>
          </a:p>
          <a:p>
            <a:r>
              <a:rPr lang="en-US" altLang="ko-KR" sz="2400" dirty="0" smtClean="0"/>
              <a:t>         DELETE WHERE </a:t>
            </a:r>
            <a:r>
              <a:rPr lang="en-US" altLang="ko-KR" sz="2400" dirty="0" err="1" smtClean="0"/>
              <a:t>update_delete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조건</a:t>
            </a:r>
            <a:endParaRPr lang="en-US" altLang="ko-KR" sz="2400" dirty="0" smtClean="0"/>
          </a:p>
          <a:p>
            <a:r>
              <a:rPr lang="en-US" altLang="ko-KR" sz="2400" dirty="0" smtClean="0"/>
              <a:t>WHEN NOT MATCHED THEN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INSERT (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1, </a:t>
            </a:r>
            <a:r>
              <a:rPr lang="ko-KR" altLang="en-US" sz="2400" dirty="0" err="1" smtClean="0"/>
              <a:t>컬럼</a:t>
            </a:r>
            <a:r>
              <a:rPr lang="en-US" altLang="ko-KR" sz="2400" dirty="0" smtClean="0"/>
              <a:t>2) VALUES(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1,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2)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WHERE insert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조건을 비교해서 테이블에 해당 조건에 맞는 데이터가 없으면 </a:t>
            </a:r>
            <a:r>
              <a:rPr lang="en-US" altLang="ko-KR" sz="2000" dirty="0" smtClean="0"/>
              <a:t>INSERT, </a:t>
            </a:r>
            <a:r>
              <a:rPr lang="ko-KR" altLang="en-US" sz="2000" dirty="0" smtClean="0"/>
              <a:t>있으면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를 수행하는 문장이다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특정 조건에 따라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을 수행해야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DML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DELETE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904875" y="1028343"/>
            <a:ext cx="10506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DELETE FROM table</a:t>
            </a:r>
          </a:p>
          <a:p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테이블에 저장된 데이터를 </a:t>
            </a:r>
            <a:r>
              <a:rPr lang="ko-KR" altLang="en-US" sz="2400" dirty="0" smtClean="0"/>
              <a:t>삭제하는 </a:t>
            </a:r>
            <a:r>
              <a:rPr lang="ko-KR" altLang="en-US" sz="2400" dirty="0"/>
              <a:t>명령문이다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WHERE</a:t>
            </a:r>
            <a:r>
              <a:rPr lang="ko-KR" altLang="en-US" sz="2400" dirty="0"/>
              <a:t>절을 지정하지 않으면 테이블의 모든 행이 </a:t>
            </a:r>
            <a:r>
              <a:rPr lang="ko-KR" altLang="en-US" sz="2400" dirty="0" smtClean="0"/>
              <a:t>삭제된다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테이블 생성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데이터를 저장하고 있는 객체가 테이블이다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테이블은 </a:t>
            </a:r>
            <a:r>
              <a:rPr lang="ko-KR" altLang="en-US" sz="2000" dirty="0" err="1" smtClean="0"/>
              <a:t>로우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구성된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형태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객체이다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을 이용해 데이터를 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수정할 대상이며 그 결과를 담고 있는 객체이다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생성은 저장되는 데이터의 저장 형태를  구성하는  작업이다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CREATE TABLE </a:t>
            </a:r>
            <a:r>
              <a:rPr lang="en-US" altLang="ko-KR" sz="2000" dirty="0" err="1" smtClean="0"/>
              <a:t>table_name</a:t>
            </a:r>
            <a:r>
              <a:rPr lang="en-US" altLang="ko-KR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column_name1   </a:t>
            </a:r>
            <a:r>
              <a:rPr lang="en-US" altLang="ko-KR" sz="2000" dirty="0" err="1" smtClean="0"/>
              <a:t>data_type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column_name2  </a:t>
            </a:r>
            <a:r>
              <a:rPr lang="en-US" altLang="ko-KR" sz="2000" dirty="0" err="1" smtClean="0"/>
              <a:t>data_type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…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사전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사전 </a:t>
            </a:r>
            <a:r>
              <a:rPr lang="en-US" altLang="ko-KR" sz="2000" dirty="0" smtClean="0"/>
              <a:t>(Data Dictionary)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데이터베이스를 </a:t>
            </a:r>
            <a:r>
              <a:rPr lang="ko-KR" altLang="en-US" sz="2000" dirty="0" smtClean="0"/>
              <a:t>운영하기 위해 </a:t>
            </a:r>
            <a:r>
              <a:rPr lang="ko-KR" altLang="en-US" sz="2000" dirty="0"/>
              <a:t>필요한 정보들의 집합이다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DBMS</a:t>
            </a:r>
            <a:r>
              <a:rPr lang="ko-KR" altLang="en-US" sz="2000" dirty="0"/>
              <a:t>에 의해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유지 되며 대부분의 </a:t>
            </a:r>
            <a:r>
              <a:rPr lang="ko-KR" altLang="en-US" sz="2000" dirty="0" smtClean="0"/>
              <a:t>경우 일반 </a:t>
            </a:r>
            <a:r>
              <a:rPr lang="ko-KR" altLang="en-US" sz="2000" dirty="0"/>
              <a:t>사용자들이 값을 변경하지는 않는다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데이터베이스 내에 생성 되는 모든 객체에 </a:t>
            </a:r>
            <a:r>
              <a:rPr lang="ko-KR" altLang="en-US" sz="2000" dirty="0" smtClean="0"/>
              <a:t>대한 </a:t>
            </a:r>
            <a:r>
              <a:rPr lang="ko-KR" altLang="en-US" sz="2000" dirty="0"/>
              <a:t>정보 및 스키마에 대한 정보를 갖고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System Catalog </a:t>
            </a:r>
            <a:r>
              <a:rPr lang="ko-KR" altLang="en-US" sz="2000" dirty="0"/>
              <a:t>라고도 한다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7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테이블명과 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규칙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컬럼명의</a:t>
            </a:r>
            <a:r>
              <a:rPr lang="ko-KR" altLang="en-US" sz="2000" dirty="0" smtClean="0"/>
              <a:t> 최대 크기는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바이트이다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컬럼명은</a:t>
            </a:r>
            <a:r>
              <a:rPr lang="ko-KR" altLang="en-US" sz="2000" dirty="0" smtClean="0"/>
              <a:t>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특수문자</a:t>
            </a:r>
            <a:r>
              <a:rPr lang="en-US" altLang="ko-KR" sz="2000" dirty="0" smtClean="0"/>
              <a:t>(_, $, #)</a:t>
            </a:r>
            <a:r>
              <a:rPr lang="ko-KR" altLang="en-US" sz="2000" dirty="0" smtClean="0"/>
              <a:t>을 사용할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글자는 문자만 올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 테이블에 사용 가능한 </a:t>
            </a:r>
            <a:r>
              <a:rPr lang="ko-KR" altLang="en-US" sz="2000" dirty="0" err="1" smtClean="0"/>
              <a:t>컬럼은</a:t>
            </a:r>
            <a:r>
              <a:rPr lang="ko-KR" altLang="en-US" sz="2000" dirty="0" smtClean="0"/>
              <a:t> 최대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개 까지다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공백을 허용하지 않는다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i="1" dirty="0" err="1" smtClean="0"/>
              <a:t>예약어</a:t>
            </a:r>
            <a:r>
              <a:rPr lang="en-US" altLang="ko-KR" sz="2000" i="1" dirty="0" smtClean="0"/>
              <a:t>(</a:t>
            </a:r>
            <a:r>
              <a:rPr lang="ko-KR" altLang="en-US" sz="2000" i="1" dirty="0" smtClean="0"/>
              <a:t>키워드</a:t>
            </a:r>
            <a:r>
              <a:rPr lang="en-US" altLang="ko-KR" sz="2000" i="1" dirty="0" smtClean="0"/>
              <a:t>)</a:t>
            </a:r>
            <a:r>
              <a:rPr lang="ko-KR" altLang="en-US" sz="2000" i="1" dirty="0" smtClean="0"/>
              <a:t>란 </a:t>
            </a:r>
            <a:r>
              <a:rPr lang="ko-KR" altLang="en-US" sz="2000" i="1" dirty="0" err="1" smtClean="0"/>
              <a:t>오라클에서</a:t>
            </a:r>
            <a:r>
              <a:rPr lang="ko-KR" altLang="en-US" sz="2000" i="1" dirty="0" smtClean="0"/>
              <a:t>  의미를 부여해서 사용한 단어이다</a:t>
            </a:r>
            <a:r>
              <a:rPr lang="en-US" altLang="ko-KR" sz="2000" i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 smtClean="0"/>
              <a:t>SELECT, UPDATE, DELETE, SYSDATE, COUNT….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6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테이블명과 </a:t>
            </a:r>
            <a:r>
              <a:rPr lang="ko-KR" altLang="en-US" sz="2400" dirty="0" err="1" smtClean="0"/>
              <a:t>컬럼명</a:t>
            </a:r>
            <a:r>
              <a:rPr lang="ko-KR" altLang="en-US" sz="2400" dirty="0" smtClean="0"/>
              <a:t> 규칙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컬럼명의</a:t>
            </a:r>
            <a:r>
              <a:rPr lang="ko-KR" altLang="en-US" sz="2000" dirty="0" smtClean="0"/>
              <a:t> 최대 크기는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바이트이다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사용할 수 없다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컬럼명은</a:t>
            </a:r>
            <a:r>
              <a:rPr lang="ko-KR" altLang="en-US" sz="2000" dirty="0" smtClean="0"/>
              <a:t>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특수문자</a:t>
            </a:r>
            <a:r>
              <a:rPr lang="en-US" altLang="ko-KR" sz="2000" dirty="0" smtClean="0"/>
              <a:t>(_, $, #)</a:t>
            </a:r>
            <a:r>
              <a:rPr lang="ko-KR" altLang="en-US" sz="2000" dirty="0" smtClean="0"/>
              <a:t>을 사용할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글자는 문자만 올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 테이블에 사용 가능한 </a:t>
            </a:r>
            <a:r>
              <a:rPr lang="ko-KR" altLang="en-US" sz="2000" dirty="0" err="1" smtClean="0"/>
              <a:t>컬럼은</a:t>
            </a:r>
            <a:r>
              <a:rPr lang="ko-KR" altLang="en-US" sz="2000" dirty="0" smtClean="0"/>
              <a:t> 최대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개 까지다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공백을 허용하지 않는다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i="1" dirty="0" err="1" smtClean="0"/>
              <a:t>예약어</a:t>
            </a:r>
            <a:r>
              <a:rPr lang="en-US" altLang="ko-KR" sz="2000" i="1" dirty="0" smtClean="0"/>
              <a:t>(</a:t>
            </a:r>
            <a:r>
              <a:rPr lang="ko-KR" altLang="en-US" sz="2000" i="1" dirty="0" smtClean="0"/>
              <a:t>키워드</a:t>
            </a:r>
            <a:r>
              <a:rPr lang="en-US" altLang="ko-KR" sz="2000" i="1" dirty="0" smtClean="0"/>
              <a:t>)</a:t>
            </a:r>
            <a:r>
              <a:rPr lang="ko-KR" altLang="en-US" sz="2000" i="1" dirty="0" smtClean="0"/>
              <a:t>란 </a:t>
            </a:r>
            <a:r>
              <a:rPr lang="ko-KR" altLang="en-US" sz="2000" i="1" dirty="0" err="1" smtClean="0"/>
              <a:t>오라클에서</a:t>
            </a:r>
            <a:r>
              <a:rPr lang="ko-KR" altLang="en-US" sz="2000" i="1" dirty="0" smtClean="0"/>
              <a:t>  의미를 부여해서 사용한 단어이다</a:t>
            </a:r>
            <a:r>
              <a:rPr lang="en-US" altLang="ko-KR" sz="2000" i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 smtClean="0"/>
              <a:t>SELECT, UPDATE, DELETE, SYSDATE, COUNT….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SQL, SQL*Plus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7922" y="1060657"/>
            <a:ext cx="10848278" cy="54879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데이터 타입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48990" y="1573609"/>
          <a:ext cx="10848975" cy="376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76"/>
                <a:gridCol w="8709799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CHAR(</a:t>
                      </a:r>
                      <a:r>
                        <a:rPr lang="ko-KR" altLang="en-US" dirty="0" smtClean="0"/>
                        <a:t>크기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고정길이 문자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2000byte,</a:t>
                      </a:r>
                      <a:r>
                        <a:rPr lang="en-US" altLang="ko-KR" baseline="0" dirty="0" smtClean="0"/>
                        <a:t> default </a:t>
                      </a:r>
                      <a:r>
                        <a:rPr lang="ko-KR" altLang="en-US" baseline="0" dirty="0" smtClean="0"/>
                        <a:t>값은 </a:t>
                      </a:r>
                      <a:r>
                        <a:rPr lang="en-US" altLang="ko-KR" baseline="0" dirty="0" smtClean="0"/>
                        <a:t>1byte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</a:t>
                      </a:r>
                      <a:r>
                        <a:rPr lang="ko-KR" altLang="en-US" dirty="0" smtClean="0"/>
                        <a:t>크기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최대 </a:t>
                      </a:r>
                      <a:r>
                        <a:rPr lang="en-US" altLang="ko-KR" baseline="0" dirty="0" smtClean="0"/>
                        <a:t>4000byte, default</a:t>
                      </a:r>
                      <a:r>
                        <a:rPr lang="ko-KR" altLang="en-US" baseline="0" dirty="0" smtClean="0"/>
                        <a:t>값은 </a:t>
                      </a:r>
                      <a:r>
                        <a:rPr lang="en-US" altLang="ko-KR" baseline="0" dirty="0" smtClean="0"/>
                        <a:t>1byte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NUMBER(P,</a:t>
                      </a:r>
                      <a:r>
                        <a:rPr lang="en-US" altLang="ko-KR" baseline="0" dirty="0" smtClean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precision(</a:t>
                      </a:r>
                      <a:r>
                        <a:rPr lang="ko-KR" altLang="en-US" dirty="0" smtClean="0"/>
                        <a:t>정밀도</a:t>
                      </a:r>
                      <a:r>
                        <a:rPr lang="en-US" altLang="ko-KR" dirty="0" smtClean="0"/>
                        <a:t>), scale(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precisio</a:t>
                      </a:r>
                      <a:r>
                        <a:rPr lang="ko-KR" altLang="en-US" dirty="0" smtClean="0"/>
                        <a:t>과  </a:t>
                      </a:r>
                      <a:r>
                        <a:rPr lang="en-US" altLang="ko-KR" dirty="0" smtClean="0"/>
                        <a:t>scale</a:t>
                      </a:r>
                      <a:r>
                        <a:rPr lang="ko-KR" altLang="en-US" dirty="0" smtClean="0"/>
                        <a:t>을 생략하면 입력한 </a:t>
                      </a:r>
                      <a:r>
                        <a:rPr lang="ko-KR" altLang="en-US" dirty="0" err="1" smtClean="0"/>
                        <a:t>데이터값만큼</a:t>
                      </a:r>
                      <a:r>
                        <a:rPr lang="ko-KR" altLang="en-US" dirty="0" smtClean="0"/>
                        <a:t> 공간을 할당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BC 4712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일부터 </a:t>
                      </a:r>
                      <a:r>
                        <a:rPr lang="en-US" altLang="ko-KR" dirty="0" smtClean="0"/>
                        <a:t>9999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 </a:t>
                      </a:r>
                      <a:r>
                        <a:rPr lang="ko-KR" altLang="en-US" baseline="0" dirty="0" smtClean="0"/>
                        <a:t>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초는 물론 </a:t>
                      </a:r>
                      <a:r>
                        <a:rPr lang="ko-KR" altLang="en-US" dirty="0" err="1" smtClean="0"/>
                        <a:t>밀리초까지</a:t>
                      </a:r>
                      <a:r>
                        <a:rPr lang="ko-KR" altLang="en-US" dirty="0" smtClean="0"/>
                        <a:t> 저장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927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 smtClean="0"/>
              <a:t>DDL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 smtClean="0"/>
              <a:t>ALTER, DROP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ALTER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테이블의 </a:t>
            </a:r>
            <a:r>
              <a:rPr lang="ko-KR" altLang="en-US" sz="2000" dirty="0"/>
              <a:t>구조를 변경해주는 명령어이다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ALTER</a:t>
            </a:r>
            <a:r>
              <a:rPr lang="ko-KR" altLang="en-US" sz="2000" dirty="0"/>
              <a:t>와 함께 사용되는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DROP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 </a:t>
            </a:r>
            <a:r>
              <a:rPr lang="ko-KR" altLang="en-US" sz="2000" dirty="0" smtClean="0"/>
              <a:t>테이블 삭제하는 명령어이다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83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586"/>
              </p:ext>
            </p:extLst>
          </p:nvPr>
        </p:nvGraphicFramePr>
        <p:xfrm>
          <a:off x="1610550" y="2644895"/>
          <a:ext cx="9209850" cy="252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239"/>
                <a:gridCol w="6781611"/>
              </a:tblGrid>
              <a:tr h="50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수정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 COLUMN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삭제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 COLUMN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트랜잭션 </a:t>
            </a:r>
            <a:r>
              <a:rPr lang="ko-KR" altLang="en-US" sz="2000" dirty="0" err="1" smtClean="0"/>
              <a:t>정의과</a:t>
            </a:r>
            <a:r>
              <a:rPr lang="ko-KR" altLang="en-US" sz="2000" dirty="0" smtClean="0"/>
              <a:t> 프로세스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한번에 </a:t>
            </a:r>
            <a:r>
              <a:rPr lang="ko-KR" altLang="en-US" sz="2000" dirty="0"/>
              <a:t>수행되어야 할 데이터베이스의 일련의 </a:t>
            </a:r>
            <a:r>
              <a:rPr lang="en-US" altLang="ko-KR" sz="2000" dirty="0"/>
              <a:t>Read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Write </a:t>
            </a:r>
            <a:r>
              <a:rPr lang="ko-KR" altLang="en-US" sz="2000" dirty="0"/>
              <a:t>연산을 수행하는 단위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하나의 </a:t>
            </a:r>
            <a:r>
              <a:rPr lang="ko-KR" altLang="en-US" sz="2000" dirty="0"/>
              <a:t>논리적 기능을 수행하기 위한 작업의 </a:t>
            </a:r>
            <a:r>
              <a:rPr lang="ko-KR" altLang="en-US" sz="2000" dirty="0" smtClean="0"/>
              <a:t>단위로서 데이터베이스의 </a:t>
            </a:r>
            <a:r>
              <a:rPr lang="ko-KR" altLang="en-US" sz="2000" dirty="0"/>
              <a:t>일관된 상태를 또 다른 일관된 </a:t>
            </a:r>
            <a:r>
              <a:rPr lang="ko-KR" altLang="en-US" sz="2000" dirty="0" smtClean="0"/>
              <a:t>상태로 변환시킴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프로세스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트랜잭션시작</a:t>
            </a:r>
            <a:r>
              <a:rPr lang="en-US" altLang="ko-KR" sz="2000" dirty="0"/>
              <a:t>-&gt; </a:t>
            </a:r>
            <a:r>
              <a:rPr lang="ko-KR" altLang="en-US" sz="2000" dirty="0"/>
              <a:t>수정</a:t>
            </a:r>
            <a:r>
              <a:rPr lang="en-US" altLang="ko-KR" sz="2000" dirty="0"/>
              <a:t>-&gt;</a:t>
            </a:r>
            <a:r>
              <a:rPr lang="ko-KR" altLang="en-US" sz="2000" dirty="0"/>
              <a:t>삭제</a:t>
            </a:r>
            <a:r>
              <a:rPr lang="en-US" altLang="ko-KR" sz="2000" dirty="0"/>
              <a:t>-&gt;</a:t>
            </a:r>
            <a:r>
              <a:rPr lang="ko-KR" altLang="en-US" sz="2000" dirty="0"/>
              <a:t>삽입 </a:t>
            </a:r>
            <a:r>
              <a:rPr lang="en-US" altLang="ko-KR" sz="2000" dirty="0"/>
              <a:t>-&gt; </a:t>
            </a:r>
            <a:r>
              <a:rPr lang="ko-KR" altLang="en-US" sz="2000" dirty="0"/>
              <a:t>트랜잭션종료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 </a:t>
            </a:r>
            <a:r>
              <a:rPr lang="ko-KR" altLang="en-US" sz="2000" dirty="0"/>
              <a:t>하나의 작업이 시작해서 정상적으로 </a:t>
            </a:r>
            <a:r>
              <a:rPr lang="ko-KR" altLang="en-US" sz="2000" dirty="0" err="1"/>
              <a:t>종료될때까지의</a:t>
            </a:r>
            <a:r>
              <a:rPr lang="ko-KR" altLang="en-US" sz="2000" dirty="0"/>
              <a:t> 과정을 말한다</a:t>
            </a:r>
            <a:r>
              <a:rPr lang="en-US" altLang="ko-KR" sz="2000" dirty="0" smtClean="0"/>
              <a:t>. (</a:t>
            </a:r>
            <a:r>
              <a:rPr lang="ko-KR" altLang="en-US" sz="2000" dirty="0"/>
              <a:t>논리적인 작업단위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은행</a:t>
            </a:r>
            <a:r>
              <a:rPr lang="en-US" altLang="ko-KR" sz="2000" dirty="0"/>
              <a:t>(ATM)-&gt;</a:t>
            </a:r>
            <a:r>
              <a:rPr lang="ko-KR" altLang="en-US" sz="2000" dirty="0"/>
              <a:t>기계 카드삽입</a:t>
            </a:r>
            <a:r>
              <a:rPr lang="en-US" altLang="ko-KR" sz="2000" dirty="0"/>
              <a:t>-&gt; </a:t>
            </a:r>
            <a:r>
              <a:rPr lang="ko-KR" altLang="en-US" sz="2000" dirty="0"/>
              <a:t>기계가 카드를 읽음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인출금액 </a:t>
            </a:r>
            <a:r>
              <a:rPr lang="ko-KR" altLang="en-US" sz="2000" dirty="0"/>
              <a:t>입력</a:t>
            </a:r>
            <a:r>
              <a:rPr lang="en-US" altLang="ko-KR" sz="2000" dirty="0"/>
              <a:t>-&gt; </a:t>
            </a:r>
            <a:r>
              <a:rPr lang="ko-KR" altLang="en-US" sz="2000" dirty="0"/>
              <a:t>비밀번호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-&gt; </a:t>
            </a:r>
            <a:r>
              <a:rPr lang="ko-KR" altLang="en-US" sz="2000" dirty="0"/>
              <a:t>기계에서 </a:t>
            </a:r>
            <a:r>
              <a:rPr lang="ko-KR" altLang="en-US" sz="2000" dirty="0" err="1"/>
              <a:t>출금액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-&gt; </a:t>
            </a:r>
            <a:r>
              <a:rPr lang="ko-KR" altLang="en-US" sz="2000" dirty="0"/>
              <a:t>출금금액 제공</a:t>
            </a:r>
            <a:r>
              <a:rPr lang="en-US" altLang="ko-KR" sz="2000" dirty="0"/>
              <a:t>-&gt; </a:t>
            </a:r>
            <a:r>
              <a:rPr lang="ko-KR" altLang="en-US" sz="2000" dirty="0"/>
              <a:t>카드제공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0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트랜잭션 시작과 종료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트랜잭션 시작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ko-KR" altLang="en-US" sz="2000" dirty="0" smtClean="0"/>
              <a:t>데이터베이스에 </a:t>
            </a:r>
            <a:r>
              <a:rPr lang="ko-KR" altLang="en-US" sz="2000" dirty="0"/>
              <a:t>처음 접속했을 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하나 </a:t>
            </a:r>
            <a:r>
              <a:rPr lang="ko-KR" altLang="en-US" sz="2000" dirty="0"/>
              <a:t>또는 여러 개의 </a:t>
            </a:r>
            <a:r>
              <a:rPr lang="en-US" altLang="ko-KR" sz="2000" dirty="0"/>
              <a:t>DML</a:t>
            </a:r>
            <a:r>
              <a:rPr lang="ko-KR" altLang="en-US" sz="2000" dirty="0"/>
              <a:t>문이 </a:t>
            </a:r>
            <a:r>
              <a:rPr lang="ko-KR" altLang="en-US" sz="2000" dirty="0" err="1"/>
              <a:t>실행된후</a:t>
            </a:r>
            <a:r>
              <a:rPr lang="ko-KR" altLang="en-US" sz="2000" dirty="0"/>
              <a:t> </a:t>
            </a:r>
            <a:r>
              <a:rPr lang="en-US" altLang="ko-KR" sz="2000" dirty="0"/>
              <a:t>commit </a:t>
            </a:r>
            <a:r>
              <a:rPr lang="ko-KR" altLang="en-US" sz="2000" dirty="0"/>
              <a:t>또는 </a:t>
            </a:r>
            <a:r>
              <a:rPr lang="en-US" altLang="ko-KR" sz="2000" dirty="0" smtClean="0"/>
              <a:t>rollback </a:t>
            </a:r>
            <a:r>
              <a:rPr lang="ko-KR" altLang="en-US" sz="2000" dirty="0" smtClean="0"/>
              <a:t>문이 </a:t>
            </a:r>
            <a:r>
              <a:rPr lang="ko-KR" altLang="en-US" sz="2000" dirty="0"/>
              <a:t>실행된 </a:t>
            </a:r>
            <a:r>
              <a:rPr lang="ko-KR" altLang="en-US" sz="2000" dirty="0" smtClean="0"/>
              <a:t>직후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ko-KR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트랜잭션 종료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</a:t>
            </a:r>
            <a:r>
              <a:rPr lang="en-US" altLang="ko-KR" sz="2000" dirty="0" smtClean="0"/>
              <a:t>commit </a:t>
            </a:r>
            <a:r>
              <a:rPr lang="ko-KR" altLang="en-US" sz="2000" dirty="0"/>
              <a:t>또는 </a:t>
            </a:r>
            <a:r>
              <a:rPr lang="en-US" altLang="ko-KR" sz="2000" dirty="0"/>
              <a:t>rollback</a:t>
            </a:r>
            <a:r>
              <a:rPr lang="ko-KR" altLang="en-US" sz="2000" dirty="0"/>
              <a:t>문이 </a:t>
            </a:r>
            <a:r>
              <a:rPr lang="ko-KR" altLang="en-US" sz="2000" dirty="0" err="1"/>
              <a:t>실행될때</a:t>
            </a:r>
            <a:endParaRPr lang="ko-KR" alt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DDL </a:t>
            </a:r>
            <a:r>
              <a:rPr lang="ko-KR" altLang="en-US" sz="2000" dirty="0"/>
              <a:t>또는 </a:t>
            </a:r>
            <a:r>
              <a:rPr lang="en-US" altLang="ko-KR" sz="2000" dirty="0"/>
              <a:t>DCL</a:t>
            </a:r>
            <a:r>
              <a:rPr lang="ko-KR" altLang="en-US" sz="2000" dirty="0"/>
              <a:t>문이 실행될 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정상적으로 </a:t>
            </a:r>
            <a:r>
              <a:rPr lang="ko-KR" altLang="en-US" sz="2000" dirty="0"/>
              <a:t>데이터베이스를 </a:t>
            </a:r>
            <a:r>
              <a:rPr lang="ko-KR" altLang="en-US" sz="2000" dirty="0" err="1" smtClean="0"/>
              <a:t>종료할때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비정상적으로 </a:t>
            </a:r>
            <a:r>
              <a:rPr lang="ko-KR" altLang="en-US" sz="2000" dirty="0"/>
              <a:t>데이터베이스를 </a:t>
            </a:r>
            <a:r>
              <a:rPr lang="ko-KR" altLang="en-US" sz="2000" dirty="0" err="1"/>
              <a:t>종료할때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9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트랜잭션 안전성 확보를 위한 </a:t>
            </a:r>
            <a:r>
              <a:rPr lang="en-US" altLang="ko-KR" sz="2000" dirty="0"/>
              <a:t>ACID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0239" y="1148080"/>
            <a:ext cx="111406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데이터베이스에서 </a:t>
            </a:r>
            <a:r>
              <a:rPr lang="ko-KR" altLang="en-US" sz="2000" dirty="0"/>
              <a:t>논리적인 작업단위인 </a:t>
            </a:r>
            <a:r>
              <a:rPr lang="ko-KR" altLang="en-US" sz="2000" dirty="0" smtClean="0"/>
              <a:t>트랜잭션이 안전하게 </a:t>
            </a:r>
            <a:r>
              <a:rPr lang="ko-KR" altLang="en-US" sz="2000" dirty="0"/>
              <a:t>수행되는 것을 보장하는 </a:t>
            </a:r>
            <a:r>
              <a:rPr lang="ko-KR" altLang="en-US" sz="2000" dirty="0" smtClean="0"/>
              <a:t>특성집합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ACID</a:t>
            </a:r>
            <a:r>
              <a:rPr lang="ko-KR" altLang="en-US" sz="2400" dirty="0"/>
              <a:t>의 필요성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다중 </a:t>
            </a:r>
            <a:r>
              <a:rPr lang="ko-KR" altLang="en-US" sz="2000" dirty="0"/>
              <a:t>사용자 환경 대응 </a:t>
            </a:r>
            <a:r>
              <a:rPr lang="en-US" altLang="ko-KR" sz="2000" dirty="0"/>
              <a:t>:</a:t>
            </a:r>
            <a:r>
              <a:rPr lang="ko-KR" altLang="en-US" sz="2000" dirty="0"/>
              <a:t>동일데이터</a:t>
            </a:r>
            <a:r>
              <a:rPr lang="en-US" altLang="ko-KR" sz="2000" dirty="0"/>
              <a:t>-</a:t>
            </a:r>
            <a:r>
              <a:rPr lang="ko-KR" altLang="en-US" sz="2000" dirty="0" smtClean="0"/>
              <a:t>다중작업환경에서의  </a:t>
            </a:r>
            <a:r>
              <a:rPr lang="ko-KR" altLang="en-US" sz="2000" dirty="0"/>
              <a:t>데이터 처리 정확성 보장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안전한 </a:t>
            </a:r>
            <a:r>
              <a:rPr lang="ko-KR" altLang="en-US" sz="2000" dirty="0"/>
              <a:t>트랜잭션 수행을 통한 데이터베이스 </a:t>
            </a:r>
            <a:r>
              <a:rPr lang="ko-KR" altLang="en-US" sz="2000" dirty="0" err="1"/>
              <a:t>무결성</a:t>
            </a:r>
            <a:r>
              <a:rPr lang="ko-KR" altLang="en-US" sz="2000" dirty="0"/>
              <a:t> 유지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		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5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트랜잭션 안전성 확보를 위한 </a:t>
            </a:r>
            <a:r>
              <a:rPr lang="en-US" altLang="ko-KR" sz="2000" dirty="0"/>
              <a:t>ACID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87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63005"/>
              </p:ext>
            </p:extLst>
          </p:nvPr>
        </p:nvGraphicFramePr>
        <p:xfrm>
          <a:off x="796065" y="1605395"/>
          <a:ext cx="10848975" cy="4554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76"/>
                <a:gridCol w="8709799"/>
              </a:tblGrid>
              <a:tr h="622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구성요소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4D86A"/>
                    </a:solidFill>
                  </a:tcPr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Atomicity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원자성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트랜잭션은 한 개 이상의 동작을 논리적으로 한 개의 작업단위</a:t>
                      </a:r>
                      <a:r>
                        <a:rPr lang="en-US" altLang="ko-KR" dirty="0" smtClean="0"/>
                        <a:t>(single unit of work)</a:t>
                      </a:r>
                      <a:r>
                        <a:rPr lang="ko-KR" altLang="en-US" dirty="0" smtClean="0"/>
                        <a:t>로서 분해가 불가능한 최소의 단위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연산 전체가 성공적으로 처리되거나 또는 한 가지라도 실패할 경우 전체가 취소되어 </a:t>
                      </a:r>
                      <a:r>
                        <a:rPr lang="ko-KR" altLang="en-US" dirty="0" err="1" smtClean="0"/>
                        <a:t>무결성을</a:t>
                      </a:r>
                      <a:r>
                        <a:rPr lang="ko-KR" altLang="en-US" dirty="0" smtClean="0"/>
                        <a:t> 보장 </a:t>
                      </a:r>
                      <a:r>
                        <a:rPr lang="en-US" altLang="ko-KR" dirty="0" smtClean="0"/>
                        <a:t>(All or Nothing)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Consistency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일관성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트랜잭션이 실행을 성공적으로 완료하면 언제나 모순 없이 일관성 있는 데이터베이스 상태를 보존함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테이블의 </a:t>
                      </a:r>
                      <a:r>
                        <a:rPr lang="ko-KR" altLang="en-US" dirty="0" err="1" smtClean="0"/>
                        <a:t>데이타는</a:t>
                      </a:r>
                      <a:r>
                        <a:rPr lang="ko-KR" altLang="en-US" dirty="0" smtClean="0"/>
                        <a:t> 갱신되고 그에 따른 인덱스는 갱신되지 않는 등의 </a:t>
                      </a:r>
                      <a:r>
                        <a:rPr lang="ko-KR" altLang="en-US" dirty="0" err="1" smtClean="0"/>
                        <a:t>부정합이</a:t>
                      </a:r>
                      <a:r>
                        <a:rPr lang="ko-KR" altLang="en-US" dirty="0" smtClean="0"/>
                        <a:t> 있어선 </a:t>
                      </a:r>
                      <a:r>
                        <a:rPr lang="ko-KR" altLang="en-US" dirty="0" err="1" smtClean="0"/>
                        <a:t>않된다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Isolation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고립성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독립성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트랜잭션이 실행 중에 생성하는 연산의 중간 결과를 다른 트랜잭션이 접근할 수 없음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err="1" smtClean="0"/>
                        <a:t>커밋된</a:t>
                      </a:r>
                      <a:r>
                        <a:rPr lang="ko-KR" altLang="en-US" dirty="0" smtClean="0"/>
                        <a:t> 트랜잭션은 장애가 발생해도 </a:t>
                      </a:r>
                      <a:r>
                        <a:rPr lang="ko-KR" altLang="en-US" dirty="0" err="1" smtClean="0"/>
                        <a:t>데이타가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복구되여야</a:t>
                      </a:r>
                      <a:r>
                        <a:rPr lang="ko-KR" altLang="en-US" dirty="0" smtClean="0"/>
                        <a:t> 한다는 특성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urability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영속성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지속성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내구성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성공이 완료된 트랜잭션의 결과를 영구적으로 데이터베이스에 저장됨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239" y="1148080"/>
            <a:ext cx="111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트랜잭성</a:t>
            </a:r>
            <a:r>
              <a:rPr lang="ko-KR" altLang="en-US" sz="2000" dirty="0"/>
              <a:t> 구성요소 </a:t>
            </a:r>
          </a:p>
        </p:txBody>
      </p:sp>
    </p:spTree>
    <p:extLst>
      <p:ext uri="{BB962C8B-B14F-4D97-AF65-F5344CB8AC3E}">
        <p14:creationId xmlns:p14="http://schemas.microsoft.com/office/powerpoint/2010/main" val="1965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트랜잭션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트랜잭션와</a:t>
            </a:r>
            <a:r>
              <a:rPr lang="ko-KR" altLang="en-US" sz="2000" dirty="0" smtClean="0"/>
              <a:t> 삭제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0239" y="1148080"/>
            <a:ext cx="11140629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TRUNCATE : </a:t>
            </a:r>
            <a:r>
              <a:rPr lang="ko-KR" altLang="en-US" sz="2000" dirty="0"/>
              <a:t>테이블에 저장된 데이터를 모두 제거한다</a:t>
            </a:r>
            <a:r>
              <a:rPr lang="en-US" altLang="ko-KR" sz="2000" dirty="0"/>
              <a:t>.(auto COMMIT</a:t>
            </a:r>
            <a:r>
              <a:rPr lang="ko-KR" altLang="en-US" sz="2000" dirty="0"/>
              <a:t>이 됨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DROP : </a:t>
            </a:r>
            <a:r>
              <a:rPr lang="ko-KR" altLang="en-US" sz="2000" dirty="0"/>
              <a:t>테이블 자체를 제거한다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DELETE : </a:t>
            </a:r>
            <a:r>
              <a:rPr lang="ko-KR" altLang="en-US" sz="2000" dirty="0"/>
              <a:t>테이블에 저장된 데이터를 모두 삭제한다</a:t>
            </a:r>
            <a:r>
              <a:rPr lang="en-US" altLang="ko-KR" sz="2000" dirty="0"/>
              <a:t>.(auto COMMIT</a:t>
            </a:r>
            <a:r>
              <a:rPr lang="ko-KR" altLang="en-US" sz="2000" dirty="0"/>
              <a:t>이 안됨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무결성</a:t>
            </a:r>
            <a:r>
              <a:rPr lang="ko-KR" altLang="en-US" sz="2000" dirty="0" smtClean="0"/>
              <a:t> 제약조건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무결성이</a:t>
            </a:r>
            <a:r>
              <a:rPr lang="ko-KR" altLang="en-US" sz="2400" dirty="0"/>
              <a:t> 데이터베이스 내에 있는 데이터의 정확성 유지를 의미한다면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제약조건은 </a:t>
            </a:r>
            <a:r>
              <a:rPr lang="ko-KR" altLang="en-US" sz="2400" dirty="0"/>
              <a:t>바람직하지 않는 데이터가 저장되는 것을 방지하는 </a:t>
            </a:r>
            <a:r>
              <a:rPr lang="ko-KR" altLang="en-US" sz="2400" dirty="0" smtClean="0"/>
              <a:t>것을 </a:t>
            </a:r>
            <a:r>
              <a:rPr lang="ko-KR" altLang="en-US" sz="2400" dirty="0"/>
              <a:t>말한다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무결정제약조건 </a:t>
            </a:r>
            <a:r>
              <a:rPr lang="en-US" altLang="ko-KR" sz="2400" dirty="0"/>
              <a:t>5</a:t>
            </a:r>
            <a:r>
              <a:rPr lang="ko-KR" altLang="en-US" sz="2400" dirty="0"/>
              <a:t>종류 </a:t>
            </a:r>
            <a:r>
              <a:rPr lang="en-US" altLang="ko-KR" sz="2400" dirty="0"/>
              <a:t>: not null, unique, primary key, </a:t>
            </a:r>
            <a:r>
              <a:rPr lang="en-US" altLang="ko-KR" sz="2400" dirty="0" smtClean="0"/>
              <a:t>foreign </a:t>
            </a:r>
            <a:r>
              <a:rPr lang="en-US" altLang="ko-KR" sz="2400" dirty="0"/>
              <a:t>key, check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not null : null</a:t>
            </a:r>
            <a:r>
              <a:rPr lang="ko-KR" altLang="en-US" sz="2000" dirty="0"/>
              <a:t>를 허용하지 않는다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unique : </a:t>
            </a:r>
            <a:r>
              <a:rPr lang="ko-KR" altLang="en-US" sz="2000" dirty="0"/>
              <a:t>중복된 값을 허용하지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항상 </a:t>
            </a:r>
            <a:r>
              <a:rPr lang="ko-KR" altLang="en-US" sz="2000" dirty="0" err="1"/>
              <a:t>유일한값이다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primary key : not null + unique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foreign key : </a:t>
            </a:r>
            <a:r>
              <a:rPr lang="ko-KR" altLang="en-US" sz="2000" dirty="0"/>
              <a:t>참조되는 테이블의 </a:t>
            </a:r>
            <a:r>
              <a:rPr lang="ko-KR" altLang="en-US" sz="2000" dirty="0" err="1"/>
              <a:t>컬럼의</a:t>
            </a:r>
            <a:r>
              <a:rPr lang="ko-KR" altLang="en-US" sz="2000" dirty="0"/>
              <a:t> 값이 존재하면 허용된다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    check : </a:t>
            </a:r>
            <a:r>
              <a:rPr lang="ko-KR" altLang="en-US" sz="2000" dirty="0"/>
              <a:t>저장 가능한 </a:t>
            </a:r>
            <a:r>
              <a:rPr lang="ko-KR" altLang="en-US" sz="2000" dirty="0" err="1"/>
              <a:t>데이터값의</a:t>
            </a:r>
            <a:r>
              <a:rPr lang="ko-KR" altLang="en-US" sz="2000" dirty="0"/>
              <a:t> 범위나 조건을 지정하여 설정한 값만을 </a:t>
            </a:r>
            <a:r>
              <a:rPr lang="ko-KR" altLang="en-US" sz="2000" dirty="0" smtClean="0"/>
              <a:t>허용한다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 err="1"/>
              <a:t>무결성제약조건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가지 레벨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컬럼레벨</a:t>
            </a:r>
            <a:r>
              <a:rPr lang="en-US" altLang="ko-KR" sz="2400" dirty="0"/>
              <a:t>, </a:t>
            </a:r>
            <a:r>
              <a:rPr lang="ko-KR" altLang="en-US" sz="2400" dirty="0"/>
              <a:t>테이블레벨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8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" y="0"/>
            <a:ext cx="4750751" cy="6238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데이터베이스 관리 시스템</a:t>
            </a:r>
            <a:r>
              <a:rPr lang="en-US" altLang="ko-KR" sz="2000" dirty="0" smtClean="0"/>
              <a:t>(DBMS)</a:t>
            </a:r>
            <a:r>
              <a:rPr lang="ko-KR" altLang="en-US" sz="2000" dirty="0" smtClean="0"/>
              <a:t>  정의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8257"/>
            <a:ext cx="10515600" cy="548791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관리 시스템 </a:t>
            </a:r>
            <a:r>
              <a:rPr lang="en-US" altLang="ko-KR" sz="2000" dirty="0" smtClean="0"/>
              <a:t>(DBMS : </a:t>
            </a:r>
            <a:r>
              <a:rPr lang="en-US" altLang="ko-KR" sz="2000" dirty="0" err="1" smtClean="0"/>
              <a:t>DataBase</a:t>
            </a:r>
            <a:r>
              <a:rPr lang="en-US" altLang="ko-KR" sz="2000" dirty="0" smtClean="0"/>
              <a:t> Management System)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모든 응용프로그램들이 데이터베이스를 유지하기 위한  소프트웨어 시스템이다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데이터베이스를 정의하고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질의어를</a:t>
            </a:r>
            <a:r>
              <a:rPr lang="ko-KR" altLang="en-US" sz="2000" dirty="0" smtClean="0"/>
              <a:t> 지원하고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리포트를 생성하는 등의 작업을 수행하는 소프트웨어이다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데이터베이스 개념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딕셔너리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</a:t>
            </a:r>
            <a:r>
              <a:rPr lang="ko-KR" altLang="en-US" sz="2000" dirty="0" err="1"/>
              <a:t>딕셔너리</a:t>
            </a:r>
            <a:r>
              <a:rPr lang="en-US" altLang="ko-KR" sz="2000" dirty="0"/>
              <a:t>(Data Dictionary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데이터베이스를 </a:t>
            </a:r>
            <a:r>
              <a:rPr lang="ko-KR" altLang="en-US" sz="2000" dirty="0"/>
              <a:t>운영하기 위한 정보들을 모두 특정한 곳에 </a:t>
            </a:r>
            <a:r>
              <a:rPr lang="ko-KR" altLang="en-US" sz="2000" dirty="0" smtClean="0"/>
              <a:t>모아두고 관리하는데 </a:t>
            </a:r>
            <a:r>
              <a:rPr lang="ko-KR" altLang="en-US" sz="2000" dirty="0"/>
              <a:t>이것을 데이터 </a:t>
            </a:r>
            <a:r>
              <a:rPr lang="ko-KR" altLang="en-US" sz="2000" dirty="0" err="1"/>
              <a:t>딕셔너리라고</a:t>
            </a:r>
            <a:r>
              <a:rPr lang="ko-KR" altLang="en-US" sz="2000" dirty="0"/>
              <a:t>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 메모리구조와 파일에 대한 구조정보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각 오브젝트들이 사용되는 </a:t>
            </a:r>
            <a:r>
              <a:rPr lang="ko-KR" altLang="en-US" sz="2000" dirty="0" smtClean="0"/>
              <a:t>공간의 </a:t>
            </a:r>
            <a:r>
              <a:rPr lang="ko-KR" altLang="en-US" sz="2000" dirty="0"/>
              <a:t>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제약조건 정보</a:t>
            </a:r>
            <a:r>
              <a:rPr lang="en-US" altLang="ko-KR" sz="2000" dirty="0" smtClean="0"/>
              <a:t>,   </a:t>
            </a:r>
            <a:r>
              <a:rPr lang="ko-KR" altLang="en-US" sz="2000" dirty="0"/>
              <a:t>사용자에 대한 정보</a:t>
            </a:r>
            <a:r>
              <a:rPr lang="en-US" altLang="ko-KR" sz="2000" dirty="0"/>
              <a:t>, </a:t>
            </a:r>
            <a:r>
              <a:rPr lang="ko-KR" altLang="en-US" sz="2000" dirty="0"/>
              <a:t>권한이나 프로파일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롤에대한</a:t>
            </a:r>
            <a:r>
              <a:rPr lang="ko-KR" altLang="en-US" sz="2000" dirty="0"/>
              <a:t> 정보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감사에 </a:t>
            </a:r>
            <a:r>
              <a:rPr lang="ko-KR" altLang="en-US" sz="2000" dirty="0"/>
              <a:t>대한정보들을 관리한다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constraint_type</a:t>
            </a:r>
            <a:r>
              <a:rPr lang="en-US" altLang="ko-KR" sz="2000" dirty="0"/>
              <a:t> : primary key=&gt;P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</a:t>
            </a:r>
            <a:r>
              <a:rPr lang="en-US" altLang="ko-KR" sz="2000" dirty="0" err="1" smtClean="0"/>
              <a:t>foregin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key=&gt;R</a:t>
            </a:r>
          </a:p>
          <a:p>
            <a:r>
              <a:rPr lang="en-US" altLang="ko-KR" sz="2000" dirty="0" smtClean="0"/>
              <a:t>                          check</a:t>
            </a:r>
            <a:r>
              <a:rPr lang="en-US" altLang="ko-KR" sz="2000" dirty="0"/>
              <a:t>, not null=&gt; C</a:t>
            </a:r>
          </a:p>
          <a:p>
            <a:r>
              <a:rPr lang="en-US" altLang="ko-KR" sz="2000" dirty="0"/>
              <a:t>           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unique =&gt; </a:t>
            </a:r>
            <a:r>
              <a:rPr lang="en-US" altLang="ko-KR" sz="2000" dirty="0" smtClean="0"/>
              <a:t>U</a:t>
            </a:r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SELECT * FROM </a:t>
            </a:r>
            <a:r>
              <a:rPr lang="en-US" altLang="ko-KR" sz="2000" dirty="0" err="1"/>
              <a:t>user_constraints</a:t>
            </a:r>
            <a:r>
              <a:rPr lang="en-US" altLang="ko-KR" sz="2000" dirty="0"/>
              <a:t>;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제약조건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err="1" smtClean="0"/>
              <a:t>무결성</a:t>
            </a:r>
            <a:r>
              <a:rPr lang="ko-KR" altLang="en-US" sz="2000" dirty="0" smtClean="0"/>
              <a:t> 제약조건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제약조건 추가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alter </a:t>
            </a:r>
            <a:r>
              <a:rPr lang="en-US" altLang="ko-KR" sz="2400" dirty="0"/>
              <a:t>table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  </a:t>
            </a:r>
            <a:r>
              <a:rPr lang="en-US" altLang="ko-KR" sz="2400" dirty="0"/>
              <a:t>add constraint </a:t>
            </a:r>
            <a:r>
              <a:rPr lang="en-US" altLang="ko-KR" sz="2400" dirty="0" err="1"/>
              <a:t>constraint_name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constraint_type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column_name</a:t>
            </a:r>
            <a:r>
              <a:rPr lang="en-US" altLang="ko-KR" sz="24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제약조건 삭제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ALTER TABLE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DROP </a:t>
            </a:r>
            <a:r>
              <a:rPr lang="en-US" altLang="ko-KR" sz="2000" dirty="0"/>
              <a:t>CONSTRAINT </a:t>
            </a:r>
            <a:r>
              <a:rPr lang="en-US" altLang="ko-KR" sz="2000" dirty="0" err="1"/>
              <a:t>constraint_name</a:t>
            </a:r>
            <a:r>
              <a:rPr lang="en-US" altLang="ko-KR" sz="20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다른 </a:t>
            </a:r>
            <a:r>
              <a:rPr lang="ko-KR" altLang="en-US" sz="2000" dirty="0"/>
              <a:t>테이블에서 현재 테이블을 참조해서 사용하고 </a:t>
            </a:r>
            <a:r>
              <a:rPr lang="ko-KR" altLang="en-US" sz="2000" dirty="0" err="1" smtClean="0"/>
              <a:t>있을때는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제약조건을 </a:t>
            </a:r>
            <a:r>
              <a:rPr lang="ko-KR" altLang="en-US" sz="2000" dirty="0" err="1"/>
              <a:t>제거한후</a:t>
            </a:r>
            <a:r>
              <a:rPr lang="ko-KR" altLang="en-US" sz="2000" dirty="0"/>
              <a:t> 현재 </a:t>
            </a:r>
            <a:r>
              <a:rPr lang="ko-KR" altLang="en-US" sz="2000" dirty="0" smtClean="0"/>
              <a:t> 테이블의 </a:t>
            </a:r>
            <a:r>
              <a:rPr lang="ko-KR" altLang="en-US" sz="2000" dirty="0"/>
              <a:t>데이터를 삭제한다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0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3425"/>
            <a:ext cx="12192000" cy="2715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691073" y="106061"/>
            <a:ext cx="3466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시퀀스</a:t>
            </a:r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11" y="0"/>
            <a:ext cx="4750751" cy="62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dirty="0" smtClean="0"/>
              <a:t>시퀀스</a:t>
            </a:r>
            <a:r>
              <a:rPr lang="en-US" altLang="ko-KR" sz="2000" dirty="0" smtClean="0"/>
              <a:t>(SEQUENCE)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2321" y="1028343"/>
            <a:ext cx="10739119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테이블 </a:t>
            </a:r>
            <a:r>
              <a:rPr lang="ko-KR" altLang="en-US" sz="2000" dirty="0"/>
              <a:t>내의 유일한 숫자를 자동으로 생성하는 자동번호 발생이므로 </a:t>
            </a:r>
            <a:r>
              <a:rPr lang="ko-KR" altLang="en-US" sz="2000" dirty="0" smtClean="0"/>
              <a:t>시퀀스를 기본 </a:t>
            </a:r>
            <a:r>
              <a:rPr lang="ko-KR" altLang="en-US" sz="2000" dirty="0"/>
              <a:t>키로 사용하면 사용자의 부담을 줄일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create </a:t>
            </a:r>
            <a:r>
              <a:rPr lang="en-US" altLang="ko-KR" sz="2000" dirty="0"/>
              <a:t>sequence </a:t>
            </a:r>
            <a:r>
              <a:rPr lang="ko-KR" altLang="en-US" sz="2000" dirty="0" err="1"/>
              <a:t>시퀀스명</a:t>
            </a:r>
            <a:endParaRPr lang="ko-KR" alt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start </a:t>
            </a:r>
            <a:r>
              <a:rPr lang="en-US" altLang="ko-KR" sz="2000" dirty="0"/>
              <a:t>with  n - </a:t>
            </a:r>
            <a:r>
              <a:rPr lang="ko-KR" altLang="en-US" sz="2000" dirty="0"/>
              <a:t>시퀀스 시작번호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increment </a:t>
            </a:r>
            <a:r>
              <a:rPr lang="en-US" altLang="ko-KR" sz="2000" dirty="0"/>
              <a:t>by n  -</a:t>
            </a:r>
            <a:r>
              <a:rPr lang="ko-KR" altLang="en-US" sz="2000" dirty="0"/>
              <a:t>시퀀스 증가치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nocache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-cache</a:t>
            </a:r>
            <a:r>
              <a:rPr lang="ko-KR" altLang="en-US" sz="2000" dirty="0"/>
              <a:t>는 메모리상의 </a:t>
            </a:r>
            <a:r>
              <a:rPr lang="ko-KR" altLang="en-US" sz="2000" dirty="0" err="1"/>
              <a:t>시퀀스값을</a:t>
            </a:r>
            <a:r>
              <a:rPr lang="ko-KR" altLang="en-US" sz="2000" dirty="0"/>
              <a:t> 관리하게 하는데 기본값이 </a:t>
            </a:r>
            <a:r>
              <a:rPr lang="en-US" altLang="ko-KR" sz="2000" dirty="0"/>
              <a:t>20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            </a:t>
            </a:r>
            <a:r>
              <a:rPr lang="en-US" altLang="ko-KR" sz="2000" dirty="0"/>
              <a:t>-</a:t>
            </a:r>
            <a:r>
              <a:rPr lang="en-US" altLang="ko-KR" sz="2000" dirty="0" err="1"/>
              <a:t>nocache</a:t>
            </a:r>
            <a:r>
              <a:rPr lang="ko-KR" altLang="en-US" sz="2000" dirty="0"/>
              <a:t>은 메모리상의 시퀀스를 관리하지 않는다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nocycle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- cycle</a:t>
            </a:r>
            <a:r>
              <a:rPr lang="ko-KR" altLang="en-US" sz="2000" dirty="0"/>
              <a:t>은 지정된 </a:t>
            </a:r>
            <a:r>
              <a:rPr lang="ko-KR" altLang="en-US" sz="2000" dirty="0" err="1"/>
              <a:t>시퀀스값이</a:t>
            </a:r>
            <a:r>
              <a:rPr lang="ko-KR" altLang="en-US" sz="2000" dirty="0"/>
              <a:t> 최대값까지 증가를 완료하면 </a:t>
            </a:r>
            <a:r>
              <a:rPr lang="en-US" altLang="ko-KR" sz="2000" dirty="0"/>
              <a:t>start with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옵션에 </a:t>
            </a:r>
            <a:r>
              <a:rPr lang="ko-KR" altLang="en-US" sz="2000" dirty="0"/>
              <a:t>지정된 </a:t>
            </a:r>
            <a:r>
              <a:rPr lang="ko-KR" altLang="en-US" sz="2000" dirty="0" err="1"/>
              <a:t>시작값에시</a:t>
            </a:r>
            <a:r>
              <a:rPr lang="ko-KR" altLang="en-US" sz="2000" dirty="0"/>
              <a:t> 다시 시퀀스를 시작한다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       </a:t>
            </a:r>
            <a:r>
              <a:rPr lang="en-US" altLang="ko-KR" sz="2000" dirty="0" smtClean="0"/>
              <a:t>    - </a:t>
            </a:r>
            <a:r>
              <a:rPr lang="en-US" altLang="ko-KR" sz="2000" dirty="0" err="1"/>
              <a:t>nocycle</a:t>
            </a:r>
            <a:r>
              <a:rPr lang="ko-KR" altLang="en-US" sz="2000" dirty="0"/>
              <a:t>은  증가가 완료되면 에러를 유발한다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 smtClean="0"/>
              <a:t>maxvalue</a:t>
            </a:r>
            <a:r>
              <a:rPr lang="en-US" altLang="ko-KR" sz="2000" dirty="0" smtClean="0"/>
              <a:t> n - </a:t>
            </a:r>
            <a:r>
              <a:rPr lang="ko-KR" altLang="en-US" sz="2000" dirty="0"/>
              <a:t>시퀀스가 </a:t>
            </a:r>
            <a:r>
              <a:rPr lang="ko-KR" altLang="en-US" sz="2000" dirty="0" err="1"/>
              <a:t>가질수</a:t>
            </a:r>
            <a:r>
              <a:rPr lang="ko-KR" altLang="en-US" sz="2000" dirty="0"/>
              <a:t> 있는 최대값을 지정한다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                   - </a:t>
            </a:r>
            <a:r>
              <a:rPr lang="en-US" altLang="ko-KR" sz="2000" dirty="0" err="1" smtClean="0"/>
              <a:t>maxvalue</a:t>
            </a:r>
            <a:r>
              <a:rPr lang="ko-KR" altLang="en-US" sz="2000" dirty="0"/>
              <a:t>의 기본값은 </a:t>
            </a:r>
            <a:r>
              <a:rPr lang="en-US" altLang="ko-KR" sz="2000" dirty="0"/>
              <a:t>ascending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1027</a:t>
            </a:r>
            <a:r>
              <a:rPr lang="ko-KR" altLang="en-US" sz="2000" dirty="0"/>
              <a:t>승</a:t>
            </a:r>
            <a:r>
              <a:rPr lang="en-US" altLang="ko-KR" sz="2000" dirty="0"/>
              <a:t>, descending 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-1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0E2B7-4915-46CD-BD57-124E3DA232CD}" type="slidenum">
              <a:rPr lang="ko-KR" altLang="en-US" smtClean="0"/>
              <a:t>92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5424</Words>
  <Application>Microsoft Office PowerPoint</Application>
  <PresentationFormat>와이드스크린</PresentationFormat>
  <Paragraphs>1195</Paragraphs>
  <Slides>92</Slides>
  <Notes>89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9" baseType="lpstr">
      <vt:lpstr>굴림,Bold</vt:lpstr>
      <vt:lpstr>굴림,BoldItalic</vt:lpstr>
      <vt:lpstr>맑은 고딕</vt:lpstr>
      <vt:lpstr>Arial</vt:lpstr>
      <vt:lpstr>Times New Roman</vt:lpstr>
      <vt:lpstr>Wingdings</vt:lpstr>
      <vt:lpstr>Office 테마</vt:lpstr>
      <vt:lpstr>Oracle</vt:lpstr>
      <vt:lpstr>DIKW 정의</vt:lpstr>
      <vt:lpstr>DIKW 정의</vt:lpstr>
      <vt:lpstr>데이터 구조적 관점에서 빅데이터 유형</vt:lpstr>
      <vt:lpstr>데이터베이스 정의 </vt:lpstr>
      <vt:lpstr>데이터베이스 특징 </vt:lpstr>
      <vt:lpstr>데이터베이스 시스템</vt:lpstr>
      <vt:lpstr>데이터 사전</vt:lpstr>
      <vt:lpstr>데이터베이스 관리 시스템(DBMS)  정의</vt:lpstr>
      <vt:lpstr>데이터베이스 관리 시스템(DBMS)  종류</vt:lpstr>
      <vt:lpstr>데이터베이스 관리 시스템(DBMS)  종류</vt:lpstr>
      <vt:lpstr>데이터베이스 관리 시스템(DBMS)  언어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oracle 11g  eXpression Editor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roundlifeymy@knou.ac.kr</dc:creator>
  <cp:lastModifiedBy>EZEN</cp:lastModifiedBy>
  <cp:revision>161</cp:revision>
  <dcterms:created xsi:type="dcterms:W3CDTF">2020-11-24T07:46:51Z</dcterms:created>
  <dcterms:modified xsi:type="dcterms:W3CDTF">2023-01-03T06:17:46Z</dcterms:modified>
</cp:coreProperties>
</file>