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70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69D"/>
    <a:srgbClr val="F2F2F2"/>
    <a:srgbClr val="343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11"/>
      </p:cViewPr>
      <p:guideLst>
        <p:guide orient="horz" pos="2160"/>
        <p:guide pos="3840"/>
        <p:guide pos="710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857015" y="571495"/>
            <a:ext cx="2334985" cy="179614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51109"/>
            <a:ext cx="12192000" cy="0"/>
          </a:xfrm>
          <a:prstGeom prst="line">
            <a:avLst/>
          </a:prstGeom>
          <a:ln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D4C2EB-090C-4AD5-B0B6-921740491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83" y="0"/>
            <a:ext cx="1765017" cy="1456139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0518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rgbClr val="2456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2785" y="6134374"/>
            <a:ext cx="86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PAGE</a:t>
            </a:r>
            <a:endParaRPr lang="zh-CN" altLang="en-US" sz="2400" dirty="0"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88722" y="6214056"/>
            <a:ext cx="302301" cy="302301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457064" y="6266935"/>
            <a:ext cx="365616" cy="19654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634A-C50F-46BF-B642-326E8AB3DA9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 bwMode="auto">
          <a:xfrm>
            <a:off x="2351882" y="3513138"/>
            <a:ext cx="7488237" cy="1147763"/>
          </a:xfrm>
          <a:prstGeom prst="rect">
            <a:avLst/>
          </a:prstGeom>
          <a:noFill/>
          <a:ln w="57150">
            <a:solidFill>
              <a:srgbClr val="245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PA_遮罩2"/>
          <p:cNvSpPr/>
          <p:nvPr>
            <p:custDataLst>
              <p:tags r:id="rId2"/>
            </p:custDataLst>
          </p:nvPr>
        </p:nvSpPr>
        <p:spPr bwMode="auto">
          <a:xfrm>
            <a:off x="3183972" y="3086101"/>
            <a:ext cx="5825646" cy="1003300"/>
          </a:xfrm>
          <a:prstGeom prst="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PA_遮罩1"/>
          <p:cNvSpPr/>
          <p:nvPr>
            <p:custDataLst>
              <p:tags r:id="rId3"/>
            </p:custDataLst>
          </p:nvPr>
        </p:nvSpPr>
        <p:spPr bwMode="auto">
          <a:xfrm>
            <a:off x="3455194" y="4160838"/>
            <a:ext cx="5281613" cy="1003300"/>
          </a:xfrm>
          <a:prstGeom prst="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13" name="PA_组合 12"/>
          <p:cNvGrpSpPr/>
          <p:nvPr>
            <p:custDataLst>
              <p:tags r:id="rId4"/>
            </p:custDataLst>
          </p:nvPr>
        </p:nvGrpSpPr>
        <p:grpSpPr>
          <a:xfrm>
            <a:off x="3791744" y="4321176"/>
            <a:ext cx="4608513" cy="679450"/>
            <a:chOff x="3791744" y="4321176"/>
            <a:chExt cx="4608513" cy="679450"/>
          </a:xfrm>
        </p:grpSpPr>
        <p:sp>
          <p:nvSpPr>
            <p:cNvPr id="7" name="PA_圆角矩形 6"/>
            <p:cNvSpPr/>
            <p:nvPr>
              <p:custDataLst>
                <p:tags r:id="rId7"/>
              </p:custDataLst>
            </p:nvPr>
          </p:nvSpPr>
          <p:spPr bwMode="auto">
            <a:xfrm>
              <a:off x="3791744" y="4321176"/>
              <a:ext cx="4608513" cy="679450"/>
            </a:xfrm>
            <a:prstGeom prst="roundRect">
              <a:avLst>
                <a:gd name="adj" fmla="val 19458"/>
              </a:avLst>
            </a:prstGeom>
            <a:solidFill>
              <a:srgbClr val="24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PA_文本框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89643" y="4460846"/>
              <a:ext cx="26127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Computer Network </a:t>
              </a:r>
              <a:endPara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PA_组合 1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535218" y="1693863"/>
            <a:ext cx="1122545" cy="1122522"/>
            <a:chOff x="3953411" y="1428894"/>
            <a:chExt cx="1237177" cy="1237177"/>
          </a:xfrm>
        </p:grpSpPr>
        <p:sp>
          <p:nvSpPr>
            <p:cNvPr id="11" name="computer-monitor_69826"/>
            <p:cNvSpPr>
              <a:spLocks noChangeAspect="1" noChangeArrowheads="1"/>
            </p:cNvSpPr>
            <p:nvPr/>
          </p:nvSpPr>
          <p:spPr bwMode="auto">
            <a:xfrm>
              <a:off x="4211959" y="1711108"/>
              <a:ext cx="720080" cy="672750"/>
            </a:xfrm>
            <a:custGeom>
              <a:avLst/>
              <a:gdLst>
                <a:gd name="T0" fmla="*/ 1540087 w 338138"/>
                <a:gd name="T1" fmla="*/ 2560282 h 315913"/>
                <a:gd name="T2" fmla="*/ 1502451 w 338138"/>
                <a:gd name="T3" fmla="*/ 2599704 h 315913"/>
                <a:gd name="T4" fmla="*/ 1502451 w 338138"/>
                <a:gd name="T5" fmla="*/ 2796821 h 315913"/>
                <a:gd name="T6" fmla="*/ 1527537 w 338138"/>
                <a:gd name="T7" fmla="*/ 2836243 h 315913"/>
                <a:gd name="T8" fmla="*/ 1753329 w 338138"/>
                <a:gd name="T9" fmla="*/ 2836243 h 315913"/>
                <a:gd name="T10" fmla="*/ 1778413 w 338138"/>
                <a:gd name="T11" fmla="*/ 2809963 h 315913"/>
                <a:gd name="T12" fmla="*/ 1778413 w 338138"/>
                <a:gd name="T13" fmla="*/ 2599704 h 315913"/>
                <a:gd name="T14" fmla="*/ 1753329 w 338138"/>
                <a:gd name="T15" fmla="*/ 2560282 h 315913"/>
                <a:gd name="T16" fmla="*/ 1540087 w 338138"/>
                <a:gd name="T17" fmla="*/ 2560282 h 315913"/>
                <a:gd name="T18" fmla="*/ 1632767 w 338138"/>
                <a:gd name="T19" fmla="*/ 2146350 h 315913"/>
                <a:gd name="T20" fmla="*/ 1502451 w 338138"/>
                <a:gd name="T21" fmla="*/ 2276668 h 315913"/>
                <a:gd name="T22" fmla="*/ 1632767 w 338138"/>
                <a:gd name="T23" fmla="*/ 2406983 h 315913"/>
                <a:gd name="T24" fmla="*/ 1763084 w 338138"/>
                <a:gd name="T25" fmla="*/ 2276668 h 315913"/>
                <a:gd name="T26" fmla="*/ 1632767 w 338138"/>
                <a:gd name="T27" fmla="*/ 2146350 h 315913"/>
                <a:gd name="T28" fmla="*/ 1408549 w 338138"/>
                <a:gd name="T29" fmla="*/ 531474 h 315913"/>
                <a:gd name="T30" fmla="*/ 1523012 w 338138"/>
                <a:gd name="T31" fmla="*/ 544249 h 315913"/>
                <a:gd name="T32" fmla="*/ 1510301 w 338138"/>
                <a:gd name="T33" fmla="*/ 659232 h 315913"/>
                <a:gd name="T34" fmla="*/ 556448 w 338138"/>
                <a:gd name="T35" fmla="*/ 1323578 h 315913"/>
                <a:gd name="T36" fmla="*/ 518306 w 338138"/>
                <a:gd name="T37" fmla="*/ 1349133 h 315913"/>
                <a:gd name="T38" fmla="*/ 454707 w 338138"/>
                <a:gd name="T39" fmla="*/ 1310803 h 315913"/>
                <a:gd name="T40" fmla="*/ 467427 w 338138"/>
                <a:gd name="T41" fmla="*/ 1195825 h 315913"/>
                <a:gd name="T42" fmla="*/ 1408549 w 338138"/>
                <a:gd name="T43" fmla="*/ 531474 h 315913"/>
                <a:gd name="T44" fmla="*/ 855425 w 338138"/>
                <a:gd name="T45" fmla="*/ 454429 h 315913"/>
                <a:gd name="T46" fmla="*/ 970876 w 338138"/>
                <a:gd name="T47" fmla="*/ 467009 h 315913"/>
                <a:gd name="T48" fmla="*/ 958042 w 338138"/>
                <a:gd name="T49" fmla="*/ 580224 h 315913"/>
                <a:gd name="T50" fmla="*/ 509063 w 338138"/>
                <a:gd name="T51" fmla="*/ 894704 h 315913"/>
                <a:gd name="T52" fmla="*/ 457750 w 338138"/>
                <a:gd name="T53" fmla="*/ 919864 h 315913"/>
                <a:gd name="T54" fmla="*/ 393608 w 338138"/>
                <a:gd name="T55" fmla="*/ 882124 h 315913"/>
                <a:gd name="T56" fmla="*/ 419267 w 338138"/>
                <a:gd name="T57" fmla="*/ 768909 h 315913"/>
                <a:gd name="T58" fmla="*/ 855425 w 338138"/>
                <a:gd name="T59" fmla="*/ 454429 h 315913"/>
                <a:gd name="T60" fmla="*/ 338838 w 338138"/>
                <a:gd name="T61" fmla="*/ 214634 h 315913"/>
                <a:gd name="T62" fmla="*/ 199298 w 338138"/>
                <a:gd name="T63" fmla="*/ 341332 h 315913"/>
                <a:gd name="T64" fmla="*/ 199298 w 338138"/>
                <a:gd name="T65" fmla="*/ 1899673 h 315913"/>
                <a:gd name="T66" fmla="*/ 338838 w 338138"/>
                <a:gd name="T67" fmla="*/ 2039036 h 315913"/>
                <a:gd name="T68" fmla="*/ 2926687 w 338138"/>
                <a:gd name="T69" fmla="*/ 2039036 h 315913"/>
                <a:gd name="T70" fmla="*/ 3066223 w 338138"/>
                <a:gd name="T71" fmla="*/ 1899673 h 315913"/>
                <a:gd name="T72" fmla="*/ 3066223 w 338138"/>
                <a:gd name="T73" fmla="*/ 341332 h 315913"/>
                <a:gd name="T74" fmla="*/ 2926687 w 338138"/>
                <a:gd name="T75" fmla="*/ 214634 h 315913"/>
                <a:gd name="T76" fmla="*/ 338838 w 338138"/>
                <a:gd name="T77" fmla="*/ 214634 h 315913"/>
                <a:gd name="T78" fmla="*/ 140311 w 338138"/>
                <a:gd name="T79" fmla="*/ 0 h 315913"/>
                <a:gd name="T80" fmla="*/ 3125222 w 338138"/>
                <a:gd name="T81" fmla="*/ 0 h 315913"/>
                <a:gd name="T82" fmla="*/ 3265535 w 338138"/>
                <a:gd name="T83" fmla="*/ 127119 h 315913"/>
                <a:gd name="T84" fmla="*/ 3265535 w 338138"/>
                <a:gd name="T85" fmla="*/ 2427997 h 315913"/>
                <a:gd name="T86" fmla="*/ 3125222 w 338138"/>
                <a:gd name="T87" fmla="*/ 2567825 h 315913"/>
                <a:gd name="T88" fmla="*/ 2028206 w 338138"/>
                <a:gd name="T89" fmla="*/ 2567825 h 315913"/>
                <a:gd name="T90" fmla="*/ 2002694 w 338138"/>
                <a:gd name="T91" fmla="*/ 2593252 h 315913"/>
                <a:gd name="T92" fmla="*/ 2002694 w 338138"/>
                <a:gd name="T93" fmla="*/ 2809356 h 315913"/>
                <a:gd name="T94" fmla="*/ 2015450 w 338138"/>
                <a:gd name="T95" fmla="*/ 2834782 h 315913"/>
                <a:gd name="T96" fmla="*/ 2308835 w 338138"/>
                <a:gd name="T97" fmla="*/ 2834782 h 315913"/>
                <a:gd name="T98" fmla="*/ 2423641 w 338138"/>
                <a:gd name="T99" fmla="*/ 2949196 h 315913"/>
                <a:gd name="T100" fmla="*/ 2308835 w 338138"/>
                <a:gd name="T101" fmla="*/ 3050886 h 315913"/>
                <a:gd name="T102" fmla="*/ 956700 w 338138"/>
                <a:gd name="T103" fmla="*/ 3050886 h 315913"/>
                <a:gd name="T104" fmla="*/ 841892 w 338138"/>
                <a:gd name="T105" fmla="*/ 2949196 h 315913"/>
                <a:gd name="T106" fmla="*/ 956700 w 338138"/>
                <a:gd name="T107" fmla="*/ 2834782 h 315913"/>
                <a:gd name="T108" fmla="*/ 1250094 w 338138"/>
                <a:gd name="T109" fmla="*/ 2834782 h 315913"/>
                <a:gd name="T110" fmla="*/ 1262850 w 338138"/>
                <a:gd name="T111" fmla="*/ 2796649 h 315913"/>
                <a:gd name="T112" fmla="*/ 1262850 w 338138"/>
                <a:gd name="T113" fmla="*/ 2593252 h 315913"/>
                <a:gd name="T114" fmla="*/ 1224580 w 338138"/>
                <a:gd name="T115" fmla="*/ 2567825 h 315913"/>
                <a:gd name="T116" fmla="*/ 140311 w 338138"/>
                <a:gd name="T117" fmla="*/ 2567825 h 315913"/>
                <a:gd name="T118" fmla="*/ 0 w 338138"/>
                <a:gd name="T119" fmla="*/ 2427997 h 315913"/>
                <a:gd name="T120" fmla="*/ 0 w 338138"/>
                <a:gd name="T121" fmla="*/ 127119 h 315913"/>
                <a:gd name="T122" fmla="*/ 140311 w 338138"/>
                <a:gd name="T123" fmla="*/ 0 h 3159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rgbClr val="245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952971" y="1428894"/>
              <a:ext cx="1236976" cy="1237002"/>
            </a:xfrm>
            <a:prstGeom prst="ellipse">
              <a:avLst/>
            </a:prstGeom>
            <a:noFill/>
            <a:ln w="19050" cap="flat" cmpd="sng" algn="ctr">
              <a:solidFill>
                <a:srgbClr val="24569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9501627" y="6245137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2018/9/13</a:t>
            </a:r>
            <a:endParaRPr lang="zh-CN" altLang="en-US" sz="2000" dirty="0"/>
          </a:p>
        </p:txBody>
      </p:sp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3681717" y="3159195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第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章 应用层（上）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4E88E-40FD-4F49-8052-9BD65EA437B3}"/>
              </a:ext>
            </a:extLst>
          </p:cNvPr>
          <p:cNvSpPr txBox="1"/>
          <p:nvPr/>
        </p:nvSpPr>
        <p:spPr>
          <a:xfrm>
            <a:off x="7402356" y="5598806"/>
            <a:ext cx="464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1603109</a:t>
            </a:r>
            <a:r>
              <a:rPr lang="zh-CN" altLang="en-US" dirty="0"/>
              <a:t>班 谢宗昊 杨逸凡 靳贺霖 </a:t>
            </a:r>
            <a:endParaRPr lang="en-US" altLang="zh-CN" dirty="0"/>
          </a:p>
          <a:p>
            <a:r>
              <a:rPr lang="en-US" altLang="zh-CN" dirty="0"/>
              <a:t>	     </a:t>
            </a:r>
            <a:r>
              <a:rPr lang="zh-CN" altLang="en-US" dirty="0"/>
              <a:t>朱明彦   姚远  张启鑫</a:t>
            </a:r>
          </a:p>
        </p:txBody>
      </p:sp>
    </p:spTree>
    <p:extLst>
      <p:ext uri="{BB962C8B-B14F-4D97-AF65-F5344CB8AC3E}">
        <p14:creationId xmlns:p14="http://schemas.microsoft.com/office/powerpoint/2010/main" val="2032549380"/>
      </p:ext>
    </p:extLst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4" y="233173"/>
            <a:ext cx="807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HTTP</a:t>
            </a:r>
            <a:r>
              <a:rPr lang="zh-CN" altLang="en-US" sz="3200" dirty="0">
                <a:latin typeface="+mj-ea"/>
                <a:ea typeface="+mj-ea"/>
              </a:rPr>
              <a:t>请求消息的通用格式</a:t>
            </a:r>
            <a:r>
              <a:rPr lang="en-US" altLang="zh-CN" sz="3200" dirty="0">
                <a:latin typeface="+mj-ea"/>
                <a:ea typeface="+mj-ea"/>
              </a:rPr>
              <a:t>(general format)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3ED324-3637-4ED7-8743-F5413134905A}"/>
              </a:ext>
            </a:extLst>
          </p:cNvPr>
          <p:cNvGrpSpPr/>
          <p:nvPr/>
        </p:nvGrpSpPr>
        <p:grpSpPr>
          <a:xfrm>
            <a:off x="1297998" y="1495859"/>
            <a:ext cx="8547966" cy="4396932"/>
            <a:chOff x="974725" y="1662113"/>
            <a:chExt cx="7023100" cy="3971925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2CCEE8A1-6BAD-421C-A604-B82B441E5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7538" y="1662113"/>
              <a:ext cx="1030287" cy="6413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CC0000"/>
                  </a:solidFill>
                </a:rPr>
                <a:t>request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CC0000"/>
                  </a:solidFill>
                </a:rPr>
                <a:t>line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6999897-8F5E-451C-A9EC-24D1EF9CC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0477" y="2784474"/>
              <a:ext cx="974725" cy="6413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CC0000"/>
                  </a:solidFill>
                </a:rPr>
                <a:t>header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CC0000"/>
                  </a:solidFill>
                </a:rPr>
                <a:t>lines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68049F05-EBD2-4EEF-AB85-B78FA4CCF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4868863"/>
              <a:ext cx="7350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body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DDFE2876-1FF2-476D-9BA8-88BD4EBF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98625"/>
              <a:ext cx="5638800" cy="446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DA5321EB-0315-431C-8B5E-52121738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100" y="170180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9586E30F-2658-481F-ABEB-54A723A23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170180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8014433-B091-4124-BE47-A9562ACC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700" y="170180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FE741182-F9E9-4CEF-A2EB-DFF724472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150" y="169545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1AEFD3BD-F1EA-44D2-8807-93AE82E61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900" y="170180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A2F1194-3DD9-4833-ADAF-0C86609D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1701800"/>
              <a:ext cx="0" cy="438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4620B0A0-D535-4E4B-AA4B-5C3683A8B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825" y="1725613"/>
              <a:ext cx="1030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</a:rPr>
                <a:t>method</a:t>
              </a: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A6BE06DE-D6B6-4725-AC2E-85382C8CD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75" y="1706563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/>
                <a:t>sp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FEA0BEF9-D9C6-4370-A9D2-77C18481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175" y="1712913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/>
                <a:t>sp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7A56788E-5063-472E-9B02-1DBDE54EA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775" y="1719263"/>
              <a:ext cx="403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/>
                <a:t>cr</a:t>
              </a: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DA65EEBC-EF69-4686-8650-71D94EFA8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675" y="173037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/>
                <a:t>lf</a:t>
              </a: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0393D181-5070-4958-BE4B-322762593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725" y="1712913"/>
              <a:ext cx="1003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</a:rPr>
                <a:t>version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96E60290-1E99-40AE-A4A8-9C1ADBC99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125" y="1725613"/>
              <a:ext cx="6937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</a:rPr>
                <a:t>URL</a:t>
              </a:r>
            </a:p>
          </p:txBody>
        </p:sp>
        <p:grpSp>
          <p:nvGrpSpPr>
            <p:cNvPr id="39" name="Group 45">
              <a:extLst>
                <a:ext uri="{FF2B5EF4-FFF2-40B4-BE49-F238E27FC236}">
                  <a16:creationId xmlns:a16="http://schemas.microsoft.com/office/drawing/2014/main" id="{F6B696D2-4235-4C0B-9CDF-4C920E5AE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143125"/>
              <a:ext cx="4565650" cy="446088"/>
              <a:chOff x="192" y="1894"/>
              <a:chExt cx="2876" cy="281"/>
            </a:xfrm>
          </p:grpSpPr>
          <p:sp>
            <p:nvSpPr>
              <p:cNvPr id="40" name="Rectangle 35">
                <a:extLst>
                  <a:ext uri="{FF2B5EF4-FFF2-40B4-BE49-F238E27FC236}">
                    <a16:creationId xmlns:a16="http://schemas.microsoft.com/office/drawing/2014/main" id="{C32F4380-1833-445D-84EE-02470D21C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94"/>
                <a:ext cx="2876" cy="2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1" name="Line 36">
                <a:extLst>
                  <a:ext uri="{FF2B5EF4-FFF2-40B4-BE49-F238E27FC236}">
                    <a16:creationId xmlns:a16="http://schemas.microsoft.com/office/drawing/2014/main" id="{101904EB-32F6-419A-B992-69CA7C6F8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A41646DE-1A18-431E-ADCF-BA57B2EA5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9">
                <a:extLst>
                  <a:ext uri="{FF2B5EF4-FFF2-40B4-BE49-F238E27FC236}">
                    <a16:creationId xmlns:a16="http://schemas.microsoft.com/office/drawing/2014/main" id="{1CF9989F-AB47-4134-8E2B-E7DE0AB40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0">
                <a:extLst>
                  <a:ext uri="{FF2B5EF4-FFF2-40B4-BE49-F238E27FC236}">
                    <a16:creationId xmlns:a16="http://schemas.microsoft.com/office/drawing/2014/main" id="{6C9EF83A-2D50-4E35-8214-E597C2A9E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41">
                <a:extLst>
                  <a:ext uri="{FF2B5EF4-FFF2-40B4-BE49-F238E27FC236}">
                    <a16:creationId xmlns:a16="http://schemas.microsoft.com/office/drawing/2014/main" id="{EAAB3AF8-09C7-4033-9E77-F871111AB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8" y="1907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cr</a:t>
                </a:r>
              </a:p>
            </p:txBody>
          </p:sp>
          <p:sp>
            <p:nvSpPr>
              <p:cNvPr id="46" name="Text Box 42">
                <a:extLst>
                  <a:ext uri="{FF2B5EF4-FFF2-40B4-BE49-F238E27FC236}">
                    <a16:creationId xmlns:a16="http://schemas.microsoft.com/office/drawing/2014/main" id="{632379FA-1AED-4204-8F56-B512F8F48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4" y="19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lf</a:t>
                </a:r>
              </a:p>
            </p:txBody>
          </p:sp>
          <p:sp>
            <p:nvSpPr>
              <p:cNvPr id="47" name="Text Box 43">
                <a:extLst>
                  <a:ext uri="{FF2B5EF4-FFF2-40B4-BE49-F238E27FC236}">
                    <a16:creationId xmlns:a16="http://schemas.microsoft.com/office/drawing/2014/main" id="{E7F14977-871D-4745-A05A-A9C7F9DA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2" y="189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</a:rPr>
                  <a:t>value</a:t>
                </a:r>
              </a:p>
            </p:txBody>
          </p:sp>
          <p:sp>
            <p:nvSpPr>
              <p:cNvPr id="48" name="Text Box 44">
                <a:extLst>
                  <a:ext uri="{FF2B5EF4-FFF2-40B4-BE49-F238E27FC236}">
                    <a16:creationId xmlns:a16="http://schemas.microsoft.com/office/drawing/2014/main" id="{C1E552F9-62B0-4598-ABD1-3F2E6629B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" y="1903"/>
                <a:ext cx="1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</a:rPr>
                  <a:t>header field name</a:t>
                </a:r>
              </a:p>
            </p:txBody>
          </p:sp>
        </p:grpSp>
        <p:grpSp>
          <p:nvGrpSpPr>
            <p:cNvPr id="49" name="Group 46">
              <a:extLst>
                <a:ext uri="{FF2B5EF4-FFF2-40B4-BE49-F238E27FC236}">
                  <a16:creationId xmlns:a16="http://schemas.microsoft.com/office/drawing/2014/main" id="{9D5C05EE-65BA-495A-B031-34F4281F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825" y="3619500"/>
              <a:ext cx="4565650" cy="446088"/>
              <a:chOff x="192" y="1894"/>
              <a:chExt cx="2876" cy="281"/>
            </a:xfrm>
          </p:grpSpPr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990C977A-E39C-4EFF-B0DE-3E702B67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94"/>
                <a:ext cx="2876" cy="2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1" name="Line 48">
                <a:extLst>
                  <a:ext uri="{FF2B5EF4-FFF2-40B4-BE49-F238E27FC236}">
                    <a16:creationId xmlns:a16="http://schemas.microsoft.com/office/drawing/2014/main" id="{BD6791BA-AE69-4F32-A095-0AAE1C4B4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49">
                <a:extLst>
                  <a:ext uri="{FF2B5EF4-FFF2-40B4-BE49-F238E27FC236}">
                    <a16:creationId xmlns:a16="http://schemas.microsoft.com/office/drawing/2014/main" id="{EB60C307-F7D3-45E4-823D-497FEB7DC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4A57AFFD-BC01-4B03-A17B-45AADA0EF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1">
                <a:extLst>
                  <a:ext uri="{FF2B5EF4-FFF2-40B4-BE49-F238E27FC236}">
                    <a16:creationId xmlns:a16="http://schemas.microsoft.com/office/drawing/2014/main" id="{9C7E9E29-6414-40C4-A65E-2E8E6C512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1896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52">
                <a:extLst>
                  <a:ext uri="{FF2B5EF4-FFF2-40B4-BE49-F238E27FC236}">
                    <a16:creationId xmlns:a16="http://schemas.microsoft.com/office/drawing/2014/main" id="{6562F425-2DFB-4254-855F-FD31ED33D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8" y="1907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cr</a:t>
                </a:r>
              </a:p>
            </p:txBody>
          </p:sp>
          <p:sp>
            <p:nvSpPr>
              <p:cNvPr id="56" name="Text Box 53">
                <a:extLst>
                  <a:ext uri="{FF2B5EF4-FFF2-40B4-BE49-F238E27FC236}">
                    <a16:creationId xmlns:a16="http://schemas.microsoft.com/office/drawing/2014/main" id="{0FAE911C-F318-47C4-9967-87A4BBFFB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4" y="19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lf</a:t>
                </a:r>
              </a:p>
            </p:txBody>
          </p:sp>
          <p:sp>
            <p:nvSpPr>
              <p:cNvPr id="57" name="Text Box 54">
                <a:extLst>
                  <a:ext uri="{FF2B5EF4-FFF2-40B4-BE49-F238E27FC236}">
                    <a16:creationId xmlns:a16="http://schemas.microsoft.com/office/drawing/2014/main" id="{EE73EC2D-DAAD-4E19-9956-9197BE47D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2" y="189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</a:rPr>
                  <a:t>value</a:t>
                </a:r>
              </a:p>
            </p:txBody>
          </p:sp>
          <p:sp>
            <p:nvSpPr>
              <p:cNvPr id="58" name="Text Box 55">
                <a:extLst>
                  <a:ext uri="{FF2B5EF4-FFF2-40B4-BE49-F238E27FC236}">
                    <a16:creationId xmlns:a16="http://schemas.microsoft.com/office/drawing/2014/main" id="{7057564F-CD15-4312-8E62-7E78DF0AF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" y="1903"/>
                <a:ext cx="1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</a:rPr>
                  <a:t>header field name</a:t>
                </a:r>
              </a:p>
            </p:txBody>
          </p:sp>
        </p:grp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845C17B8-2400-4AFD-A063-5C89547F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2590800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61">
              <a:extLst>
                <a:ext uri="{FF2B5EF4-FFF2-40B4-BE49-F238E27FC236}">
                  <a16:creationId xmlns:a16="http://schemas.microsoft.com/office/drawing/2014/main" id="{7BB3B2BD-5F2E-497D-A6C6-24A3C426F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725" y="2814638"/>
              <a:ext cx="331788" cy="461962"/>
              <a:chOff x="462" y="1727"/>
              <a:chExt cx="209" cy="291"/>
            </a:xfrm>
          </p:grpSpPr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0FA0E8C-AAD1-4465-9098-1F1AC889B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85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2" name="Text Box 57">
                <a:extLst>
                  <a:ext uri="{FF2B5EF4-FFF2-40B4-BE49-F238E27FC236}">
                    <a16:creationId xmlns:a16="http://schemas.microsoft.com/office/drawing/2014/main" id="{B4E05CEC-2FF8-4B73-A26A-7894D7890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2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  <p:sp>
            <p:nvSpPr>
              <p:cNvPr id="63" name="Text Box 58">
                <a:extLst>
                  <a:ext uri="{FF2B5EF4-FFF2-40B4-BE49-F238E27FC236}">
                    <a16:creationId xmlns:a16="http://schemas.microsoft.com/office/drawing/2014/main" id="{2543ED61-5F3B-4A10-B55E-CD5BEAEA7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68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</p:grp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33180309-E7F1-4A5E-9769-C10AF70F8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7063" y="2578100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" name="Group 63">
              <a:extLst>
                <a:ext uri="{FF2B5EF4-FFF2-40B4-BE49-F238E27FC236}">
                  <a16:creationId xmlns:a16="http://schemas.microsoft.com/office/drawing/2014/main" id="{C9724B11-ABD5-4F1D-A23B-52FCFEA9BE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8788" y="2801938"/>
              <a:ext cx="331787" cy="461962"/>
              <a:chOff x="462" y="1727"/>
              <a:chExt cx="209" cy="291"/>
            </a:xfrm>
          </p:grpSpPr>
          <p:sp>
            <p:nvSpPr>
              <p:cNvPr id="66" name="Rectangle 64">
                <a:extLst>
                  <a:ext uri="{FF2B5EF4-FFF2-40B4-BE49-F238E27FC236}">
                    <a16:creationId xmlns:a16="http://schemas.microsoft.com/office/drawing/2014/main" id="{7CDB0CF5-4873-4AD2-8DFF-AFE8E8828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85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7" name="Text Box 65">
                <a:extLst>
                  <a:ext uri="{FF2B5EF4-FFF2-40B4-BE49-F238E27FC236}">
                    <a16:creationId xmlns:a16="http://schemas.microsoft.com/office/drawing/2014/main" id="{EEAF9807-3654-4C49-ABD4-72ABCA526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2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  <p:sp>
            <p:nvSpPr>
              <p:cNvPr id="68" name="Text Box 66">
                <a:extLst>
                  <a:ext uri="{FF2B5EF4-FFF2-40B4-BE49-F238E27FC236}">
                    <a16:creationId xmlns:a16="http://schemas.microsoft.com/office/drawing/2014/main" id="{EAE92574-E3CC-49DB-BB69-0582EE65A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68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</p:grpSp>
        <p:grpSp>
          <p:nvGrpSpPr>
            <p:cNvPr id="69" name="Group 77">
              <a:extLst>
                <a:ext uri="{FF2B5EF4-FFF2-40B4-BE49-F238E27FC236}">
                  <a16:creationId xmlns:a16="http://schemas.microsoft.com/office/drawing/2014/main" id="{79FAE843-9ED0-4B34-B4C4-0E427DABF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238" y="4065588"/>
              <a:ext cx="963612" cy="446087"/>
              <a:chOff x="3105" y="2650"/>
              <a:chExt cx="607" cy="281"/>
            </a:xfrm>
          </p:grpSpPr>
          <p:sp>
            <p:nvSpPr>
              <p:cNvPr id="70" name="Rectangle 68">
                <a:extLst>
                  <a:ext uri="{FF2B5EF4-FFF2-40B4-BE49-F238E27FC236}">
                    <a16:creationId xmlns:a16="http://schemas.microsoft.com/office/drawing/2014/main" id="{7CED4E7A-4874-4C42-9E3C-4768D373F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5" y="2650"/>
                <a:ext cx="607" cy="2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1" name="Line 72">
                <a:extLst>
                  <a:ext uri="{FF2B5EF4-FFF2-40B4-BE49-F238E27FC236}">
                    <a16:creationId xmlns:a16="http://schemas.microsoft.com/office/drawing/2014/main" id="{705CC296-0ABC-4004-9C22-BD704162C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652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Text Box 73">
                <a:extLst>
                  <a:ext uri="{FF2B5EF4-FFF2-40B4-BE49-F238E27FC236}">
                    <a16:creationId xmlns:a16="http://schemas.microsoft.com/office/drawing/2014/main" id="{C3A6E813-0FCF-4483-8711-747338FA1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2663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cr</a:t>
                </a:r>
              </a:p>
            </p:txBody>
          </p:sp>
          <p:sp>
            <p:nvSpPr>
              <p:cNvPr id="73" name="Text Box 74">
                <a:extLst>
                  <a:ext uri="{FF2B5EF4-FFF2-40B4-BE49-F238E27FC236}">
                    <a16:creationId xmlns:a16="http://schemas.microsoft.com/office/drawing/2014/main" id="{9A5F473A-402F-427A-9262-13BC0CE71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6" y="267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lf</a:t>
                </a:r>
              </a:p>
            </p:txBody>
          </p:sp>
        </p:grpSp>
        <p:sp>
          <p:nvSpPr>
            <p:cNvPr id="74" name="Rectangle 78">
              <a:extLst>
                <a:ext uri="{FF2B5EF4-FFF2-40B4-BE49-F238E27FC236}">
                  <a16:creationId xmlns:a16="http://schemas.microsoft.com/office/drawing/2014/main" id="{5BA8B74C-132A-47B2-B8D2-DF98768C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8" y="4513263"/>
              <a:ext cx="5170487" cy="1120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5" name="Text Box 80">
              <a:extLst>
                <a:ext uri="{FF2B5EF4-FFF2-40B4-BE49-F238E27FC236}">
                  <a16:creationId xmlns:a16="http://schemas.microsoft.com/office/drawing/2014/main" id="{4C8D8849-BAC0-49AB-95C2-BFEF2320A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988" y="4837113"/>
              <a:ext cx="14112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</a:rPr>
                <a:t>entity body</a:t>
              </a:r>
            </a:p>
          </p:txBody>
        </p:sp>
        <p:grpSp>
          <p:nvGrpSpPr>
            <p:cNvPr id="76" name="Group 81">
              <a:extLst>
                <a:ext uri="{FF2B5EF4-FFF2-40B4-BE49-F238E27FC236}">
                  <a16:creationId xmlns:a16="http://schemas.microsoft.com/office/drawing/2014/main" id="{BB714976-6F7B-4385-84EE-1036F1ADC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725" y="4851400"/>
              <a:ext cx="331788" cy="461963"/>
              <a:chOff x="462" y="1727"/>
              <a:chExt cx="209" cy="291"/>
            </a:xfrm>
          </p:grpSpPr>
          <p:sp>
            <p:nvSpPr>
              <p:cNvPr id="77" name="Rectangle 82">
                <a:extLst>
                  <a:ext uri="{FF2B5EF4-FFF2-40B4-BE49-F238E27FC236}">
                    <a16:creationId xmlns:a16="http://schemas.microsoft.com/office/drawing/2014/main" id="{6E92F0B4-898E-4776-AC27-A1A872A40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85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742E47A0-617B-4E52-BFAB-713D0488D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2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  <p:sp>
            <p:nvSpPr>
              <p:cNvPr id="79" name="Text Box 84">
                <a:extLst>
                  <a:ext uri="{FF2B5EF4-FFF2-40B4-BE49-F238E27FC236}">
                    <a16:creationId xmlns:a16="http://schemas.microsoft.com/office/drawing/2014/main" id="{69A352C4-B027-48F2-B7DE-A6A3358AF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68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</p:grpSp>
        <p:grpSp>
          <p:nvGrpSpPr>
            <p:cNvPr id="80" name="Group 85">
              <a:extLst>
                <a:ext uri="{FF2B5EF4-FFF2-40B4-BE49-F238E27FC236}">
                  <a16:creationId xmlns:a16="http://schemas.microsoft.com/office/drawing/2014/main" id="{2CAC94EB-A105-4470-A0BC-F6B4091BE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4100" y="4841875"/>
              <a:ext cx="331788" cy="461963"/>
              <a:chOff x="462" y="1727"/>
              <a:chExt cx="209" cy="291"/>
            </a:xfrm>
          </p:grpSpPr>
          <p:sp>
            <p:nvSpPr>
              <p:cNvPr id="81" name="Rectangle 86">
                <a:extLst>
                  <a:ext uri="{FF2B5EF4-FFF2-40B4-BE49-F238E27FC236}">
                    <a16:creationId xmlns:a16="http://schemas.microsoft.com/office/drawing/2014/main" id="{9C74E116-B959-4F7A-BC06-DD9436D3E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85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82" name="Text Box 87">
                <a:extLst>
                  <a:ext uri="{FF2B5EF4-FFF2-40B4-BE49-F238E27FC236}">
                    <a16:creationId xmlns:a16="http://schemas.microsoft.com/office/drawing/2014/main" id="{84E74E97-4B06-42AE-BADD-166DB0849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2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  <p:sp>
            <p:nvSpPr>
              <p:cNvPr id="83" name="Text Box 88">
                <a:extLst>
                  <a:ext uri="{FF2B5EF4-FFF2-40B4-BE49-F238E27FC236}">
                    <a16:creationId xmlns:a16="http://schemas.microsoft.com/office/drawing/2014/main" id="{BE2D1FC9-1B90-4535-8C4A-B61FDF3EA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768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/>
                  <a:t>~</a:t>
                </a:r>
              </a:p>
            </p:txBody>
          </p:sp>
        </p:grp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13D38722-A511-4554-969C-29BACB6F8739}"/>
                </a:ext>
              </a:extLst>
            </p:cNvPr>
            <p:cNvSpPr/>
            <p:nvPr/>
          </p:nvSpPr>
          <p:spPr>
            <a:xfrm>
              <a:off x="6350000" y="2174875"/>
              <a:ext cx="331742" cy="1885950"/>
            </a:xfrm>
            <a:prstGeom prst="rightBrac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72F8DFC-1A53-471C-BA74-BAABBDCF961B}"/>
              </a:ext>
            </a:extLst>
          </p:cNvPr>
          <p:cNvSpPr txBox="1"/>
          <p:nvPr/>
        </p:nvSpPr>
        <p:spPr>
          <a:xfrm>
            <a:off x="8414327" y="5890943"/>
            <a:ext cx="28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回车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”/r”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换行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”/n”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556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431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HTTP</a:t>
            </a:r>
            <a:r>
              <a:rPr lang="zh-CN" altLang="en-US" sz="3200" dirty="0">
                <a:latin typeface="+mj-ea"/>
                <a:ea typeface="+mj-ea"/>
              </a:rPr>
              <a:t>请求消息的方法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4597A-1242-4C29-83EE-1A82B05CC0AE}"/>
              </a:ext>
            </a:extLst>
          </p:cNvPr>
          <p:cNvSpPr txBox="1"/>
          <p:nvPr/>
        </p:nvSpPr>
        <p:spPr>
          <a:xfrm>
            <a:off x="2712748" y="2197893"/>
            <a:ext cx="84235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GET</a:t>
            </a:r>
            <a:r>
              <a:rPr lang="zh-CN" altLang="en-US" sz="2200" dirty="0"/>
              <a:t>：请求一个指定资源的表示形式</a:t>
            </a:r>
            <a:r>
              <a:rPr lang="en-US" altLang="zh-CN" sz="2200" dirty="0"/>
              <a:t>. </a:t>
            </a:r>
            <a:r>
              <a:rPr lang="zh-CN" altLang="en-US" sz="2200" dirty="0"/>
              <a:t>使用</a:t>
            </a:r>
            <a:r>
              <a:rPr lang="en-US" altLang="zh-CN" sz="2200" dirty="0"/>
              <a:t>GET</a:t>
            </a:r>
            <a:r>
              <a:rPr lang="zh-CN" altLang="en-US" sz="2200" dirty="0"/>
              <a:t>的请求应该只被用于获取数据。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POST</a:t>
            </a:r>
            <a:r>
              <a:rPr lang="zh-CN" altLang="en-US" sz="2200" dirty="0"/>
              <a:t>：用于将实体提交到指定的资源，通常导致状态或服务器上的副作用的更改。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HEAD</a:t>
            </a:r>
            <a:r>
              <a:rPr lang="zh-CN" altLang="en-US" sz="2200" dirty="0"/>
              <a:t>：请求一个与</a:t>
            </a:r>
            <a:r>
              <a:rPr lang="en-US" altLang="zh-CN" sz="2200" dirty="0"/>
              <a:t>GET</a:t>
            </a:r>
            <a:r>
              <a:rPr lang="zh-CN" altLang="en-US" sz="2200" dirty="0"/>
              <a:t>请求的响应相同的响应，但没有响应体。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PUT</a:t>
            </a:r>
            <a:r>
              <a:rPr lang="zh-CN" altLang="en-US" sz="2200" dirty="0"/>
              <a:t>：用请求有效载荷替换目标资源的所有当前表示。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DELETE</a:t>
            </a:r>
            <a:r>
              <a:rPr lang="zh-CN" altLang="en-US" sz="2200" dirty="0"/>
              <a:t>：删除指定的资源。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5D69A6C-F2DB-4EE1-A52C-86FC5C6A0CD2}"/>
              </a:ext>
            </a:extLst>
          </p:cNvPr>
          <p:cNvSpPr/>
          <p:nvPr/>
        </p:nvSpPr>
        <p:spPr>
          <a:xfrm>
            <a:off x="2586182" y="2429164"/>
            <a:ext cx="172285" cy="1376218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CE9772-4875-4642-B737-03DBD6B0D766}"/>
              </a:ext>
            </a:extLst>
          </p:cNvPr>
          <p:cNvCxnSpPr>
            <a:endCxn id="4" idx="1"/>
          </p:cNvCxnSpPr>
          <p:nvPr/>
        </p:nvCxnSpPr>
        <p:spPr>
          <a:xfrm>
            <a:off x="1828800" y="2724727"/>
            <a:ext cx="757382" cy="3925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95A903-EC95-422A-B264-97C2B4F29402}"/>
              </a:ext>
            </a:extLst>
          </p:cNvPr>
          <p:cNvSpPr txBox="1"/>
          <p:nvPr/>
        </p:nvSpPr>
        <p:spPr>
          <a:xfrm>
            <a:off x="758232" y="2429164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HTTP/1.0</a:t>
            </a:r>
            <a:endParaRPr lang="zh-CN" altLang="en-US" sz="20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7048ED8C-6984-4686-B8D6-2F59A78C8E24}"/>
              </a:ext>
            </a:extLst>
          </p:cNvPr>
          <p:cNvSpPr/>
          <p:nvPr/>
        </p:nvSpPr>
        <p:spPr>
          <a:xfrm>
            <a:off x="2401456" y="2429165"/>
            <a:ext cx="353634" cy="2022762"/>
          </a:xfrm>
          <a:prstGeom prst="leftBrace">
            <a:avLst/>
          </a:prstGeom>
          <a:ln w="1270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2EB78A-948B-4A0A-B1BE-846BA33DCB0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828800" y="3440546"/>
            <a:ext cx="572656" cy="263858"/>
          </a:xfrm>
          <a:prstGeom prst="straightConnector1">
            <a:avLst/>
          </a:prstGeom>
          <a:ln>
            <a:solidFill>
              <a:srgbClr val="245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9730DE1-20E7-42A8-B0B2-B9E431E08708}"/>
              </a:ext>
            </a:extLst>
          </p:cNvPr>
          <p:cNvSpPr txBox="1"/>
          <p:nvPr/>
        </p:nvSpPr>
        <p:spPr>
          <a:xfrm>
            <a:off x="723555" y="36615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HTTP/1.1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BF73CE-2300-4360-A851-08A0D292E52A}"/>
              </a:ext>
            </a:extLst>
          </p:cNvPr>
          <p:cNvSpPr txBox="1"/>
          <p:nvPr/>
        </p:nvSpPr>
        <p:spPr>
          <a:xfrm>
            <a:off x="2401456" y="4955668"/>
            <a:ext cx="842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除此之外还有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zh-CN" altLang="en-US" sz="2400" dirty="0"/>
              <a:t>等方法。</a:t>
            </a:r>
          </a:p>
        </p:txBody>
      </p:sp>
    </p:spTree>
    <p:extLst>
      <p:ext uri="{BB962C8B-B14F-4D97-AF65-F5344CB8AC3E}">
        <p14:creationId xmlns:p14="http://schemas.microsoft.com/office/powerpoint/2010/main" val="405759906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1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HTTP</a:t>
            </a:r>
            <a:r>
              <a:rPr lang="zh-CN" altLang="en-US" sz="3200" dirty="0">
                <a:latin typeface="+mj-ea"/>
                <a:ea typeface="+mj-ea"/>
              </a:rPr>
              <a:t>响应消息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680963" y="1432016"/>
            <a:ext cx="7557664" cy="837698"/>
            <a:chOff x="7475837" y="2727996"/>
            <a:chExt cx="4363838" cy="837698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349583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响应消息的第一行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响应消息状态代码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7" y="1401318"/>
            <a:ext cx="909833" cy="909833"/>
          </a:xfrm>
          <a:prstGeom prst="rect">
            <a:avLst/>
          </a:prstGeom>
        </p:spPr>
      </p:pic>
      <p:sp>
        <p:nvSpPr>
          <p:cNvPr id="29" name="Text Box 5">
            <a:extLst>
              <a:ext uri="{FF2B5EF4-FFF2-40B4-BE49-F238E27FC236}">
                <a16:creationId xmlns:a16="http://schemas.microsoft.com/office/drawing/2014/main" id="{8B026B11-9A8C-46F2-9DB0-E37000F7A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04" y="811134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C0000"/>
                </a:solidFill>
              </a:rPr>
              <a:t>status phrase)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04775C1-32D0-4B80-9714-D3C0E28EA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395" y="2059272"/>
            <a:ext cx="190917" cy="34958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C3BF78E2-1B6C-4D2F-A83D-B2CFCE9C61D6}"/>
              </a:ext>
            </a:extLst>
          </p:cNvPr>
          <p:cNvSpPr>
            <a:spLocks/>
          </p:cNvSpPr>
          <p:nvPr/>
        </p:nvSpPr>
        <p:spPr bwMode="auto">
          <a:xfrm>
            <a:off x="5995836" y="2673052"/>
            <a:ext cx="271768" cy="2853014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C5E0C6D8-64D8-4AC7-AD7D-9F5191BA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715" y="3870303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 lines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FD225191-2920-4CA4-9BC5-FBBAF19EC5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3314" y="5783352"/>
            <a:ext cx="552660" cy="503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1ABAADD4-7708-4BE0-8BC3-1A7C01A2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066" y="5783353"/>
            <a:ext cx="1379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HTML file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EE478A9C-C5C9-4E6F-9842-47F51E17F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166" y="2324078"/>
            <a:ext cx="63119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 err="1">
                <a:latin typeface="Courier New" panose="02070309020205020404" pitchFamily="49" charset="0"/>
              </a:rPr>
              <a:t>ETag</a:t>
            </a:r>
            <a:r>
              <a:rPr lang="en-US" altLang="zh-CN" sz="1800" b="1" dirty="0">
                <a:latin typeface="Courier New" panose="02070309020205020404" pitchFamily="49" charset="0"/>
              </a:rPr>
              <a:t>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zh-CN" sz="1800" b="1" dirty="0">
                <a:latin typeface="Courier New" panose="02070309020205020404" pitchFamily="49" charset="0"/>
              </a:rPr>
              <a:t>data data data data data ... 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81A52D19-8F38-4FE3-9051-0E1550AE2D35}"/>
              </a:ext>
            </a:extLst>
          </p:cNvPr>
          <p:cNvSpPr txBox="1">
            <a:spLocks noChangeArrowheads="1"/>
          </p:cNvSpPr>
          <p:nvPr/>
        </p:nvSpPr>
        <p:spPr>
          <a:xfrm>
            <a:off x="1142169" y="2532532"/>
            <a:ext cx="4923665" cy="3376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Courier New" panose="02070309020205020404" pitchFamily="49" charset="0"/>
              </a:rPr>
              <a:t>200 OK</a:t>
            </a:r>
            <a:endParaRPr lang="en-US" altLang="zh-CN" sz="2000" dirty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2000" dirty="0"/>
              <a:t>请求成功，请求对象在消息后部。</a:t>
            </a:r>
            <a:endParaRPr lang="en-US" altLang="zh-CN" sz="2000" dirty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zh-CN" sz="2000" dirty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2000" dirty="0"/>
              <a:t>请求的对象被永久移动，新的位置在消息后部。</a:t>
            </a:r>
            <a:endParaRPr lang="en-US" altLang="zh-CN" sz="2000" dirty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Courier New" panose="02070309020205020404" pitchFamily="49" charset="0"/>
              </a:rPr>
              <a:t>400 Bad Request</a:t>
            </a:r>
            <a:endParaRPr lang="en-US" altLang="zh-CN" sz="2000" dirty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dirty="0"/>
              <a:t>Server</a:t>
            </a:r>
            <a:r>
              <a:rPr lang="zh-CN" altLang="en-US" sz="2000" dirty="0"/>
              <a:t>不理解请求消息</a:t>
            </a:r>
            <a:endParaRPr lang="en-US" altLang="zh-CN" sz="2000" dirty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Courier New" panose="02070309020205020404" pitchFamily="49" charset="0"/>
              </a:rPr>
              <a:t>404 Not Found</a:t>
            </a:r>
            <a:endParaRPr lang="en-US" altLang="zh-CN" sz="2000" dirty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2000" dirty="0"/>
              <a:t>请求文档在服务器上没有找到</a:t>
            </a:r>
            <a:endParaRPr lang="en-US" altLang="zh-CN" sz="2000" dirty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zh-CN" sz="20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9632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2378351">
            <a:off x="1906190" y="-1691873"/>
            <a:ext cx="9735986" cy="9248444"/>
            <a:chOff x="2975829" y="739198"/>
            <a:chExt cx="6590868" cy="6260822"/>
          </a:xfrm>
        </p:grpSpPr>
        <p:sp>
          <p:nvSpPr>
            <p:cNvPr id="7" name="等腰三角形 6"/>
            <p:cNvSpPr/>
            <p:nvPr/>
          </p:nvSpPr>
          <p:spPr>
            <a:xfrm>
              <a:off x="2975829" y="739198"/>
              <a:ext cx="6240341" cy="5379604"/>
            </a:xfrm>
            <a:prstGeom prst="triangle">
              <a:avLst/>
            </a:prstGeom>
            <a:noFill/>
            <a:ln w="25400">
              <a:solidFill>
                <a:schemeClr val="tx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3600000">
              <a:off x="3756724" y="1190048"/>
              <a:ext cx="6240341" cy="5379604"/>
            </a:xfrm>
            <a:prstGeom prst="triangle">
              <a:avLst/>
            </a:prstGeom>
            <a:noFill/>
            <a:ln w="25400">
              <a:solidFill>
                <a:schemeClr val="tx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6697" y="2206522"/>
            <a:ext cx="567860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24569D"/>
                </a:solidFill>
                <a:latin typeface="Impact" panose="020B0806030902050204" pitchFamily="34" charset="0"/>
              </a:rPr>
              <a:t>THANKS</a:t>
            </a:r>
            <a:endParaRPr lang="zh-CN" altLang="en-US" sz="13800" dirty="0">
              <a:solidFill>
                <a:srgbClr val="24569D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598630-F23C-49B3-9F7A-43EEE71FEAA5}"/>
              </a:ext>
            </a:extLst>
          </p:cNvPr>
          <p:cNvCxnSpPr>
            <a:cxnSpLocks/>
          </p:cNvCxnSpPr>
          <p:nvPr/>
        </p:nvCxnSpPr>
        <p:spPr>
          <a:xfrm flipH="1" flipV="1">
            <a:off x="8404553" y="2501760"/>
            <a:ext cx="1946947" cy="251358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5309728" y="494538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545454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目录页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196555" y="1113264"/>
            <a:ext cx="3798891" cy="0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1932952" y="2501760"/>
            <a:ext cx="1824664" cy="24407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>
            <a:off x="3757648" y="2501760"/>
            <a:ext cx="2005843" cy="24407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V="1">
            <a:off x="6109083" y="2501760"/>
            <a:ext cx="2309994" cy="251358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椭圆 15"/>
          <p:cNvSpPr/>
          <p:nvPr>
            <p:custDataLst>
              <p:tags r:id="rId1"/>
            </p:custDataLst>
          </p:nvPr>
        </p:nvSpPr>
        <p:spPr>
          <a:xfrm>
            <a:off x="1209789" y="4219349"/>
            <a:ext cx="1446326" cy="1446326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PA_椭圆 16"/>
          <p:cNvSpPr/>
          <p:nvPr>
            <p:custDataLst>
              <p:tags r:id="rId2"/>
            </p:custDataLst>
          </p:nvPr>
        </p:nvSpPr>
        <p:spPr>
          <a:xfrm>
            <a:off x="3049762" y="1710531"/>
            <a:ext cx="1446326" cy="1446326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PA_椭圆 17"/>
          <p:cNvSpPr/>
          <p:nvPr>
            <p:custDataLst>
              <p:tags r:id="rId3"/>
            </p:custDataLst>
          </p:nvPr>
        </p:nvSpPr>
        <p:spPr>
          <a:xfrm>
            <a:off x="5371395" y="4219349"/>
            <a:ext cx="1446326" cy="1446326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PA_文本框 23"/>
          <p:cNvSpPr txBox="1"/>
          <p:nvPr>
            <p:custDataLst>
              <p:tags r:id="rId4"/>
            </p:custDataLst>
          </p:nvPr>
        </p:nvSpPr>
        <p:spPr>
          <a:xfrm>
            <a:off x="763401" y="58688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4569D"/>
                </a:solidFill>
              </a:rPr>
              <a:t>网络应用层概述</a:t>
            </a:r>
          </a:p>
        </p:txBody>
      </p:sp>
      <p:sp>
        <p:nvSpPr>
          <p:cNvPr id="19" name="PA_椭圆 18"/>
          <p:cNvSpPr/>
          <p:nvPr>
            <p:custDataLst>
              <p:tags r:id="rId5"/>
            </p:custDataLst>
          </p:nvPr>
        </p:nvSpPr>
        <p:spPr>
          <a:xfrm>
            <a:off x="7695914" y="1710531"/>
            <a:ext cx="1446326" cy="1446326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PA_文本框 27"/>
          <p:cNvSpPr txBox="1"/>
          <p:nvPr>
            <p:custDataLst>
              <p:tags r:id="rId6"/>
            </p:custDataLst>
          </p:nvPr>
        </p:nvSpPr>
        <p:spPr>
          <a:xfrm>
            <a:off x="5309728" y="583806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4569D"/>
                </a:solidFill>
              </a:rPr>
              <a:t>Web</a:t>
            </a:r>
            <a:r>
              <a:rPr lang="zh-CN" altLang="en-US" sz="2400" b="1" dirty="0">
                <a:solidFill>
                  <a:srgbClr val="24569D"/>
                </a:solidFill>
              </a:rPr>
              <a:t>应用</a:t>
            </a:r>
          </a:p>
        </p:txBody>
      </p:sp>
      <p:sp>
        <p:nvSpPr>
          <p:cNvPr id="29" name="PA_文本框 28"/>
          <p:cNvSpPr txBox="1"/>
          <p:nvPr>
            <p:custDataLst>
              <p:tags r:id="rId7"/>
            </p:custDataLst>
          </p:nvPr>
        </p:nvSpPr>
        <p:spPr>
          <a:xfrm>
            <a:off x="3002379" y="342900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4569D"/>
                </a:solidFill>
              </a:rPr>
              <a:t>网络应用的</a:t>
            </a:r>
            <a:endParaRPr lang="en-US" altLang="zh-CN" sz="2400" b="1" dirty="0">
              <a:solidFill>
                <a:srgbClr val="24569D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24569D"/>
                </a:solidFill>
              </a:rPr>
              <a:t>基本原理</a:t>
            </a:r>
            <a:endParaRPr lang="en-US" altLang="zh-CN" sz="2400" b="1" dirty="0">
              <a:solidFill>
                <a:srgbClr val="24569D"/>
              </a:solidFill>
            </a:endParaRPr>
          </a:p>
        </p:txBody>
      </p:sp>
      <p:sp>
        <p:nvSpPr>
          <p:cNvPr id="30" name="PA_文本框 29"/>
          <p:cNvSpPr txBox="1"/>
          <p:nvPr>
            <p:custDataLst>
              <p:tags r:id="rId8"/>
            </p:custDataLst>
          </p:nvPr>
        </p:nvSpPr>
        <p:spPr>
          <a:xfrm>
            <a:off x="7542875" y="329245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4569D"/>
                </a:solidFill>
              </a:rPr>
              <a:t>Email</a:t>
            </a:r>
            <a:r>
              <a:rPr lang="zh-CN" altLang="en-US" sz="2400" b="1" dirty="0">
                <a:solidFill>
                  <a:srgbClr val="24569D"/>
                </a:solidFill>
              </a:rPr>
              <a:t>应用</a:t>
            </a:r>
          </a:p>
        </p:txBody>
      </p:sp>
      <p:sp>
        <p:nvSpPr>
          <p:cNvPr id="23" name="PA_椭圆 18">
            <a:extLst>
              <a:ext uri="{FF2B5EF4-FFF2-40B4-BE49-F238E27FC236}">
                <a16:creationId xmlns:a16="http://schemas.microsoft.com/office/drawing/2014/main" id="{00DE9D70-516C-46CA-8A0E-25740A6DDFC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618549" y="4219349"/>
            <a:ext cx="1446326" cy="1446326"/>
          </a:xfrm>
          <a:prstGeom prst="ellipse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05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PA_文本框 29">
            <a:extLst>
              <a:ext uri="{FF2B5EF4-FFF2-40B4-BE49-F238E27FC236}">
                <a16:creationId xmlns:a16="http://schemas.microsoft.com/office/drawing/2014/main" id="{96135337-C074-4E37-B233-52A20E5FE7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574515" y="5838066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4569D"/>
                </a:solidFill>
              </a:rPr>
              <a:t>DNS</a:t>
            </a:r>
            <a:r>
              <a:rPr lang="zh-CN" altLang="en-US" sz="2400" b="1" dirty="0">
                <a:solidFill>
                  <a:srgbClr val="24569D"/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71658567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6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0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4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61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18" grpId="0" animBg="1"/>
      <p:bldP spid="24" grpId="0"/>
      <p:bldP spid="19" grpId="0" animBg="1"/>
      <p:bldP spid="28" grpId="0"/>
      <p:bldP spid="29" grpId="0"/>
      <p:bldP spid="30" grpId="0"/>
      <p:bldP spid="23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8383E909-38DA-4A17-A60D-46C1652A4D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75946" y="2505808"/>
            <a:ext cx="1846385" cy="1846385"/>
            <a:chOff x="975946" y="2505808"/>
            <a:chExt cx="1846385" cy="1846385"/>
          </a:xfrm>
        </p:grpSpPr>
        <p:sp>
          <p:nvSpPr>
            <p:cNvPr id="5" name="椭圆 4"/>
            <p:cNvSpPr/>
            <p:nvPr/>
          </p:nvSpPr>
          <p:spPr>
            <a:xfrm>
              <a:off x="975946" y="2505808"/>
              <a:ext cx="1846385" cy="18463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7733" y="304428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03</a:t>
              </a:r>
              <a:endParaRPr lang="zh-CN" altLang="en-US" sz="4400" dirty="0"/>
            </a:p>
          </p:txBody>
        </p:sp>
      </p:grpSp>
      <p:sp>
        <p:nvSpPr>
          <p:cNvPr id="11" name="PA_文本框 10"/>
          <p:cNvSpPr txBox="1"/>
          <p:nvPr>
            <p:custDataLst>
              <p:tags r:id="rId3"/>
            </p:custDataLst>
          </p:nvPr>
        </p:nvSpPr>
        <p:spPr>
          <a:xfrm>
            <a:off x="4902380" y="809035"/>
            <a:ext cx="5533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Web</a:t>
            </a:r>
            <a:r>
              <a:rPr lang="zh-CN" altLang="en-US" sz="4000" b="1" dirty="0"/>
              <a:t>应用与</a:t>
            </a:r>
            <a:r>
              <a:rPr lang="en-US" altLang="zh-CN" sz="4000" b="1" dirty="0"/>
              <a:t>HTTP</a:t>
            </a:r>
            <a:r>
              <a:rPr lang="zh-CN" altLang="en-US" sz="4000" b="1" dirty="0"/>
              <a:t>协议</a:t>
            </a:r>
            <a:endParaRPr lang="en-US" altLang="zh-CN" sz="4000" b="1" dirty="0"/>
          </a:p>
        </p:txBody>
      </p:sp>
      <p:sp>
        <p:nvSpPr>
          <p:cNvPr id="22" name="PA_椭圆 15">
            <a:extLst>
              <a:ext uri="{FF2B5EF4-FFF2-40B4-BE49-F238E27FC236}">
                <a16:creationId xmlns:a16="http://schemas.microsoft.com/office/drawing/2014/main" id="{E8B7B1EB-40F1-4038-BCD0-3EA31357F0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85130" y="2008085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PA_椭圆 16">
            <a:extLst>
              <a:ext uri="{FF2B5EF4-FFF2-40B4-BE49-F238E27FC236}">
                <a16:creationId xmlns:a16="http://schemas.microsoft.com/office/drawing/2014/main" id="{3B79B63C-93E1-41E5-B3A2-87F85D3E5A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85130" y="3056006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PA_椭圆 17">
            <a:extLst>
              <a:ext uri="{FF2B5EF4-FFF2-40B4-BE49-F238E27FC236}">
                <a16:creationId xmlns:a16="http://schemas.microsoft.com/office/drawing/2014/main" id="{7D246BD4-4B74-4FEE-A060-5CCE360BBA6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705573" y="4103927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椭圆 18">
            <a:extLst>
              <a:ext uri="{FF2B5EF4-FFF2-40B4-BE49-F238E27FC236}">
                <a16:creationId xmlns:a16="http://schemas.microsoft.com/office/drawing/2014/main" id="{737D0841-3E79-455F-9055-9C024B7F94E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705573" y="5151847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PA_文本框 20">
            <a:extLst>
              <a:ext uri="{FF2B5EF4-FFF2-40B4-BE49-F238E27FC236}">
                <a16:creationId xmlns:a16="http://schemas.microsoft.com/office/drawing/2014/main" id="{2C075438-6AFD-43EC-9261-F41CC9358E5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50961" y="2103517"/>
            <a:ext cx="593552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</a:rPr>
              <a:t>概况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0" name="PA_文本框 24">
            <a:extLst>
              <a:ext uri="{FF2B5EF4-FFF2-40B4-BE49-F238E27FC236}">
                <a16:creationId xmlns:a16="http://schemas.microsoft.com/office/drawing/2014/main" id="{49862C78-7176-4A94-B9BD-27EF21924C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50961" y="3150606"/>
            <a:ext cx="593552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</a:rPr>
              <a:t>报文格式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1" name="PA_文本框 25">
            <a:extLst>
              <a:ext uri="{FF2B5EF4-FFF2-40B4-BE49-F238E27FC236}">
                <a16:creationId xmlns:a16="http://schemas.microsoft.com/office/drawing/2014/main" id="{06E1EDB2-8521-457C-8F27-1A57C5AACA2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850961" y="4197695"/>
            <a:ext cx="593552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Cookie</a:t>
            </a:r>
            <a:r>
              <a:rPr lang="zh-CN" altLang="en-US" sz="2400" dirty="0">
                <a:latin typeface="微软雅黑" panose="020B0503020204020204" pitchFamily="34" charset="-122"/>
              </a:rPr>
              <a:t>技术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2" name="PA_文本框 26">
            <a:extLst>
              <a:ext uri="{FF2B5EF4-FFF2-40B4-BE49-F238E27FC236}">
                <a16:creationId xmlns:a16="http://schemas.microsoft.com/office/drawing/2014/main" id="{09F69EFD-EBA4-4640-82EF-55BE5591D09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850961" y="5244783"/>
            <a:ext cx="593552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</a:rPr>
              <a:t>缓存技术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3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12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 animBg="1"/>
      <p:bldP spid="24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1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Web</a:t>
            </a:r>
            <a:r>
              <a:rPr lang="zh-CN" altLang="en-US" sz="3200" dirty="0">
                <a:latin typeface="+mj-ea"/>
                <a:ea typeface="+mj-ea"/>
              </a:rPr>
              <a:t>与</a:t>
            </a:r>
            <a:r>
              <a:rPr lang="en-US" altLang="zh-CN" sz="3200" dirty="0">
                <a:latin typeface="+mj-ea"/>
                <a:ea typeface="+mj-ea"/>
              </a:rPr>
              <a:t>HTTP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828706" y="1397952"/>
            <a:ext cx="6015387" cy="837698"/>
            <a:chOff x="7475837" y="2727996"/>
            <a:chExt cx="4363838" cy="837698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349583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20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世纪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90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年代，万维网出现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[Tim Berners-Lee]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World Wide Web</a:t>
              </a: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828705" y="2934447"/>
            <a:ext cx="7557667" cy="1268118"/>
            <a:chOff x="7475836" y="2727996"/>
            <a:chExt cx="4363839" cy="1080765"/>
          </a:xfrm>
        </p:grpSpPr>
        <p:sp>
          <p:nvSpPr>
            <p:cNvPr id="26" name="矩形 25"/>
            <p:cNvSpPr/>
            <p:nvPr/>
          </p:nvSpPr>
          <p:spPr>
            <a:xfrm>
              <a:off x="7475836" y="3182944"/>
              <a:ext cx="4363838" cy="62581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对象：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HTML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文件、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JPEG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图片、视频文件、动态脚本等等。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多数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Web page 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包含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HTML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基本文件以及几个引用对象。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20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Web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 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page(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网页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)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由对象组成</a:t>
              </a:r>
              <a:endParaRPr lang="en-US" altLang="zh-CN" sz="2400" b="1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1828705" y="4798243"/>
            <a:ext cx="8288996" cy="1042721"/>
            <a:chOff x="7475837" y="2727996"/>
            <a:chExt cx="4363838" cy="1042721"/>
          </a:xfrm>
        </p:grpSpPr>
        <p:sp>
          <p:nvSpPr>
            <p:cNvPr id="29" name="矩形 28"/>
            <p:cNvSpPr/>
            <p:nvPr/>
          </p:nvSpPr>
          <p:spPr>
            <a:xfrm>
              <a:off x="7475837" y="3143494"/>
              <a:ext cx="4363838" cy="35625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75837" y="2727996"/>
              <a:ext cx="4363838" cy="104272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对象的寻址均通过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URL(Uniform </a:t>
              </a:r>
              <a:r>
                <a:rPr lang="en-US" altLang="zh-CN" sz="2400" b="1" dirty="0" err="1">
                  <a:latin typeface="+mn-ea"/>
                  <a:cs typeface="+mn-ea"/>
                  <a:sym typeface="+mn-lt"/>
                </a:rPr>
                <a:t>Resoure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 Locator)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进行</a:t>
              </a:r>
              <a:endParaRPr lang="en-US" altLang="zh-CN" sz="2400" b="1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0" y="3059526"/>
            <a:ext cx="817468" cy="817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3D70C3-D131-4C97-A28C-7188CB8AD5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9" y="4799141"/>
            <a:ext cx="817469" cy="8174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8" y="1397952"/>
            <a:ext cx="909833" cy="909833"/>
          </a:xfrm>
          <a:prstGeom prst="rect">
            <a:avLst/>
          </a:prstGeom>
        </p:spPr>
      </p:pic>
      <p:grpSp>
        <p:nvGrpSpPr>
          <p:cNvPr id="46" name="Group 10">
            <a:extLst>
              <a:ext uri="{FF2B5EF4-FFF2-40B4-BE49-F238E27FC236}">
                <a16:creationId xmlns:a16="http://schemas.microsoft.com/office/drawing/2014/main" id="{10AB69BE-5348-4513-B5C4-1790B07DB303}"/>
              </a:ext>
            </a:extLst>
          </p:cNvPr>
          <p:cNvGrpSpPr>
            <a:grpSpLocks/>
          </p:cNvGrpSpPr>
          <p:nvPr/>
        </p:nvGrpSpPr>
        <p:grpSpPr bwMode="auto">
          <a:xfrm>
            <a:off x="2074299" y="5475476"/>
            <a:ext cx="6648450" cy="1149351"/>
            <a:chOff x="788" y="2955"/>
            <a:chExt cx="4188" cy="724"/>
          </a:xfrm>
        </p:grpSpPr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5CEE3DB7-0519-42AF-929D-B66894262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</a:rPr>
                <a:t>www.someschool.edu/someDept/pic.gif</a:t>
              </a:r>
            </a:p>
          </p:txBody>
        </p:sp>
        <p:sp>
          <p:nvSpPr>
            <p:cNvPr id="48" name="AutoShape 6">
              <a:extLst>
                <a:ext uri="{FF2B5EF4-FFF2-40B4-BE49-F238E27FC236}">
                  <a16:creationId xmlns:a16="http://schemas.microsoft.com/office/drawing/2014/main" id="{91ECD1F2-98CA-4241-A398-EBB7AC06FEE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 b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9" name="AutoShape 7">
              <a:extLst>
                <a:ext uri="{FF2B5EF4-FFF2-40B4-BE49-F238E27FC236}">
                  <a16:creationId xmlns:a16="http://schemas.microsoft.com/office/drawing/2014/main" id="{6D30CC26-36B0-4F46-B710-59F98834E8E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920" y="2381"/>
              <a:ext cx="48" cy="1866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 b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4E845915-2F2E-405B-831D-CD054086D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accent1">
                      <a:lumMod val="50000"/>
                    </a:schemeClr>
                  </a:solidFill>
                </a:rPr>
                <a:t>host name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30706591-0822-4FE1-A8F0-E2C68B68B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path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26104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1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Web</a:t>
            </a:r>
            <a:r>
              <a:rPr lang="zh-CN" altLang="en-US" sz="3200" dirty="0">
                <a:latin typeface="+mj-ea"/>
                <a:ea typeface="+mj-ea"/>
              </a:rPr>
              <a:t>与</a:t>
            </a:r>
            <a:r>
              <a:rPr lang="en-US" altLang="zh-CN" sz="3200" dirty="0">
                <a:latin typeface="+mj-ea"/>
                <a:ea typeface="+mj-ea"/>
              </a:rPr>
              <a:t>HTTP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780224" y="1444230"/>
            <a:ext cx="8333866" cy="1161577"/>
            <a:chOff x="7475837" y="2727996"/>
            <a:chExt cx="4363838" cy="1161577"/>
          </a:xfrm>
        </p:grpSpPr>
        <p:sp>
          <p:nvSpPr>
            <p:cNvPr id="23" name="矩形 22"/>
            <p:cNvSpPr/>
            <p:nvPr/>
          </p:nvSpPr>
          <p:spPr>
            <a:xfrm>
              <a:off x="7475837" y="3155269"/>
              <a:ext cx="4363838" cy="73430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超文本传输协议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(</a:t>
              </a:r>
              <a:r>
                <a:rPr lang="en-US" altLang="zh-CN" sz="2000" dirty="0" err="1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HyperText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 Transfer Protocol, HTTP)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，是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Web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的核心。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World Wide Web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应用层协议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780224" y="3088703"/>
            <a:ext cx="7557665" cy="2389737"/>
            <a:chOff x="7475837" y="2727996"/>
            <a:chExt cx="4363838" cy="2036675"/>
          </a:xfrm>
        </p:grpSpPr>
        <p:sp>
          <p:nvSpPr>
            <p:cNvPr id="26" name="矩形 25"/>
            <p:cNvSpPr/>
            <p:nvPr/>
          </p:nvSpPr>
          <p:spPr>
            <a:xfrm>
              <a:off x="7475837" y="3155209"/>
              <a:ext cx="4363838" cy="1609462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使用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协议的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80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端口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C/S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结构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(Client/Server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结构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)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，如右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无状态协议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(stateless protocol)</a:t>
              </a: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HTTP 1.0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：使用非持续连接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HTTP 1.1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：默认使用持续连接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19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HTTP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协议概况</a:t>
              </a:r>
              <a:endParaRPr lang="en-US" altLang="zh-CN" sz="2400" b="1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1" y="4027692"/>
            <a:ext cx="817468" cy="817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8" y="1468174"/>
            <a:ext cx="909833" cy="90983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A2F1DB3-CCFB-4DAF-B284-5ABFD34D9D6F}"/>
              </a:ext>
            </a:extLst>
          </p:cNvPr>
          <p:cNvGrpSpPr/>
          <p:nvPr/>
        </p:nvGrpSpPr>
        <p:grpSpPr>
          <a:xfrm>
            <a:off x="6686429" y="2411723"/>
            <a:ext cx="4633270" cy="4333875"/>
            <a:chOff x="6512808" y="2367269"/>
            <a:chExt cx="4633270" cy="43338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4C9AD6-05F0-4FFE-A704-E60F85EAABE4}"/>
                </a:ext>
              </a:extLst>
            </p:cNvPr>
            <p:cNvGrpSpPr/>
            <p:nvPr/>
          </p:nvGrpSpPr>
          <p:grpSpPr>
            <a:xfrm>
              <a:off x="6512808" y="2367269"/>
              <a:ext cx="4289425" cy="4333875"/>
              <a:chOff x="6394008" y="2378382"/>
              <a:chExt cx="4289425" cy="4333875"/>
            </a:xfrm>
          </p:grpSpPr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39F5EC08-4499-401D-9874-546C0B54C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4008" y="3365807"/>
                <a:ext cx="1584325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PC running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Firefox browser</a:t>
                </a:r>
                <a:endParaRPr lang="en-US" altLang="zh-CN" sz="2400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6CAEB5EA-B520-4334-91D8-BBB8C7CB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7233" y="4746932"/>
                <a:ext cx="1346200" cy="1069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server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running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Apache Web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server</a:t>
                </a:r>
                <a:endParaRPr lang="en-US" altLang="zh-CN" sz="2400" dirty="0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B577BA71-E60E-42DE-9891-468A0BE4B5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8958" y="6128057"/>
                <a:ext cx="1563688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iPhone running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Safari browser</a:t>
                </a:r>
                <a:endParaRPr lang="en-US" altLang="zh-CN" sz="2400"/>
              </a:p>
            </p:txBody>
          </p:sp>
          <p:grpSp>
            <p:nvGrpSpPr>
              <p:cNvPr id="35" name="Group 35">
                <a:extLst>
                  <a:ext uri="{FF2B5EF4-FFF2-40B4-BE49-F238E27FC236}">
                    <a16:creationId xmlns:a16="http://schemas.microsoft.com/office/drawing/2014/main" id="{EE1E8AC6-1800-4071-9169-7E824CDF7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06858" y="3046719"/>
                <a:ext cx="2101850" cy="946150"/>
                <a:chOff x="3640" y="1346"/>
                <a:chExt cx="1324" cy="596"/>
              </a:xfrm>
            </p:grpSpPr>
            <p:sp>
              <p:nvSpPr>
                <p:cNvPr id="36" name="Line 19">
                  <a:extLst>
                    <a:ext uri="{FF2B5EF4-FFF2-40B4-BE49-F238E27FC236}">
                      <a16:creationId xmlns:a16="http://schemas.microsoft.com/office/drawing/2014/main" id="{12524C18-B522-4F65-8E88-C21DE28B1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0" y="1346"/>
                  <a:ext cx="1324" cy="596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Text Box 24">
                  <a:extLst>
                    <a:ext uri="{FF2B5EF4-FFF2-40B4-BE49-F238E27FC236}">
                      <a16:creationId xmlns:a16="http://schemas.microsoft.com/office/drawing/2014/main" id="{6EE2310D-359D-4EB5-BF0B-04234FFA0A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422049">
                  <a:off x="3860" y="1445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CC0000"/>
                      </a:solidFill>
                    </a:rPr>
                    <a:t>HTTP request</a:t>
                  </a:r>
                  <a:endParaRPr lang="en-US" altLang="zh-CN" sz="240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ACCB05B-FDBA-4400-BFCA-583F4E4A6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17983" y="3254682"/>
                <a:ext cx="1971675" cy="904875"/>
                <a:chOff x="4141" y="394"/>
                <a:chExt cx="1242" cy="570"/>
              </a:xfrm>
            </p:grpSpPr>
            <p:sp>
              <p:nvSpPr>
                <p:cNvPr id="39" name="Line 20">
                  <a:extLst>
                    <a:ext uri="{FF2B5EF4-FFF2-40B4-BE49-F238E27FC236}">
                      <a16:creationId xmlns:a16="http://schemas.microsoft.com/office/drawing/2014/main" id="{11BF5131-2C91-4A8B-88AA-C4A141DF7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141" y="394"/>
                  <a:ext cx="1242" cy="57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Text Box 26">
                  <a:extLst>
                    <a:ext uri="{FF2B5EF4-FFF2-40B4-BE49-F238E27FC236}">
                      <a16:creationId xmlns:a16="http://schemas.microsoft.com/office/drawing/2014/main" id="{5108FEED-1E33-4FBB-92DA-12FE16BC4C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411598">
                  <a:off x="4304" y="706"/>
                  <a:ext cx="10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CC0000"/>
                      </a:solidFill>
                    </a:rPr>
                    <a:t>HTTP response</a:t>
                  </a:r>
                  <a:endParaRPr lang="en-US" altLang="zh-CN" sz="240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41" name="Group 37">
                <a:extLst>
                  <a:ext uri="{FF2B5EF4-FFF2-40B4-BE49-F238E27FC236}">
                    <a16:creationId xmlns:a16="http://schemas.microsoft.com/office/drawing/2014/main" id="{FE33D1A6-57DB-459D-8D3E-78BCDBDA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183056">
                <a:off x="7583046" y="4540557"/>
                <a:ext cx="2101850" cy="946150"/>
                <a:chOff x="3640" y="1346"/>
                <a:chExt cx="1324" cy="596"/>
              </a:xfrm>
            </p:grpSpPr>
            <p:sp>
              <p:nvSpPr>
                <p:cNvPr id="42" name="Line 19">
                  <a:extLst>
                    <a:ext uri="{FF2B5EF4-FFF2-40B4-BE49-F238E27FC236}">
                      <a16:creationId xmlns:a16="http://schemas.microsoft.com/office/drawing/2014/main" id="{A28EDDDF-F72C-41C8-90D5-BED8A56E3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0" y="1346"/>
                  <a:ext cx="1324" cy="596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Text Box 24">
                  <a:extLst>
                    <a:ext uri="{FF2B5EF4-FFF2-40B4-BE49-F238E27FC236}">
                      <a16:creationId xmlns:a16="http://schemas.microsoft.com/office/drawing/2014/main" id="{F8C3C558-A4EE-4D20-92AC-402147D393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422049">
                  <a:off x="3860" y="1445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CC0000"/>
                      </a:solidFill>
                    </a:rPr>
                    <a:t>HTTP request</a:t>
                  </a:r>
                  <a:endParaRPr lang="en-US" altLang="zh-CN" sz="240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44" name="Group 40">
                <a:extLst>
                  <a:ext uri="{FF2B5EF4-FFF2-40B4-BE49-F238E27FC236}">
                    <a16:creationId xmlns:a16="http://schemas.microsoft.com/office/drawing/2014/main" id="{4C40C69B-19AF-430E-981B-9C31751C8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264937">
                <a:off x="7629083" y="4780269"/>
                <a:ext cx="1971675" cy="904875"/>
                <a:chOff x="4141" y="394"/>
                <a:chExt cx="1242" cy="570"/>
              </a:xfrm>
            </p:grpSpPr>
            <p:sp>
              <p:nvSpPr>
                <p:cNvPr id="45" name="Line 20">
                  <a:extLst>
                    <a:ext uri="{FF2B5EF4-FFF2-40B4-BE49-F238E27FC236}">
                      <a16:creationId xmlns:a16="http://schemas.microsoft.com/office/drawing/2014/main" id="{A22161E7-B295-4B43-963C-BBEDEDAB1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141" y="394"/>
                  <a:ext cx="1242" cy="57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Text Box 26">
                  <a:extLst>
                    <a:ext uri="{FF2B5EF4-FFF2-40B4-BE49-F238E27FC236}">
                      <a16:creationId xmlns:a16="http://schemas.microsoft.com/office/drawing/2014/main" id="{B46D885C-E3D7-4F57-AEC8-2961116F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411598">
                  <a:off x="4304" y="706"/>
                  <a:ext cx="10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CC0000"/>
                      </a:solidFill>
                    </a:rPr>
                    <a:t>HTTP response</a:t>
                  </a:r>
                  <a:endParaRPr lang="en-US" altLang="zh-CN" sz="2400">
                    <a:solidFill>
                      <a:srgbClr val="CC0000"/>
                    </a:solidFill>
                  </a:endParaRPr>
                </a:p>
              </p:txBody>
            </p:sp>
          </p:grpSp>
          <p:pic>
            <p:nvPicPr>
              <p:cNvPr id="53" name="Picture 43" descr="iphone_stylized_small">
                <a:extLst>
                  <a:ext uri="{FF2B5EF4-FFF2-40B4-BE49-F238E27FC236}">
                    <a16:creationId xmlns:a16="http://schemas.microsoft.com/office/drawing/2014/main" id="{189D7AF8-6759-4F98-B74B-F3A70FEE0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083" y="5196194"/>
                <a:ext cx="382588" cy="917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4" name="Group 44">
                <a:extLst>
                  <a:ext uri="{FF2B5EF4-FFF2-40B4-BE49-F238E27FC236}">
                    <a16:creationId xmlns:a16="http://schemas.microsoft.com/office/drawing/2014/main" id="{11D188B6-4D2E-4108-924D-36913F636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6096" y="2378382"/>
                <a:ext cx="1066800" cy="1079500"/>
                <a:chOff x="-44" y="1473"/>
                <a:chExt cx="981" cy="1105"/>
              </a:xfrm>
            </p:grpSpPr>
            <p:pic>
              <p:nvPicPr>
                <p:cNvPr id="55" name="Picture 45" descr="desktop_computer_stylized_medium">
                  <a:extLst>
                    <a:ext uri="{FF2B5EF4-FFF2-40B4-BE49-F238E27FC236}">
                      <a16:creationId xmlns:a16="http://schemas.microsoft.com/office/drawing/2014/main" id="{67E145C5-423D-44F6-A8C0-106AEA3851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Freeform 46">
                  <a:extLst>
                    <a:ext uri="{FF2B5EF4-FFF2-40B4-BE49-F238E27FC236}">
                      <a16:creationId xmlns:a16="http://schemas.microsoft.com/office/drawing/2014/main" id="{D3EA0F44-E652-43CA-B6E2-91C3B8BDF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47">
                <a:extLst>
                  <a:ext uri="{FF2B5EF4-FFF2-40B4-BE49-F238E27FC236}">
                    <a16:creationId xmlns:a16="http://schemas.microsoft.com/office/drawing/2014/main" id="{F088D9CB-E451-40C2-B457-59205F1283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07121" y="3543607"/>
                <a:ext cx="695325" cy="1282700"/>
                <a:chOff x="4140" y="429"/>
                <a:chExt cx="1425" cy="2396"/>
              </a:xfrm>
            </p:grpSpPr>
            <p:sp>
              <p:nvSpPr>
                <p:cNvPr id="58" name="Freeform 48">
                  <a:extLst>
                    <a:ext uri="{FF2B5EF4-FFF2-40B4-BE49-F238E27FC236}">
                      <a16:creationId xmlns:a16="http://schemas.microsoft.com/office/drawing/2014/main" id="{8E5F5CCA-80E1-4B29-A0F6-731539A1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Rectangle 49">
                  <a:extLst>
                    <a:ext uri="{FF2B5EF4-FFF2-40B4-BE49-F238E27FC236}">
                      <a16:creationId xmlns:a16="http://schemas.microsoft.com/office/drawing/2014/main" id="{9F1DB2E4-67A3-49D7-ABF1-206352772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" y="429"/>
                  <a:ext cx="1048" cy="2283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60" name="Freeform 50">
                  <a:extLst>
                    <a:ext uri="{FF2B5EF4-FFF2-40B4-BE49-F238E27FC236}">
                      <a16:creationId xmlns:a16="http://schemas.microsoft.com/office/drawing/2014/main" id="{AA486E29-1C0C-4308-B7A0-1531A600F9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1">
                  <a:extLst>
                    <a:ext uri="{FF2B5EF4-FFF2-40B4-BE49-F238E27FC236}">
                      <a16:creationId xmlns:a16="http://schemas.microsoft.com/office/drawing/2014/main" id="{11BE7208-B701-42F9-8543-2E81BABF2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Rectangle 52">
                  <a:extLst>
                    <a:ext uri="{FF2B5EF4-FFF2-40B4-BE49-F238E27FC236}">
                      <a16:creationId xmlns:a16="http://schemas.microsoft.com/office/drawing/2014/main" id="{73F4C7A0-370A-4717-A526-FD6FF64F6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5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grpSp>
              <p:nvGrpSpPr>
                <p:cNvPr id="63" name="Group 53">
                  <a:extLst>
                    <a:ext uri="{FF2B5EF4-FFF2-40B4-BE49-F238E27FC236}">
                      <a16:creationId xmlns:a16="http://schemas.microsoft.com/office/drawing/2014/main" id="{54DA03D8-8337-43E8-806D-FB0F5014ED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88" name="AutoShape 54">
                    <a:extLst>
                      <a:ext uri="{FF2B5EF4-FFF2-40B4-BE49-F238E27FC236}">
                        <a16:creationId xmlns:a16="http://schemas.microsoft.com/office/drawing/2014/main" id="{1D86DE13-D75B-447E-9DC9-B40403E29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7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  <p:sp>
                <p:nvSpPr>
                  <p:cNvPr id="89" name="AutoShape 55">
                    <a:extLst>
                      <a:ext uri="{FF2B5EF4-FFF2-40B4-BE49-F238E27FC236}">
                        <a16:creationId xmlns:a16="http://schemas.microsoft.com/office/drawing/2014/main" id="{9B43888A-B00B-4171-A182-2EADDB1A5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694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</p:grp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F048433D-FCE9-43DA-9657-C86F82A56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5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grpSp>
              <p:nvGrpSpPr>
                <p:cNvPr id="65" name="Group 57">
                  <a:extLst>
                    <a:ext uri="{FF2B5EF4-FFF2-40B4-BE49-F238E27FC236}">
                      <a16:creationId xmlns:a16="http://schemas.microsoft.com/office/drawing/2014/main" id="{C3D71B1A-7D17-49BE-A901-119B17BF15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86" name="AutoShape 58">
                    <a:extLst>
                      <a:ext uri="{FF2B5EF4-FFF2-40B4-BE49-F238E27FC236}">
                        <a16:creationId xmlns:a16="http://schemas.microsoft.com/office/drawing/2014/main" id="{18734348-5E0A-41ED-AFBA-9204AA487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9"/>
                    <a:ext cx="723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  <p:sp>
                <p:nvSpPr>
                  <p:cNvPr id="87" name="AutoShape 59">
                    <a:extLst>
                      <a:ext uri="{FF2B5EF4-FFF2-40B4-BE49-F238E27FC236}">
                        <a16:creationId xmlns:a16="http://schemas.microsoft.com/office/drawing/2014/main" id="{3E7E6A56-23B6-46D3-82D9-A4649BC19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8"/>
                    <a:ext cx="690" cy="10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</p:grpSp>
            <p:sp>
              <p:nvSpPr>
                <p:cNvPr id="66" name="Rectangle 60">
                  <a:extLst>
                    <a:ext uri="{FF2B5EF4-FFF2-40B4-BE49-F238E27FC236}">
                      <a16:creationId xmlns:a16="http://schemas.microsoft.com/office/drawing/2014/main" id="{BBA217B4-82BB-4644-B191-66EC1CDA5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57"/>
                  <a:ext cx="595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67" name="Rectangle 61">
                  <a:extLst>
                    <a:ext uri="{FF2B5EF4-FFF2-40B4-BE49-F238E27FC236}">
                      <a16:creationId xmlns:a16="http://schemas.microsoft.com/office/drawing/2014/main" id="{8523B409-A2BD-42D3-979A-671E2C8EC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8" y="1654"/>
                  <a:ext cx="595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grpSp>
              <p:nvGrpSpPr>
                <p:cNvPr id="68" name="Group 62">
                  <a:extLst>
                    <a:ext uri="{FF2B5EF4-FFF2-40B4-BE49-F238E27FC236}">
                      <a16:creationId xmlns:a16="http://schemas.microsoft.com/office/drawing/2014/main" id="{0964051C-31B6-4D4E-A38A-68119AD9B6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84" name="AutoShape 63">
                    <a:extLst>
                      <a:ext uri="{FF2B5EF4-FFF2-40B4-BE49-F238E27FC236}">
                        <a16:creationId xmlns:a16="http://schemas.microsoft.com/office/drawing/2014/main" id="{13EC1446-2FE8-4AA0-8918-1095174B7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  <p:sp>
                <p:nvSpPr>
                  <p:cNvPr id="85" name="AutoShape 64">
                    <a:extLst>
                      <a:ext uri="{FF2B5EF4-FFF2-40B4-BE49-F238E27FC236}">
                        <a16:creationId xmlns:a16="http://schemas.microsoft.com/office/drawing/2014/main" id="{B1628E2B-5659-4A9E-8FB4-3DA0592593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4"/>
                    <a:ext cx="69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</p:grpSp>
            <p:sp>
              <p:nvSpPr>
                <p:cNvPr id="69" name="Freeform 65">
                  <a:extLst>
                    <a:ext uri="{FF2B5EF4-FFF2-40B4-BE49-F238E27FC236}">
                      <a16:creationId xmlns:a16="http://schemas.microsoft.com/office/drawing/2014/main" id="{061B0F9D-C9B6-4EF4-A7BE-BA741D494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66">
                  <a:extLst>
                    <a:ext uri="{FF2B5EF4-FFF2-40B4-BE49-F238E27FC236}">
                      <a16:creationId xmlns:a16="http://schemas.microsoft.com/office/drawing/2014/main" id="{DFC98646-01F2-4CFA-AF87-924B4BBC4E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82" name="AutoShape 67">
                    <a:extLst>
                      <a:ext uri="{FF2B5EF4-FFF2-40B4-BE49-F238E27FC236}">
                        <a16:creationId xmlns:a16="http://schemas.microsoft.com/office/drawing/2014/main" id="{82C9906E-49AF-4BB0-9932-FC0160FD12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  <p:sp>
                <p:nvSpPr>
                  <p:cNvPr id="83" name="AutoShape 68">
                    <a:extLst>
                      <a:ext uri="{FF2B5EF4-FFF2-40B4-BE49-F238E27FC236}">
                        <a16:creationId xmlns:a16="http://schemas.microsoft.com/office/drawing/2014/main" id="{C987819B-4B31-4B94-9001-BCB1540AC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3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zh-CN" altLang="zh-CN"/>
                  </a:p>
                </p:txBody>
              </p:sp>
            </p:grpSp>
            <p:sp>
              <p:nvSpPr>
                <p:cNvPr id="71" name="Rectangle 69">
                  <a:extLst>
                    <a:ext uri="{FF2B5EF4-FFF2-40B4-BE49-F238E27FC236}">
                      <a16:creationId xmlns:a16="http://schemas.microsoft.com/office/drawing/2014/main" id="{114CA7AF-485A-437C-88C5-6FF69C37A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" y="432"/>
                  <a:ext cx="68" cy="22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72" name="Freeform 70">
                  <a:extLst>
                    <a:ext uri="{FF2B5EF4-FFF2-40B4-BE49-F238E27FC236}">
                      <a16:creationId xmlns:a16="http://schemas.microsoft.com/office/drawing/2014/main" id="{3FC12152-9620-4C39-9D18-106B2982B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71">
                  <a:extLst>
                    <a:ext uri="{FF2B5EF4-FFF2-40B4-BE49-F238E27FC236}">
                      <a16:creationId xmlns:a16="http://schemas.microsoft.com/office/drawing/2014/main" id="{974B6178-BA5B-4281-A9E4-0CC32B115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Oval 72">
                  <a:extLst>
                    <a:ext uri="{FF2B5EF4-FFF2-40B4-BE49-F238E27FC236}">
                      <a16:creationId xmlns:a16="http://schemas.microsoft.com/office/drawing/2014/main" id="{186A1910-65A3-4043-87FE-E5A0FCD8E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611"/>
                  <a:ext cx="49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75" name="Freeform 73">
                  <a:extLst>
                    <a:ext uri="{FF2B5EF4-FFF2-40B4-BE49-F238E27FC236}">
                      <a16:creationId xmlns:a16="http://schemas.microsoft.com/office/drawing/2014/main" id="{93910D5E-508E-4E01-B1DE-B3DB0180A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AutoShape 74">
                  <a:extLst>
                    <a:ext uri="{FF2B5EF4-FFF2-40B4-BE49-F238E27FC236}">
                      <a16:creationId xmlns:a16="http://schemas.microsoft.com/office/drawing/2014/main" id="{C8369305-6CB2-4037-AC81-512DDA3A3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1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77" name="AutoShape 75">
                  <a:extLst>
                    <a:ext uri="{FF2B5EF4-FFF2-40B4-BE49-F238E27FC236}">
                      <a16:creationId xmlns:a16="http://schemas.microsoft.com/office/drawing/2014/main" id="{BD0AF827-F019-42A9-9566-FC9ABFC23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" y="2712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78" name="Oval 76">
                  <a:extLst>
                    <a:ext uri="{FF2B5EF4-FFF2-40B4-BE49-F238E27FC236}">
                      <a16:creationId xmlns:a16="http://schemas.microsoft.com/office/drawing/2014/main" id="{C5D4B42C-4221-4E9E-BAB2-C20791ECF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3"/>
                  <a:ext cx="156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79" name="Oval 77">
                  <a:extLst>
                    <a:ext uri="{FF2B5EF4-FFF2-40B4-BE49-F238E27FC236}">
                      <a16:creationId xmlns:a16="http://schemas.microsoft.com/office/drawing/2014/main" id="{0B587791-BB9F-4AEB-9BF4-1F78E482B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83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Oval 78">
                  <a:extLst>
                    <a:ext uri="{FF2B5EF4-FFF2-40B4-BE49-F238E27FC236}">
                      <a16:creationId xmlns:a16="http://schemas.microsoft.com/office/drawing/2014/main" id="{2050F7EA-94B0-40B7-801C-7C367D9CB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0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81" name="Rectangle 79">
                  <a:extLst>
                    <a:ext uri="{FF2B5EF4-FFF2-40B4-BE49-F238E27FC236}">
                      <a16:creationId xmlns:a16="http://schemas.microsoft.com/office/drawing/2014/main" id="{454A0D84-EA88-4573-9D75-5CC97C306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5"/>
                  <a:ext cx="88" cy="762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E0840-73A7-414C-AA63-F5E932F8D903}"/>
                </a:ext>
              </a:extLst>
            </p:cNvPr>
            <p:cNvSpPr txBox="1"/>
            <p:nvPr/>
          </p:nvSpPr>
          <p:spPr>
            <a:xfrm>
              <a:off x="8657521" y="5965730"/>
              <a:ext cx="24885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客户</a:t>
              </a:r>
              <a:r>
                <a:rPr lang="en-US" altLang="zh-CN" sz="1600" dirty="0"/>
                <a:t>—</a:t>
              </a:r>
              <a:r>
                <a:rPr lang="zh-CN" altLang="en-US" sz="1600" dirty="0">
                  <a:solidFill>
                    <a:srgbClr val="C00000"/>
                  </a:solidFill>
                </a:rPr>
                <a:t>浏览器</a:t>
              </a:r>
              <a:r>
                <a:rPr lang="en-US" altLang="zh-CN" sz="1600" dirty="0">
                  <a:solidFill>
                    <a:srgbClr val="C00000"/>
                  </a:solidFill>
                </a:rPr>
                <a:t>(Browser)</a:t>
              </a:r>
            </a:p>
            <a:p>
              <a:r>
                <a:rPr lang="zh-CN" altLang="en-US" sz="1600" dirty="0"/>
                <a:t>服务器</a:t>
              </a:r>
              <a:r>
                <a:rPr lang="en-US" altLang="zh-CN" sz="1600" dirty="0"/>
                <a:t>—</a:t>
              </a:r>
              <a:r>
                <a:rPr lang="en-US" altLang="zh-CN" sz="1600" dirty="0">
                  <a:solidFill>
                    <a:srgbClr val="C00000"/>
                  </a:solidFill>
                </a:rPr>
                <a:t>Web Server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91227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72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HTTP</a:t>
            </a:r>
            <a:r>
              <a:rPr lang="zh-CN" altLang="en-US" sz="3200" dirty="0">
                <a:latin typeface="+mj-ea"/>
                <a:ea typeface="+mj-ea"/>
              </a:rPr>
              <a:t>的两种连接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283623" y="1991204"/>
            <a:ext cx="6894043" cy="1222419"/>
            <a:chOff x="7475837" y="2727996"/>
            <a:chExt cx="4363838" cy="1222419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73430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每个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连接最多只允许传输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一个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对象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+mn-ea"/>
                  <a:cs typeface="+mn-ea"/>
                  <a:sym typeface="+mn-lt"/>
                </a:rPr>
                <a:t>HTTP 1.0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使用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非持续连接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(Non-persistent Connection)</a:t>
              </a: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237440" y="3722299"/>
            <a:ext cx="7557667" cy="1268118"/>
            <a:chOff x="7475836" y="2727996"/>
            <a:chExt cx="4363839" cy="1080765"/>
          </a:xfrm>
        </p:grpSpPr>
        <p:sp>
          <p:nvSpPr>
            <p:cNvPr id="26" name="矩形 25"/>
            <p:cNvSpPr/>
            <p:nvPr/>
          </p:nvSpPr>
          <p:spPr>
            <a:xfrm>
              <a:off x="7475836" y="3182944"/>
              <a:ext cx="4363838" cy="62581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每个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连接允许传输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多个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对象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HTTP 1.1 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默认使用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带有流水机制的持久性连接</a:t>
              </a:r>
              <a:endParaRPr lang="en-US" altLang="zh-CN" sz="2000" dirty="0">
                <a:solidFill>
                  <a:srgbClr val="C00000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19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持久性连接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(Persistent Connection)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3847378"/>
            <a:ext cx="817468" cy="817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1991204"/>
            <a:ext cx="909833" cy="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0120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72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非持续性连接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874888" y="1123103"/>
            <a:ext cx="8206661" cy="2761301"/>
            <a:chOff x="7475837" y="2727996"/>
            <a:chExt cx="4363838" cy="2761301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227318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用户在浏览器中输入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URL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其中包含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HTML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基本文件和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JPEG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图片：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建立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000" dirty="0">
                  <a:latin typeface="+mn-ea"/>
                  <a:cs typeface="+mn-ea"/>
                  <a:sym typeface="+mn-lt"/>
                </a:rPr>
                <a:t>Client-&gt;Server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发送请求报文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000" dirty="0">
                  <a:latin typeface="+mn-ea"/>
                  <a:cs typeface="+mn-ea"/>
                  <a:sym typeface="+mn-lt"/>
                </a:rPr>
                <a:t>Server-&gt;Client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发送相应报文并封装对象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断开</a:t>
              </a:r>
              <a:r>
                <a:rPr lang="en-US" altLang="zh-CN" sz="2000" dirty="0"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连接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25000"/>
                </a:lnSpc>
                <a:buFont typeface="+mj-lt"/>
                <a:buAutoNum type="arabicPeriod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对</a:t>
              </a:r>
              <a:r>
                <a:rPr lang="en-US" altLang="zh-CN" sz="2000" dirty="0">
                  <a:latin typeface="+mn-ea"/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latin typeface="+mn-ea"/>
                  <a:cs typeface="+mn-ea"/>
                  <a:sym typeface="+mn-lt"/>
                </a:rPr>
                <a:t>JPEG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图片重复</a:t>
              </a:r>
              <a:r>
                <a:rPr lang="en-US" altLang="zh-CN" sz="2000" dirty="0">
                  <a:latin typeface="+mn-ea"/>
                  <a:cs typeface="+mn-ea"/>
                  <a:sym typeface="+mn-lt"/>
                </a:rPr>
                <a:t>1-4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步骤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以例子进行说明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874888" y="4372519"/>
            <a:ext cx="7870996" cy="2037559"/>
            <a:chOff x="7475836" y="2727996"/>
            <a:chExt cx="4363839" cy="1736528"/>
          </a:xfrm>
        </p:grpSpPr>
        <p:sp>
          <p:nvSpPr>
            <p:cNvPr id="26" name="矩形 25"/>
            <p:cNvSpPr/>
            <p:nvPr/>
          </p:nvSpPr>
          <p:spPr>
            <a:xfrm>
              <a:off x="7475836" y="3182944"/>
              <a:ext cx="4363838" cy="1281580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发起、建立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连接：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RTT</a:t>
              </a: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发送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HTTP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请求消息到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HTTP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相应消息的前几个字节到达：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RTT</a:t>
              </a: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相应消息中所含的文件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/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对象的传输时间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	Total = 2RTT +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文件传输时间</a:t>
              </a:r>
              <a:endParaRPr lang="en-US" altLang="zh-CN" sz="2000" dirty="0">
                <a:solidFill>
                  <a:srgbClr val="C00000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19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HTTP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总的相应时间</a:t>
              </a:r>
              <a:endParaRPr lang="en-US" altLang="zh-CN" sz="2400" b="1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9" y="4863126"/>
            <a:ext cx="817468" cy="817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" y="1991950"/>
            <a:ext cx="909833" cy="90983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CBF5672-11F6-4A41-816F-047166716EC0}"/>
              </a:ext>
            </a:extLst>
          </p:cNvPr>
          <p:cNvGrpSpPr/>
          <p:nvPr/>
        </p:nvGrpSpPr>
        <p:grpSpPr>
          <a:xfrm>
            <a:off x="8397979" y="2316710"/>
            <a:ext cx="3642792" cy="3135388"/>
            <a:chOff x="7830819" y="2196291"/>
            <a:chExt cx="3642792" cy="3135388"/>
          </a:xfrm>
        </p:grpSpPr>
        <p:sp>
          <p:nvSpPr>
            <p:cNvPr id="75" name="Line 15">
              <a:extLst>
                <a:ext uri="{FF2B5EF4-FFF2-40B4-BE49-F238E27FC236}">
                  <a16:creationId xmlns:a16="http://schemas.microsoft.com/office/drawing/2014/main" id="{3F7C4EAA-4B3B-4180-8707-5D7836458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2142" y="2811742"/>
              <a:ext cx="0" cy="22545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5FAF84D9-CBA2-4F8E-91BE-C33C35A3E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18045" y="2806687"/>
              <a:ext cx="0" cy="22937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7">
              <a:extLst>
                <a:ext uri="{FF2B5EF4-FFF2-40B4-BE49-F238E27FC236}">
                  <a16:creationId xmlns:a16="http://schemas.microsoft.com/office/drawing/2014/main" id="{7C2CA5BB-E0A1-45A3-BFEF-48E290D4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3515" y="2996251"/>
              <a:ext cx="1340849" cy="310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5CC3A6D3-3426-4F11-A5A8-F683A44B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2142" y="3345049"/>
              <a:ext cx="1332003" cy="320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9">
              <a:extLst>
                <a:ext uri="{FF2B5EF4-FFF2-40B4-BE49-F238E27FC236}">
                  <a16:creationId xmlns:a16="http://schemas.microsoft.com/office/drawing/2014/main" id="{FEE431F2-7063-443B-BF57-EBFBB6B40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8460" y="3749452"/>
              <a:ext cx="1340849" cy="310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0">
              <a:extLst>
                <a:ext uri="{FF2B5EF4-FFF2-40B4-BE49-F238E27FC236}">
                  <a16:creationId xmlns:a16="http://schemas.microsoft.com/office/drawing/2014/main" id="{0DE4E7F2-73BF-45C7-BEAE-070D6937F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91098" y="4133635"/>
              <a:ext cx="1332003" cy="302038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utoShape 21">
              <a:extLst>
                <a:ext uri="{FF2B5EF4-FFF2-40B4-BE49-F238E27FC236}">
                  <a16:creationId xmlns:a16="http://schemas.microsoft.com/office/drawing/2014/main" id="{0C6C8466-9365-4003-82C7-A1B7B1D8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1233" y="4066655"/>
              <a:ext cx="59397" cy="145333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82" name="Text Box 22">
              <a:extLst>
                <a:ext uri="{FF2B5EF4-FFF2-40B4-BE49-F238E27FC236}">
                  <a16:creationId xmlns:a16="http://schemas.microsoft.com/office/drawing/2014/main" id="{80FCB6CC-1E8F-4E89-BF03-8F0118922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5245" y="3825278"/>
              <a:ext cx="768366" cy="56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time to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transmit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file</a:t>
              </a: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C7C55643-1C35-4D98-BE54-A6898F486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1257" y="2976031"/>
              <a:ext cx="310885" cy="1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24">
              <a:extLst>
                <a:ext uri="{FF2B5EF4-FFF2-40B4-BE49-F238E27FC236}">
                  <a16:creationId xmlns:a16="http://schemas.microsoft.com/office/drawing/2014/main" id="{8234F94D-2A3D-4FA7-8E9B-E16E953A3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0819" y="2689636"/>
              <a:ext cx="980677" cy="40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initiate TCP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connection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390EB78B-D278-4941-B0E1-7221C14D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8676" y="3016471"/>
              <a:ext cx="102365" cy="639462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endParaRPr lang="zh-CN" altLang="zh-CN" sz="2400"/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37EC103F-5DA2-45AD-BA64-71DD9B883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6080" y="3196126"/>
              <a:ext cx="460009" cy="23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RTT</a:t>
              </a: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1B646E41-9C82-4FFD-AA5B-10F14435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433" y="3696374"/>
              <a:ext cx="2818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28">
              <a:extLst>
                <a:ext uri="{FF2B5EF4-FFF2-40B4-BE49-F238E27FC236}">
                  <a16:creationId xmlns:a16="http://schemas.microsoft.com/office/drawing/2014/main" id="{0AACFA8C-FD6B-451C-93F2-1D2D7117E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242" y="3446536"/>
              <a:ext cx="686221" cy="40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request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file</a:t>
              </a:r>
            </a:p>
          </p:txBody>
        </p:sp>
        <p:sp>
          <p:nvSpPr>
            <p:cNvPr id="89" name="AutoShape 29">
              <a:extLst>
                <a:ext uri="{FF2B5EF4-FFF2-40B4-BE49-F238E27FC236}">
                  <a16:creationId xmlns:a16="http://schemas.microsoft.com/office/drawing/2014/main" id="{1056059D-5BC2-4DD8-B186-CA55DEEB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731" y="3740605"/>
              <a:ext cx="102365" cy="639462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endParaRPr lang="zh-CN" altLang="zh-CN" sz="2400"/>
            </a:p>
          </p:txBody>
        </p:sp>
        <p:sp>
          <p:nvSpPr>
            <p:cNvPr id="90" name="Text Box 30">
              <a:extLst>
                <a:ext uri="{FF2B5EF4-FFF2-40B4-BE49-F238E27FC236}">
                  <a16:creationId xmlns:a16="http://schemas.microsoft.com/office/drawing/2014/main" id="{F3A91268-3ED0-4F5D-A620-5BD2204FB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271" y="3929495"/>
              <a:ext cx="460009" cy="23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RTT</a:t>
              </a:r>
            </a:p>
          </p:txBody>
        </p:sp>
        <p:sp>
          <p:nvSpPr>
            <p:cNvPr id="91" name="Line 35">
              <a:extLst>
                <a:ext uri="{FF2B5EF4-FFF2-40B4-BE49-F238E27FC236}">
                  <a16:creationId xmlns:a16="http://schemas.microsoft.com/office/drawing/2014/main" id="{3C7A5A34-1369-48EA-B08B-D76570C2B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09280" y="4483696"/>
              <a:ext cx="272972" cy="1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36">
              <a:extLst>
                <a:ext uri="{FF2B5EF4-FFF2-40B4-BE49-F238E27FC236}">
                  <a16:creationId xmlns:a16="http://schemas.microsoft.com/office/drawing/2014/main" id="{55D61C27-4B33-46D5-8330-63E1675CE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9707" y="4325456"/>
              <a:ext cx="756992" cy="40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file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CC0000"/>
                  </a:solidFill>
                </a:rPr>
                <a:t>received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4B87469C-F36B-4EC5-9EC6-1FA035E2E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2688" y="5077663"/>
              <a:ext cx="452426" cy="23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time</a:t>
              </a:r>
            </a:p>
          </p:txBody>
        </p:sp>
        <p:sp>
          <p:nvSpPr>
            <p:cNvPr id="94" name="Text Box 38">
              <a:extLst>
                <a:ext uri="{FF2B5EF4-FFF2-40B4-BE49-F238E27FC236}">
                  <a16:creationId xmlns:a16="http://schemas.microsoft.com/office/drawing/2014/main" id="{4DB0C4FA-EBF6-41D6-8361-82DB9FA40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8481" y="5063762"/>
              <a:ext cx="452426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time</a:t>
              </a:r>
            </a:p>
          </p:txBody>
        </p: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id="{231F7667-A603-4F74-BFAA-22C4D1315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58812" y="2196291"/>
              <a:ext cx="337424" cy="544681"/>
              <a:chOff x="4140" y="429"/>
              <a:chExt cx="1425" cy="2396"/>
            </a:xfrm>
          </p:grpSpPr>
          <p:sp>
            <p:nvSpPr>
              <p:cNvPr id="96" name="Freeform 44">
                <a:extLst>
                  <a:ext uri="{FF2B5EF4-FFF2-40B4-BE49-F238E27FC236}">
                    <a16:creationId xmlns:a16="http://schemas.microsoft.com/office/drawing/2014/main" id="{A0BF1096-3535-4793-95CE-2F022F8A8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Rectangle 45">
                <a:extLst>
                  <a:ext uri="{FF2B5EF4-FFF2-40B4-BE49-F238E27FC236}">
                    <a16:creationId xmlns:a16="http://schemas.microsoft.com/office/drawing/2014/main" id="{082F6D99-77E3-4F68-BE86-D4C4CDBF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1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98" name="Freeform 46">
                <a:extLst>
                  <a:ext uri="{FF2B5EF4-FFF2-40B4-BE49-F238E27FC236}">
                    <a16:creationId xmlns:a16="http://schemas.microsoft.com/office/drawing/2014/main" id="{48EAE556-B39B-4590-902C-059F8E290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47">
                <a:extLst>
                  <a:ext uri="{FF2B5EF4-FFF2-40B4-BE49-F238E27FC236}">
                    <a16:creationId xmlns:a16="http://schemas.microsoft.com/office/drawing/2014/main" id="{0F60076E-26AB-4B3D-96EF-1DF904E3A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Rectangle 48">
                <a:extLst>
                  <a:ext uri="{FF2B5EF4-FFF2-40B4-BE49-F238E27FC236}">
                    <a16:creationId xmlns:a16="http://schemas.microsoft.com/office/drawing/2014/main" id="{214ADE8D-0A61-4607-9AC1-3DB97C68B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0"/>
                <a:ext cx="598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01" name="Group 49">
                <a:extLst>
                  <a:ext uri="{FF2B5EF4-FFF2-40B4-BE49-F238E27FC236}">
                    <a16:creationId xmlns:a16="http://schemas.microsoft.com/office/drawing/2014/main" id="{19C0EAA3-178E-4799-B053-98BF120A4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6" name="AutoShape 50">
                  <a:extLst>
                    <a:ext uri="{FF2B5EF4-FFF2-40B4-BE49-F238E27FC236}">
                      <a16:creationId xmlns:a16="http://schemas.microsoft.com/office/drawing/2014/main" id="{461DAD55-3A9C-4BD3-B3E6-2F8F4E914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6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27" name="AutoShape 51">
                  <a:extLst>
                    <a:ext uri="{FF2B5EF4-FFF2-40B4-BE49-F238E27FC236}">
                      <a16:creationId xmlns:a16="http://schemas.microsoft.com/office/drawing/2014/main" id="{77927C13-BAB3-4729-990B-FE7D7343D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02" name="Rectangle 52">
                <a:extLst>
                  <a:ext uri="{FF2B5EF4-FFF2-40B4-BE49-F238E27FC236}">
                    <a16:creationId xmlns:a16="http://schemas.microsoft.com/office/drawing/2014/main" id="{CF4A48D3-EFAB-4C36-8A87-AF727682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8"/>
                <a:ext cx="592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03" name="Group 53">
                <a:extLst>
                  <a:ext uri="{FF2B5EF4-FFF2-40B4-BE49-F238E27FC236}">
                    <a16:creationId xmlns:a16="http://schemas.microsoft.com/office/drawing/2014/main" id="{3509DC62-1127-4CFD-9982-06EC983BCB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" name="AutoShape 54">
                  <a:extLst>
                    <a:ext uri="{FF2B5EF4-FFF2-40B4-BE49-F238E27FC236}">
                      <a16:creationId xmlns:a16="http://schemas.microsoft.com/office/drawing/2014/main" id="{AB6EAFD2-D7BE-443D-9ACC-D5E810B2A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25" name="AutoShape 55">
                  <a:extLst>
                    <a:ext uri="{FF2B5EF4-FFF2-40B4-BE49-F238E27FC236}">
                      <a16:creationId xmlns:a16="http://schemas.microsoft.com/office/drawing/2014/main" id="{C0D55025-7C0F-4785-ADCC-2CD6ADD07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7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04" name="Rectangle 56">
                <a:extLst>
                  <a:ext uri="{FF2B5EF4-FFF2-40B4-BE49-F238E27FC236}">
                    <a16:creationId xmlns:a16="http://schemas.microsoft.com/office/drawing/2014/main" id="{A2563988-F9AD-449A-9B62-584052AEC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8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05" name="Rectangle 57">
                <a:extLst>
                  <a:ext uri="{FF2B5EF4-FFF2-40B4-BE49-F238E27FC236}">
                    <a16:creationId xmlns:a16="http://schemas.microsoft.com/office/drawing/2014/main" id="{91FE7ECB-435E-4929-BEBE-E80503C0C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8"/>
                <a:ext cx="598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06" name="Group 58">
                <a:extLst>
                  <a:ext uri="{FF2B5EF4-FFF2-40B4-BE49-F238E27FC236}">
                    <a16:creationId xmlns:a16="http://schemas.microsoft.com/office/drawing/2014/main" id="{5876657D-6CAA-4C0E-AA23-1B78E5CD7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2" name="AutoShape 59">
                  <a:extLst>
                    <a:ext uri="{FF2B5EF4-FFF2-40B4-BE49-F238E27FC236}">
                      <a16:creationId xmlns:a16="http://schemas.microsoft.com/office/drawing/2014/main" id="{14176879-216F-4095-8320-9A102E732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81"/>
                  <a:ext cx="731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23" name="AutoShape 60">
                  <a:extLst>
                    <a:ext uri="{FF2B5EF4-FFF2-40B4-BE49-F238E27FC236}">
                      <a16:creationId xmlns:a16="http://schemas.microsoft.com/office/drawing/2014/main" id="{0EADD37D-C805-48A5-8322-F7B106AA7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698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07" name="Freeform 61">
                <a:extLst>
                  <a:ext uri="{FF2B5EF4-FFF2-40B4-BE49-F238E27FC236}">
                    <a16:creationId xmlns:a16="http://schemas.microsoft.com/office/drawing/2014/main" id="{6397161A-7F70-4A95-B000-FB39760C6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62">
                <a:extLst>
                  <a:ext uri="{FF2B5EF4-FFF2-40B4-BE49-F238E27FC236}">
                    <a16:creationId xmlns:a16="http://schemas.microsoft.com/office/drawing/2014/main" id="{8F7115F0-0315-4C87-8B63-283BBE59D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0" name="AutoShape 63">
                  <a:extLst>
                    <a:ext uri="{FF2B5EF4-FFF2-40B4-BE49-F238E27FC236}">
                      <a16:creationId xmlns:a16="http://schemas.microsoft.com/office/drawing/2014/main" id="{D7779E55-FFD6-4E18-8081-92C85777B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6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21" name="AutoShape 64">
                  <a:extLst>
                    <a:ext uri="{FF2B5EF4-FFF2-40B4-BE49-F238E27FC236}">
                      <a16:creationId xmlns:a16="http://schemas.microsoft.com/office/drawing/2014/main" id="{7810730B-0E85-42C3-96A4-795BE61F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7"/>
                  <a:ext cx="691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09" name="Rectangle 65">
                <a:extLst>
                  <a:ext uri="{FF2B5EF4-FFF2-40B4-BE49-F238E27FC236}">
                    <a16:creationId xmlns:a16="http://schemas.microsoft.com/office/drawing/2014/main" id="{67185451-E15A-43F5-A552-5376C6B89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0" name="Freeform 66">
                <a:extLst>
                  <a:ext uri="{FF2B5EF4-FFF2-40B4-BE49-F238E27FC236}">
                    <a16:creationId xmlns:a16="http://schemas.microsoft.com/office/drawing/2014/main" id="{EEDFC21B-C703-4CFA-9B5A-D44D619D8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67">
                <a:extLst>
                  <a:ext uri="{FF2B5EF4-FFF2-40B4-BE49-F238E27FC236}">
                    <a16:creationId xmlns:a16="http://schemas.microsoft.com/office/drawing/2014/main" id="{2CF2B8A0-CF08-4D61-A8C0-C3F2B9AAA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Oval 68">
                <a:extLst>
                  <a:ext uri="{FF2B5EF4-FFF2-40B4-BE49-F238E27FC236}">
                    <a16:creationId xmlns:a16="http://schemas.microsoft.com/office/drawing/2014/main" id="{3B7FBA9C-F2A7-496A-B694-172EC8020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826EDA03-8F2B-40CA-8DEA-C862C6C52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AutoShape 70">
                <a:extLst>
                  <a:ext uri="{FF2B5EF4-FFF2-40B4-BE49-F238E27FC236}">
                    <a16:creationId xmlns:a16="http://schemas.microsoft.com/office/drawing/2014/main" id="{3C761AB0-D2F9-4D6C-9EAD-DF7DF96F8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1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5" name="AutoShape 71">
                <a:extLst>
                  <a:ext uri="{FF2B5EF4-FFF2-40B4-BE49-F238E27FC236}">
                    <a16:creationId xmlns:a16="http://schemas.microsoft.com/office/drawing/2014/main" id="{45AB7876-FB36-43A0-AB13-81C492E3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8"/>
                <a:ext cx="1073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6" name="Oval 72">
                <a:extLst>
                  <a:ext uri="{FF2B5EF4-FFF2-40B4-BE49-F238E27FC236}">
                    <a16:creationId xmlns:a16="http://schemas.microsoft.com/office/drawing/2014/main" id="{FAE6FFFF-5FBB-4931-84FB-B54A71BBA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2380"/>
                <a:ext cx="160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7" name="Oval 73">
                <a:extLst>
                  <a:ext uri="{FF2B5EF4-FFF2-40B4-BE49-F238E27FC236}">
                    <a16:creationId xmlns:a16="http://schemas.microsoft.com/office/drawing/2014/main" id="{7F4A3D7D-5A1C-4D37-ACF9-31D52C36B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6"/>
                <a:ext cx="160" cy="13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8" name="Oval 74">
                <a:extLst>
                  <a:ext uri="{FF2B5EF4-FFF2-40B4-BE49-F238E27FC236}">
                    <a16:creationId xmlns:a16="http://schemas.microsoft.com/office/drawing/2014/main" id="{6335EAAB-8BAE-4785-9C35-DDC49FD42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0"/>
                <a:ext cx="155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9" name="Rectangle 75">
                <a:extLst>
                  <a:ext uri="{FF2B5EF4-FFF2-40B4-BE49-F238E27FC236}">
                    <a16:creationId xmlns:a16="http://schemas.microsoft.com/office/drawing/2014/main" id="{193396AF-E84D-44D9-B7A4-5ABC3F9E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5"/>
                <a:ext cx="85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grpSp>
          <p:nvGrpSpPr>
            <p:cNvPr id="128" name="Group 76">
              <a:extLst>
                <a:ext uri="{FF2B5EF4-FFF2-40B4-BE49-F238E27FC236}">
                  <a16:creationId xmlns:a16="http://schemas.microsoft.com/office/drawing/2014/main" id="{B8BC87F5-7B66-409B-8E5A-16EB09A4E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5211" y="2213984"/>
              <a:ext cx="556054" cy="564901"/>
              <a:chOff x="-44" y="1473"/>
              <a:chExt cx="981" cy="1105"/>
            </a:xfrm>
          </p:grpSpPr>
          <p:pic>
            <p:nvPicPr>
              <p:cNvPr id="129" name="Picture 77" descr="desktop_computer_stylized_medium">
                <a:extLst>
                  <a:ext uri="{FF2B5EF4-FFF2-40B4-BE49-F238E27FC236}">
                    <a16:creationId xmlns:a16="http://schemas.microsoft.com/office/drawing/2014/main" id="{3FCA21F8-2E08-4159-955F-B4EB99EE1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Freeform 78">
                <a:extLst>
                  <a:ext uri="{FF2B5EF4-FFF2-40B4-BE49-F238E27FC236}">
                    <a16:creationId xmlns:a16="http://schemas.microsoft.com/office/drawing/2014/main" id="{C7477F78-82EC-4042-BBBE-514AC15EC2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03653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1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持久性连接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828706" y="1137888"/>
            <a:ext cx="7557664" cy="1991860"/>
            <a:chOff x="7475837" y="2727996"/>
            <a:chExt cx="4363838" cy="1991860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1503745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每个对象需要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RTT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操作系统需要为每个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连接开销资源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浏览器经常会并行打开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连接以获取网页所需对象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非持续连接的问题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828706" y="3129748"/>
            <a:ext cx="7557667" cy="2422280"/>
            <a:chOff x="7475836" y="2727996"/>
            <a:chExt cx="4363839" cy="2064410"/>
          </a:xfrm>
        </p:grpSpPr>
        <p:sp>
          <p:nvSpPr>
            <p:cNvPr id="26" name="矩形 25"/>
            <p:cNvSpPr/>
            <p:nvPr/>
          </p:nvSpPr>
          <p:spPr>
            <a:xfrm>
              <a:off x="7475836" y="3182944"/>
              <a:ext cx="4363838" cy="1609462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发送相应后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server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保持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TCP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连接打开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无流水的持续性连接：收到前一个响应后发送新的请求；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每个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被引用的对象需要</a:t>
              </a:r>
              <a:r>
                <a:rPr lang="en-US" altLang="zh-CN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RTT</a:t>
              </a: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带有流水的持续性连接：客户端只要遇到一个引用对象就尽快发出请求；理想下，收到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所有引用对象只需</a:t>
              </a:r>
              <a:r>
                <a:rPr lang="en-US" altLang="zh-CN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RTT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20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持久性连接</a:t>
              </a:r>
              <a:endParaRPr lang="en-US" altLang="zh-CN" sz="2400" b="1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0" y="3924075"/>
            <a:ext cx="817468" cy="817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8" y="1468174"/>
            <a:ext cx="909833" cy="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549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5CF3F6-C440-49B0-8788-CD1B2769F0B2}"/>
              </a:ext>
            </a:extLst>
          </p:cNvPr>
          <p:cNvCxnSpPr>
            <a:cxnSpLocks/>
          </p:cNvCxnSpPr>
          <p:nvPr/>
        </p:nvCxnSpPr>
        <p:spPr>
          <a:xfrm>
            <a:off x="0" y="865926"/>
            <a:ext cx="10683433" cy="0"/>
          </a:xfrm>
          <a:prstGeom prst="line">
            <a:avLst/>
          </a:prstGeom>
          <a:ln w="19050" cmpd="dbl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125" y="233173"/>
            <a:ext cx="31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HTTP</a:t>
            </a:r>
            <a:r>
              <a:rPr lang="zh-CN" altLang="en-US" sz="3200" dirty="0">
                <a:latin typeface="+mj-ea"/>
                <a:ea typeface="+mj-ea"/>
              </a:rPr>
              <a:t>报文格式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821640" y="1557464"/>
            <a:ext cx="7557664" cy="1222419"/>
            <a:chOff x="7475837" y="2727996"/>
            <a:chExt cx="4363838" cy="1222419"/>
          </a:xfrm>
        </p:grpSpPr>
        <p:sp>
          <p:nvSpPr>
            <p:cNvPr id="23" name="矩形 22"/>
            <p:cNvSpPr/>
            <p:nvPr/>
          </p:nvSpPr>
          <p:spPr>
            <a:xfrm>
              <a:off x="7475837" y="3216111"/>
              <a:ext cx="4363838" cy="73430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请求消息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(Request)</a:t>
              </a: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响应消息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(Response)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88724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的两类消息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821641" y="3265611"/>
            <a:ext cx="4231534" cy="2037559"/>
            <a:chOff x="7475836" y="2727996"/>
            <a:chExt cx="4363839" cy="1736528"/>
          </a:xfrm>
        </p:grpSpPr>
        <p:sp>
          <p:nvSpPr>
            <p:cNvPr id="26" name="矩形 25"/>
            <p:cNvSpPr/>
            <p:nvPr/>
          </p:nvSpPr>
          <p:spPr>
            <a:xfrm>
              <a:off x="7475836" y="3182944"/>
              <a:ext cx="4363838" cy="1281580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ASCII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码 人直接可读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每行由</a:t>
              </a:r>
              <a:r>
                <a:rPr lang="en-US" altLang="zh-CN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个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回车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和</a:t>
              </a:r>
              <a:r>
                <a:rPr lang="zh-CN" altLang="en-US" sz="2000" dirty="0">
                  <a:solidFill>
                    <a:srgbClr val="C00000"/>
                  </a:solidFill>
                  <a:latin typeface="+mn-ea"/>
                  <a:cs typeface="+mn-ea"/>
                  <a:sym typeface="+mn-lt"/>
                </a:rPr>
                <a:t>换行符</a:t>
              </a:r>
              <a:r>
                <a:rPr lang="zh-CN" altLang="en-US" sz="2000" dirty="0">
                  <a:solidFill>
                    <a:prstClr val="black">
                      <a:lumMod val="100000"/>
                    </a:prstClr>
                  </a:solidFill>
                  <a:latin typeface="+mn-ea"/>
                  <a:cs typeface="+mn-ea"/>
                  <a:sym typeface="+mn-lt"/>
                </a:rPr>
                <a:t>结束</a:t>
              </a:r>
              <a:endParaRPr lang="en-US" altLang="zh-CN" sz="2000" dirty="0">
                <a:solidFill>
                  <a:prstClr val="black">
                    <a:lumMod val="100000"/>
                  </a:prstClr>
                </a:solidFill>
                <a:latin typeface="+mn-ea"/>
                <a:cs typeface="+mn-ea"/>
                <a:sym typeface="+mn-lt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一个请求报文能够具有多行或者至少一行。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416520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HTTP 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请求消息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(</a:t>
              </a:r>
              <a:r>
                <a:rPr lang="zh-CN" altLang="en-US" sz="2400" b="1" dirty="0">
                  <a:latin typeface="+mn-ea"/>
                  <a:cs typeface="+mn-ea"/>
                  <a:sym typeface="+mn-lt"/>
                </a:rPr>
                <a:t>如图</a:t>
              </a:r>
              <a:r>
                <a:rPr lang="en-US" altLang="zh-CN" sz="2400" b="1" dirty="0">
                  <a:latin typeface="+mn-ea"/>
                  <a:cs typeface="+mn-ea"/>
                  <a:sym typeface="+mn-lt"/>
                </a:rPr>
                <a:t>)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12E2FC-0456-437F-A18A-56F33416A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5" y="3850071"/>
            <a:ext cx="817468" cy="817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D0D88-CF18-4E6D-81F1-053E98331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2" y="1752063"/>
            <a:ext cx="909833" cy="909833"/>
          </a:xfrm>
          <a:prstGeom prst="rect">
            <a:avLst/>
          </a:prstGeom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BE7D2F00-57E9-47C3-A5BF-F8C4BFB6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228" y="1432895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HEAD commands</a:t>
            </a:r>
            <a:r>
              <a:rPr lang="en-US" altLang="zh-CN" dirty="0">
                <a:solidFill>
                  <a:srgbClr val="000099"/>
                </a:solidFill>
                <a:latin typeface="Gill Sans MT" panose="020B0502020104020203" pitchFamily="34" charset="0"/>
              </a:rPr>
              <a:t>)</a:t>
            </a:r>
            <a:endParaRPr lang="en-US" altLang="zh-CN" sz="24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3F843189-BC08-4631-A245-B04B0E7CF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900" y="2484459"/>
            <a:ext cx="166689" cy="434554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6D39AF6-80BB-4081-A567-19AC7FC192EF}"/>
              </a:ext>
            </a:extLst>
          </p:cNvPr>
          <p:cNvSpPr>
            <a:spLocks/>
          </p:cNvSpPr>
          <p:nvPr/>
        </p:nvSpPr>
        <p:spPr bwMode="auto">
          <a:xfrm>
            <a:off x="6176128" y="3109513"/>
            <a:ext cx="149225" cy="195738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37EF1843-7A1D-4D6D-9116-647A7C5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740" y="3486880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 lines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01C9975-71AD-48C2-B39C-1576441AE7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7303" y="5363680"/>
            <a:ext cx="333692" cy="345314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BA82EB82-3B6E-4B07-9007-00C02722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995" y="5425105"/>
            <a:ext cx="23653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99"/>
                </a:solidFill>
              </a:rPr>
              <a:t>end of header lines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8F52395-838D-49A1-91A5-1CA0218D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465" y="2807888"/>
            <a:ext cx="614045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GET /index.html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Host: www-net.cs.umass.edu\r\n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Accept: text/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html,application</a:t>
            </a:r>
            <a:r>
              <a:rPr lang="en-US" altLang="zh-CN" sz="1800" b="1" dirty="0">
                <a:latin typeface="Courier New" panose="02070309020205020404" pitchFamily="49" charset="0"/>
              </a:rPr>
              <a:t>/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xhtml+xml</a:t>
            </a:r>
            <a:r>
              <a:rPr lang="en-US" altLang="zh-CN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Accept-Language: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en-us,en;q</a:t>
            </a:r>
            <a:r>
              <a:rPr lang="en-US" altLang="zh-CN" sz="1800" b="1" dirty="0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Accept-Encoding: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gzip,deflate</a:t>
            </a:r>
            <a:r>
              <a:rPr lang="en-US" altLang="zh-CN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pitchFamily="49" charset="0"/>
              </a:rPr>
              <a:t>\r\n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F4B18C4-C8FC-4EDB-8A06-F721C88D9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33715" y="2325288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D8182674-32CE-414F-B72C-02F28F3D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515" y="2037950"/>
            <a:ext cx="241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/>
              <a:t>carriage return character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52CB6496-B82B-48D4-934F-17B81EB4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915" y="2334813"/>
            <a:ext cx="186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/>
              <a:t>line-feed character</a:t>
            </a:r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83A3AFCF-7C26-46CB-8A29-65B9050B47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4703" y="2634850"/>
            <a:ext cx="80962" cy="25241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942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4569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1041</Words>
  <Application>Microsoft Office PowerPoint</Application>
  <PresentationFormat>宽屏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MS PGothic</vt:lpstr>
      <vt:lpstr>方正兰亭超细黑简体</vt:lpstr>
      <vt:lpstr>汉仪中黑简</vt:lpstr>
      <vt:lpstr>微软雅黑</vt:lpstr>
      <vt:lpstr>Arial</vt:lpstr>
      <vt:lpstr>Arial Black</vt:lpstr>
      <vt:lpstr>Comic Sans MS</vt:lpstr>
      <vt:lpstr>Courier New</vt:lpstr>
      <vt:lpstr>Gill Sans MT</vt:lpstr>
      <vt:lpstr>Impact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申志鹏</dc:creator>
  <cp:lastModifiedBy>明彦 朱</cp:lastModifiedBy>
  <cp:revision>96</cp:revision>
  <dcterms:created xsi:type="dcterms:W3CDTF">2017-05-25T10:36:18Z</dcterms:created>
  <dcterms:modified xsi:type="dcterms:W3CDTF">2018-09-10T14:29:07Z</dcterms:modified>
</cp:coreProperties>
</file>