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314" r:id="rId3"/>
    <p:sldId id="299" r:id="rId4"/>
    <p:sldId id="300" r:id="rId5"/>
    <p:sldId id="303" r:id="rId6"/>
    <p:sldId id="304" r:id="rId7"/>
    <p:sldId id="305" r:id="rId8"/>
    <p:sldId id="308" r:id="rId9"/>
    <p:sldId id="309" r:id="rId10"/>
    <p:sldId id="311" r:id="rId11"/>
    <p:sldId id="298" r:id="rId12"/>
    <p:sldId id="263" r:id="rId13"/>
    <p:sldId id="302" r:id="rId14"/>
    <p:sldId id="264" r:id="rId15"/>
    <p:sldId id="301" r:id="rId16"/>
    <p:sldId id="313" r:id="rId17"/>
    <p:sldId id="282" r:id="rId18"/>
    <p:sldId id="312" r:id="rId19"/>
    <p:sldId id="292" r:id="rId20"/>
    <p:sldId id="293" r:id="rId21"/>
    <p:sldId id="294" r:id="rId22"/>
    <p:sldId id="29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FF00"/>
    <a:srgbClr val="FFFF99"/>
    <a:srgbClr val="A50021"/>
    <a:srgbClr val="660033"/>
    <a:srgbClr val="993300"/>
    <a:srgbClr val="FF9966"/>
    <a:srgbClr val="A3A3A3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857" autoAdjust="0"/>
  </p:normalViewPr>
  <p:slideViewPr>
    <p:cSldViewPr>
      <p:cViewPr varScale="1">
        <p:scale>
          <a:sx n="78" d="100"/>
          <a:sy n="78" d="100"/>
        </p:scale>
        <p:origin x="85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363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EEF5BF-4C0E-422E-B905-41DD6159BC5B}" type="datetime1">
              <a:rPr lang="zh-CN" altLang="en-US"/>
              <a:pPr>
                <a:defRPr/>
              </a:pPr>
              <a:t>2021/09/13</a:t>
            </a:fld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07C0304-6F55-4AED-8519-CADA7358E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03D215-33D3-4C08-9359-3B318A0CE509}" type="datetime1">
              <a:rPr lang="zh-CN" altLang="en-US"/>
              <a:pPr>
                <a:defRPr/>
              </a:pPr>
              <a:t>2021/09/13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B945D-DDB5-4F4A-9A3C-672CABB089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2021/09/13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6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CC6C2E-04B8-4175-8E81-D1AEED56226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软件工程的名称大家已经耳熟能详了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软件是要完成的目标，工程方法是手段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69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53833B-8F2A-4710-90C2-55D1F68237E4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280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C1DA4-CDFD-4078-BB45-259E284FA11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892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C1DA4-CDFD-4078-BB45-259E284FA11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20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Brooks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工作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IBM 360</a:t>
            </a:r>
            <a:r>
              <a:rPr lang="zh-CN" altLang="en-US" dirty="0" smtClean="0"/>
              <a:t>系统的负责人。</a:t>
            </a:r>
            <a:r>
              <a:rPr lang="en-US" altLang="zh-CN" dirty="0" smtClean="0"/>
              <a:t>1975</a:t>
            </a:r>
            <a:r>
              <a:rPr lang="zh-CN" altLang="en-US" dirty="0" smtClean="0"/>
              <a:t>年撰写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人月神话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1985</a:t>
            </a:r>
            <a:r>
              <a:rPr lang="zh-CN" altLang="en-US" dirty="0" smtClean="0"/>
              <a:t>年获得“图灵奖”</a:t>
            </a:r>
            <a:endParaRPr lang="en-US" altLang="zh-CN" dirty="0" smtClean="0"/>
          </a:p>
          <a:p>
            <a:r>
              <a:rPr lang="zh-CN" altLang="en-US" dirty="0" smtClean="0"/>
              <a:t>主要观点：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人月神话；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没有银弹；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变化永恒（唯一的不变就是“不断的变化”）；</a:t>
            </a:r>
            <a:r>
              <a:rPr lang="en-US" altLang="zh-CN" dirty="0" smtClean="0"/>
              <a:t>4.</a:t>
            </a:r>
            <a:r>
              <a:rPr lang="zh-CN" altLang="en-US" dirty="0" smtClean="0"/>
              <a:t>沟通与协作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03D215-33D3-4C08-9359-3B318A0CE509}" type="datetime1">
              <a:rPr lang="zh-CN" altLang="en-US" smtClean="0"/>
              <a:pPr>
                <a:defRPr/>
              </a:pPr>
              <a:t>2021/09/13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B945D-DDB5-4F4A-9A3C-672CABB0894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71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03D215-33D3-4C08-9359-3B318A0CE509}" type="datetime1">
              <a:rPr lang="zh-CN" altLang="en-US" smtClean="0"/>
              <a:pPr>
                <a:defRPr/>
              </a:pPr>
              <a:t>2021/09/13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B945D-DDB5-4F4A-9A3C-672CABB0894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01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2021/9/13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计算学部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683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6FCF-4987-4BC2-9947-50568FE05489}" type="datetime5">
              <a:rPr lang="zh-CN" altLang="en-US"/>
              <a:pPr>
                <a:defRPr/>
              </a:pPr>
              <a:t>2021/9/13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55B08-50B7-4E76-A1ED-25DDB46EE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81063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8C43-2BF0-4C89-BDF0-4275ECDBA968}" type="datetime5">
              <a:rPr lang="zh-CN" altLang="en-US"/>
              <a:pPr>
                <a:defRPr/>
              </a:pPr>
              <a:t>2021/9/13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C04FD-B171-49AF-B026-9543C2BA1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158999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2021/9/13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6351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212301442778138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CC0000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6649F50A-58F4-4B57-93ED-0FE0EF5A693B}" type="datetime5">
              <a:rPr lang="zh-CN" altLang="en-US"/>
              <a:pPr>
                <a:defRPr/>
              </a:pPr>
              <a:t>2021/9/13</a:t>
            </a:fld>
            <a:endParaRPr lang="en-US" altLang="zh-CN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哈工大软件学院</a:t>
            </a:r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CC"/>
                </a:solidFill>
              </a:defRPr>
            </a:lvl1pPr>
          </a:lstStyle>
          <a:p>
            <a:pPr>
              <a:defRPr/>
            </a:pPr>
            <a:fld id="{551DE0EC-873D-414A-962F-641D2DF2B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/>
          </a:p>
        </p:txBody>
      </p:sp>
      <p:sp>
        <p:nvSpPr>
          <p:cNvPr id="120841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zh-CN" altLang="zh-CN" sz="2400" b="1" smtClean="0">
              <a:solidFill>
                <a:srgbClr val="000066"/>
              </a:solidFill>
            </a:endParaRPr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 smtClean="0"/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4" r:id="rId3"/>
  </p:sldLayoutIdLst>
  <p:transition spd="med"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99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2019&#32423;&#26412;&#31185;&#12298;&#36719;&#20214;&#36807;&#31243;&#19982;&#24037;&#20855;&#12299;&#29677;&#32423;&#25277;&#31614;&#31243;&#24207;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298;&#36719;&#20214;&#36807;&#31243;&#19982;&#24037;&#20855;&#12299;-&#35838;&#31243;&#20171;&#32461;-&#38468;&#20214;1-&#24754;&#20652;&#30340;&#31243;&#24207;&#21592;.pp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&#12298;&#36719;&#20214;&#36807;&#31243;&#19982;&#24037;&#20855;&#12299;-&#35838;&#31243;&#20171;&#32461;-&#38468;&#20214;7-&#20020;&#26102;&#32467;&#26500;&#36719;&#20214;-&#27979;&#35797;&#25253;&#21578;by&#20013;&#30005;&#20247;&#32500;.pdf" TargetMode="External"/><Relationship Id="rId3" Type="http://schemas.openxmlformats.org/officeDocument/2006/relationships/hyperlink" Target="&#12298;&#36719;&#20214;&#36807;&#31243;&#19982;&#24037;&#20855;&#12299;-&#35838;&#31243;&#20171;&#32461;-&#38468;&#20214;8-&#37197;&#32622;&#31649;&#29702;&#20043;&#21457;&#24067;&#29256;&#26412;&#31649;&#29702;&#26679;&#20363;.pptx" TargetMode="External"/><Relationship Id="rId7" Type="http://schemas.openxmlformats.org/officeDocument/2006/relationships/hyperlink" Target="&#12298;&#36719;&#20214;&#36807;&#31243;&#19982;&#24037;&#20855;&#12299;-&#35838;&#31243;&#20171;&#32461;-&#38468;&#20214;5-&#22823;&#24198;&#28860;&#21270;&#39033;&#30446;&#21518;&#35780;&#20215;&#31995;&#32479;&#38656;&#27714;&#20998;&#26512;&#21450;&#24635;&#20307;&#35774;&#35745;&#26041;&#26696;V20091216.doc" TargetMode="External"/><Relationship Id="rId2" Type="http://schemas.openxmlformats.org/officeDocument/2006/relationships/hyperlink" Target="http://duokaile.6655.la:800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&#12298;&#36719;&#20214;&#36807;&#31243;&#19982;&#24037;&#20855;&#12299;-&#35838;&#31243;&#20171;&#32461;-&#38468;&#20214;4-&#25195;&#25551;&#24402;&#26723;&#36719;&#20214;&#39044;&#31639;.xlsx" TargetMode="External"/><Relationship Id="rId5" Type="http://schemas.openxmlformats.org/officeDocument/2006/relationships/hyperlink" Target="&#12298;&#36719;&#20214;&#36807;&#31243;&#19982;&#24037;&#20855;&#12299;-&#35838;&#31243;&#20171;&#32461;-&#38468;&#20214;3-&#20856;&#22411;HIS&#31995;&#32479;&#38656;&#27714;&#20998;&#26512;.ppt" TargetMode="External"/><Relationship Id="rId4" Type="http://schemas.openxmlformats.org/officeDocument/2006/relationships/hyperlink" Target="&#12298;&#36719;&#20214;&#36807;&#31243;&#19982;&#24037;&#20855;&#12299;-&#35838;&#31243;&#20171;&#32461;-&#38468;&#20214;2-&#26723;&#26696;&#31649;&#29702;&#36719;&#20214;&#22522;&#30784;&#38656;&#27714;&#31616;&#36848;v0.1.docx" TargetMode="External"/><Relationship Id="rId9" Type="http://schemas.openxmlformats.org/officeDocument/2006/relationships/hyperlink" Target="&#12298;&#36719;&#20214;&#36807;&#31243;&#19982;&#24037;&#20855;&#12299;-&#35838;&#31243;&#20171;&#32461;-&#38468;&#20214;6-&#28860;&#27833;&#21270;&#24037;&#39033;&#30446;&#21518;&#35780;&#20215;&#31995;&#32479;&#35828;&#26126;&#20070;V20091216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12298;&#36719;&#20214;&#36807;&#31243;&#19982;&#24037;&#20855;&#12299;-&#35838;&#31243;&#20171;&#32461;-&#38468;&#20214;2-&#26723;&#26696;&#31649;&#29702;&#36719;&#20214;&#22522;&#30784;&#38656;&#27714;&#31616;&#36848;v0.1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邮        箱：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哈工大计算学部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/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国家示范性软件学院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软件工程教研室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2021.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09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5932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536" y="1340768"/>
            <a:ext cx="9001000" cy="4691369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建立软件开发过程的工程观念，熟悉各类软件过程模型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与工具，能够运用适当的模型与工具设计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实现复杂的软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件系统；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了解结构化的软件开发方法，理解面向对象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的建模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思想，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掌握面向对象的分析与设计方法及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建模技术，掌握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复杂的软件系统开发过程各阶段（分析、设计、测试、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维护等）的技术方法和工具；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具备运用统一化、标准化建模工具对复杂软件系统的问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题抽象与建模能力、分析与设计能力、实现与测试能力，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同时具备改进软件开发方法和工具的能力；</a:t>
            </a:r>
          </a:p>
          <a:p>
            <a:pPr marL="179388" marR="0" lvl="0" indent="-1793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53657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课程目标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能够针对复杂软件系统开发过程撰写需求规格说明书、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系统设计报告、系统测试报告等规范化文档，具备交流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与沟通、团队协作与组织能力。</a:t>
            </a:r>
          </a:p>
        </p:txBody>
      </p:sp>
    </p:spTree>
    <p:extLst>
      <p:ext uri="{BB962C8B-B14F-4D97-AF65-F5344CB8AC3E}">
        <p14:creationId xmlns:p14="http://schemas.microsoft.com/office/powerpoint/2010/main" val="10960528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ChangeArrowheads="1"/>
          </p:cNvSpPr>
          <p:nvPr/>
        </p:nvSpPr>
        <p:spPr bwMode="auto">
          <a:xfrm>
            <a:off x="683568" y="1324744"/>
            <a:ext cx="7992888" cy="419248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认识：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软件开发是个系统工程，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实现只是软件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非常重要的一个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部分（必要条件）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了解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软件开发全过程</a:t>
            </a:r>
            <a:endParaRPr lang="en-US" altLang="zh-CN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掌握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软件开发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过程的分析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配置的理论、</a:t>
            </a: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方法和工具</a:t>
            </a:r>
            <a:endParaRPr lang="en-US" altLang="zh-CN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7030A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A50021"/>
                </a:solidFill>
                <a:latin typeface="+mn-lt"/>
                <a:ea typeface="楷体_GB2312" pitchFamily="49" charset="-122"/>
              </a:rPr>
              <a:t>学会</a:t>
            </a:r>
            <a:r>
              <a:rPr lang="zh-CN" altLang="en-US" b="1" dirty="0">
                <a:solidFill>
                  <a:srgbClr val="A50021"/>
                </a:solidFill>
                <a:latin typeface="+mn-lt"/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项目管理、人员管理与沟通、文档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撰写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规范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</a:rPr>
              <a:t>课程开设的目的和意义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课程基本信息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5" y="1055856"/>
            <a:ext cx="8280919" cy="5267433"/>
          </a:xfrm>
          <a:prstGeom prst="rect">
            <a:avLst/>
          </a:prstGeom>
          <a:ln>
            <a:solidFill>
              <a:srgbClr val="5B9BD5"/>
            </a:solidFill>
          </a:ln>
        </p:spPr>
        <p:txBody>
          <a:bodyPr vert="horz" lIns="91440" tIns="45720" rIns="91440" bIns="45720" rtlCol="0" anchor="ctr" anchorCtr="1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lvl="0" indent="-358775" fontAlgn="auto">
              <a:spcAft>
                <a:spcPts val="0"/>
              </a:spcAft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课程编号： </a:t>
            </a:r>
            <a:r>
              <a:rPr kumimoji="0" lang="en-US" altLang="zh-CN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CS32451 / </a:t>
            </a:r>
            <a:r>
              <a:rPr kumimoji="0" lang="en-US" altLang="zh-CN" sz="22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CS33451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课程名称：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英文名称：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Software Process and Tools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课程类别：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专业核心课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  学  时：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72 </a:t>
            </a:r>
            <a:r>
              <a:rPr kumimoji="0" lang="en-US" altLang="zh-CN" sz="2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 48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，其中：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大班讲授：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小班研讨：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b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        验：</a:t>
            </a:r>
            <a:r>
              <a:rPr kumimoji="0"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  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综合实践：</a:t>
            </a:r>
            <a:r>
              <a:rPr kumimoji="0" lang="en-US" altLang="zh-CN" sz="2200" b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学时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  学  分：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4.5 / 3.0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先修课程：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高级语言程序设计、软件构造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适用专业：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软件工程专业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其他计算机相关专业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开课学期：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秋</a:t>
            </a:r>
          </a:p>
          <a:p>
            <a:pPr marL="446088" marR="0" lvl="0" indent="-358775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5000"/>
              <a:buFont typeface="Wingdings" panose="05000000000000000000" pitchFamily="2" charset="2"/>
              <a:buChar char="l"/>
              <a:tabLst>
                <a:tab pos="631825" algn="l"/>
              </a:tabLst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开课单位：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计算学部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国家示范性软件学院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302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课程内容之间的逻辑关系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942566" cy="525658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课程考核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23386"/>
              </p:ext>
            </p:extLst>
          </p:nvPr>
        </p:nvGraphicFramePr>
        <p:xfrm>
          <a:off x="74846" y="886032"/>
          <a:ext cx="9001000" cy="5753304"/>
        </p:xfrm>
        <a:graphic>
          <a:graphicData uri="http://schemas.openxmlformats.org/drawingml/2006/table">
            <a:tbl>
              <a:tblPr firstRow="1" firstCol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913530537"/>
                    </a:ext>
                  </a:extLst>
                </a:gridCol>
                <a:gridCol w="819533">
                  <a:extLst>
                    <a:ext uri="{9D8B030D-6E8A-4147-A177-3AD203B41FA5}">
                      <a16:colId xmlns:a16="http://schemas.microsoft.com/office/drawing/2014/main" val="502819153"/>
                    </a:ext>
                  </a:extLst>
                </a:gridCol>
                <a:gridCol w="6290715">
                  <a:extLst>
                    <a:ext uri="{9D8B030D-6E8A-4147-A177-3AD203B41FA5}">
                      <a16:colId xmlns:a16="http://schemas.microsoft.com/office/drawing/2014/main" val="33785014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784969554"/>
                    </a:ext>
                  </a:extLst>
                </a:gridCol>
              </a:tblGrid>
              <a:tr h="40783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分值</a:t>
                      </a:r>
                      <a:endParaRPr lang="zh-CN" sz="19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</a:t>
                      </a:r>
                      <a:r>
                        <a:rPr lang="en-US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评价细则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78270"/>
                  </a:ext>
                </a:extLst>
              </a:tr>
              <a:tr h="46091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）平时成绩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平时课堂表现、模型练习作业等，按完成情况评定成绩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2718"/>
                  </a:ext>
                </a:extLst>
              </a:tr>
              <a:tr h="146339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）课程实验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共分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个实验，每个实验占课程总成绩的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5%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，每个实验成绩考核按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分计算，其中：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）实验表现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）实验完成质量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）实验报告撰写情况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9987"/>
                  </a:ext>
                </a:extLst>
              </a:tr>
              <a:tr h="2040556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）综合实践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综合实践成绩考核，占课程总成绩的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计算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：</a:t>
                      </a:r>
                      <a:endParaRPr lang="en-US" altLang="zh-CN" sz="1900" b="1" kern="1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）项目文档撰写，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分，其中包括：①可行性分析报告、项目开发计划，②需求规格说明书，③总体设计文档，④详细设计文档，⑤测试报告，⑥系统使用说明；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）系统实现情况（含系统运行结果，代码质量即代码风格和注释），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）项目评审（含团队协作、答辩表现），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11496"/>
                  </a:ext>
                </a:extLst>
              </a:tr>
              <a:tr h="710015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）期末考试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采用闭卷笔试考试形式，试卷内容覆盖各章知识点，按照试卷参考答案评分。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83837"/>
                  </a:ext>
                </a:extLst>
              </a:tr>
              <a:tr h="670598">
                <a:tc gridSpan="4"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sz="1900" b="0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最终成绩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平时考核（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×10% +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实验成绩（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实践成绩（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%+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期末考试成绩（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50%</a:t>
                      </a:r>
                      <a:endParaRPr lang="zh-CN" sz="19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780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课程考核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方式（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学分）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1443"/>
              </p:ext>
            </p:extLst>
          </p:nvPr>
        </p:nvGraphicFramePr>
        <p:xfrm>
          <a:off x="38493" y="1124744"/>
          <a:ext cx="9033658" cy="5085774"/>
        </p:xfrm>
        <a:graphic>
          <a:graphicData uri="http://schemas.openxmlformats.org/drawingml/2006/table">
            <a:tbl>
              <a:tblPr firstRow="1" firstCol="1" bandRow="1"/>
              <a:tblGrid>
                <a:gridCol w="1728192">
                  <a:extLst>
                    <a:ext uri="{9D8B030D-6E8A-4147-A177-3AD203B41FA5}">
                      <a16:colId xmlns:a16="http://schemas.microsoft.com/office/drawing/2014/main" val="2913530537"/>
                    </a:ext>
                  </a:extLst>
                </a:gridCol>
                <a:gridCol w="819533">
                  <a:extLst>
                    <a:ext uri="{9D8B030D-6E8A-4147-A177-3AD203B41FA5}">
                      <a16:colId xmlns:a16="http://schemas.microsoft.com/office/drawing/2014/main" val="502819153"/>
                    </a:ext>
                  </a:extLst>
                </a:gridCol>
                <a:gridCol w="6290715">
                  <a:extLst>
                    <a:ext uri="{9D8B030D-6E8A-4147-A177-3AD203B41FA5}">
                      <a16:colId xmlns:a16="http://schemas.microsoft.com/office/drawing/2014/main" val="3378501403"/>
                    </a:ext>
                  </a:extLst>
                </a:gridCol>
                <a:gridCol w="195218">
                  <a:extLst>
                    <a:ext uri="{9D8B030D-6E8A-4147-A177-3AD203B41FA5}">
                      <a16:colId xmlns:a16="http://schemas.microsoft.com/office/drawing/2014/main" val="3784969554"/>
                    </a:ext>
                  </a:extLst>
                </a:gridCol>
              </a:tblGrid>
              <a:tr h="40783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考核环节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分值</a:t>
                      </a:r>
                      <a:endParaRPr lang="zh-CN" sz="1900" b="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考核</a:t>
                      </a:r>
                      <a:r>
                        <a:rPr lang="en-US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900" b="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评价细则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78270"/>
                  </a:ext>
                </a:extLst>
              </a:tr>
              <a:tr h="46091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）平时成绩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平时课堂表现、模型练习作业等，按完成情况评定成绩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2718"/>
                  </a:ext>
                </a:extLst>
              </a:tr>
              <a:tr h="146339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作业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en-US" alt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3-4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作业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，每个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实验成绩考核按</a:t>
                      </a:r>
                      <a:r>
                        <a:rPr lang="en-US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1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分计算</a:t>
                      </a:r>
                      <a:r>
                        <a:rPr 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具体考核细则见作业评分细则。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459987"/>
                  </a:ext>
                </a:extLst>
              </a:tr>
              <a:tr h="2083041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6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期末考试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70%</a:t>
                      </a:r>
                      <a:endParaRPr lang="zh-CN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9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采用闭卷笔试考试形式，试卷内容覆盖各章知识点，按照试卷参考答案评分。</a:t>
                      </a:r>
                      <a:endParaRPr lang="zh-CN" altLang="en-US" sz="1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911496"/>
                  </a:ext>
                </a:extLst>
              </a:tr>
              <a:tr h="670598">
                <a:tc gridSpan="4"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1900" b="0" kern="100" dirty="0" smtClean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</a:t>
                      </a:r>
                      <a:r>
                        <a:rPr lang="zh-CN" sz="1900" b="0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最终成绩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平时考核（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×10% + </a:t>
                      </a:r>
                      <a:r>
                        <a:rPr lang="zh-CN" alt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作业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成绩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20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 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</a:b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zh-CN" alt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期末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考试</a:t>
                      </a:r>
                      <a:r>
                        <a:rPr lang="zh-CN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成绩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× </a:t>
                      </a:r>
                      <a:r>
                        <a:rPr lang="en-US" sz="19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sz="19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9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3803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/>
              <a:t>No.01</a:t>
            </a:r>
            <a:r>
              <a:rPr lang="zh-CN" altLang="en-US" b="1" dirty="0"/>
              <a:t>：</a:t>
            </a:r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软件工程：实践者的研究方法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zh-CN" altLang="en-US" sz="2000" b="1" dirty="0">
                <a:solidFill>
                  <a:srgbClr val="A50021"/>
                </a:solidFill>
              </a:rPr>
              <a:t>（第</a:t>
            </a:r>
            <a:r>
              <a:rPr lang="en-US" altLang="zh-CN" sz="2000" b="1" dirty="0">
                <a:solidFill>
                  <a:srgbClr val="A50021"/>
                </a:solidFill>
              </a:rPr>
              <a:t>7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]Rogers S. Pressman</a:t>
            </a:r>
            <a:r>
              <a:rPr lang="zh-CN" altLang="en-US" b="1" dirty="0">
                <a:solidFill>
                  <a:schemeClr val="accent2"/>
                </a:solidFill>
              </a:rPr>
              <a:t>著郑人杰等译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机械工业出版社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55.00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0" y="777314"/>
            <a:ext cx="4104454" cy="5820038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参考书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No.02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软件工程实践教程：基于开源与群智的方法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毛新军、王涛、余跃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高等教育出版社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1" latinLnBrk="0" hangingPunct="1">
              <a:lnSpc>
                <a:spcPts val="3200"/>
              </a:lnSpc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2019.03</a:t>
            </a:r>
          </a:p>
          <a:p>
            <a:pPr marL="0" marR="0" lvl="0" indent="0" algn="ctr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价格：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42.00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96" y="784998"/>
            <a:ext cx="4295032" cy="573329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3552795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No.03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敏捷软件开发：原则、模式与实践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]Robert C. Martin.</a:t>
            </a:r>
            <a:r>
              <a:rPr lang="zh-CN" altLang="en-US" b="1" dirty="0">
                <a:solidFill>
                  <a:schemeClr val="accent2"/>
                </a:solidFill>
              </a:rPr>
              <a:t>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邓辉等译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清华大学出版社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2016.06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59.00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1" y="785724"/>
            <a:ext cx="4104453" cy="5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8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No.04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构建之法：现代软件工程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en-US" altLang="zh-CN" sz="2000" b="1" dirty="0">
                <a:solidFill>
                  <a:srgbClr val="A50021"/>
                </a:solidFill>
              </a:rPr>
              <a:t>(</a:t>
            </a:r>
            <a:r>
              <a:rPr lang="zh-CN" altLang="en-US" sz="2000" b="1" dirty="0">
                <a:solidFill>
                  <a:srgbClr val="A50021"/>
                </a:solidFill>
              </a:rPr>
              <a:t>第</a:t>
            </a:r>
            <a:r>
              <a:rPr lang="en-US" altLang="zh-CN" sz="2000" b="1" dirty="0">
                <a:solidFill>
                  <a:srgbClr val="A50021"/>
                </a:solidFill>
              </a:rPr>
              <a:t>3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sz="2000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邹欣著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人民邮电出版社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2018.01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66.00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72" y="836712"/>
            <a:ext cx="3860584" cy="5628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14804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ChangeArrowheads="1"/>
          </p:cNvSpPr>
          <p:nvPr/>
        </p:nvSpPr>
        <p:spPr bwMode="auto">
          <a:xfrm>
            <a:off x="1576354" y="1124744"/>
            <a:ext cx="6884078" cy="3960440"/>
          </a:xfrm>
          <a:prstGeom prst="flowChartProcess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C/C++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语言，掌握了基本编程技巧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Java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语言，掌握了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J2EE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技术架构，熟练使用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Eclipse IDE</a:t>
            </a: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学会了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C#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，熟练使用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.NET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平台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还学了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Python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JSon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XML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SSH</a:t>
            </a: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也熟悉了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MySQL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MongoDB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SQL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语言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… 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引子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827584" y="5191546"/>
            <a:ext cx="7776864" cy="111777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我们可以很自豪地说：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我们会编程序了，我们会编写很复杂的程序了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… 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419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93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1" build="allAtOnce" animBg="1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 smtClean="0"/>
              <a:t>No.05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人月神话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]Frederick P. Brooks</a:t>
            </a:r>
            <a:r>
              <a:rPr lang="zh-CN" altLang="en-US" b="1" dirty="0">
                <a:solidFill>
                  <a:schemeClr val="accent2"/>
                </a:solidFill>
              </a:rPr>
              <a:t>著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汪颖等译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清华大学出版社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2015.04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68.00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64704"/>
            <a:ext cx="3888432" cy="58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08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A50021"/>
                </a:solidFill>
              </a:rPr>
              <a:t>教学参考书推荐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539754" y="1341441"/>
            <a:ext cx="3744913" cy="4319587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参考书 </a:t>
            </a:r>
            <a:r>
              <a:rPr lang="en-US" altLang="zh-CN" b="1" dirty="0"/>
              <a:t>No.01</a:t>
            </a:r>
            <a:r>
              <a:rPr lang="zh-CN" altLang="en-US" b="1" dirty="0"/>
              <a:t>：</a:t>
            </a:r>
          </a:p>
          <a:p>
            <a:pPr algn="ctr" eaLnBrk="1" hangingPunct="1"/>
            <a:r>
              <a:rPr lang="zh-CN" altLang="en-US" dirty="0"/>
              <a:t> </a:t>
            </a: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rgbClr val="A50021"/>
                </a:solidFill>
              </a:rPr>
              <a:t>《</a:t>
            </a:r>
            <a:r>
              <a:rPr lang="zh-CN" altLang="en-US" b="1" dirty="0">
                <a:solidFill>
                  <a:srgbClr val="A50021"/>
                </a:solidFill>
              </a:rPr>
              <a:t>软件工程：实践者的研究方法</a:t>
            </a:r>
            <a:r>
              <a:rPr lang="en-US" altLang="zh-CN" b="1" dirty="0">
                <a:solidFill>
                  <a:srgbClr val="A50021"/>
                </a:solidFill>
              </a:rPr>
              <a:t>》</a:t>
            </a:r>
            <a:r>
              <a:rPr lang="zh-CN" altLang="en-US" sz="2000" b="1" dirty="0">
                <a:solidFill>
                  <a:srgbClr val="A50021"/>
                </a:solidFill>
              </a:rPr>
              <a:t>（第</a:t>
            </a:r>
            <a:r>
              <a:rPr lang="en-US" altLang="zh-CN" sz="2000" b="1" dirty="0">
                <a:solidFill>
                  <a:srgbClr val="A50021"/>
                </a:solidFill>
              </a:rPr>
              <a:t>7</a:t>
            </a:r>
            <a:r>
              <a:rPr lang="zh-CN" altLang="en-US" sz="2000" b="1" dirty="0">
                <a:solidFill>
                  <a:srgbClr val="A50021"/>
                </a:solidFill>
              </a:rPr>
              <a:t>版）</a:t>
            </a:r>
            <a:endParaRPr lang="en-US" altLang="zh-CN" b="1" dirty="0">
              <a:solidFill>
                <a:srgbClr val="A50021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[</a:t>
            </a:r>
            <a:r>
              <a:rPr lang="zh-CN" altLang="en-US" b="1" dirty="0">
                <a:solidFill>
                  <a:schemeClr val="accent2"/>
                </a:solidFill>
              </a:rPr>
              <a:t>美</a:t>
            </a:r>
            <a:r>
              <a:rPr lang="en-US" altLang="zh-CN" b="1" dirty="0">
                <a:solidFill>
                  <a:schemeClr val="accent2"/>
                </a:solidFill>
              </a:rPr>
              <a:t>]Rogers S. Pressman</a:t>
            </a:r>
            <a:r>
              <a:rPr lang="zh-CN" altLang="en-US" b="1" dirty="0">
                <a:solidFill>
                  <a:schemeClr val="accent2"/>
                </a:solidFill>
              </a:rPr>
              <a:t>著郑人杰等译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机械工业出版社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 eaLnBrk="1" hangingPunct="1">
              <a:lnSpc>
                <a:spcPts val="32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2015.01</a:t>
            </a:r>
          </a:p>
          <a:p>
            <a:pPr algn="ctr" eaLnBrk="1" hangingPunct="1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价格：</a:t>
            </a:r>
            <a:r>
              <a:rPr lang="zh-CN" altLang="en-US" b="1" dirty="0">
                <a:solidFill>
                  <a:srgbClr val="CC0000"/>
                </a:solidFill>
              </a:rPr>
              <a:t>￥</a:t>
            </a:r>
            <a:r>
              <a:rPr lang="en-US" altLang="zh-CN" b="1" dirty="0">
                <a:solidFill>
                  <a:srgbClr val="CC0000"/>
                </a:solidFill>
              </a:rPr>
              <a:t>55.00</a:t>
            </a:r>
          </a:p>
          <a:p>
            <a:pPr algn="ctr" eaLnBrk="1" hangingPunct="1"/>
            <a:endParaRPr lang="en-US" altLang="zh-CN" dirty="0"/>
          </a:p>
        </p:txBody>
      </p:sp>
      <p:pic>
        <p:nvPicPr>
          <p:cNvPr id="3" name="图片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764704"/>
            <a:ext cx="4032448" cy="57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027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+mj-lt"/>
                  <a:ea typeface="华文隶书" panose="02010800040101010101" pitchFamily="2" charset="-122"/>
                </a:rPr>
                <a:t>事实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隶书" panose="02010800040101010101" pitchFamily="2" charset="-122"/>
              </a:endParaRPr>
            </a:p>
          </p:txBody>
        </p:sp>
      </p:grpSp>
      <p:sp>
        <p:nvSpPr>
          <p:cNvPr id="9" name="AutoShape 2">
            <a:hlinkClick r:id="rId2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1006921" y="1503979"/>
            <a:ext cx="7776864" cy="111777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j-lt"/>
              </a:rPr>
              <a:t>公司程序员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经常自嘲：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cs typeface="+mn-cs"/>
              </a:rPr>
              <a:t>   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码农</a:t>
            </a:r>
            <a:r>
              <a:rPr lang="zh-CN" altLang="en-US" b="1" u="sng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，</a:t>
            </a:r>
            <a:r>
              <a:rPr lang="zh-CN" altLang="en-US" b="1" u="sng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程序</a:t>
            </a:r>
            <a:r>
              <a:rPr lang="zh-CN" altLang="en-US" b="1" u="sng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猿、悲催的程序员 </a:t>
            </a:r>
            <a:r>
              <a:rPr kumimoji="1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…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华文行楷" panose="02010800040101010101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003130" y="2780928"/>
            <a:ext cx="7776864" cy="208823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我们思考过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吗？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QQ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、微信、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Facebook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、王者荣耀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en-US" altLang="zh-CN" b="1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淘宝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</a:rPr>
              <a:t>京东商务平台、</a:t>
            </a:r>
            <a:r>
              <a:rPr lang="zh-CN" altLang="en-US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银行业务系统、</a:t>
            </a:r>
            <a:r>
              <a:rPr lang="zh-CN" altLang="en-US" b="1" dirty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企业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ERP</a:t>
            </a:r>
            <a:r>
              <a:rPr lang="zh-CN" altLang="en-US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系统 </a:t>
            </a:r>
            <a:r>
              <a:rPr lang="en-US" altLang="zh-CN" b="1" dirty="0" smtClean="0">
                <a:solidFill>
                  <a:srgbClr val="A50021"/>
                </a:solidFill>
                <a:latin typeface="+mj-lt"/>
                <a:ea typeface="华文行楷" panose="02010800040101010101" pitchFamily="2" charset="-122"/>
              </a:rPr>
              <a:t>…</a:t>
            </a:r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1003130" y="5085184"/>
            <a:ext cx="7776864" cy="50405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00"/>
              </a:buClr>
              <a:buSzPct val="85000"/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软件开发仅仅是编程吗？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950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7544" y="908720"/>
            <a:ext cx="1080120" cy="742662"/>
            <a:chOff x="230500" y="833588"/>
            <a:chExt cx="1080120" cy="742662"/>
          </a:xfrm>
        </p:grpSpPr>
        <p:sp>
          <p:nvSpPr>
            <p:cNvPr id="2" name="爆炸形 2 1"/>
            <p:cNvSpPr/>
            <p:nvPr/>
          </p:nvSpPr>
          <p:spPr bwMode="auto">
            <a:xfrm>
              <a:off x="230500" y="833588"/>
              <a:ext cx="1080120" cy="742662"/>
            </a:xfrm>
            <a:prstGeom prst="irregularSeal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3988" y="1034388"/>
              <a:ext cx="728578" cy="397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华文隶书" panose="02010800040101010101" pitchFamily="2" charset="-122"/>
                  <a:cs typeface="+mn-cs"/>
                </a:rPr>
                <a:t>事实</a:t>
              </a:r>
            </a:p>
          </p:txBody>
        </p: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006921" y="1412776"/>
            <a:ext cx="7776864" cy="72017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buClr>
                <a:srgbClr val="CC0000"/>
              </a:buClr>
              <a:buSzPct val="85000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</a:rPr>
              <a:t>软件开发仅仅是编程吗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</a:rPr>
              <a:t>？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" name="AutoShape 2">
            <a:hlinkClick r:id="rId2"/>
          </p:cNvPr>
          <p:cNvSpPr>
            <a:spLocks noChangeArrowheads="1"/>
          </p:cNvSpPr>
          <p:nvPr/>
        </p:nvSpPr>
        <p:spPr bwMode="auto">
          <a:xfrm>
            <a:off x="1003130" y="4906316"/>
            <a:ext cx="7776864" cy="65139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需求变更怎么办？历史版本如何管理？（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  <a:hlinkClick r:id="rId3" action="ppaction://hlinkpres?slideindex=1&amp;slidetitle="/>
              </a:rPr>
              <a:t>配置管理</a:t>
            </a: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2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1005576" y="2348880"/>
            <a:ext cx="7776864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要编写什么样的程序</a:t>
            </a:r>
            <a:r>
              <a:rPr lang="en-US" altLang="zh-CN" b="1" dirty="0" smtClean="0">
                <a:latin typeface="Times New Roman"/>
                <a:ea typeface="华文隶书" panose="02010800040101010101" pitchFamily="2" charset="-122"/>
              </a:rPr>
              <a:t>/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软件？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4" action="ppaction://hlinkfile"/>
              </a:rPr>
              <a:t>（有人要给出需求）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3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94182" y="2924944"/>
            <a:ext cx="7776864" cy="79208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需求一般是业务过程描述和相关要求，我们能不能做？限定时间内能不能完成？（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5" action="ppaction://hlinkpres?slideindex=1&amp;slidetitle="/>
              </a:rPr>
              <a:t>需求分析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、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6" action="ppaction://hlinkfile"/>
              </a:rPr>
              <a:t>计划和预算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4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92620" y="3717032"/>
            <a:ext cx="7776864" cy="64807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我们能做，但怎么做？（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7" action="ppaction://hlinkfile"/>
              </a:rPr>
              <a:t>系统设计与实现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5" name="AutoShape 2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82110" y="4293096"/>
            <a:ext cx="7776864" cy="64807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开发出来的软件能满足要求吗？（</a:t>
            </a:r>
            <a:r>
              <a:rPr lang="zh-CN" altLang="en-US" b="1" u="sng" dirty="0" smtClean="0">
                <a:latin typeface="Times New Roman"/>
                <a:ea typeface="华文隶书" panose="02010800040101010101" pitchFamily="2" charset="-122"/>
                <a:hlinkClick r:id="rId8" action="ppaction://hlinkfile"/>
              </a:rPr>
              <a:t>系统测试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6" name="AutoShape 2">
            <a:hlinkClick r:id="rId2"/>
          </p:cNvPr>
          <p:cNvSpPr>
            <a:spLocks noChangeArrowheads="1"/>
          </p:cNvSpPr>
          <p:nvPr/>
        </p:nvSpPr>
        <p:spPr bwMode="auto">
          <a:xfrm>
            <a:off x="1012078" y="5517232"/>
            <a:ext cx="7776864" cy="651394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软件版本发布、用户培训、升级与演化？（</a:t>
            </a:r>
            <a:r>
              <a:rPr kumimoji="1" lang="zh-CN" alt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  <a:hlinkClick r:id="rId9" action="ppaction://hlinkfile"/>
              </a:rPr>
              <a:t>软件维护</a:t>
            </a:r>
            <a:r>
              <a:rPr kumimoji="1" lang="zh-CN" alt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华文隶书" panose="02010800040101010101" pitchFamily="2" charset="-122"/>
                <a:cs typeface="+mn-cs"/>
              </a:rPr>
              <a:t>）</a:t>
            </a:r>
            <a:endParaRPr kumimoji="1" lang="en-US" altLang="zh-CN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2076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11560" y="1340768"/>
            <a:ext cx="8172225" cy="823618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需要学习软件工程相关的课程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》</a:t>
            </a:r>
            <a:r>
              <a:rPr lang="zh-CN" altLang="en-US" b="1" dirty="0" smtClean="0">
                <a:latin typeface="Times New Roman"/>
              </a:rPr>
              <a:t>即是其中之一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616821" y="1813294"/>
            <a:ext cx="7195540" cy="399197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Tx/>
              <a:buNone/>
              <a:tabLst/>
              <a:defRPr/>
            </a:pPr>
            <a:r>
              <a:rPr lang="zh-CN" altLang="en-US" b="1" dirty="0" smtClean="0">
                <a:latin typeface="Times New Roman"/>
              </a:rPr>
              <a:t>以往课程的融合：</a:t>
            </a:r>
            <a:endParaRPr lang="en-US" altLang="zh-CN" b="1" dirty="0" smtClean="0">
              <a:latin typeface="Times New Roman"/>
            </a:endParaRP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软件工程概论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《IT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项目管理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系统分析与设计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软件测试与质量保障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面向对象技术与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UML》</a:t>
            </a:r>
          </a:p>
          <a:p>
            <a:pPr marL="809625" marR="0" lvl="0" indent="-179388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用户界面设计</a:t>
            </a:r>
            <a:r>
              <a:rPr lang="en-US" altLang="zh-CN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r>
              <a:rPr lang="zh-CN" altLang="en-US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endParaRPr kumimoji="1" lang="zh-CN" altLang="en-US" sz="2400" b="1" i="0" u="sng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3660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043608" y="1260049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软件过程与工具</a:t>
            </a:r>
            <a:endParaRPr lang="zh-CN" altLang="en-US" sz="3200" u="sng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7102" y="2185604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用“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工程化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”方法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来 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研发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软件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”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19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2708920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将“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过程管理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”用于管理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软件研发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过程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”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0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4656" y="3212976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软件研发过程必要的工具</a:t>
            </a:r>
            <a:r>
              <a:rPr lang="en-US" altLang="zh-CN" b="1" dirty="0" smtClean="0">
                <a:latin typeface="Times New Roman"/>
                <a:ea typeface="华文隶书" panose="02010800040101010101" pitchFamily="2" charset="-122"/>
              </a:rPr>
              <a:t>—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CASE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/>
                <a:ea typeface="华文隶书" panose="02010800040101010101" pitchFamily="2" charset="-122"/>
              </a:rPr>
              <a:t>工具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1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1532" y="3789040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从无到有：</a:t>
            </a:r>
            <a:r>
              <a:rPr lang="zh-CN" altLang="en-US" b="1" dirty="0">
                <a:latin typeface="Times New Roman"/>
                <a:ea typeface="华文隶书" panose="02010800040101010101" pitchFamily="2" charset="-122"/>
              </a:rPr>
              <a:t>软件构建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2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4365104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从有到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好：</a:t>
            </a:r>
            <a:r>
              <a:rPr lang="zh-CN" altLang="en-US" b="1" dirty="0">
                <a:latin typeface="Times New Roman"/>
                <a:ea typeface="华文隶书" panose="02010800040101010101" pitchFamily="2" charset="-122"/>
              </a:rPr>
              <a:t>软件管理与维护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3" name="AutoShape 2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1393094" y="4921908"/>
            <a:ext cx="7069876" cy="523316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lvl="0" indent="-342900" eaLnBrk="1" hangingPunct="1">
              <a:lnSpc>
                <a:spcPts val="2600"/>
              </a:lnSpc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/>
                <a:ea typeface="华文隶书" panose="02010800040101010101" pitchFamily="2" charset="-122"/>
              </a:rPr>
              <a:t>从能到快：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开发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工具 </a:t>
            </a:r>
            <a:r>
              <a:rPr lang="en-US" altLang="zh-CN" b="1" dirty="0" smtClean="0">
                <a:latin typeface="Times New Roman"/>
                <a:ea typeface="华文隶书" panose="02010800040101010101" pitchFamily="2" charset="-122"/>
              </a:rPr>
              <a:t>+ </a:t>
            </a:r>
            <a:r>
              <a:rPr lang="zh-CN" altLang="en-US" b="1" dirty="0" smtClean="0">
                <a:latin typeface="Times New Roman"/>
                <a:ea typeface="华文隶书" panose="02010800040101010101" pitchFamily="2" charset="-122"/>
              </a:rPr>
              <a:t>复用</a:t>
            </a:r>
            <a:endParaRPr kumimoji="1" lang="en-US" altLang="zh-CN" sz="2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华文行楷" panose="02010800040101010101" pitchFamily="2" charset="-122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314104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119391" y="4365104"/>
            <a:ext cx="1838965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管理、维护、度量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031523" y="4746630"/>
            <a:ext cx="598241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反馈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421852" y="4509120"/>
            <a:ext cx="2459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分析、设计、研发、测试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763900" y="2662932"/>
            <a:ext cx="157927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</a:t>
            </a:r>
            <a:b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软件理论基础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980710" y="2664520"/>
            <a:ext cx="1114408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软件工程</a:t>
            </a:r>
          </a:p>
          <a:p>
            <a:pPr algn="ctr" eaLnBrk="1" hangingPunct="1"/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798389" y="2823270"/>
            <a:ext cx="1348446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管理手段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774202" y="3519962"/>
            <a:ext cx="59824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/>
              <a:t>需求</a:t>
            </a:r>
          </a:p>
          <a:p>
            <a:pPr eaLnBrk="1" hangingPunct="1"/>
            <a:r>
              <a:rPr lang="zh-CN" altLang="en-US" sz="1600" b="1" dirty="0"/>
              <a:t>蓝图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4913"/>
            <a:ext cx="6059016" cy="623887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zh-CN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“</a:t>
            </a:r>
            <a:r>
              <a:rPr lang="zh-CN" altLang="en-US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制造软件”需要社会化分工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3573016"/>
            <a:ext cx="1800225" cy="477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49543" y="3567705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77439" y="5017687"/>
            <a:ext cx="2520950" cy="1423495"/>
          </a:xfrm>
          <a:prstGeom prst="cube">
            <a:avLst>
              <a:gd name="adj" fmla="val 1909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/>
              <a:t>软件系统</a:t>
            </a:r>
          </a:p>
          <a:p>
            <a:pPr algn="ctr" eaLnBrk="1" hangingPunct="1"/>
            <a:endParaRPr lang="zh-CN" altLang="en-US" sz="2000" b="1" dirty="0"/>
          </a:p>
          <a:p>
            <a:pPr algn="ctr" eaLnBrk="1" hangingPunct="1"/>
            <a:endParaRPr lang="zh-CN" altLang="en-US" sz="2000" b="1" dirty="0"/>
          </a:p>
          <a:p>
            <a:pPr algn="ctr" eaLnBrk="1" hangingPunct="1"/>
            <a:endParaRPr lang="en-US" altLang="zh-CN" sz="2000" b="1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39389" y="5728258"/>
            <a:ext cx="1511300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74652" y="3573016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637801" y="1844824"/>
            <a:ext cx="1800225" cy="4778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5369" name="AutoShape 9"/>
          <p:cNvCxnSpPr>
            <a:cxnSpLocks noChangeShapeType="1"/>
            <a:stCxn id="15368" idx="2"/>
            <a:endCxn id="15364" idx="0"/>
          </p:cNvCxnSpPr>
          <p:nvPr/>
        </p:nvCxnSpPr>
        <p:spPr bwMode="auto">
          <a:xfrm>
            <a:off x="4537914" y="2322661"/>
            <a:ext cx="11742" cy="12450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10"/>
          <p:cNvCxnSpPr>
            <a:cxnSpLocks noChangeShapeType="1"/>
            <a:stCxn id="15368" idx="3"/>
            <a:endCxn id="15367" idx="0"/>
          </p:cNvCxnSpPr>
          <p:nvPr/>
        </p:nvCxnSpPr>
        <p:spPr bwMode="auto">
          <a:xfrm>
            <a:off x="5438027" y="2313682"/>
            <a:ext cx="1836737" cy="1258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1"/>
          <p:cNvCxnSpPr>
            <a:cxnSpLocks noChangeShapeType="1"/>
            <a:stCxn id="15368" idx="1"/>
            <a:endCxn id="15363" idx="0"/>
          </p:cNvCxnSpPr>
          <p:nvPr/>
        </p:nvCxnSpPr>
        <p:spPr bwMode="auto">
          <a:xfrm flipH="1">
            <a:off x="1729627" y="2313682"/>
            <a:ext cx="1908175" cy="126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2"/>
          <p:cNvCxnSpPr>
            <a:cxnSpLocks noChangeShapeType="1"/>
            <a:stCxn id="15363" idx="3"/>
            <a:endCxn id="15364" idx="1"/>
          </p:cNvCxnSpPr>
          <p:nvPr/>
        </p:nvCxnSpPr>
        <p:spPr bwMode="auto">
          <a:xfrm flipV="1">
            <a:off x="2629739" y="3812282"/>
            <a:ext cx="10080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/>
          <p:cNvCxnSpPr>
            <a:cxnSpLocks noChangeShapeType="1"/>
            <a:stCxn id="15363" idx="2"/>
            <a:endCxn id="15365" idx="2"/>
          </p:cNvCxnSpPr>
          <p:nvPr/>
        </p:nvCxnSpPr>
        <p:spPr bwMode="auto">
          <a:xfrm>
            <a:off x="1729627" y="4051995"/>
            <a:ext cx="1547812" cy="17684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/>
          <p:cNvCxnSpPr>
            <a:cxnSpLocks noChangeShapeType="1"/>
            <a:stCxn id="15367" idx="2"/>
            <a:endCxn id="15365" idx="5"/>
          </p:cNvCxnSpPr>
          <p:nvPr/>
        </p:nvCxnSpPr>
        <p:spPr bwMode="auto">
          <a:xfrm flipH="1">
            <a:off x="5798389" y="4050407"/>
            <a:ext cx="1476375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4502988" y="4066281"/>
            <a:ext cx="12701" cy="9525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/>
          </a:p>
        </p:txBody>
      </p:sp>
      <p:grpSp>
        <p:nvGrpSpPr>
          <p:cNvPr id="81943" name="Group 23"/>
          <p:cNvGrpSpPr>
            <a:grpSpLocks/>
          </p:cNvGrpSpPr>
          <p:nvPr/>
        </p:nvGrpSpPr>
        <p:grpSpPr bwMode="auto">
          <a:xfrm>
            <a:off x="1262902" y="2121595"/>
            <a:ext cx="6550025" cy="1452562"/>
            <a:chOff x="930" y="1253"/>
            <a:chExt cx="4126" cy="915"/>
          </a:xfrm>
        </p:grpSpPr>
        <p:sp>
          <p:nvSpPr>
            <p:cNvPr id="15397" name="Freeform 24"/>
            <p:cNvSpPr>
              <a:spLocks/>
            </p:cNvSpPr>
            <p:nvPr/>
          </p:nvSpPr>
          <p:spPr bwMode="auto">
            <a:xfrm>
              <a:off x="930" y="1290"/>
              <a:ext cx="1496" cy="870"/>
            </a:xfrm>
            <a:custGeom>
              <a:avLst/>
              <a:gdLst>
                <a:gd name="T0" fmla="*/ 7 w 1950"/>
                <a:gd name="T1" fmla="*/ 8 h 870"/>
                <a:gd name="T2" fmla="*/ 2 w 1950"/>
                <a:gd name="T3" fmla="*/ 144 h 870"/>
                <a:gd name="T4" fmla="*/ 0 w 1950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0" h="870">
                  <a:moveTo>
                    <a:pt x="1950" y="8"/>
                  </a:moveTo>
                  <a:cubicBezTo>
                    <a:pt x="1477" y="4"/>
                    <a:pt x="1005" y="0"/>
                    <a:pt x="680" y="144"/>
                  </a:cubicBezTo>
                  <a:cubicBezTo>
                    <a:pt x="355" y="288"/>
                    <a:pt x="177" y="579"/>
                    <a:pt x="0" y="870"/>
                  </a:cubicBezTo>
                </a:path>
              </a:pathLst>
            </a:custGeom>
            <a:noFill/>
            <a:ln w="25400" cap="flat">
              <a:solidFill>
                <a:srgbClr val="FF00FF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398" name="Text Box 25"/>
            <p:cNvSpPr txBox="1">
              <a:spLocks noChangeArrowheads="1"/>
            </p:cNvSpPr>
            <p:nvPr/>
          </p:nvSpPr>
          <p:spPr bwMode="auto">
            <a:xfrm>
              <a:off x="1145" y="1253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学术研究</a:t>
              </a:r>
            </a:p>
          </p:txBody>
        </p:sp>
        <p:sp>
          <p:nvSpPr>
            <p:cNvPr id="15399" name="Freeform 26"/>
            <p:cNvSpPr>
              <a:spLocks/>
            </p:cNvSpPr>
            <p:nvPr/>
          </p:nvSpPr>
          <p:spPr bwMode="auto">
            <a:xfrm>
              <a:off x="2472" y="1525"/>
              <a:ext cx="136" cy="635"/>
            </a:xfrm>
            <a:custGeom>
              <a:avLst/>
              <a:gdLst>
                <a:gd name="T0" fmla="*/ 136 w 136"/>
                <a:gd name="T1" fmla="*/ 635 h 635"/>
                <a:gd name="T2" fmla="*/ 0 w 136"/>
                <a:gd name="T3" fmla="*/ 317 h 635"/>
                <a:gd name="T4" fmla="*/ 136 w 136"/>
                <a:gd name="T5" fmla="*/ 0 h 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6" h="635">
                  <a:moveTo>
                    <a:pt x="136" y="635"/>
                  </a:moveTo>
                  <a:cubicBezTo>
                    <a:pt x="68" y="529"/>
                    <a:pt x="0" y="423"/>
                    <a:pt x="0" y="317"/>
                  </a:cubicBezTo>
                  <a:cubicBezTo>
                    <a:pt x="0" y="211"/>
                    <a:pt x="68" y="105"/>
                    <a:pt x="136" y="0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400" name="Freeform 27"/>
            <p:cNvSpPr>
              <a:spLocks/>
            </p:cNvSpPr>
            <p:nvPr/>
          </p:nvSpPr>
          <p:spPr bwMode="auto">
            <a:xfrm flipH="1">
              <a:off x="3560" y="1298"/>
              <a:ext cx="1496" cy="870"/>
            </a:xfrm>
            <a:custGeom>
              <a:avLst/>
              <a:gdLst>
                <a:gd name="T0" fmla="*/ 7 w 1950"/>
                <a:gd name="T1" fmla="*/ 8 h 870"/>
                <a:gd name="T2" fmla="*/ 2 w 1950"/>
                <a:gd name="T3" fmla="*/ 144 h 870"/>
                <a:gd name="T4" fmla="*/ 0 w 1950"/>
                <a:gd name="T5" fmla="*/ 870 h 8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0" h="870">
                  <a:moveTo>
                    <a:pt x="1950" y="8"/>
                  </a:moveTo>
                  <a:cubicBezTo>
                    <a:pt x="1477" y="4"/>
                    <a:pt x="1005" y="0"/>
                    <a:pt x="680" y="144"/>
                  </a:cubicBezTo>
                  <a:cubicBezTo>
                    <a:pt x="355" y="288"/>
                    <a:pt x="177" y="579"/>
                    <a:pt x="0" y="870"/>
                  </a:cubicBezTo>
                </a:path>
              </a:pathLst>
            </a:custGeom>
            <a:noFill/>
            <a:ln w="25400" cap="flat">
              <a:solidFill>
                <a:srgbClr val="FF00FF"/>
              </a:solidFill>
              <a:prstDash val="sysDot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401" name="Text Box 28"/>
            <p:cNvSpPr txBox="1">
              <a:spLocks noChangeArrowheads="1"/>
            </p:cNvSpPr>
            <p:nvPr/>
          </p:nvSpPr>
          <p:spPr bwMode="auto">
            <a:xfrm>
              <a:off x="4195" y="1294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学术研究</a:t>
              </a:r>
            </a:p>
          </p:txBody>
        </p:sp>
      </p:grpSp>
      <p:grpSp>
        <p:nvGrpSpPr>
          <p:cNvPr id="15384" name="Group 29"/>
          <p:cNvGrpSpPr>
            <a:grpSpLocks/>
          </p:cNvGrpSpPr>
          <p:nvPr/>
        </p:nvGrpSpPr>
        <p:grpSpPr bwMode="auto">
          <a:xfrm>
            <a:off x="829514" y="1906421"/>
            <a:ext cx="7345363" cy="4251326"/>
            <a:chOff x="657" y="1113"/>
            <a:chExt cx="4627" cy="2678"/>
          </a:xfrm>
        </p:grpSpPr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657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系统</a:t>
              </a:r>
              <a:r>
                <a:rPr lang="zh-CN" altLang="en-US" sz="1800" b="1" dirty="0" smtClean="0">
                  <a:solidFill>
                    <a:schemeClr val="bg1"/>
                  </a:solidFill>
                </a:rPr>
                <a:t>分析</a:t>
              </a:r>
              <a:r>
                <a:rPr lang="zh-CN" altLang="en-US" sz="1800" b="1" dirty="0">
                  <a:solidFill>
                    <a:schemeClr val="bg1"/>
                  </a:solidFill>
                </a:rPr>
                <a:t>师</a:t>
              </a:r>
            </a:p>
          </p:txBody>
        </p:sp>
        <p:sp>
          <p:nvSpPr>
            <p:cNvPr id="15393" name="Text Box 31"/>
            <p:cNvSpPr txBox="1">
              <a:spLocks noChangeArrowheads="1"/>
            </p:cNvSpPr>
            <p:nvPr/>
          </p:nvSpPr>
          <p:spPr bwMode="auto">
            <a:xfrm>
              <a:off x="2426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chemeClr val="bg1"/>
                  </a:solidFill>
                </a:rPr>
                <a:t>软件工程师</a:t>
              </a:r>
            </a:p>
          </p:txBody>
        </p:sp>
        <p:sp>
          <p:nvSpPr>
            <p:cNvPr id="15394" name="Text Box 32"/>
            <p:cNvSpPr txBox="1">
              <a:spLocks noChangeArrowheads="1"/>
            </p:cNvSpPr>
            <p:nvPr/>
          </p:nvSpPr>
          <p:spPr bwMode="auto">
            <a:xfrm>
              <a:off x="4150" y="2205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chemeClr val="bg1"/>
                  </a:solidFill>
                </a:rPr>
                <a:t>系统管理员</a:t>
              </a:r>
            </a:p>
          </p:txBody>
        </p:sp>
        <p:sp>
          <p:nvSpPr>
            <p:cNvPr id="15395" name="Text Box 33"/>
            <p:cNvSpPr txBox="1">
              <a:spLocks noChangeArrowheads="1"/>
            </p:cNvSpPr>
            <p:nvPr/>
          </p:nvSpPr>
          <p:spPr bwMode="auto">
            <a:xfrm>
              <a:off x="2426" y="3558"/>
              <a:ext cx="953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终端用户</a:t>
              </a:r>
            </a:p>
          </p:txBody>
        </p:sp>
        <p:sp>
          <p:nvSpPr>
            <p:cNvPr id="15396" name="Text Box 34"/>
            <p:cNvSpPr txBox="1">
              <a:spLocks noChangeArrowheads="1"/>
            </p:cNvSpPr>
            <p:nvPr/>
          </p:nvSpPr>
          <p:spPr bwMode="auto">
            <a:xfrm>
              <a:off x="2426" y="1113"/>
              <a:ext cx="1134" cy="2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solidFill>
                    <a:schemeClr val="bg1"/>
                  </a:solidFill>
                </a:rPr>
                <a:t>软件工程研究者</a:t>
              </a:r>
            </a:p>
          </p:txBody>
        </p:sp>
      </p:grpSp>
      <p:grpSp>
        <p:nvGrpSpPr>
          <p:cNvPr id="81955" name="Group 35"/>
          <p:cNvGrpSpPr>
            <a:grpSpLocks/>
          </p:cNvGrpSpPr>
          <p:nvPr/>
        </p:nvGrpSpPr>
        <p:grpSpPr bwMode="auto">
          <a:xfrm>
            <a:off x="2126502" y="3274120"/>
            <a:ext cx="6048375" cy="2757487"/>
            <a:chOff x="1474" y="1979"/>
            <a:chExt cx="3810" cy="1737"/>
          </a:xfrm>
        </p:grpSpPr>
        <p:sp>
          <p:nvSpPr>
            <p:cNvPr id="15391" name="Text Box 41"/>
            <p:cNvSpPr txBox="1">
              <a:spLocks noChangeArrowheads="1"/>
            </p:cNvSpPr>
            <p:nvPr/>
          </p:nvSpPr>
          <p:spPr bwMode="auto">
            <a:xfrm>
              <a:off x="1882" y="2550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升职</a:t>
              </a:r>
            </a:p>
          </p:txBody>
        </p:sp>
        <p:cxnSp>
          <p:nvCxnSpPr>
            <p:cNvPr id="15386" name="AutoShape 36"/>
            <p:cNvCxnSpPr>
              <a:cxnSpLocks noChangeShapeType="1"/>
            </p:cNvCxnSpPr>
            <p:nvPr/>
          </p:nvCxnSpPr>
          <p:spPr bwMode="auto">
            <a:xfrm flipV="1">
              <a:off x="3379" y="2318"/>
              <a:ext cx="1905" cy="1398"/>
            </a:xfrm>
            <a:prstGeom prst="curvedConnector3">
              <a:avLst>
                <a:gd name="adj1" fmla="val 107560"/>
              </a:avLst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7" name="Text Box 37"/>
            <p:cNvSpPr txBox="1">
              <a:spLocks noChangeArrowheads="1"/>
            </p:cNvSpPr>
            <p:nvPr/>
          </p:nvSpPr>
          <p:spPr bwMode="auto">
            <a:xfrm>
              <a:off x="4636" y="3339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升职</a:t>
              </a:r>
            </a:p>
          </p:txBody>
        </p:sp>
        <p:sp>
          <p:nvSpPr>
            <p:cNvPr id="15388" name="Freeform 38"/>
            <p:cNvSpPr>
              <a:spLocks/>
            </p:cNvSpPr>
            <p:nvPr/>
          </p:nvSpPr>
          <p:spPr bwMode="auto">
            <a:xfrm>
              <a:off x="1474" y="2024"/>
              <a:ext cx="2858" cy="136"/>
            </a:xfrm>
            <a:custGeom>
              <a:avLst/>
              <a:gdLst>
                <a:gd name="T0" fmla="*/ 2858 w 2858"/>
                <a:gd name="T1" fmla="*/ 1 h 227"/>
                <a:gd name="T2" fmla="*/ 1497 w 2858"/>
                <a:gd name="T3" fmla="*/ 0 h 227"/>
                <a:gd name="T4" fmla="*/ 0 w 2858"/>
                <a:gd name="T5" fmla="*/ 1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58" h="227">
                  <a:moveTo>
                    <a:pt x="2858" y="227"/>
                  </a:moveTo>
                  <a:cubicBezTo>
                    <a:pt x="2415" y="113"/>
                    <a:pt x="1973" y="0"/>
                    <a:pt x="1497" y="0"/>
                  </a:cubicBezTo>
                  <a:cubicBezTo>
                    <a:pt x="1021" y="0"/>
                    <a:pt x="510" y="113"/>
                    <a:pt x="0" y="227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389" name="Text Box 39"/>
            <p:cNvSpPr txBox="1">
              <a:spLocks noChangeArrowheads="1"/>
            </p:cNvSpPr>
            <p:nvPr/>
          </p:nvSpPr>
          <p:spPr bwMode="auto">
            <a:xfrm>
              <a:off x="3606" y="1979"/>
              <a:ext cx="377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>
                  <a:solidFill>
                    <a:srgbClr val="0000FF"/>
                  </a:solidFill>
                  <a:ea typeface="楷体_GB2312" pitchFamily="49" charset="-122"/>
                </a:rPr>
                <a:t>升职</a:t>
              </a:r>
            </a:p>
          </p:txBody>
        </p:sp>
        <p:sp>
          <p:nvSpPr>
            <p:cNvPr id="15390" name="Freeform 40"/>
            <p:cNvSpPr>
              <a:spLocks/>
            </p:cNvSpPr>
            <p:nvPr/>
          </p:nvSpPr>
          <p:spPr bwMode="auto">
            <a:xfrm>
              <a:off x="1610" y="2478"/>
              <a:ext cx="862" cy="90"/>
            </a:xfrm>
            <a:custGeom>
              <a:avLst/>
              <a:gdLst>
                <a:gd name="T0" fmla="*/ 862 w 862"/>
                <a:gd name="T1" fmla="*/ 0 h 90"/>
                <a:gd name="T2" fmla="*/ 499 w 862"/>
                <a:gd name="T3" fmla="*/ 90 h 90"/>
                <a:gd name="T4" fmla="*/ 0 w 862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2" h="90">
                  <a:moveTo>
                    <a:pt x="862" y="0"/>
                  </a:moveTo>
                  <a:cubicBezTo>
                    <a:pt x="752" y="45"/>
                    <a:pt x="643" y="90"/>
                    <a:pt x="499" y="90"/>
                  </a:cubicBezTo>
                  <a:cubicBezTo>
                    <a:pt x="355" y="90"/>
                    <a:pt x="177" y="4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287405936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0"/>
            <a:ext cx="3682752" cy="50676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zh-CN" altLang="en-US" sz="3200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知识与能力需求</a:t>
            </a:r>
          </a:p>
        </p:txBody>
      </p:sp>
      <p:graphicFrame>
        <p:nvGraphicFramePr>
          <p:cNvPr id="3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53475"/>
              </p:ext>
            </p:extLst>
          </p:nvPr>
        </p:nvGraphicFramePr>
        <p:xfrm>
          <a:off x="612402" y="1412875"/>
          <a:ext cx="7920038" cy="525621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就业职位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知识与能力需求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软件终端用户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了解典型行业业务及相应软件系统的运作机制，例如金融、保险、通讯、健康医疗保健、物流、旅游、制造等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软件系统管理员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管理系统运行时的资源分配、监控与优化系统性能、响应终端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用户的请求、快速解决问题等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系统分析师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产品经理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战略眼光：发现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技术对软件潜在影响的能力；发现行业演化趋势的能力；发现阻碍业务提升的问题所在并进行优化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发现新价值的能力；业务创新的能力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软件工程师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楷体_GB2312" pitchFamily="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需求分析师、系统架构师、程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序员、测试人员、项目管理者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收集软件需求、建立软件模型、设计软件系统的能力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采用各类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与软件技术开发测试软件系统的能力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软件项目管理的能力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楷体_GB2312" pitchFamily="1" charset="-122"/>
                        </a:rPr>
                        <a:t>软件工程研究者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从各类软件系统进行抽象和数学分析的能力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</p:spTree>
    <p:extLst>
      <p:ext uri="{BB962C8B-B14F-4D97-AF65-F5344CB8AC3E}">
        <p14:creationId xmlns:p14="http://schemas.microsoft.com/office/powerpoint/2010/main" val="37407131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4600" y="381000"/>
            <a:ext cx="457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课程开设的目的和意义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05272" y="1470025"/>
            <a:ext cx="7283152" cy="5127327"/>
          </a:xfrm>
        </p:spPr>
        <p:txBody>
          <a:bodyPr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5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ea typeface="楷体" panose="02010609060101010101" pitchFamily="49" charset="-122"/>
              </a:rPr>
              <a:t>IT行业软件工程师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</a:rPr>
              <a:t>软件程序员</a:t>
            </a:r>
            <a:endParaRPr lang="zh-CN" altLang="en-US" sz="1600" b="1" kern="0" dirty="0">
              <a:solidFill>
                <a:srgbClr val="0000FF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</a:rPr>
              <a:t>软件设计师</a:t>
            </a:r>
            <a:endParaRPr lang="en-US" altLang="zh-CN" sz="1600" b="1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ts val="2500"/>
              </a:lnSpc>
            </a:pPr>
            <a:r>
              <a:rPr lang="en-US" altLang="zh-CN" sz="1600" b="1" kern="0" dirty="0" err="1">
                <a:solidFill>
                  <a:srgbClr val="0000FF"/>
                </a:solidFill>
              </a:rPr>
              <a:t>测试</a:t>
            </a:r>
            <a:r>
              <a:rPr lang="zh-CN" altLang="en-US" sz="1600" b="1" kern="0" dirty="0">
                <a:solidFill>
                  <a:srgbClr val="0000FF"/>
                </a:solidFill>
              </a:rPr>
              <a:t>工程师</a:t>
            </a:r>
            <a:r>
              <a:rPr lang="en-US" altLang="zh-CN" sz="1600" b="1" kern="0" dirty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</a:rPr>
              <a:t>系统架构师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  <a:sym typeface="Arial" panose="020B0604020202020204" pitchFamily="34" charset="0"/>
              </a:rPr>
              <a:t>系统分析师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  <a:sym typeface="Arial" panose="020B0604020202020204" pitchFamily="34" charset="0"/>
              </a:rPr>
              <a:t>产品质量经理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  <a:sym typeface="Arial" panose="020B0604020202020204" pitchFamily="34" charset="0"/>
              </a:rPr>
              <a:t>实施顾问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>
                <a:solidFill>
                  <a:srgbClr val="0000FF"/>
                </a:solidFill>
              </a:rPr>
              <a:t>项目经理</a:t>
            </a:r>
          </a:p>
          <a:p>
            <a:pPr eaLnBrk="1" hangingPunct="1">
              <a:lnSpc>
                <a:spcPts val="2500"/>
              </a:lnSpc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ea typeface="楷体" panose="02010609060101010101" pitchFamily="49" charset="-122"/>
              </a:rPr>
              <a:t>企业或事业单位从事IT工作</a:t>
            </a: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系统</a:t>
            </a: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管理员（</a:t>
            </a:r>
            <a:r>
              <a:rPr lang="en-US" altLang="zh-CN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Administrator</a:t>
            </a: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）</a:t>
            </a:r>
            <a:endParaRPr lang="zh-CN" altLang="en-US" sz="1600" b="1" kern="0" dirty="0" smtClean="0">
              <a:solidFill>
                <a:srgbClr val="0000FF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数据库管理员（</a:t>
            </a:r>
            <a:r>
              <a:rPr lang="en-US" altLang="zh-CN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DBA</a:t>
            </a: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）</a:t>
            </a:r>
            <a:endParaRPr lang="zh-CN" altLang="en-US" sz="1600" b="1" kern="0" dirty="0" smtClean="0">
              <a:solidFill>
                <a:srgbClr val="0000FF"/>
              </a:solidFill>
              <a:sym typeface="Arial" panose="020B0604020202020204" pitchFamily="34" charset="0"/>
            </a:endParaRPr>
          </a:p>
          <a:p>
            <a:pPr lvl="1" eaLnBrk="1" hangingPunct="1">
              <a:lnSpc>
                <a:spcPts val="2500"/>
              </a:lnSpc>
            </a:pP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首席信息</a:t>
            </a: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官（</a:t>
            </a:r>
            <a:r>
              <a:rPr lang="en-US" altLang="zh-CN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CIO</a:t>
            </a:r>
            <a:r>
              <a:rPr lang="zh-CN" altLang="en-US" sz="1600" b="1" kern="0" dirty="0" smtClean="0">
                <a:solidFill>
                  <a:srgbClr val="0000FF"/>
                </a:solidFill>
                <a:sym typeface="Arial" panose="020B0604020202020204" pitchFamily="34" charset="0"/>
              </a:rPr>
              <a:t>）</a:t>
            </a:r>
            <a:endParaRPr lang="zh-CN" altLang="en-US" sz="1600" b="1" kern="0" dirty="0" smtClean="0">
              <a:solidFill>
                <a:srgbClr val="0000FF"/>
              </a:solidFill>
              <a:sym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762000"/>
            <a:ext cx="4618856" cy="50676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189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377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56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754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华文新魏" panose="02010800040101010101" pitchFamily="2" charset="-122"/>
                <a:cs typeface="+mn-cs"/>
              </a:rPr>
              <a:t>软件开发与管理的角色</a:t>
            </a:r>
            <a:endParaRPr lang="zh-CN" altLang="en-US" sz="3200" kern="1200" dirty="0">
              <a:solidFill>
                <a:srgbClr val="FF0000"/>
              </a:solidFill>
              <a:latin typeface="+mn-lt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471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用户界面设计课程模版">
  <a:themeElements>
    <a:clrScheme name="用户界面设计课程模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用户界面设计课程模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用户界面设计课程模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用户界面设计课程模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用户界面设计课程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用户界面设计课程模版</Template>
  <TotalTime>2662</TotalTime>
  <Words>1760</Words>
  <Application>Microsoft Office PowerPoint</Application>
  <PresentationFormat>全屏显示(4:3)</PresentationFormat>
  <Paragraphs>238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黑体</vt:lpstr>
      <vt:lpstr>华文行楷</vt:lpstr>
      <vt:lpstr>华文隶书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用户界面设计课程模版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“制造软件”需要社会化分工</vt:lpstr>
      <vt:lpstr>知识与能力需求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hitfgx</cp:lastModifiedBy>
  <cp:revision>200</cp:revision>
  <dcterms:created xsi:type="dcterms:W3CDTF">2003-12-30T06:05:51Z</dcterms:created>
  <dcterms:modified xsi:type="dcterms:W3CDTF">2021-09-13T01:52:37Z</dcterms:modified>
</cp:coreProperties>
</file>