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theme/themeOverride2.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3.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4.xml" ContentType="application/vnd.openxmlformats-officedocument.themeOverride+xml"/>
  <Override PartName="/ppt/notesSlides/notesSlide46.xml" ContentType="application/vnd.openxmlformats-officedocument.presentationml.notesSlide+xml"/>
  <Override PartName="/ppt/theme/themeOverride5.xml" ContentType="application/vnd.openxmlformats-officedocument.themeOverride+xml"/>
  <Override PartName="/ppt/notesSlides/notesSlide47.xml" ContentType="application/vnd.openxmlformats-officedocument.presentationml.notesSlide+xml"/>
  <Override PartName="/ppt/theme/themeOverride6.xml" ContentType="application/vnd.openxmlformats-officedocument.themeOverride+xml"/>
  <Override PartName="/ppt/notesSlides/notesSlide48.xml" ContentType="application/vnd.openxmlformats-officedocument.presentationml.notesSlide+xml"/>
  <Override PartName="/ppt/theme/themeOverride7.xml" ContentType="application/vnd.openxmlformats-officedocument.themeOverr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85" r:id="rId2"/>
  </p:sldMasterIdLst>
  <p:notesMasterIdLst>
    <p:notesMasterId r:id="rId62"/>
  </p:notesMasterIdLst>
  <p:handoutMasterIdLst>
    <p:handoutMasterId r:id="rId63"/>
  </p:handoutMasterIdLst>
  <p:sldIdLst>
    <p:sldId id="386" r:id="rId3"/>
    <p:sldId id="343" r:id="rId4"/>
    <p:sldId id="327" r:id="rId5"/>
    <p:sldId id="328" r:id="rId6"/>
    <p:sldId id="329" r:id="rId7"/>
    <p:sldId id="267" r:id="rId8"/>
    <p:sldId id="334" r:id="rId9"/>
    <p:sldId id="273" r:id="rId10"/>
    <p:sldId id="331" r:id="rId11"/>
    <p:sldId id="332" r:id="rId12"/>
    <p:sldId id="376" r:id="rId13"/>
    <p:sldId id="337" r:id="rId14"/>
    <p:sldId id="344" r:id="rId15"/>
    <p:sldId id="274" r:id="rId16"/>
    <p:sldId id="275" r:id="rId17"/>
    <p:sldId id="381" r:id="rId18"/>
    <p:sldId id="377" r:id="rId19"/>
    <p:sldId id="378" r:id="rId20"/>
    <p:sldId id="379" r:id="rId21"/>
    <p:sldId id="380" r:id="rId22"/>
    <p:sldId id="276" r:id="rId23"/>
    <p:sldId id="277" r:id="rId24"/>
    <p:sldId id="325" r:id="rId25"/>
    <p:sldId id="345" r:id="rId26"/>
    <p:sldId id="284" r:id="rId27"/>
    <p:sldId id="326" r:id="rId28"/>
    <p:sldId id="333" r:id="rId29"/>
    <p:sldId id="335" r:id="rId30"/>
    <p:sldId id="285" r:id="rId31"/>
    <p:sldId id="286" r:id="rId32"/>
    <p:sldId id="288" r:id="rId33"/>
    <p:sldId id="289" r:id="rId34"/>
    <p:sldId id="339" r:id="rId35"/>
    <p:sldId id="385" r:id="rId36"/>
    <p:sldId id="340" r:id="rId37"/>
    <p:sldId id="346" r:id="rId38"/>
    <p:sldId id="298" r:id="rId39"/>
    <p:sldId id="299" r:id="rId40"/>
    <p:sldId id="341" r:id="rId41"/>
    <p:sldId id="301" r:id="rId42"/>
    <p:sldId id="347" r:id="rId43"/>
    <p:sldId id="375" r:id="rId44"/>
    <p:sldId id="304" r:id="rId45"/>
    <p:sldId id="305" r:id="rId46"/>
    <p:sldId id="306" r:id="rId47"/>
    <p:sldId id="307" r:id="rId48"/>
    <p:sldId id="308" r:id="rId49"/>
    <p:sldId id="309" r:id="rId50"/>
    <p:sldId id="311" r:id="rId51"/>
    <p:sldId id="312" r:id="rId52"/>
    <p:sldId id="314" r:id="rId53"/>
    <p:sldId id="315" r:id="rId54"/>
    <p:sldId id="330" r:id="rId55"/>
    <p:sldId id="351" r:id="rId56"/>
    <p:sldId id="352" r:id="rId57"/>
    <p:sldId id="373" r:id="rId58"/>
    <p:sldId id="383" r:id="rId59"/>
    <p:sldId id="384" r:id="rId60"/>
    <p:sldId id="338" r:id="rId6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4" autoAdjust="0"/>
    <p:restoredTop sz="91502" autoAdjust="0"/>
  </p:normalViewPr>
  <p:slideViewPr>
    <p:cSldViewPr>
      <p:cViewPr>
        <p:scale>
          <a:sx n="75" d="100"/>
          <a:sy n="75" d="100"/>
        </p:scale>
        <p:origin x="1800" y="91"/>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aike.baidu.com/view/30093.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2021/09/13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58509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2C1EE0-BF1D-4C2A-92A4-B87620F1F0AA}" type="slidenum">
              <a:rPr lang="en-US" altLang="zh-CN" sz="1300" smtClean="0"/>
              <a:pPr>
                <a:spcBef>
                  <a:spcPct val="0"/>
                </a:spcBef>
              </a:pPr>
              <a:t>16</a:t>
            </a:fld>
            <a:endParaRPr lang="en-US" altLang="zh-CN" sz="1300" smtClean="0"/>
          </a:p>
        </p:txBody>
      </p:sp>
      <p:sp>
        <p:nvSpPr>
          <p:cNvPr id="29699" name="Rectangle 2"/>
          <p:cNvSpPr>
            <a:spLocks noGrp="1" noRot="1" noChangeAspect="1" noChangeArrowheads="1" noTextEdit="1"/>
          </p:cNvSpPr>
          <p:nvPr>
            <p:ph type="sldImg" idx="4294967295"/>
          </p:nvPr>
        </p:nvSpPr>
        <p:spPr>
          <a:xfrm>
            <a:off x="992188" y="768350"/>
            <a:ext cx="5114925" cy="3836988"/>
          </a:xfrm>
          <a:ln/>
        </p:spPr>
      </p:sp>
      <p:sp>
        <p:nvSpPr>
          <p:cNvPr id="29700" name="Rectangle 3"/>
          <p:cNvSpPr>
            <a:spLocks noGrp="1" noChangeArrowheads="1"/>
          </p:cNvSpPr>
          <p:nvPr>
            <p:ph type="body" idx="4294967295"/>
          </p:nvPr>
        </p:nvSpPr>
        <p:spPr/>
        <p:txBody>
          <a:bodyPr>
            <a:prstTxWarp prst="textNoShape">
              <a:avLst/>
            </a:prstTxWarp>
          </a:bodyPr>
          <a:lstStyle/>
          <a:p>
            <a:pPr eaLnBrk="1" hangingPunct="1"/>
            <a:r>
              <a:rPr lang="en-US" altLang="zh-CN" dirty="0" smtClean="0"/>
              <a:t>SaaS – </a:t>
            </a:r>
            <a:r>
              <a:rPr lang="zh-CN" altLang="en-US" dirty="0" smtClean="0"/>
              <a:t>软件即服务     </a:t>
            </a:r>
            <a:r>
              <a:rPr lang="en-US" altLang="zh-CN" dirty="0" smtClean="0"/>
              <a:t>PaaS</a:t>
            </a:r>
            <a:r>
              <a:rPr lang="en-US" altLang="zh-CN" baseline="0" dirty="0" smtClean="0"/>
              <a:t>– </a:t>
            </a:r>
            <a:r>
              <a:rPr lang="zh-CN" altLang="en-US" baseline="0" dirty="0" smtClean="0"/>
              <a:t>平台即服务      </a:t>
            </a:r>
            <a:r>
              <a:rPr lang="en-US" altLang="zh-CN" baseline="0" dirty="0" smtClean="0"/>
              <a:t>IaaS – </a:t>
            </a:r>
            <a:r>
              <a:rPr lang="zh-CN" altLang="en-US" baseline="0" dirty="0" smtClean="0"/>
              <a:t>基础设施即服务</a:t>
            </a:r>
            <a:endParaRPr lang="en-US" altLang="zh-CN" baseline="0" dirty="0" smtClean="0"/>
          </a:p>
          <a:p>
            <a:pPr eaLnBrk="1" hangingPunct="1"/>
            <a:r>
              <a:rPr lang="en-US" altLang="zh-CN" dirty="0" smtClean="0"/>
              <a:t>Tablets – </a:t>
            </a:r>
            <a:r>
              <a:rPr lang="zh-CN" altLang="en-US" dirty="0" smtClean="0"/>
              <a:t>平板电脑</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5736EB-7448-4298-B661-835CE03B415F}" type="slidenum">
              <a:rPr lang="en-US" altLang="zh-CN" sz="1300" smtClean="0"/>
              <a:pPr>
                <a:spcBef>
                  <a:spcPct val="0"/>
                </a:spcBef>
              </a:pPr>
              <a:t>17</a:t>
            </a:fld>
            <a:endParaRPr lang="en-US" altLang="zh-CN" sz="1300" smtClean="0"/>
          </a:p>
        </p:txBody>
      </p:sp>
      <p:sp>
        <p:nvSpPr>
          <p:cNvPr id="31747" name="Rectangle 2"/>
          <p:cNvSpPr>
            <a:spLocks noGrp="1" noRot="1" noChangeAspect="1" noChangeArrowheads="1" noTextEdit="1"/>
          </p:cNvSpPr>
          <p:nvPr>
            <p:ph type="sldImg" idx="4294967295"/>
          </p:nvPr>
        </p:nvSpPr>
        <p:spPr>
          <a:xfrm>
            <a:off x="992188" y="768350"/>
            <a:ext cx="5114925" cy="3836988"/>
          </a:xfrm>
          <a:ln/>
        </p:spPr>
      </p:sp>
      <p:sp>
        <p:nvSpPr>
          <p:cNvPr id="31748" name="Rectangle 3"/>
          <p:cNvSpPr>
            <a:spLocks noGrp="1" noChangeArrowheads="1"/>
          </p:cNvSpPr>
          <p:nvPr>
            <p:ph type="body" idx="4294967295"/>
          </p:nvPr>
        </p:nvSpPr>
        <p:spPr/>
        <p:txBody>
          <a:bodyPr>
            <a:prstTxWarp prst="textNoShape">
              <a:avLst/>
            </a:prstTxWarp>
          </a:bodyPr>
          <a:lstStyle/>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29A6E6-E842-435E-B46C-65305ECCB4DE}" type="slidenum">
              <a:rPr lang="en-US" altLang="zh-CN" sz="1300" smtClean="0"/>
              <a:pPr>
                <a:spcBef>
                  <a:spcPct val="0"/>
                </a:spcBef>
              </a:pPr>
              <a:t>18</a:t>
            </a:fld>
            <a:endParaRPr lang="en-US" altLang="zh-CN" sz="1300" smtClean="0"/>
          </a:p>
        </p:txBody>
      </p:sp>
      <p:sp>
        <p:nvSpPr>
          <p:cNvPr id="33795" name="Rectangle 2"/>
          <p:cNvSpPr>
            <a:spLocks noGrp="1" noRot="1" noChangeAspect="1" noChangeArrowheads="1" noTextEdit="1"/>
          </p:cNvSpPr>
          <p:nvPr>
            <p:ph type="sldImg" idx="4294967295"/>
          </p:nvPr>
        </p:nvSpPr>
        <p:spPr>
          <a:xfrm>
            <a:off x="992188" y="768350"/>
            <a:ext cx="5114925" cy="3836988"/>
          </a:xfrm>
          <a:ln/>
        </p:spPr>
      </p:sp>
      <p:sp>
        <p:nvSpPr>
          <p:cNvPr id="3379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E40911-AAFE-471B-9CCF-D53C563302FA}" type="slidenum">
              <a:rPr lang="en-US" altLang="zh-CN" sz="1300" smtClean="0"/>
              <a:pPr>
                <a:spcBef>
                  <a:spcPct val="0"/>
                </a:spcBef>
              </a:pPr>
              <a:t>19</a:t>
            </a:fld>
            <a:endParaRPr lang="en-US" altLang="zh-CN" sz="1300" smtClean="0"/>
          </a:p>
        </p:txBody>
      </p:sp>
      <p:sp>
        <p:nvSpPr>
          <p:cNvPr id="35843" name="Rectangle 2"/>
          <p:cNvSpPr>
            <a:spLocks noGrp="1" noRot="1" noChangeAspect="1" noChangeArrowheads="1" noTextEdit="1"/>
          </p:cNvSpPr>
          <p:nvPr>
            <p:ph type="sldImg" idx="4294967295"/>
          </p:nvPr>
        </p:nvSpPr>
        <p:spPr>
          <a:xfrm>
            <a:off x="992188" y="768350"/>
            <a:ext cx="5114925" cy="3836988"/>
          </a:xfrm>
          <a:ln/>
        </p:spPr>
      </p:sp>
      <p:sp>
        <p:nvSpPr>
          <p:cNvPr id="3584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017C28-EB36-4DA9-BB6E-AA7B135EDC2D}" type="slidenum">
              <a:rPr lang="en-US" altLang="zh-CN" sz="1300" smtClean="0"/>
              <a:pPr>
                <a:spcBef>
                  <a:spcPct val="0"/>
                </a:spcBef>
              </a:pPr>
              <a:t>20</a:t>
            </a:fld>
            <a:endParaRPr lang="en-US" altLang="zh-CN" sz="1300" smtClean="0"/>
          </a:p>
        </p:txBody>
      </p:sp>
      <p:sp>
        <p:nvSpPr>
          <p:cNvPr id="37891" name="Rectangle 2"/>
          <p:cNvSpPr>
            <a:spLocks noGrp="1" noRot="1" noChangeAspect="1" noChangeArrowheads="1" noTextEdit="1"/>
          </p:cNvSpPr>
          <p:nvPr>
            <p:ph type="sldImg" idx="4294967295"/>
          </p:nvPr>
        </p:nvSpPr>
        <p:spPr>
          <a:xfrm>
            <a:off x="992188" y="768350"/>
            <a:ext cx="5114925" cy="3836988"/>
          </a:xfrm>
          <a:ln/>
        </p:spPr>
      </p:sp>
      <p:sp>
        <p:nvSpPr>
          <p:cNvPr id="3789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10BB76A-6AFE-4A89-ADB2-015B4E91317A}" type="slidenum">
              <a:rPr lang="en-US" altLang="zh-CN" sz="1300" smtClean="0"/>
              <a:pPr>
                <a:spcBef>
                  <a:spcPct val="0"/>
                </a:spcBef>
              </a:pPr>
              <a:t>21</a:t>
            </a:fld>
            <a:endParaRPr lang="en-US" altLang="zh-CN" sz="1300" smtClean="0"/>
          </a:p>
        </p:txBody>
      </p:sp>
      <p:sp>
        <p:nvSpPr>
          <p:cNvPr id="39939" name="Rectangle 2"/>
          <p:cNvSpPr>
            <a:spLocks noGrp="1" noRot="1" noChangeAspect="1" noChangeArrowheads="1" noTextEdit="1"/>
          </p:cNvSpPr>
          <p:nvPr>
            <p:ph type="sldImg" idx="4294967295"/>
          </p:nvPr>
        </p:nvSpPr>
        <p:spPr>
          <a:xfrm>
            <a:off x="992188" y="768350"/>
            <a:ext cx="5114925" cy="3836988"/>
          </a:xfrm>
          <a:ln/>
        </p:spPr>
      </p:sp>
      <p:sp>
        <p:nvSpPr>
          <p:cNvPr id="3994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4B8B50B-A0B5-429B-9266-3026582E7AC3}" type="slidenum">
              <a:rPr lang="en-US" altLang="zh-CN" sz="1300" smtClean="0"/>
              <a:pPr>
                <a:spcBef>
                  <a:spcPct val="0"/>
                </a:spcBef>
              </a:pPr>
              <a:t>22</a:t>
            </a:fld>
            <a:endParaRPr lang="en-US" altLang="zh-CN" sz="1300" smtClean="0"/>
          </a:p>
        </p:txBody>
      </p:sp>
      <p:sp>
        <p:nvSpPr>
          <p:cNvPr id="41987" name="Rectangle 2"/>
          <p:cNvSpPr>
            <a:spLocks noGrp="1" noRot="1" noChangeAspect="1" noChangeArrowheads="1" noTextEdit="1"/>
          </p:cNvSpPr>
          <p:nvPr>
            <p:ph type="sldImg" idx="4294967295"/>
          </p:nvPr>
        </p:nvSpPr>
        <p:spPr>
          <a:xfrm>
            <a:off x="992188" y="768350"/>
            <a:ext cx="5114925" cy="3836988"/>
          </a:xfrm>
          <a:ln/>
        </p:spPr>
      </p:sp>
      <p:sp>
        <p:nvSpPr>
          <p:cNvPr id="41988" name="Rectangle 3"/>
          <p:cNvSpPr>
            <a:spLocks noGrp="1" noChangeArrowheads="1"/>
          </p:cNvSpPr>
          <p:nvPr>
            <p:ph type="body" idx="4294967295"/>
          </p:nvPr>
        </p:nvSpPr>
        <p:spPr/>
        <p:txBody>
          <a:bodyPr>
            <a:prstTxWarp prst="textNoShape">
              <a:avLst/>
            </a:prstTxWarp>
          </a:bodyPr>
          <a:lstStyle/>
          <a:p>
            <a:r>
              <a:rPr lang="zh-CN" altLang="en-US" dirty="0" smtClean="0"/>
              <a:t>http://www.360doc.com/content/11/0112/22/5167776_86098630.shtml</a:t>
            </a:r>
          </a:p>
          <a:p>
            <a:r>
              <a:rPr lang="zh-CN" altLang="en-US" dirty="0" smtClean="0"/>
              <a:t>  COTS即Commercial-off-the-shelf翻译为“商用现成品或技术”或者“商用货架产品”，指可以采购到的具有开放式标准定义的接口的软件或硬件产品。</a:t>
            </a:r>
          </a:p>
          <a:p>
            <a:endParaRPr lang="zh-CN" altLang="en-US" dirty="0" smtClean="0"/>
          </a:p>
          <a:p>
            <a:r>
              <a:rPr lang="zh-CN" altLang="en-US" dirty="0" smtClean="0"/>
              <a:t>1.多为大硬件公司下的某部门，IBM，没有专门软件公司</a:t>
            </a:r>
          </a:p>
          <a:p>
            <a:r>
              <a:rPr lang="zh-CN" altLang="en-US" dirty="0" smtClean="0"/>
              <a:t>2.计算机开始重复销售，软件可重用</a:t>
            </a:r>
          </a:p>
          <a:p>
            <a:r>
              <a:rPr lang="zh-CN" altLang="en-US" dirty="0" smtClean="0"/>
              <a:t>3.SAP、</a:t>
            </a:r>
            <a:r>
              <a:rPr lang="en-US" altLang="zh-CN" dirty="0" smtClean="0"/>
              <a:t>oracle</a:t>
            </a:r>
            <a:endParaRPr lang="zh-CN" altLang="en-US" dirty="0" smtClean="0"/>
          </a:p>
          <a:p>
            <a:r>
              <a:rPr lang="zh-CN" altLang="en-US" dirty="0" smtClean="0"/>
              <a:t>4.</a:t>
            </a:r>
            <a:r>
              <a:rPr lang="en-US" altLang="zh-CN" dirty="0" err="1" smtClean="0"/>
              <a:t>windows,office</a:t>
            </a:r>
            <a:endParaRPr lang="zh-CN" altLang="en-US" dirty="0" smtClean="0"/>
          </a:p>
          <a:p>
            <a:r>
              <a:rPr lang="zh-CN" altLang="en-US" dirty="0" smtClean="0"/>
              <a:t>5.以服务形式提供</a:t>
            </a:r>
          </a:p>
          <a:p>
            <a:pPr eaLnBrk="1" hangingPunct="1"/>
            <a:endParaRPr lang="zh-CN" alt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4905AF-76D5-4006-B934-00D80F03EC18}" type="slidenum">
              <a:rPr lang="en-US" altLang="zh-CN" sz="1300" smtClean="0"/>
              <a:pPr>
                <a:spcBef>
                  <a:spcPct val="0"/>
                </a:spcBef>
              </a:pPr>
              <a:t>23</a:t>
            </a:fld>
            <a:endParaRPr lang="en-US" altLang="zh-CN" sz="1300" smtClean="0"/>
          </a:p>
        </p:txBody>
      </p:sp>
      <p:sp>
        <p:nvSpPr>
          <p:cNvPr id="44035" name="Rectangle 2"/>
          <p:cNvSpPr>
            <a:spLocks noGrp="1" noRot="1" noChangeAspect="1" noChangeArrowheads="1" noTextEdit="1"/>
          </p:cNvSpPr>
          <p:nvPr>
            <p:ph type="sldImg" idx="4294967295"/>
          </p:nvPr>
        </p:nvSpPr>
        <p:spPr>
          <a:xfrm>
            <a:off x="992188" y="768350"/>
            <a:ext cx="5114925" cy="3836988"/>
          </a:xfrm>
          <a:ln/>
        </p:spPr>
      </p:sp>
      <p:sp>
        <p:nvSpPr>
          <p:cNvPr id="44036" name="Rectangle 3"/>
          <p:cNvSpPr>
            <a:spLocks noGrp="1" noChangeArrowheads="1"/>
          </p:cNvSpPr>
          <p:nvPr>
            <p:ph type="body" idx="4294967295"/>
          </p:nvPr>
        </p:nvSpPr>
        <p:spPr/>
        <p:txBody>
          <a:bodyPr>
            <a:prstTxWarp prst="textNoShape">
              <a:avLst/>
            </a:prstTxWarp>
          </a:bodyPr>
          <a:lstStyle/>
          <a:p>
            <a:pPr eaLnBrk="1" hangingPunct="1"/>
            <a:r>
              <a:rPr lang="en-US" altLang="zh-CN" dirty="0" smtClean="0"/>
              <a:t>SOLOMO</a:t>
            </a:r>
            <a:r>
              <a:rPr lang="zh-CN" altLang="en-US" dirty="0" smtClean="0"/>
              <a:t>模式是指结合社会化</a:t>
            </a:r>
            <a:r>
              <a:rPr lang="en-US" altLang="zh-CN" dirty="0" smtClean="0"/>
              <a:t>Social</a:t>
            </a:r>
            <a:r>
              <a:rPr lang="zh-CN" altLang="en-US" dirty="0" smtClean="0"/>
              <a:t>、本地化</a:t>
            </a:r>
            <a:r>
              <a:rPr lang="en-US" altLang="zh-CN" dirty="0" smtClean="0"/>
              <a:t>Local</a:t>
            </a:r>
            <a:r>
              <a:rPr lang="zh-CN" altLang="en-US" dirty="0" smtClean="0"/>
              <a:t>、移动化</a:t>
            </a:r>
            <a:r>
              <a:rPr lang="en-US" altLang="zh-CN" dirty="0" smtClean="0"/>
              <a:t>Mobile</a:t>
            </a:r>
            <a:r>
              <a:rPr lang="zh-CN" altLang="en-US" dirty="0" smtClean="0"/>
              <a:t>的新型市场营销模式，也叫索罗门模式</a:t>
            </a:r>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4808538" y="384175"/>
            <a:ext cx="2571750" cy="1928813"/>
          </a:xfrm>
          <a:ln/>
        </p:spPr>
      </p:sp>
      <p:sp>
        <p:nvSpPr>
          <p:cNvPr id="46083"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460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EC2505B-7222-4F55-925E-0FF40BB3FB37}" type="slidenum">
              <a:rPr lang="en-US" altLang="zh-CN" sz="1300" smtClean="0"/>
              <a:pPr>
                <a:spcBef>
                  <a:spcPct val="0"/>
                </a:spcBef>
              </a:pPr>
              <a:t>24</a:t>
            </a:fld>
            <a:endParaRPr lang="en-US" altLang="zh-CN" sz="13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19CCD4-55EE-4BDA-A09B-106F846BF963}" type="slidenum">
              <a:rPr lang="en-US" altLang="zh-CN" sz="1300" smtClean="0"/>
              <a:pPr>
                <a:spcBef>
                  <a:spcPct val="0"/>
                </a:spcBef>
              </a:pPr>
              <a:t>25</a:t>
            </a:fld>
            <a:endParaRPr lang="en-US" altLang="zh-CN" sz="1300" smtClean="0"/>
          </a:p>
        </p:txBody>
      </p:sp>
      <p:sp>
        <p:nvSpPr>
          <p:cNvPr id="48131" name="Rectangle 2"/>
          <p:cNvSpPr>
            <a:spLocks noGrp="1" noRot="1" noChangeAspect="1" noChangeArrowheads="1" noTextEdit="1"/>
          </p:cNvSpPr>
          <p:nvPr>
            <p:ph type="sldImg" idx="4294967295"/>
          </p:nvPr>
        </p:nvSpPr>
        <p:spPr>
          <a:xfrm>
            <a:off x="992188" y="768350"/>
            <a:ext cx="5114925" cy="3836988"/>
          </a:xfrm>
          <a:ln/>
        </p:spPr>
      </p:sp>
      <p:sp>
        <p:nvSpPr>
          <p:cNvPr id="48132" name="Rectangle 3"/>
          <p:cNvSpPr>
            <a:spLocks noGrp="1" noChangeArrowheads="1"/>
          </p:cNvSpPr>
          <p:nvPr>
            <p:ph type="body" idx="4294967295"/>
          </p:nvPr>
        </p:nvSpPr>
        <p:spPr/>
        <p:txBody>
          <a:bodyPr>
            <a:prstTxWarp prst="textNoShape">
              <a:avLst/>
            </a:prstTxWarp>
          </a:bodyPr>
          <a:lstStyle/>
          <a:p>
            <a:pPr eaLnBrk="1" hangingPunct="1"/>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err="1" smtClean="0"/>
              <a:t>Emacs</a:t>
            </a:r>
            <a:r>
              <a:rPr lang="zh-CN" altLang="en-US" dirty="0" smtClean="0"/>
              <a:t>，著名的集成开发环境和文本编辑器。</a:t>
            </a:r>
            <a:r>
              <a:rPr lang="en-US" altLang="zh-CN" dirty="0" err="1" smtClean="0"/>
              <a:t>Emacs</a:t>
            </a:r>
            <a:r>
              <a:rPr lang="zh-CN" altLang="en-US" dirty="0" smtClean="0"/>
              <a:t>被公认为是最受专业程序员喜爱的代码编辑器之一，另外一个</a:t>
            </a:r>
            <a:r>
              <a:rPr lang="en-US" altLang="zh-CN" dirty="0" smtClean="0"/>
              <a:t>vim</a:t>
            </a:r>
            <a:r>
              <a:rPr lang="zh-CN" altLang="en-US" dirty="0" smtClean="0"/>
              <a:t>。</a:t>
            </a:r>
          </a:p>
          <a:p>
            <a:r>
              <a:rPr lang="en-US" altLang="zh-CN" dirty="0" smtClean="0"/>
              <a:t>EMACS</a:t>
            </a:r>
            <a:r>
              <a:rPr lang="zh-CN" altLang="en-US" dirty="0" smtClean="0"/>
              <a:t>，即</a:t>
            </a:r>
            <a:r>
              <a:rPr lang="en-US" altLang="zh-CN" dirty="0" smtClean="0"/>
              <a:t>Editor </a:t>
            </a:r>
            <a:r>
              <a:rPr lang="en-US" altLang="zh-CN" dirty="0" err="1" smtClean="0"/>
              <a:t>MACroS</a:t>
            </a:r>
            <a:r>
              <a:rPr lang="zh-CN" altLang="en-US" dirty="0" smtClean="0"/>
              <a:t>（编辑器宏）的缩写，最初由</a:t>
            </a:r>
            <a:r>
              <a:rPr lang="en-US" altLang="zh-CN" dirty="0" smtClean="0"/>
              <a:t>Richard Stallman(</a:t>
            </a:r>
            <a:r>
              <a:rPr lang="zh-CN" altLang="en-US" dirty="0" smtClean="0"/>
              <a:t>理查德</a:t>
            </a:r>
            <a:r>
              <a:rPr lang="en-US" altLang="zh-CN" dirty="0" smtClean="0"/>
              <a:t>·</a:t>
            </a:r>
            <a:r>
              <a:rPr lang="zh-CN" altLang="en-US" dirty="0" smtClean="0"/>
              <a:t>马修</a:t>
            </a:r>
            <a:r>
              <a:rPr lang="en-US" altLang="zh-CN" dirty="0" smtClean="0"/>
              <a:t>·</a:t>
            </a:r>
            <a:r>
              <a:rPr lang="zh-CN" altLang="en-US" dirty="0" smtClean="0"/>
              <a:t>斯托曼</a:t>
            </a:r>
            <a:r>
              <a:rPr lang="en-US" altLang="zh-CN" dirty="0" smtClean="0"/>
              <a:t>)</a:t>
            </a:r>
            <a:r>
              <a:rPr lang="zh-CN" altLang="en-US" dirty="0" smtClean="0"/>
              <a:t>于</a:t>
            </a:r>
            <a:r>
              <a:rPr lang="en-US" altLang="zh-CN" dirty="0" smtClean="0"/>
              <a:t>1975</a:t>
            </a:r>
            <a:r>
              <a:rPr lang="zh-CN" altLang="en-US" dirty="0" smtClean="0"/>
              <a:t>年在</a:t>
            </a:r>
            <a:r>
              <a:rPr lang="en-US" altLang="zh-CN" dirty="0" smtClean="0"/>
              <a:t>MIT</a:t>
            </a:r>
            <a:r>
              <a:rPr lang="zh-CN" altLang="en-US" dirty="0" smtClean="0"/>
              <a:t>协同</a:t>
            </a:r>
            <a:r>
              <a:rPr lang="en-US" altLang="zh-CN" dirty="0" smtClean="0"/>
              <a:t>Guy Steele</a:t>
            </a:r>
            <a:r>
              <a:rPr lang="zh-CN" altLang="en-US" dirty="0" smtClean="0"/>
              <a:t>共同完成。这一创意的灵感来源于</a:t>
            </a:r>
            <a:r>
              <a:rPr lang="en-US" altLang="zh-CN" dirty="0" smtClean="0"/>
              <a:t>TECMAC</a:t>
            </a:r>
            <a:r>
              <a:rPr lang="zh-CN" altLang="en-US" dirty="0" smtClean="0"/>
              <a:t>和</a:t>
            </a:r>
            <a:r>
              <a:rPr lang="en-US" altLang="zh-CN" dirty="0" smtClean="0"/>
              <a:t>TMACS</a:t>
            </a:r>
            <a:r>
              <a:rPr lang="zh-CN" altLang="en-US" dirty="0" smtClean="0"/>
              <a:t>，它们是由</a:t>
            </a:r>
            <a:r>
              <a:rPr lang="en-US" altLang="zh-CN" dirty="0" smtClean="0"/>
              <a:t>Guy Steele</a:t>
            </a:r>
            <a:r>
              <a:rPr lang="zh-CN" altLang="en-US" dirty="0" smtClean="0"/>
              <a:t>、</a:t>
            </a:r>
            <a:r>
              <a:rPr lang="en-US" altLang="zh-CN" dirty="0" smtClean="0"/>
              <a:t>Dave Moon</a:t>
            </a:r>
            <a:r>
              <a:rPr lang="zh-CN" altLang="en-US" dirty="0" smtClean="0"/>
              <a:t>、</a:t>
            </a:r>
            <a:r>
              <a:rPr lang="en-US" altLang="zh-CN" dirty="0" smtClean="0"/>
              <a:t>Richard Greenblatt</a:t>
            </a:r>
            <a:r>
              <a:rPr lang="zh-CN" altLang="en-US" dirty="0" smtClean="0"/>
              <a:t>、</a:t>
            </a:r>
            <a:r>
              <a:rPr lang="en-US" altLang="zh-CN" dirty="0" smtClean="0"/>
              <a:t>Charles Frankston</a:t>
            </a:r>
            <a:r>
              <a:rPr lang="zh-CN" altLang="en-US" dirty="0" smtClean="0"/>
              <a:t>等人编写的宏文本编辑器。</a:t>
            </a:r>
          </a:p>
          <a:p>
            <a:r>
              <a:rPr lang="zh-CN" altLang="en-US" dirty="0" smtClean="0"/>
              <a:t>自诞生以来，</a:t>
            </a:r>
            <a:r>
              <a:rPr lang="en-US" altLang="zh-CN" dirty="0" err="1" smtClean="0"/>
              <a:t>Emacs</a:t>
            </a:r>
            <a:r>
              <a:rPr lang="zh-CN" altLang="en-US" dirty="0" smtClean="0"/>
              <a:t>演化出了众多分支，其中使用最广泛的两种是：</a:t>
            </a:r>
            <a:r>
              <a:rPr lang="en-US" altLang="zh-CN" dirty="0" smtClean="0"/>
              <a:t>1984</a:t>
            </a:r>
            <a:r>
              <a:rPr lang="zh-CN" altLang="en-US" dirty="0" smtClean="0"/>
              <a:t>年由</a:t>
            </a:r>
            <a:r>
              <a:rPr lang="en-US" altLang="zh-CN" dirty="0" smtClean="0"/>
              <a:t>Richard Stallman</a:t>
            </a:r>
            <a:r>
              <a:rPr lang="zh-CN" altLang="en-US" dirty="0" smtClean="0"/>
              <a:t>发起并由他维护至今的</a:t>
            </a:r>
            <a:r>
              <a:rPr lang="en-US" altLang="zh-CN" dirty="0" smtClean="0"/>
              <a:t>GNU </a:t>
            </a:r>
            <a:r>
              <a:rPr lang="en-US" altLang="zh-CN" dirty="0" err="1" smtClean="0"/>
              <a:t>Emacs</a:t>
            </a:r>
            <a:r>
              <a:rPr lang="zh-CN" altLang="en-US" dirty="0" smtClean="0"/>
              <a:t>，以及</a:t>
            </a:r>
            <a:r>
              <a:rPr lang="en-US" altLang="zh-CN" dirty="0" smtClean="0"/>
              <a:t>1991</a:t>
            </a:r>
            <a:r>
              <a:rPr lang="zh-CN" altLang="en-US" dirty="0" smtClean="0"/>
              <a:t>年发起的</a:t>
            </a:r>
            <a:r>
              <a:rPr lang="en-US" altLang="zh-CN" dirty="0" err="1" smtClean="0"/>
              <a:t>XEmacs</a:t>
            </a:r>
            <a:r>
              <a:rPr lang="zh-CN" altLang="en-US" dirty="0" smtClean="0"/>
              <a:t>。</a:t>
            </a:r>
            <a:r>
              <a:rPr lang="en-US" altLang="zh-CN" dirty="0" err="1" smtClean="0"/>
              <a:t>XEmacs</a:t>
            </a:r>
            <a:r>
              <a:rPr lang="zh-CN" altLang="en-US" dirty="0" smtClean="0"/>
              <a:t>是</a:t>
            </a:r>
            <a:r>
              <a:rPr lang="en-US" altLang="zh-CN" dirty="0" smtClean="0"/>
              <a:t>GNU </a:t>
            </a:r>
            <a:r>
              <a:rPr lang="en-US" altLang="zh-CN" dirty="0" err="1" smtClean="0"/>
              <a:t>Emacs</a:t>
            </a:r>
            <a:r>
              <a:rPr lang="zh-CN" altLang="en-US" dirty="0" smtClean="0"/>
              <a:t>的分支，至今仍保持着相当的兼容性。</a:t>
            </a:r>
          </a:p>
          <a:p>
            <a:r>
              <a:rPr lang="en-US" altLang="zh-CN" dirty="0" err="1" smtClean="0"/>
              <a:t>Emacs</a:t>
            </a:r>
            <a:r>
              <a:rPr lang="zh-CN" altLang="en-US" dirty="0" smtClean="0"/>
              <a:t>使用</a:t>
            </a:r>
            <a:r>
              <a:rPr lang="en-US" altLang="zh-CN" dirty="0" err="1" smtClean="0"/>
              <a:t>Emacs</a:t>
            </a:r>
            <a:r>
              <a:rPr lang="en-US" altLang="zh-CN" dirty="0" smtClean="0"/>
              <a:t> Lisp</a:t>
            </a:r>
            <a:r>
              <a:rPr lang="zh-CN" altLang="en-US" dirty="0" smtClean="0"/>
              <a:t>，这种有着极强扩展性的编程语言，从而实现了包括编程、编译乃至网络浏览等等功能的扩展。</a:t>
            </a:r>
            <a:endParaRPr lang="zh-CN" altLang="en-US" dirty="0"/>
          </a:p>
        </p:txBody>
      </p:sp>
      <p:sp>
        <p:nvSpPr>
          <p:cNvPr id="4" name="灯片编号占位符 3"/>
          <p:cNvSpPr>
            <a:spLocks noGrp="1"/>
          </p:cNvSpPr>
          <p:nvPr>
            <p:ph type="sldNum" sz="quarter" idx="10"/>
          </p:nvPr>
        </p:nvSpPr>
        <p:spPr/>
        <p:txBody>
          <a:bodyPr/>
          <a:lstStyle/>
          <a:p>
            <a:pPr>
              <a:defRPr/>
            </a:pPr>
            <a:fld id="{4E8A6FDD-0BB8-4544-94BC-4119D65B2D9D}" type="slidenum">
              <a:rPr lang="en-US" altLang="zh-CN" smtClean="0"/>
              <a:pPr>
                <a:defRPr/>
              </a:pPr>
              <a:t>3</a:t>
            </a:fld>
            <a:endParaRPr lang="en-US" altLang="zh-CN"/>
          </a:p>
        </p:txBody>
      </p:sp>
    </p:spTree>
    <p:extLst>
      <p:ext uri="{BB962C8B-B14F-4D97-AF65-F5344CB8AC3E}">
        <p14:creationId xmlns:p14="http://schemas.microsoft.com/office/powerpoint/2010/main" val="114325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D6681F-28C0-4314-854C-2C2AFA887252}" type="slidenum">
              <a:rPr lang="en-US" altLang="zh-CN" sz="1300" smtClean="0"/>
              <a:pPr>
                <a:spcBef>
                  <a:spcPct val="0"/>
                </a:spcBef>
              </a:pPr>
              <a:t>26</a:t>
            </a:fld>
            <a:endParaRPr lang="en-US" altLang="zh-CN" sz="1300" smtClean="0"/>
          </a:p>
        </p:txBody>
      </p:sp>
      <p:sp>
        <p:nvSpPr>
          <p:cNvPr id="50179" name="Rectangle 2"/>
          <p:cNvSpPr>
            <a:spLocks noGrp="1" noRot="1" noChangeAspect="1" noChangeArrowheads="1" noTextEdit="1"/>
          </p:cNvSpPr>
          <p:nvPr>
            <p:ph type="sldImg" idx="4294967295"/>
          </p:nvPr>
        </p:nvSpPr>
        <p:spPr>
          <a:xfrm>
            <a:off x="992188" y="768350"/>
            <a:ext cx="5114925" cy="3836988"/>
          </a:xfrm>
          <a:ln/>
        </p:spPr>
      </p:sp>
      <p:sp>
        <p:nvSpPr>
          <p:cNvPr id="50180" name="Rectangle 3"/>
          <p:cNvSpPr>
            <a:spLocks noGrp="1" noChangeArrowheads="1"/>
          </p:cNvSpPr>
          <p:nvPr>
            <p:ph type="body" idx="4294967295"/>
          </p:nvPr>
        </p:nvSpPr>
        <p:spPr/>
        <p:txBody>
          <a:bodyPr>
            <a:prstTxWarp prst="textNoShape">
              <a:avLst/>
            </a:prstTxWarp>
          </a:bodyPr>
          <a:lstStyle/>
          <a:p>
            <a:pPr eaLnBrk="1" hangingPunct="1"/>
            <a:r>
              <a:rPr lang="zh-CN" altLang="en-US" dirty="0" smtClean="0"/>
              <a:t>人月神话、没有银弹、变化永恒、沟通协作</a:t>
            </a:r>
            <a:endParaRPr lang="zh-CN"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992188" y="768350"/>
            <a:ext cx="5114925" cy="3836988"/>
          </a:xfrm>
          <a:ln/>
        </p:spPr>
      </p:sp>
      <p:sp>
        <p:nvSpPr>
          <p:cNvPr id="52227" name="备注占位符 2"/>
          <p:cNvSpPr>
            <a:spLocks noGrp="1" noChangeArrowheads="1"/>
          </p:cNvSpPr>
          <p:nvPr>
            <p:ph type="body" idx="4294967295"/>
          </p:nvPr>
        </p:nvSpPr>
        <p:spPr/>
        <p:txBody>
          <a:bodyPr>
            <a:prstTxWarp prst="textNoShape">
              <a:avLst/>
            </a:prstTxWarp>
          </a:bodyPr>
          <a:lstStyle/>
          <a:p>
            <a:r>
              <a:rPr lang="en-US" altLang="zh-CN" dirty="0" smtClean="0"/>
              <a:t>Essential task – </a:t>
            </a:r>
            <a:r>
              <a:rPr lang="zh-CN" altLang="en-US" dirty="0" smtClean="0"/>
              <a:t>基本任务  </a:t>
            </a:r>
            <a:r>
              <a:rPr lang="en-US" altLang="zh-CN" dirty="0" smtClean="0"/>
              <a:t>accidental task -</a:t>
            </a:r>
            <a:r>
              <a:rPr lang="en-US" altLang="zh-CN" baseline="0" dirty="0" smtClean="0"/>
              <a:t> </a:t>
            </a:r>
            <a:r>
              <a:rPr lang="zh-CN" altLang="en-US" baseline="0" dirty="0" smtClean="0"/>
              <a:t>偶然任务、次要任务</a:t>
            </a:r>
            <a:endParaRPr lang="en-US" altLang="zh-CN" dirty="0" smtClean="0"/>
          </a:p>
          <a:p>
            <a:r>
              <a:rPr lang="zh-CN" altLang="en-US" dirty="0" smtClean="0"/>
              <a:t>在欧洲中世纪的传说中，有一种叫“人狼”的妖怪，就是人面狼身。它们会讲人话，专在月圆之夜去袭击人类。而且传说中对“人狼”用一般的枪弹是不起作用的，普通子弹都伤不到也打不死它，只有一种用银子作成的特殊子弹才能把它杀死。</a:t>
            </a:r>
            <a:r>
              <a:rPr lang="en-US" altLang="zh-CN" dirty="0" smtClean="0"/>
              <a:t>Brooks</a:t>
            </a:r>
            <a:r>
              <a:rPr lang="zh-CN" altLang="en-US" dirty="0" smtClean="0"/>
              <a:t>在他最著名的随笔文章</a:t>
            </a:r>
            <a:r>
              <a:rPr lang="en-US" altLang="zh-CN" dirty="0" smtClean="0"/>
              <a:t>《No Silver Bullet》</a:t>
            </a:r>
            <a:r>
              <a:rPr lang="zh-CN" altLang="en-US" dirty="0" smtClean="0"/>
              <a:t>里引用了这个典故 ，说明在软件开发过程里是没有万能的终杀性武器的，只有各种方法综合运用，才是解决之道。而各种声称如何如何神奇的理论或方法，都不是能杀死“</a:t>
            </a:r>
            <a:r>
              <a:rPr lang="zh-CN" altLang="en-US" dirty="0" smtClean="0">
                <a:hlinkClick r:id="rId3"/>
              </a:rPr>
              <a:t>软件危机</a:t>
            </a:r>
            <a:r>
              <a:rPr lang="zh-CN" altLang="en-US" dirty="0" smtClean="0"/>
              <a:t>”这头人狼的银弹。他当时大胆声称并预言方法学家们</a:t>
            </a:r>
            <a:r>
              <a:rPr lang="en-US" altLang="zh-CN" dirty="0" smtClean="0"/>
              <a:t>10</a:t>
            </a:r>
            <a:r>
              <a:rPr lang="zh-CN" altLang="en-US" dirty="0" smtClean="0"/>
              <a:t>年之内绝找不到什么极好的的神奇银弹。</a:t>
            </a:r>
          </a:p>
        </p:txBody>
      </p:sp>
      <p:sp>
        <p:nvSpPr>
          <p:cNvPr id="522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56D94E-A83E-4AB3-A92F-689DDFC7BA8B}" type="slidenum">
              <a:rPr lang="en-US" altLang="zh-CN" sz="1300" smtClean="0"/>
              <a:pPr>
                <a:spcBef>
                  <a:spcPct val="0"/>
                </a:spcBef>
              </a:pPr>
              <a:t>27</a:t>
            </a:fld>
            <a:endParaRPr lang="en-US" altLang="zh-CN" sz="13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xfrm>
            <a:off x="992188" y="768350"/>
            <a:ext cx="5114925" cy="3836988"/>
          </a:xfrm>
          <a:ln/>
        </p:spPr>
      </p:sp>
      <p:sp>
        <p:nvSpPr>
          <p:cNvPr id="54275"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542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CF70FD-9142-4E22-A704-5E8EA4926F53}" type="slidenum">
              <a:rPr lang="en-US" altLang="zh-CN" sz="1300" smtClean="0"/>
              <a:pPr>
                <a:spcBef>
                  <a:spcPct val="0"/>
                </a:spcBef>
              </a:pPr>
              <a:t>28</a:t>
            </a:fld>
            <a:endParaRPr lang="en-US" altLang="zh-CN" sz="13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83A687-A7A5-4440-9E4F-3663F861FAF6}" type="slidenum">
              <a:rPr lang="en-US" altLang="zh-CN" sz="1300" smtClean="0"/>
              <a:pPr>
                <a:spcBef>
                  <a:spcPct val="0"/>
                </a:spcBef>
              </a:pPr>
              <a:t>29</a:t>
            </a:fld>
            <a:endParaRPr lang="en-US" altLang="zh-CN" sz="1300" smtClean="0"/>
          </a:p>
        </p:txBody>
      </p:sp>
      <p:sp>
        <p:nvSpPr>
          <p:cNvPr id="56323" name="Rectangle 2"/>
          <p:cNvSpPr>
            <a:spLocks noGrp="1" noRot="1" noChangeAspect="1" noChangeArrowheads="1" noTextEdit="1"/>
          </p:cNvSpPr>
          <p:nvPr>
            <p:ph type="sldImg" idx="4294967295"/>
          </p:nvPr>
        </p:nvSpPr>
        <p:spPr>
          <a:xfrm>
            <a:off x="992188" y="768350"/>
            <a:ext cx="5114925" cy="3836988"/>
          </a:xfrm>
          <a:ln/>
        </p:spPr>
      </p:sp>
      <p:sp>
        <p:nvSpPr>
          <p:cNvPr id="56324" name="Rectangle 3"/>
          <p:cNvSpPr>
            <a:spLocks noGrp="1" noChangeArrowheads="1"/>
          </p:cNvSpPr>
          <p:nvPr>
            <p:ph type="body" idx="4294967295"/>
          </p:nvPr>
        </p:nvSpPr>
        <p:spPr/>
        <p:txBody>
          <a:bodyPr>
            <a:prstTxWarp prst="textNoShape">
              <a:avLst/>
            </a:prstTxWarp>
          </a:bodyPr>
          <a:lstStyle/>
          <a:p>
            <a:endParaRPr lang="en-US" altLang="zh-CN" dirty="0" smtClean="0"/>
          </a:p>
          <a:p>
            <a:r>
              <a:rPr lang="zh-CN" altLang="en-US" dirty="0" smtClean="0"/>
              <a:t>1.各类工具越来越先进，编程效率也成倍提升，可是开发时间并没有得到成倍的提升，为什么？</a:t>
            </a:r>
          </a:p>
          <a:p>
            <a:r>
              <a:rPr lang="zh-CN" altLang="en-US" dirty="0" smtClean="0"/>
              <a:t>2.成本有所降低，但是总成本仍然很高</a:t>
            </a:r>
          </a:p>
          <a:p>
            <a:r>
              <a:rPr lang="zh-CN" altLang="en-US" dirty="0" smtClean="0"/>
              <a:t>3.通过各种方法进行测试和检查bug，但仍会有错误。新软件出现后不久，就会出现很多的补丁包，不少用户都是等sp1补丁打完后再考虑升级；能否像工业产品一样杜绝问题。</a:t>
            </a:r>
          </a:p>
          <a:p>
            <a:r>
              <a:rPr lang="zh-CN" altLang="en-US" dirty="0" smtClean="0"/>
              <a:t>4.开发完之后，仍然需要大量的维护费用。“软件交付给用户之后，只是噩梦的开始”</a:t>
            </a:r>
          </a:p>
          <a:p>
            <a:endParaRPr lang="zh-CN" altLang="en-US" dirty="0" smtClean="0"/>
          </a:p>
          <a:p>
            <a:endParaRPr lang="zh-CN" altLang="en-US" dirty="0" smtClean="0"/>
          </a:p>
          <a:p>
            <a:endParaRPr lang="zh-CN" altLang="en-US" dirty="0" smtClean="0"/>
          </a:p>
          <a:p>
            <a:r>
              <a:rPr lang="zh-CN" altLang="en-US" dirty="0" smtClean="0"/>
              <a:t>种种问题显示了业界对软件及软件开发方式的关注，这种关注促使了业界对软件工程实践方法的采纳</a:t>
            </a:r>
            <a:endParaRPr lang="en-US" altLang="zh-CN" dirty="0" smtClean="0"/>
          </a:p>
          <a:p>
            <a:pPr eaLnBrk="1" hangingPunct="1"/>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1469BB-4E5D-473C-AFF6-55B7998624C8}" type="slidenum">
              <a:rPr lang="en-US" altLang="zh-CN" sz="1300" smtClean="0"/>
              <a:pPr>
                <a:spcBef>
                  <a:spcPct val="0"/>
                </a:spcBef>
              </a:pPr>
              <a:t>30</a:t>
            </a:fld>
            <a:endParaRPr lang="en-US" altLang="zh-CN" sz="1300" smtClean="0"/>
          </a:p>
        </p:txBody>
      </p:sp>
      <p:sp>
        <p:nvSpPr>
          <p:cNvPr id="58371" name="Rectangle 2"/>
          <p:cNvSpPr>
            <a:spLocks noGrp="1" noRot="1" noChangeAspect="1" noChangeArrowheads="1" noTextEdit="1"/>
          </p:cNvSpPr>
          <p:nvPr>
            <p:ph type="sldImg" idx="4294967295"/>
          </p:nvPr>
        </p:nvSpPr>
        <p:spPr>
          <a:xfrm>
            <a:off x="992188" y="768350"/>
            <a:ext cx="5114925" cy="3836988"/>
          </a:xfrm>
          <a:ln/>
        </p:spPr>
      </p:sp>
      <p:sp>
        <p:nvSpPr>
          <p:cNvPr id="58372" name="Rectangle 3"/>
          <p:cNvSpPr>
            <a:spLocks noGrp="1" noChangeArrowheads="1"/>
          </p:cNvSpPr>
          <p:nvPr>
            <p:ph type="body" idx="4294967295"/>
          </p:nvPr>
        </p:nvSpPr>
        <p:spPr/>
        <p:txBody>
          <a:bodyPr>
            <a:prstTxWarp prst="textNoShape">
              <a:avLst/>
            </a:prstTxWarp>
          </a:bodyPr>
          <a:lstStyle/>
          <a:p>
            <a:pPr eaLnBrk="1" hangingPunct="1"/>
            <a:r>
              <a:rPr lang="en-US" altLang="zh-CN" dirty="0" smtClean="0"/>
              <a:t>Standish</a:t>
            </a:r>
            <a:r>
              <a:rPr lang="en-US" altLang="zh-CN" baseline="0" dirty="0" smtClean="0"/>
              <a:t> Group</a:t>
            </a:r>
            <a:r>
              <a:rPr lang="zh-CN" altLang="en-US" baseline="0" dirty="0" smtClean="0"/>
              <a:t>：美国一个公司，专门从事跟踪</a:t>
            </a:r>
            <a:r>
              <a:rPr lang="en-US" altLang="zh-CN" baseline="0" dirty="0" smtClean="0"/>
              <a:t>IT</a:t>
            </a:r>
            <a:r>
              <a:rPr lang="zh-CN" altLang="en-US" baseline="0" dirty="0" smtClean="0"/>
              <a:t>项目成功或失败的权威机构</a:t>
            </a:r>
            <a:endParaRPr lang="en-US" altLang="zh-CN" baseline="0"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overrun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əʊvərʌn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 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əʊvəˈrʌn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oʊvərʌn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 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oʊvəˈrʌn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dirty="0" smtClean="0">
                <a:effectLst/>
                <a:latin typeface="Arial" panose="020B0604020202020204" pitchFamily="34" charset="0"/>
              </a:rPr>
              <a:t>横行</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泛滥</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肆虐</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多用</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时间、钱财等</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超时</a:t>
            </a:r>
            <a:r>
              <a:rPr lang="en-US" altLang="zh-CN" dirty="0" smtClean="0">
                <a:effectLst/>
                <a:latin typeface="Arial" panose="020B0604020202020204" pitchFamily="34" charset="0"/>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dirty="0" smtClean="0">
                <a:effectLst/>
                <a:latin typeface="Arial" panose="020B0604020202020204" pitchFamily="34" charset="0"/>
              </a:rPr>
              <a:t>泛滥成灾</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超过限度</a:t>
            </a:r>
            <a:endParaRPr lang="en-US" altLang="zh-CN" dirty="0" smtClean="0">
              <a:effectLst/>
              <a:latin typeface="Arial" panose="020B0604020202020204" pitchFamily="34" charset="0"/>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budget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bʌdʒɪt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bʌdʒɪt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dirty="0" smtClean="0">
                <a:effectLst/>
                <a:latin typeface="Arial" panose="020B0604020202020204" pitchFamily="34" charset="0"/>
              </a:rPr>
              <a:t>预算</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政府的年度预算</a:t>
            </a:r>
            <a:r>
              <a:rPr lang="en-US" altLang="zh-CN" dirty="0" smtClean="0">
                <a:effectLst/>
                <a:latin typeface="Arial" panose="020B0604020202020204" pitchFamily="34" charset="0"/>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dirty="0" smtClean="0">
                <a:effectLst/>
                <a:latin typeface="Arial" panose="020B0604020202020204" pitchFamily="34" charset="0"/>
              </a:rPr>
              <a:t>谨慎花钱</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把</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编入预算</a:t>
            </a:r>
            <a:r>
              <a:rPr lang="en-US" altLang="zh-CN" dirty="0" smtClean="0">
                <a:effectLst/>
                <a:latin typeface="Arial" panose="020B0604020202020204" pitchFamily="34" charset="0"/>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dirty="0" smtClean="0">
                <a:effectLst/>
                <a:latin typeface="Arial" panose="020B0604020202020204" pitchFamily="34" charset="0"/>
              </a:rPr>
              <a:t>价格低廉的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花钱少的</a:t>
            </a:r>
            <a:endParaRPr lang="zh-CN"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A06DED-8C7C-4BB0-87CF-EA3C63EADBA7}" type="slidenum">
              <a:rPr lang="en-US" altLang="zh-CN" sz="1300" smtClean="0"/>
              <a:pPr>
                <a:spcBef>
                  <a:spcPct val="0"/>
                </a:spcBef>
              </a:pPr>
              <a:t>31</a:t>
            </a:fld>
            <a:endParaRPr lang="en-US" altLang="zh-CN" sz="1300" smtClean="0"/>
          </a:p>
        </p:txBody>
      </p:sp>
      <p:sp>
        <p:nvSpPr>
          <p:cNvPr id="60419" name="Rectangle 2"/>
          <p:cNvSpPr>
            <a:spLocks noGrp="1" noRot="1" noChangeAspect="1" noChangeArrowheads="1" noTextEdit="1"/>
          </p:cNvSpPr>
          <p:nvPr>
            <p:ph type="sldImg" idx="4294967295"/>
          </p:nvPr>
        </p:nvSpPr>
        <p:spPr>
          <a:xfrm>
            <a:off x="992188" y="768350"/>
            <a:ext cx="5114925" cy="3836988"/>
          </a:xfrm>
          <a:ln/>
        </p:spPr>
      </p:sp>
      <p:sp>
        <p:nvSpPr>
          <p:cNvPr id="60420" name="Rectangle 3"/>
          <p:cNvSpPr>
            <a:spLocks noGrp="1" noChangeArrowheads="1"/>
          </p:cNvSpPr>
          <p:nvPr>
            <p:ph type="body" idx="4294967295"/>
          </p:nvPr>
        </p:nvSpPr>
        <p:spPr/>
        <p:txBody>
          <a:bodyPr>
            <a:prstTxWarp prst="textNoShape">
              <a:avLst/>
            </a:prstTxWarp>
          </a:bodyPr>
          <a:lstStyle/>
          <a:p>
            <a:pPr eaLnBrk="1" hangingPunct="1"/>
            <a:r>
              <a:rPr lang="zh-CN" altLang="en-US" smtClean="0"/>
              <a:t>简单软件，画几个流程图和</a:t>
            </a:r>
            <a:r>
              <a:rPr lang="en-US" altLang="zh-CN" smtClean="0"/>
              <a:t>ER</a:t>
            </a:r>
            <a:r>
              <a:rPr lang="zh-CN" altLang="en-US" smtClean="0"/>
              <a:t>图就可以搞定；复杂软件则不行了。</a:t>
            </a:r>
          </a:p>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4DCABF7-17E0-428A-BF1B-7101425B65E6}" type="slidenum">
              <a:rPr lang="en-US" altLang="zh-CN" sz="1300" smtClean="0"/>
              <a:pPr>
                <a:spcBef>
                  <a:spcPct val="0"/>
                </a:spcBef>
              </a:pPr>
              <a:t>32</a:t>
            </a:fld>
            <a:endParaRPr lang="en-US" altLang="zh-CN" sz="1300" smtClean="0"/>
          </a:p>
        </p:txBody>
      </p:sp>
      <p:sp>
        <p:nvSpPr>
          <p:cNvPr id="62467" name="Rectangle 2"/>
          <p:cNvSpPr>
            <a:spLocks noGrp="1" noRot="1" noChangeAspect="1" noChangeArrowheads="1" noTextEdit="1"/>
          </p:cNvSpPr>
          <p:nvPr>
            <p:ph type="sldImg" idx="4294967295"/>
          </p:nvPr>
        </p:nvSpPr>
        <p:spPr>
          <a:xfrm>
            <a:off x="992188" y="768350"/>
            <a:ext cx="5114925" cy="3836988"/>
          </a:xfrm>
          <a:ln/>
        </p:spPr>
      </p:sp>
      <p:sp>
        <p:nvSpPr>
          <p:cNvPr id="6246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idx="4294967295"/>
          </p:nvPr>
        </p:nvSpPr>
        <p:spPr>
          <a:xfrm>
            <a:off x="4808538" y="384175"/>
            <a:ext cx="2571750" cy="1928813"/>
          </a:xfrm>
          <a:ln/>
        </p:spPr>
      </p:sp>
      <p:sp>
        <p:nvSpPr>
          <p:cNvPr id="64515" name="Rectangle 3"/>
          <p:cNvSpPr>
            <a:spLocks noGrp="1" noChangeArrowheads="1"/>
          </p:cNvSpPr>
          <p:nvPr>
            <p:ph type="body" idx="4294967295"/>
          </p:nvPr>
        </p:nvSpPr>
        <p:spPr/>
        <p:txBody>
          <a:bodyPr>
            <a:prstTxWarp prst="textNoShape">
              <a:avLst/>
            </a:prstTxWarp>
          </a:bodyPr>
          <a:lstStyle/>
          <a:p>
            <a:r>
              <a:rPr lang="zh-CN" altLang="en-US" smtClean="0"/>
              <a:t>“人月神话”，IBM360的设计者。一个很电影化的名字，不是人和月亮的神话，是每个月多少人工。</a:t>
            </a:r>
          </a:p>
          <a:p>
            <a:r>
              <a:rPr lang="zh-CN" altLang="en-US" smtClean="0"/>
              <a:t>书里面讲述了很多的故事，2个人需要2个月，4个人是否1个月？</a:t>
            </a:r>
          </a:p>
          <a:p>
            <a:r>
              <a:rPr lang="zh-CN" altLang="en-US" smtClean="0"/>
              <a:t>对行业不理解，在建筑行业和制造业上可行，但是在软件行业不可行；顾客不理解，甚至软件公司的管理者也是一样。</a:t>
            </a: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idx="4294967295"/>
          </p:nvPr>
        </p:nvSpPr>
        <p:spPr>
          <a:xfrm>
            <a:off x="4808538" y="384175"/>
            <a:ext cx="2571750" cy="1928813"/>
          </a:xfrm>
          <a:ln/>
        </p:spPr>
      </p:sp>
      <p:sp>
        <p:nvSpPr>
          <p:cNvPr id="64515" name="Rectangle 3"/>
          <p:cNvSpPr>
            <a:spLocks noGrp="1" noChangeArrowheads="1"/>
          </p:cNvSpPr>
          <p:nvPr>
            <p:ph type="body" idx="4294967295"/>
          </p:nvPr>
        </p:nvSpPr>
        <p:spPr/>
        <p:txBody>
          <a:bodyPr>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客户神话：</a:t>
            </a: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模糊的需求会带来灾难。需要不断地沟通。</a:t>
            </a: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关键点在于引入变化的时间点，早期影响小，后期影响巨大。</a:t>
            </a: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1.能否像开车一样，只要遵守交通规则就不会出现问题</a:t>
            </a:r>
            <a:r>
              <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宝典是否全面？是否被真正采用？是否可以适应不同的环境</a:t>
            </a:r>
            <a:r>
              <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2.加了人，反而拖期的更加厉害。老人需要牺牲时间来进行培训。</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从业者：</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1.客户对问题的理解不会很全面，只是片面的，如果完全按照用户的做，会很难完成；</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2.交付完成后，噩梦刚刚开始，大量维护，bug调整，需求不断变化</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3.将客户屏蔽在开发之外，失败概率非常高，应让用户参与到开发中，加强他们的关注</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4.人不可能总跟随一个软件，便于后期升级维护</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5.项目验收时需要大量的文档，单人开发还好一些；多人时，文档很重要。例如：两人合作，没有文档，调试时出现问题，责任如何确定和划分？同客户间更是如此。文档有助于思考和细化，特别是初学者。</a:t>
            </a:r>
            <a:endPar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98420742"/>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94B4EFB-BC1B-4F83-805E-F1AE7AAA7A79}" type="slidenum">
              <a:rPr lang="en-US" altLang="zh-CN" sz="1300" smtClean="0"/>
              <a:pPr>
                <a:spcBef>
                  <a:spcPct val="0"/>
                </a:spcBef>
              </a:pPr>
              <a:t>37</a:t>
            </a:fld>
            <a:endParaRPr lang="en-US" altLang="zh-CN" sz="1300" smtClean="0"/>
          </a:p>
        </p:txBody>
      </p:sp>
      <p:sp>
        <p:nvSpPr>
          <p:cNvPr id="70659" name="Rectangle 2"/>
          <p:cNvSpPr>
            <a:spLocks noGrp="1" noRot="1" noChangeAspect="1" noChangeArrowheads="1" noTextEdit="1"/>
          </p:cNvSpPr>
          <p:nvPr>
            <p:ph type="sldImg" idx="4294967295"/>
          </p:nvPr>
        </p:nvSpPr>
        <p:spPr>
          <a:xfrm>
            <a:off x="992188" y="768350"/>
            <a:ext cx="5114925" cy="3836988"/>
          </a:xfrm>
          <a:ln/>
        </p:spPr>
      </p:sp>
      <p:sp>
        <p:nvSpPr>
          <p:cNvPr id="70660" name="Rectangle 3"/>
          <p:cNvSpPr>
            <a:spLocks noGrp="1" noChangeArrowheads="1"/>
          </p:cNvSpPr>
          <p:nvPr>
            <p:ph type="body" idx="4294967295"/>
          </p:nvPr>
        </p:nvSpPr>
        <p:spPr/>
        <p:txBody>
          <a:bodyPr>
            <a:prstTxWarp prst="textNoShape">
              <a:avLst/>
            </a:prstTxWarp>
          </a:bodyPr>
          <a:lstStyle/>
          <a:p>
            <a:pPr eaLnBrk="1" hangingPunct="1"/>
            <a:r>
              <a:rPr lang="en-US" altLang="zh-CN" dirty="0" smtClean="0"/>
              <a:t>NATO – </a:t>
            </a:r>
            <a:r>
              <a:rPr lang="zh-CN" altLang="en-US" dirty="0" smtClean="0"/>
              <a:t>北约，北大西洋公约组织</a:t>
            </a:r>
            <a:endParaRPr lang="en-US" altLang="zh-CN" dirty="0" smtClean="0"/>
          </a:p>
          <a:p>
            <a:pPr eaLnBrk="1" hangingPunct="1"/>
            <a:r>
              <a:rPr lang="en-US" altLang="zh-CN" dirty="0" smtClean="0"/>
              <a:t>IEEE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电气和电子工程师协会</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EB3E48B-BCF1-47BD-AC85-828624E5C84F}" type="slidenum">
              <a:rPr lang="en-US" altLang="zh-CN" sz="1300" smtClean="0"/>
              <a:pPr>
                <a:spcBef>
                  <a:spcPct val="0"/>
                </a:spcBef>
              </a:pPr>
              <a:t>6</a:t>
            </a:fld>
            <a:endParaRPr lang="en-US" altLang="zh-CN" sz="1300" smtClean="0"/>
          </a:p>
        </p:txBody>
      </p:sp>
      <p:sp>
        <p:nvSpPr>
          <p:cNvPr id="12291" name="Rectangle 2"/>
          <p:cNvSpPr>
            <a:spLocks noGrp="1" noRot="1" noChangeAspect="1" noChangeArrowheads="1" noTextEdit="1"/>
          </p:cNvSpPr>
          <p:nvPr>
            <p:ph type="sldImg" idx="4294967295"/>
          </p:nvPr>
        </p:nvSpPr>
        <p:spPr>
          <a:xfrm>
            <a:off x="992188" y="768350"/>
            <a:ext cx="5114925" cy="3836988"/>
          </a:xfrm>
          <a:ln/>
        </p:spPr>
      </p:sp>
      <p:sp>
        <p:nvSpPr>
          <p:cNvPr id="12292" name="Rectangle 3"/>
          <p:cNvSpPr>
            <a:spLocks noGrp="1" noChangeArrowheads="1"/>
          </p:cNvSpPr>
          <p:nvPr>
            <p:ph type="body" idx="4294967295"/>
          </p:nvPr>
        </p:nvSpPr>
        <p:spPr/>
        <p:txBody>
          <a:bodyPr>
            <a:prstTxWarp prst="textNoShape">
              <a:avLst/>
            </a:prstTxWarp>
          </a:bodyPr>
          <a:lstStyle/>
          <a:p>
            <a:pPr eaLnBrk="1" hangingPunct="1"/>
            <a:endParaRPr lang="zh-CN" altLang="en-US" dirty="0" smtClean="0"/>
          </a:p>
          <a:p>
            <a:pPr eaLnBrk="1" hangingPunct="1"/>
            <a:r>
              <a:rPr lang="zh-CN" altLang="en-US" dirty="0" smtClean="0"/>
              <a:t>程序只是软件的一部分</a:t>
            </a:r>
            <a:endParaRPr lang="en-US" altLang="zh-CN" dirty="0" smtClean="0"/>
          </a:p>
          <a:p>
            <a:pPr eaLnBrk="1" hangingPunct="1"/>
            <a:endParaRPr lang="en-US" altLang="zh-CN" dirty="0" smtClean="0"/>
          </a:p>
          <a:p>
            <a:pPr eaLnBrk="1" hangingPunct="1"/>
            <a:r>
              <a:rPr lang="zh-CN" altLang="en-US" dirty="0" smtClean="0"/>
              <a:t>万人大合唱 不仅仅有个人的发挥，还要有多人的协调和一致。</a:t>
            </a:r>
          </a:p>
          <a:p>
            <a:pPr eaLnBrk="1" hangingPunct="1"/>
            <a:endParaRPr lang="zh-CN"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620410-E32D-4B36-BFF4-F14EEE805B4C}" type="slidenum">
              <a:rPr lang="en-US" altLang="zh-CN" sz="1300" smtClean="0"/>
              <a:pPr>
                <a:spcBef>
                  <a:spcPct val="0"/>
                </a:spcBef>
              </a:pPr>
              <a:t>38</a:t>
            </a:fld>
            <a:endParaRPr lang="en-US" altLang="zh-CN" sz="1300" smtClean="0"/>
          </a:p>
        </p:txBody>
      </p:sp>
      <p:sp>
        <p:nvSpPr>
          <p:cNvPr id="72707" name="Rectangle 2"/>
          <p:cNvSpPr>
            <a:spLocks noGrp="1" noRot="1" noChangeAspect="1" noChangeArrowheads="1" noTextEdit="1"/>
          </p:cNvSpPr>
          <p:nvPr>
            <p:ph type="sldImg" idx="4294967295"/>
          </p:nvPr>
        </p:nvSpPr>
        <p:spPr>
          <a:xfrm>
            <a:off x="992188" y="768350"/>
            <a:ext cx="5114925" cy="3836988"/>
          </a:xfrm>
          <a:ln/>
        </p:spPr>
      </p:sp>
      <p:sp>
        <p:nvSpPr>
          <p:cNvPr id="7270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idx="4294967295"/>
          </p:nvPr>
        </p:nvSpPr>
        <p:spPr>
          <a:xfrm>
            <a:off x="2854325" y="511175"/>
            <a:ext cx="3427413" cy="2570163"/>
          </a:xfrm>
          <a:ln/>
        </p:spPr>
      </p:sp>
      <p:sp>
        <p:nvSpPr>
          <p:cNvPr id="74755" name="Rectangle 3"/>
          <p:cNvSpPr>
            <a:spLocks noGrp="1" noChangeArrowheads="1"/>
          </p:cNvSpPr>
          <p:nvPr>
            <p:ph type="body" idx="4294967295"/>
          </p:nvPr>
        </p:nvSpPr>
        <p:spPr>
          <a:xfrm>
            <a:off x="911225" y="3254375"/>
            <a:ext cx="7313613" cy="3084513"/>
          </a:xfrm>
        </p:spPr>
        <p:txBody>
          <a:bodyPr>
            <a:prstTxWarp prst="textNoShape">
              <a:avLst/>
            </a:prstTxWarp>
          </a:bodyPr>
          <a:lstStyle/>
          <a:p>
            <a:r>
              <a:rPr lang="zh-CN" altLang="en-US" smtClean="0"/>
              <a:t>参见《面向对象软件工程-使用UML、模式与Java》 第3页</a:t>
            </a:r>
            <a:endParaRPr lang="en-US" altLang="zh-CN" smtClean="0"/>
          </a:p>
          <a:p>
            <a:endParaRPr lang="en-US" altLang="zh-CN" smtClean="0"/>
          </a:p>
          <a:p>
            <a:r>
              <a:rPr lang="zh-CN" altLang="en-US" smtClean="0"/>
              <a:t>重要的是思想，而不是工具。工具千变万化，层出不穷，思想是稳定的。</a:t>
            </a:r>
            <a:endParaRPr lang="en-US" altLang="zh-CN" smtClean="0"/>
          </a:p>
          <a:p>
            <a:r>
              <a:rPr lang="zh-CN" altLang="en-US" smtClean="0"/>
              <a:t>是一系列活动，</a:t>
            </a:r>
            <a:endParaRPr lang="en-US" altLang="zh-CN" smtClean="0"/>
          </a:p>
          <a:p>
            <a:r>
              <a:rPr lang="zh-CN" altLang="en-US" smtClean="0"/>
              <a:t>建模</a:t>
            </a:r>
            <a:endParaRPr lang="en-US" altLang="zh-CN" smtClean="0"/>
          </a:p>
          <a:p>
            <a:r>
              <a:rPr lang="zh-CN" altLang="en-US" smtClean="0"/>
              <a:t>解决问题</a:t>
            </a:r>
            <a:endParaRPr lang="en-US" altLang="zh-CN" smtClean="0"/>
          </a:p>
          <a:p>
            <a:r>
              <a:rPr lang="zh-CN" altLang="en-US" smtClean="0"/>
              <a:t>知识获取</a:t>
            </a:r>
            <a:endParaRPr lang="en-US" altLang="zh-CN" smtClean="0"/>
          </a:p>
          <a:p>
            <a:r>
              <a:rPr lang="zh-CN" altLang="en-US" smtClean="0"/>
              <a:t>借鉴他人的成功经验</a:t>
            </a:r>
            <a:endParaRPr lang="en-US" altLang="zh-CN" smtClean="0"/>
          </a:p>
          <a:p>
            <a:endParaRPr lang="en-US" altLang="zh-CN" smtClean="0"/>
          </a:p>
          <a:p>
            <a:r>
              <a:rPr lang="zh-CN" altLang="en-US" smtClean="0"/>
              <a:t>念一段话来说明上述内容</a:t>
            </a: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8CAA94-D5FB-47D9-ABFF-F9B0B134A170}" type="slidenum">
              <a:rPr lang="en-US" altLang="zh-CN" sz="1300" smtClean="0"/>
              <a:pPr>
                <a:spcBef>
                  <a:spcPct val="0"/>
                </a:spcBef>
              </a:pPr>
              <a:t>40</a:t>
            </a:fld>
            <a:endParaRPr lang="en-US" altLang="zh-CN" sz="1300" smtClean="0"/>
          </a:p>
        </p:txBody>
      </p:sp>
      <p:sp>
        <p:nvSpPr>
          <p:cNvPr id="76803" name="Rectangle 2"/>
          <p:cNvSpPr>
            <a:spLocks noGrp="1" noRot="1" noChangeAspect="1" noChangeArrowheads="1" noTextEdit="1"/>
          </p:cNvSpPr>
          <p:nvPr>
            <p:ph type="sldImg" idx="4294967295"/>
          </p:nvPr>
        </p:nvSpPr>
        <p:spPr>
          <a:xfrm>
            <a:off x="992188" y="768350"/>
            <a:ext cx="5114925" cy="3836988"/>
          </a:xfrm>
          <a:ln/>
        </p:spPr>
      </p:sp>
      <p:sp>
        <p:nvSpPr>
          <p:cNvPr id="76804" name="Rectangle 3"/>
          <p:cNvSpPr>
            <a:spLocks noGrp="1" noChangeArrowheads="1"/>
          </p:cNvSpPr>
          <p:nvPr>
            <p:ph type="body" idx="4294967295"/>
          </p:nvPr>
        </p:nvSpPr>
        <p:spPr/>
        <p:txBody>
          <a:bodyPr>
            <a:prstTxWarp prst="textNoShape">
              <a:avLst/>
            </a:prstTxWarp>
          </a:bodyPr>
          <a:lstStyle/>
          <a:p>
            <a:endParaRPr lang="en-US" altLang="zh-CN" smtClean="0"/>
          </a:p>
          <a:p>
            <a:r>
              <a:rPr lang="en-US" altLang="zh-CN" smtClean="0"/>
              <a:t>1.</a:t>
            </a:r>
          </a:p>
          <a:p>
            <a:r>
              <a:rPr lang="en-US" altLang="zh-CN" smtClean="0"/>
              <a:t>2.</a:t>
            </a:r>
            <a:r>
              <a:rPr lang="zh-CN" altLang="en-US" smtClean="0"/>
              <a:t>管理经验  管理来源于实践；软件工程中有很多的原则，但是没有定理。</a:t>
            </a:r>
            <a:endParaRPr lang="en-US" altLang="zh-CN" smtClean="0"/>
          </a:p>
          <a:p>
            <a:r>
              <a:rPr lang="en-US" altLang="zh-CN" smtClean="0"/>
              <a:t>3.</a:t>
            </a:r>
            <a:r>
              <a:rPr lang="zh-CN" altLang="en-US" smtClean="0"/>
              <a:t>各类方法和工具。</a:t>
            </a:r>
            <a:endParaRPr lang="en-US" altLang="zh-CN" smtClean="0"/>
          </a:p>
          <a:p>
            <a:pPr eaLnBrk="1" hangingPunct="1"/>
            <a:endParaRPr lang="en-US" altLang="zh-CN" smtClean="0"/>
          </a:p>
          <a:p>
            <a:pPr eaLnBrk="1" hangingPunct="1"/>
            <a:endParaRPr lang="en-US" altLang="zh-CN" smtClean="0"/>
          </a:p>
          <a:p>
            <a:r>
              <a:rPr lang="zh-CN" altLang="en-US" smtClean="0"/>
              <a:t>按时交付</a:t>
            </a:r>
            <a:endParaRPr lang="en-US" altLang="zh-CN" smtClean="0"/>
          </a:p>
          <a:p>
            <a:r>
              <a:rPr lang="zh-CN" altLang="en-US" smtClean="0"/>
              <a:t>控制成本：软件是商业行为，一定要控制成本，才能挣到钱。是企业行为，不是政府行为，政府也不是无底洞的投入</a:t>
            </a:r>
            <a:endParaRPr lang="en-US" altLang="zh-CN" smtClean="0"/>
          </a:p>
          <a:p>
            <a:r>
              <a:rPr lang="zh-CN" altLang="en-US" smtClean="0"/>
              <a:t>满足用户需求：一定要满足用户的需求，基本</a:t>
            </a:r>
            <a:r>
              <a:rPr lang="en-US" altLang="zh-CN" smtClean="0"/>
              <a:t>.</a:t>
            </a:r>
            <a:r>
              <a:rPr lang="zh-CN" altLang="en-US" smtClean="0"/>
              <a:t>干活不由东累死也无功</a:t>
            </a:r>
            <a:endParaRPr lang="en-US" altLang="zh-CN" smtClean="0"/>
          </a:p>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ChangeArrowheads="1" noTextEdit="1"/>
          </p:cNvSpPr>
          <p:nvPr>
            <p:ph type="sldImg" idx="4294967295"/>
          </p:nvPr>
        </p:nvSpPr>
        <p:spPr>
          <a:xfrm>
            <a:off x="4808538" y="384175"/>
            <a:ext cx="2571750" cy="1928813"/>
          </a:xfrm>
          <a:ln/>
        </p:spPr>
      </p:sp>
      <p:sp>
        <p:nvSpPr>
          <p:cNvPr id="79875" name="备注占位符 2"/>
          <p:cNvSpPr>
            <a:spLocks noGrp="1" noChangeArrowheads="1"/>
          </p:cNvSpPr>
          <p:nvPr>
            <p:ph type="body" idx="4294967295"/>
          </p:nvPr>
        </p:nvSpPr>
        <p:spPr/>
        <p:txBody>
          <a:bodyPr>
            <a:prstTxWarp prst="textNoShape">
              <a:avLst/>
            </a:prstTxWarp>
          </a:bodyPr>
          <a:lstStyle/>
          <a:p>
            <a:r>
              <a:rPr lang="zh-CN" altLang="en-US" smtClean="0"/>
              <a:t>我们学院现在有三个国家一级学科，计算机科学与技术，软件工程，网络与信息安全</a:t>
            </a:r>
            <a:endParaRPr lang="en-US" altLang="zh-CN" smtClean="0"/>
          </a:p>
          <a:p>
            <a:endParaRPr lang="en-US" altLang="zh-CN" smtClean="0"/>
          </a:p>
          <a:p>
            <a:r>
              <a:rPr lang="zh-CN" altLang="en-US" smtClean="0"/>
              <a:t>同学们考研的时候要注意： 三个一级学科，计算机科学与技术和软件工程； 计算机科学与技术下面分为两种： 工学硕士和工程硕士；</a:t>
            </a:r>
          </a:p>
        </p:txBody>
      </p:sp>
      <p:sp>
        <p:nvSpPr>
          <p:cNvPr id="798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78692A-1B6C-4897-9E47-737802944EA6}" type="slidenum">
              <a:rPr lang="en-US" altLang="zh-CN" sz="1300" smtClean="0"/>
              <a:pPr>
                <a:spcBef>
                  <a:spcPct val="0"/>
                </a:spcBef>
              </a:pPr>
              <a:t>42</a:t>
            </a:fld>
            <a:endParaRPr lang="en-US" altLang="zh-CN" sz="13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778E96-D9AB-4BF1-8FDD-0B9653B03225}" type="slidenum">
              <a:rPr lang="en-US" altLang="zh-CN" sz="1300" smtClean="0"/>
              <a:pPr>
                <a:spcBef>
                  <a:spcPct val="0"/>
                </a:spcBef>
              </a:pPr>
              <a:t>43</a:t>
            </a:fld>
            <a:endParaRPr lang="en-US" altLang="zh-CN" sz="1300" smtClean="0"/>
          </a:p>
        </p:txBody>
      </p:sp>
      <p:sp>
        <p:nvSpPr>
          <p:cNvPr id="81923" name="Rectangle 2"/>
          <p:cNvSpPr>
            <a:spLocks noGrp="1" noRot="1" noChangeAspect="1" noChangeArrowheads="1" noTextEdit="1"/>
          </p:cNvSpPr>
          <p:nvPr>
            <p:ph type="sldImg" idx="4294967295"/>
          </p:nvPr>
        </p:nvSpPr>
        <p:spPr>
          <a:xfrm>
            <a:off x="992188" y="768350"/>
            <a:ext cx="5114925" cy="3836988"/>
          </a:xfrm>
          <a:ln/>
        </p:spPr>
      </p:sp>
      <p:sp>
        <p:nvSpPr>
          <p:cNvPr id="8192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8F6303-616E-4821-84E1-5099E6E8D4D2}" type="slidenum">
              <a:rPr lang="en-US" altLang="zh-CN" sz="1300" smtClean="0"/>
              <a:pPr>
                <a:spcBef>
                  <a:spcPct val="0"/>
                </a:spcBef>
              </a:pPr>
              <a:t>44</a:t>
            </a:fld>
            <a:endParaRPr lang="en-US" altLang="zh-CN" sz="1300" smtClean="0"/>
          </a:p>
        </p:txBody>
      </p:sp>
      <p:sp>
        <p:nvSpPr>
          <p:cNvPr id="83971" name="Rectangle 2"/>
          <p:cNvSpPr>
            <a:spLocks noGrp="1" noRot="1" noChangeAspect="1" noChangeArrowheads="1" noTextEdit="1"/>
          </p:cNvSpPr>
          <p:nvPr>
            <p:ph type="sldImg" idx="4294967295"/>
          </p:nvPr>
        </p:nvSpPr>
        <p:spPr>
          <a:xfrm>
            <a:off x="992188" y="768350"/>
            <a:ext cx="5114925" cy="3836988"/>
          </a:xfrm>
          <a:ln/>
        </p:spPr>
      </p:sp>
      <p:sp>
        <p:nvSpPr>
          <p:cNvPr id="8397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F0604DD-5944-4816-B942-5909747094E1}" type="slidenum">
              <a:rPr lang="en-US" altLang="zh-CN" sz="1300" smtClean="0"/>
              <a:pPr>
                <a:spcBef>
                  <a:spcPct val="0"/>
                </a:spcBef>
              </a:pPr>
              <a:t>45</a:t>
            </a:fld>
            <a:endParaRPr lang="en-US" altLang="zh-CN" sz="1300" smtClean="0"/>
          </a:p>
        </p:txBody>
      </p:sp>
      <p:sp>
        <p:nvSpPr>
          <p:cNvPr id="86019" name="Rectangle 2"/>
          <p:cNvSpPr>
            <a:spLocks noGrp="1" noRot="1" noChangeAspect="1" noChangeArrowheads="1" noTextEdit="1"/>
          </p:cNvSpPr>
          <p:nvPr>
            <p:ph type="sldImg" idx="4294967295"/>
          </p:nvPr>
        </p:nvSpPr>
        <p:spPr>
          <a:xfrm>
            <a:off x="992188" y="768350"/>
            <a:ext cx="5114925" cy="3836988"/>
          </a:xfrm>
          <a:ln/>
        </p:spPr>
      </p:sp>
      <p:sp>
        <p:nvSpPr>
          <p:cNvPr id="8602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880866-2446-492F-84D2-E26ED89E3387}" type="slidenum">
              <a:rPr lang="en-US" altLang="zh-CN" sz="1300" smtClean="0"/>
              <a:pPr>
                <a:spcBef>
                  <a:spcPct val="0"/>
                </a:spcBef>
              </a:pPr>
              <a:t>46</a:t>
            </a:fld>
            <a:endParaRPr lang="en-US" altLang="zh-CN" sz="1300" smtClean="0"/>
          </a:p>
        </p:txBody>
      </p:sp>
      <p:sp>
        <p:nvSpPr>
          <p:cNvPr id="88067" name="Rectangle 2"/>
          <p:cNvSpPr>
            <a:spLocks noGrp="1" noRot="1" noChangeAspect="1" noChangeArrowheads="1" noTextEdit="1"/>
          </p:cNvSpPr>
          <p:nvPr>
            <p:ph type="sldImg" idx="4294967295"/>
          </p:nvPr>
        </p:nvSpPr>
        <p:spPr>
          <a:xfrm>
            <a:off x="992188" y="768350"/>
            <a:ext cx="5114925" cy="3836988"/>
          </a:xfrm>
          <a:ln/>
        </p:spPr>
      </p:sp>
      <p:sp>
        <p:nvSpPr>
          <p:cNvPr id="8806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BEF833-B343-4934-B87D-1F0BA69E7860}" type="slidenum">
              <a:rPr lang="en-US" altLang="zh-CN" sz="1300" smtClean="0"/>
              <a:pPr>
                <a:spcBef>
                  <a:spcPct val="0"/>
                </a:spcBef>
              </a:pPr>
              <a:t>47</a:t>
            </a:fld>
            <a:endParaRPr lang="en-US" altLang="zh-CN" sz="1300" smtClean="0"/>
          </a:p>
        </p:txBody>
      </p:sp>
      <p:sp>
        <p:nvSpPr>
          <p:cNvPr id="90115" name="Rectangle 2"/>
          <p:cNvSpPr>
            <a:spLocks noGrp="1" noRot="1" noChangeAspect="1" noChangeArrowheads="1" noTextEdit="1"/>
          </p:cNvSpPr>
          <p:nvPr>
            <p:ph type="sldImg" idx="4294967295"/>
          </p:nvPr>
        </p:nvSpPr>
        <p:spPr>
          <a:xfrm>
            <a:off x="992188" y="768350"/>
            <a:ext cx="5114925" cy="3836988"/>
          </a:xfrm>
          <a:ln/>
        </p:spPr>
      </p:sp>
      <p:sp>
        <p:nvSpPr>
          <p:cNvPr id="90116" name="Rectangle 3"/>
          <p:cNvSpPr>
            <a:spLocks noGrp="1" noChangeArrowheads="1"/>
          </p:cNvSpPr>
          <p:nvPr>
            <p:ph type="body" idx="4294967295"/>
          </p:nvPr>
        </p:nvSpPr>
        <p:spPr/>
        <p:txBody>
          <a:bodyPr>
            <a:prstTxWarp prst="textNoShape">
              <a:avLst/>
            </a:prstTxWarp>
          </a:bodyPr>
          <a:lstStyle/>
          <a:p>
            <a:pPr eaLnBrk="1" hangingPunct="1"/>
            <a:r>
              <a:rPr lang="en-US" altLang="zh-CN" dirty="0" smtClean="0"/>
              <a:t>Computer Aided Software Engineering</a:t>
            </a:r>
            <a:r>
              <a:rPr lang="zh-CN" altLang="en-US" dirty="0" smtClean="0"/>
              <a:t>计算机辅助软件工程</a:t>
            </a:r>
            <a:endParaRPr lang="zh-CN" altLang="zh-CN"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1DCFBF-987C-478C-8E57-FCCA9B7F7EA8}" type="slidenum">
              <a:rPr lang="en-US" altLang="zh-CN" sz="1300" smtClean="0"/>
              <a:pPr>
                <a:spcBef>
                  <a:spcPct val="0"/>
                </a:spcBef>
              </a:pPr>
              <a:t>48</a:t>
            </a:fld>
            <a:endParaRPr lang="en-US" altLang="zh-CN" sz="1300" smtClean="0"/>
          </a:p>
        </p:txBody>
      </p:sp>
      <p:sp>
        <p:nvSpPr>
          <p:cNvPr id="92163" name="Rectangle 2"/>
          <p:cNvSpPr>
            <a:spLocks noGrp="1" noRot="1" noChangeAspect="1" noChangeArrowheads="1" noTextEdit="1"/>
          </p:cNvSpPr>
          <p:nvPr>
            <p:ph type="sldImg" idx="4294967295"/>
          </p:nvPr>
        </p:nvSpPr>
        <p:spPr>
          <a:xfrm>
            <a:off x="992188" y="768350"/>
            <a:ext cx="5114925" cy="3836988"/>
          </a:xfrm>
          <a:ln/>
        </p:spPr>
      </p:sp>
      <p:sp>
        <p:nvSpPr>
          <p:cNvPr id="9216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idx="4294967295"/>
          </p:nvPr>
        </p:nvSpPr>
        <p:spPr>
          <a:xfrm>
            <a:off x="992188" y="768350"/>
            <a:ext cx="5114925" cy="3836988"/>
          </a:xfrm>
          <a:ln/>
        </p:spPr>
      </p:sp>
      <p:sp>
        <p:nvSpPr>
          <p:cNvPr id="14339" name="备注占位符 2"/>
          <p:cNvSpPr>
            <a:spLocks noGrp="1" noChangeArrowheads="1"/>
          </p:cNvSpPr>
          <p:nvPr>
            <p:ph type="body" idx="4294967295"/>
          </p:nvPr>
        </p:nvSpPr>
        <p:spPr/>
        <p:txBody>
          <a:bodyPr>
            <a:prstTxWarp prst="textNoShape">
              <a:avLst/>
            </a:prstTxWarp>
          </a:bodyPr>
          <a:lstStyle/>
          <a:p>
            <a:r>
              <a:rPr lang="zh-CN" altLang="en-US" dirty="0" smtClean="0"/>
              <a:t>学完编程课和数据结构课，大家都是编程高手了，但是给你一个具体的问题，销售系统、财务系统、生产系统能做吗？航天系统？很难有现成的解决方案</a:t>
            </a:r>
            <a:endParaRPr lang="en-US" altLang="zh-CN" dirty="0" smtClean="0"/>
          </a:p>
          <a:p>
            <a:r>
              <a:rPr lang="zh-CN" altLang="en-US" dirty="0" smtClean="0"/>
              <a:t>工业制造基本按照流水线、模块化构件化生产，如汽车的制造。在流水线上将大量构件组装出来即可，构件复用度很高，每年都可以快速推出多款车型；复用度越高，成本越低；</a:t>
            </a:r>
            <a:endParaRPr lang="en-US" altLang="zh-CN" dirty="0" smtClean="0"/>
          </a:p>
          <a:p>
            <a:r>
              <a:rPr lang="zh-CN" altLang="en-US" dirty="0" smtClean="0"/>
              <a:t>人不像机器，人是有感情的，有感情就会犯错误，受情绪和环境影响，生产力是有波动的（心情不好、朋友吵架）。而机器只要不出故障，生产力是稳定的。</a:t>
            </a:r>
            <a:endParaRPr lang="en-US" altLang="zh-CN" dirty="0" smtClean="0"/>
          </a:p>
          <a:p>
            <a:endParaRPr lang="zh-CN" altLang="en-US" dirty="0" smtClean="0"/>
          </a:p>
          <a:p>
            <a:r>
              <a:rPr lang="zh-CN" altLang="en-US" dirty="0" smtClean="0"/>
              <a:t>易变性：财务软件，需要知道政府的各种政策</a:t>
            </a:r>
            <a:endParaRPr lang="en-US" altLang="zh-CN" dirty="0" smtClean="0"/>
          </a:p>
          <a:p>
            <a:endParaRPr lang="zh-CN" altLang="en-US" dirty="0" smtClean="0"/>
          </a:p>
        </p:txBody>
      </p:sp>
      <p:sp>
        <p:nvSpPr>
          <p:cNvPr id="143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A494E3-9230-4C50-9236-9C0A6F04C2E3}" type="slidenum">
              <a:rPr lang="en-US" altLang="zh-CN" sz="1300" smtClean="0"/>
              <a:pPr>
                <a:spcBef>
                  <a:spcPct val="0"/>
                </a:spcBef>
              </a:pPr>
              <a:t>7</a:t>
            </a:fld>
            <a:endParaRPr lang="en-US" altLang="zh-CN" sz="13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323D41-A3BA-4624-9EA8-04FD152F51F4}" type="slidenum">
              <a:rPr lang="en-US" altLang="zh-CN" sz="1300" smtClean="0"/>
              <a:pPr>
                <a:spcBef>
                  <a:spcPct val="0"/>
                </a:spcBef>
              </a:pPr>
              <a:t>49</a:t>
            </a:fld>
            <a:endParaRPr lang="en-US" altLang="zh-CN" sz="1300" smtClean="0"/>
          </a:p>
        </p:txBody>
      </p:sp>
      <p:sp>
        <p:nvSpPr>
          <p:cNvPr id="94211" name="Rectangle 2"/>
          <p:cNvSpPr>
            <a:spLocks noGrp="1" noRot="1" noChangeAspect="1" noChangeArrowheads="1" noTextEdit="1"/>
          </p:cNvSpPr>
          <p:nvPr>
            <p:ph type="sldImg" idx="4294967295"/>
          </p:nvPr>
        </p:nvSpPr>
        <p:spPr>
          <a:xfrm>
            <a:off x="992188" y="768350"/>
            <a:ext cx="5114925" cy="3836988"/>
          </a:xfrm>
          <a:ln/>
        </p:spPr>
      </p:sp>
      <p:sp>
        <p:nvSpPr>
          <p:cNvPr id="9421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2ADCCE-FD5D-4AD4-BB9E-D28E2ABA07B1}" type="slidenum">
              <a:rPr lang="en-US" altLang="zh-CN" sz="1300" smtClean="0"/>
              <a:pPr>
                <a:spcBef>
                  <a:spcPct val="0"/>
                </a:spcBef>
              </a:pPr>
              <a:t>50</a:t>
            </a:fld>
            <a:endParaRPr lang="en-US" altLang="zh-CN" sz="1300" smtClean="0"/>
          </a:p>
        </p:txBody>
      </p:sp>
      <p:sp>
        <p:nvSpPr>
          <p:cNvPr id="96259" name="Rectangle 2"/>
          <p:cNvSpPr>
            <a:spLocks noGrp="1" noRot="1" noChangeAspect="1" noChangeArrowheads="1" noTextEdit="1"/>
          </p:cNvSpPr>
          <p:nvPr>
            <p:ph type="sldImg" idx="4294967295"/>
          </p:nvPr>
        </p:nvSpPr>
        <p:spPr>
          <a:xfrm>
            <a:off x="992188" y="768350"/>
            <a:ext cx="5114925" cy="3836988"/>
          </a:xfrm>
          <a:ln/>
        </p:spPr>
      </p:sp>
      <p:sp>
        <p:nvSpPr>
          <p:cNvPr id="9626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AE42B4-404F-4B35-A7FB-EAD2A5EDAA27}" type="slidenum">
              <a:rPr lang="en-US" altLang="zh-CN" sz="1300" smtClean="0"/>
              <a:pPr>
                <a:spcBef>
                  <a:spcPct val="0"/>
                </a:spcBef>
              </a:pPr>
              <a:t>51</a:t>
            </a:fld>
            <a:endParaRPr lang="en-US" altLang="zh-CN" sz="1300" smtClean="0"/>
          </a:p>
        </p:txBody>
      </p:sp>
      <p:sp>
        <p:nvSpPr>
          <p:cNvPr id="98307" name="Rectangle 2"/>
          <p:cNvSpPr>
            <a:spLocks noGrp="1" noRot="1" noChangeAspect="1" noChangeArrowheads="1" noTextEdit="1"/>
          </p:cNvSpPr>
          <p:nvPr>
            <p:ph type="sldImg" idx="4294967295"/>
          </p:nvPr>
        </p:nvSpPr>
        <p:spPr>
          <a:xfrm>
            <a:off x="992188" y="768350"/>
            <a:ext cx="5114925" cy="3836988"/>
          </a:xfrm>
          <a:ln/>
        </p:spPr>
      </p:sp>
      <p:sp>
        <p:nvSpPr>
          <p:cNvPr id="9830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446188-5446-46F8-8A82-21EC06A7D86F}" type="slidenum">
              <a:rPr lang="en-US" altLang="zh-CN" sz="1300" smtClean="0"/>
              <a:pPr>
                <a:spcBef>
                  <a:spcPct val="0"/>
                </a:spcBef>
              </a:pPr>
              <a:t>52</a:t>
            </a:fld>
            <a:endParaRPr lang="en-US" altLang="zh-CN" sz="1300" smtClean="0"/>
          </a:p>
        </p:txBody>
      </p:sp>
      <p:sp>
        <p:nvSpPr>
          <p:cNvPr id="100355" name="Rectangle 2"/>
          <p:cNvSpPr>
            <a:spLocks noGrp="1" noRot="1" noChangeAspect="1" noChangeArrowheads="1" noTextEdit="1"/>
          </p:cNvSpPr>
          <p:nvPr>
            <p:ph type="sldImg" idx="4294967295"/>
          </p:nvPr>
        </p:nvSpPr>
        <p:spPr>
          <a:xfrm>
            <a:off x="992188" y="768350"/>
            <a:ext cx="5114925" cy="3836988"/>
          </a:xfrm>
          <a:ln/>
        </p:spPr>
      </p:sp>
      <p:sp>
        <p:nvSpPr>
          <p:cNvPr id="10035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ChangeArrowheads="1" noTextEdit="1"/>
          </p:cNvSpPr>
          <p:nvPr>
            <p:ph type="sldImg" idx="4294967295"/>
          </p:nvPr>
        </p:nvSpPr>
        <p:spPr>
          <a:xfrm>
            <a:off x="992188" y="768350"/>
            <a:ext cx="5114925" cy="3836988"/>
          </a:xfrm>
          <a:ln/>
        </p:spPr>
      </p:sp>
      <p:sp>
        <p:nvSpPr>
          <p:cNvPr id="102403" name="Notes Placeholder 2"/>
          <p:cNvSpPr>
            <a:spLocks noGrp="1" noChangeArrowheads="1"/>
          </p:cNvSpPr>
          <p:nvPr>
            <p:ph type="body" idx="4294967295"/>
          </p:nvPr>
        </p:nvSpPr>
        <p:spPr/>
        <p:txBody>
          <a:bodyPr>
            <a:prstTxWarp prst="textNoShape">
              <a:avLst/>
            </a:prstTxWarp>
          </a:bodyPr>
          <a:lstStyle/>
          <a:p>
            <a:r>
              <a:rPr lang="zh-CN" altLang="en-US" smtClean="0"/>
              <a:t>软件质量特性的一个直观因素就是</a:t>
            </a:r>
            <a:r>
              <a:rPr lang="en-US" altLang="zh-CN" smtClean="0"/>
              <a:t>bug</a:t>
            </a:r>
            <a:r>
              <a:rPr lang="zh-CN" altLang="en-US" smtClean="0"/>
              <a:t>数量</a:t>
            </a:r>
            <a:endParaRPr lang="en-US" altLang="zh-CN" smtClean="0"/>
          </a:p>
          <a:p>
            <a:endParaRPr lang="zh-CN" altLang="en-US" smtClean="0"/>
          </a:p>
        </p:txBody>
      </p:sp>
      <p:sp>
        <p:nvSpPr>
          <p:cNvPr id="10240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3B1D238-B366-440E-B6A7-B3C345BEFCE0}" type="slidenum">
              <a:rPr lang="en-US" altLang="zh-CN" sz="1300" smtClean="0"/>
              <a:pPr>
                <a:spcBef>
                  <a:spcPct val="0"/>
                </a:spcBef>
              </a:pPr>
              <a:t>53</a:t>
            </a:fld>
            <a:endParaRPr lang="en-US" altLang="zh-CN" sz="13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xfrm>
            <a:off x="4806950" y="382588"/>
            <a:ext cx="2571750" cy="1928812"/>
          </a:xfrm>
          <a:ln/>
        </p:spPr>
      </p:sp>
      <p:sp>
        <p:nvSpPr>
          <p:cNvPr id="104451" name="备注占位符 2"/>
          <p:cNvSpPr>
            <a:spLocks noGrp="1" noChangeArrowheads="1"/>
          </p:cNvSpPr>
          <p:nvPr>
            <p:ph type="body" idx="4294967295"/>
          </p:nvPr>
        </p:nvSpPr>
        <p:spPr>
          <a:xfrm>
            <a:off x="1217613" y="2441575"/>
            <a:ext cx="9750425" cy="2314575"/>
          </a:xfrm>
        </p:spPr>
        <p:txBody>
          <a:bodyPr>
            <a:prstTxWarp prst="textNoShape">
              <a:avLst/>
            </a:prstTxWarp>
          </a:bodyPr>
          <a:lstStyle/>
          <a:p>
            <a:endParaRPr lang="zh-CN" altLang="en-US" smtClean="0"/>
          </a:p>
        </p:txBody>
      </p:sp>
      <p:sp>
        <p:nvSpPr>
          <p:cNvPr id="104452" name="灯片编号占位符 3"/>
          <p:cNvSpPr txBox="1">
            <a:spLocks noGrp="1" noChangeArrowheads="1"/>
          </p:cNvSpPr>
          <p:nvPr/>
        </p:nvSpPr>
        <p:spPr bwMode="auto">
          <a:xfrm>
            <a:off x="6900863" y="4883150"/>
            <a:ext cx="52847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37567CB-D11B-4A88-A758-DECBBED71091}" type="slidenum">
              <a:rPr lang="en-US" altLang="zh-CN" sz="1800"/>
              <a:pPr algn="r" eaLnBrk="1" hangingPunct="1">
                <a:spcBef>
                  <a:spcPct val="0"/>
                </a:spcBef>
              </a:pPr>
              <a:t>54</a:t>
            </a:fld>
            <a:endParaRPr lang="en-US" altLang="zh-CN" sz="1800"/>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6498" name="幻灯片图像占位符 1"/>
          <p:cNvSpPr>
            <a:spLocks noGrp="1" noRot="1" noChangeAspect="1" noChangeArrowheads="1" noTextEdit="1"/>
          </p:cNvSpPr>
          <p:nvPr>
            <p:ph type="sldImg" idx="4294967295"/>
          </p:nvPr>
        </p:nvSpPr>
        <p:spPr>
          <a:xfrm>
            <a:off x="4806950" y="382588"/>
            <a:ext cx="2571750" cy="1928812"/>
          </a:xfrm>
          <a:ln/>
        </p:spPr>
      </p:sp>
      <p:sp>
        <p:nvSpPr>
          <p:cNvPr id="106499" name="备注占位符 2"/>
          <p:cNvSpPr>
            <a:spLocks noGrp="1" noChangeArrowheads="1"/>
          </p:cNvSpPr>
          <p:nvPr>
            <p:ph type="body" idx="4294967295"/>
          </p:nvPr>
        </p:nvSpPr>
        <p:spPr>
          <a:xfrm>
            <a:off x="1217613" y="2441575"/>
            <a:ext cx="9750425" cy="2314575"/>
          </a:xfrm>
        </p:spPr>
        <p:txBody>
          <a:bodyPr>
            <a:prstTxWarp prst="textNoShape">
              <a:avLst/>
            </a:prstTxWarp>
          </a:bodyPr>
          <a:lstStyle/>
          <a:p>
            <a:endParaRPr lang="zh-CN" altLang="en-US" smtClean="0"/>
          </a:p>
        </p:txBody>
      </p:sp>
      <p:sp>
        <p:nvSpPr>
          <p:cNvPr id="106500" name="灯片编号占位符 3"/>
          <p:cNvSpPr txBox="1">
            <a:spLocks noGrp="1" noChangeArrowheads="1"/>
          </p:cNvSpPr>
          <p:nvPr/>
        </p:nvSpPr>
        <p:spPr bwMode="auto">
          <a:xfrm>
            <a:off x="6900863" y="4883150"/>
            <a:ext cx="52847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1F8D597-1A08-4A70-A020-08CCAEF7CD39}" type="slidenum">
              <a:rPr lang="en-US" altLang="zh-CN" sz="1800"/>
              <a:pPr algn="r" eaLnBrk="1" hangingPunct="1">
                <a:spcBef>
                  <a:spcPct val="0"/>
                </a:spcBef>
              </a:pPr>
              <a:t>55</a:t>
            </a:fld>
            <a:endParaRPr lang="en-US" altLang="zh-CN" sz="1800"/>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ChangeArrowheads="1" noTextEdit="1"/>
          </p:cNvSpPr>
          <p:nvPr>
            <p:ph type="sldImg" idx="4294967295"/>
          </p:nvPr>
        </p:nvSpPr>
        <p:spPr>
          <a:xfrm>
            <a:off x="4806950" y="382588"/>
            <a:ext cx="2571750" cy="1928812"/>
          </a:xfrm>
          <a:ln/>
        </p:spPr>
      </p:sp>
      <p:sp>
        <p:nvSpPr>
          <p:cNvPr id="108547" name="备注占位符 2"/>
          <p:cNvSpPr>
            <a:spLocks noGrp="1" noChangeArrowheads="1"/>
          </p:cNvSpPr>
          <p:nvPr>
            <p:ph type="body" idx="4294967295"/>
          </p:nvPr>
        </p:nvSpPr>
        <p:spPr>
          <a:xfrm>
            <a:off x="1217613" y="2441575"/>
            <a:ext cx="9750425" cy="2314575"/>
          </a:xfrm>
        </p:spPr>
        <p:txBody>
          <a:bodyPr>
            <a:prstTxWarp prst="textNoShape">
              <a:avLst/>
            </a:prstTxWarp>
          </a:bodyPr>
          <a:lstStyle/>
          <a:p>
            <a:endParaRPr lang="zh-CN" altLang="en-US" smtClean="0"/>
          </a:p>
        </p:txBody>
      </p:sp>
      <p:sp>
        <p:nvSpPr>
          <p:cNvPr id="108548" name="灯片编号占位符 3"/>
          <p:cNvSpPr txBox="1">
            <a:spLocks noGrp="1" noChangeArrowheads="1"/>
          </p:cNvSpPr>
          <p:nvPr/>
        </p:nvSpPr>
        <p:spPr bwMode="auto">
          <a:xfrm>
            <a:off x="6900863" y="4883150"/>
            <a:ext cx="52847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47BAF57-409E-43FF-A05A-2DAE038C7672}" type="slidenum">
              <a:rPr lang="en-US" altLang="zh-CN" sz="1800"/>
              <a:pPr algn="r" eaLnBrk="1" hangingPunct="1">
                <a:spcBef>
                  <a:spcPct val="0"/>
                </a:spcBef>
              </a:pPr>
              <a:t>56</a:t>
            </a:fld>
            <a:endParaRPr lang="en-US" altLang="zh-CN" sz="1800"/>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xfrm>
            <a:off x="4806950" y="382588"/>
            <a:ext cx="2571750" cy="1928812"/>
          </a:xfrm>
          <a:ln/>
        </p:spPr>
      </p:sp>
      <p:sp>
        <p:nvSpPr>
          <p:cNvPr id="104451" name="备注占位符 2"/>
          <p:cNvSpPr>
            <a:spLocks noGrp="1" noChangeArrowheads="1"/>
          </p:cNvSpPr>
          <p:nvPr>
            <p:ph type="body" idx="4294967295"/>
          </p:nvPr>
        </p:nvSpPr>
        <p:spPr>
          <a:xfrm>
            <a:off x="1217613" y="2441575"/>
            <a:ext cx="9750425" cy="2314575"/>
          </a:xfrm>
        </p:spPr>
        <p:txBody>
          <a:bodyPr>
            <a:prstTxWarp prst="textNoShape">
              <a:avLst/>
            </a:prstTxWarp>
          </a:bodyPr>
          <a:lstStyle/>
          <a:p>
            <a:endParaRPr lang="zh-CN" altLang="en-US" smtClean="0"/>
          </a:p>
        </p:txBody>
      </p:sp>
      <p:sp>
        <p:nvSpPr>
          <p:cNvPr id="104452" name="灯片编号占位符 3"/>
          <p:cNvSpPr txBox="1">
            <a:spLocks noGrp="1" noChangeArrowheads="1"/>
          </p:cNvSpPr>
          <p:nvPr/>
        </p:nvSpPr>
        <p:spPr bwMode="auto">
          <a:xfrm>
            <a:off x="6900863" y="4883150"/>
            <a:ext cx="52847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37567CB-D11B-4A88-A758-DECBBED71091}" type="slidenum">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02134761"/>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ChangeArrowheads="1" noTextEdit="1"/>
          </p:cNvSpPr>
          <p:nvPr>
            <p:ph type="sldImg" idx="4294967295"/>
          </p:nvPr>
        </p:nvSpPr>
        <p:spPr>
          <a:xfrm>
            <a:off x="992188" y="768350"/>
            <a:ext cx="5114925" cy="3836988"/>
          </a:xfrm>
          <a:ln/>
        </p:spPr>
      </p:sp>
      <p:sp>
        <p:nvSpPr>
          <p:cNvPr id="110595" name="Notes Placeholder 2"/>
          <p:cNvSpPr>
            <a:spLocks noGrp="1" noChangeArrowheads="1"/>
          </p:cNvSpPr>
          <p:nvPr>
            <p:ph type="body" idx="4294967295"/>
          </p:nvPr>
        </p:nvSpPr>
        <p:spPr/>
        <p:txBody>
          <a:bodyPr>
            <a:prstTxWarp prst="textNoShape">
              <a:avLst/>
            </a:prstTxWarp>
          </a:bodyPr>
          <a:lstStyle/>
          <a:p>
            <a:r>
              <a:rPr lang="zh-CN" altLang="en-US" dirty="0" smtClean="0"/>
              <a:t>左侧为学习曲线；右侧为实现曲线</a:t>
            </a:r>
            <a:endParaRPr lang="en-US" altLang="zh-CN" dirty="0" smtClean="0"/>
          </a:p>
          <a:p>
            <a:r>
              <a:rPr lang="en-US" altLang="zh-CN" dirty="0" smtClean="0"/>
              <a:t>SADT/OOP</a:t>
            </a:r>
            <a:r>
              <a:rPr lang="zh-CN" altLang="en-US" dirty="0" smtClean="0"/>
              <a:t>：结构化分析设计技术</a:t>
            </a:r>
            <a:r>
              <a:rPr lang="en-US" altLang="zh-CN" dirty="0" smtClean="0"/>
              <a:t>/</a:t>
            </a:r>
            <a:r>
              <a:rPr lang="zh-CN" altLang="en-US" dirty="0" smtClean="0"/>
              <a:t>面向对象编程</a:t>
            </a:r>
            <a:endParaRPr lang="en-US" altLang="zh-CN" dirty="0" smtClean="0"/>
          </a:p>
          <a:p>
            <a:r>
              <a:rPr lang="en-US" altLang="zh-CN" dirty="0" smtClean="0"/>
              <a:t>NFP</a:t>
            </a:r>
            <a:r>
              <a:rPr lang="zh-CN" altLang="en-US" dirty="0" smtClean="0"/>
              <a:t>：非功能属性</a:t>
            </a:r>
            <a:endParaRPr lang="en-US" altLang="zh-CN" dirty="0" smtClean="0"/>
          </a:p>
          <a:p>
            <a:r>
              <a:rPr lang="en-US" altLang="zh-CN" dirty="0" smtClean="0"/>
              <a:t>GUI</a:t>
            </a:r>
            <a:r>
              <a:rPr lang="zh-CN" altLang="en-US" smtClean="0"/>
              <a:t>：图形化用户界面</a:t>
            </a:r>
          </a:p>
        </p:txBody>
      </p:sp>
      <p:sp>
        <p:nvSpPr>
          <p:cNvPr id="110596"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838770F-AFE5-4691-958F-B699467D5681}" type="slidenum">
              <a:rPr lang="en-US" altLang="zh-CN" sz="1300" smtClean="0"/>
              <a:pPr>
                <a:spcBef>
                  <a:spcPct val="0"/>
                </a:spcBef>
              </a:pPr>
              <a:t>59</a:t>
            </a:fld>
            <a:endParaRPr lang="en-US" altLang="zh-CN" sz="13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D70306-6D9F-4D36-B32A-00A7513BBCD2}" type="slidenum">
              <a:rPr lang="en-US" altLang="zh-CN" sz="1300" smtClean="0"/>
              <a:pPr>
                <a:spcBef>
                  <a:spcPct val="0"/>
                </a:spcBef>
              </a:pPr>
              <a:t>8</a:t>
            </a:fld>
            <a:endParaRPr lang="en-US" altLang="zh-CN" sz="1300" smtClean="0"/>
          </a:p>
        </p:txBody>
      </p:sp>
      <p:sp>
        <p:nvSpPr>
          <p:cNvPr id="16387" name="Rectangle 2"/>
          <p:cNvSpPr>
            <a:spLocks noGrp="1" noRot="1" noChangeAspect="1" noChangeArrowheads="1" noTextEdit="1"/>
          </p:cNvSpPr>
          <p:nvPr>
            <p:ph type="sldImg" idx="4294967295"/>
          </p:nvPr>
        </p:nvSpPr>
        <p:spPr>
          <a:xfrm>
            <a:off x="992188" y="768350"/>
            <a:ext cx="5114925" cy="3836988"/>
          </a:xfrm>
          <a:ln/>
        </p:spPr>
      </p:sp>
      <p:sp>
        <p:nvSpPr>
          <p:cNvPr id="16388" name="Rectangle 3"/>
          <p:cNvSpPr>
            <a:spLocks noGrp="1" noChangeArrowheads="1"/>
          </p:cNvSpPr>
          <p:nvPr>
            <p:ph type="body" idx="4294967295"/>
          </p:nvPr>
        </p:nvSpPr>
        <p:spPr/>
        <p:txBody>
          <a:bodyPr>
            <a:prstTxWarp prst="textNoShape">
              <a:avLst/>
            </a:prstTxWarp>
          </a:bodyPr>
          <a:lstStyle/>
          <a:p>
            <a:r>
              <a:rPr lang="zh-CN" altLang="en-US" dirty="0" smtClean="0"/>
              <a:t>一般产品不发生变化，比如水杯等；除非是汽车改装</a:t>
            </a:r>
            <a:endParaRPr lang="en-US" altLang="zh-CN" dirty="0" smtClean="0"/>
          </a:p>
          <a:p>
            <a:r>
              <a:rPr lang="zh-CN" altLang="en-US" dirty="0" smtClean="0"/>
              <a:t>软件是变化的是唯一不变的，每次变更都会瞬间引起失效率上升</a:t>
            </a:r>
            <a:endParaRPr lang="en-US" altLang="zh-CN" dirty="0" smtClean="0"/>
          </a:p>
          <a:p>
            <a:endParaRPr lang="en-US" altLang="zh-CN" dirty="0" smtClean="0"/>
          </a:p>
          <a:p>
            <a:r>
              <a:rPr lang="en-US" altLang="zh-CN" dirty="0" smtClean="0"/>
              <a:t>1.</a:t>
            </a:r>
            <a:r>
              <a:rPr lang="zh-CN" altLang="en-US" dirty="0" smtClean="0"/>
              <a:t>软件行业竞争激励，软件同质化很严重，一个新的技术或者想法出来后，会很快被模仿，需要新的创意。如</a:t>
            </a:r>
            <a:r>
              <a:rPr lang="en-US" altLang="zh-CN" dirty="0" smtClean="0"/>
              <a:t>3Q</a:t>
            </a:r>
            <a:r>
              <a:rPr lang="zh-CN" altLang="en-US" dirty="0" smtClean="0"/>
              <a:t>大战，腾讯是典型的模仿者，通过大量的快速模仿，资本优势挤掉竞争者。国外却不是这样的，大公司都是通过收购小公司或者入股，这样有利于发展。 现在好多了。</a:t>
            </a:r>
            <a:endParaRPr lang="en-US" altLang="zh-CN" dirty="0" smtClean="0"/>
          </a:p>
          <a:p>
            <a:r>
              <a:rPr lang="en-US" altLang="zh-CN" dirty="0" smtClean="0"/>
              <a:t>  </a:t>
            </a:r>
            <a:r>
              <a:rPr lang="zh-CN" altLang="en-US" dirty="0" smtClean="0"/>
              <a:t>环境：单机 网络的  云端</a:t>
            </a:r>
            <a:endParaRPr lang="en-US" altLang="zh-CN" dirty="0" smtClean="0"/>
          </a:p>
          <a:p>
            <a:r>
              <a:rPr lang="en-US" altLang="zh-CN" dirty="0" smtClean="0"/>
              <a:t>2.</a:t>
            </a:r>
            <a:r>
              <a:rPr lang="zh-CN" altLang="en-US" dirty="0" smtClean="0"/>
              <a:t>企业业务需求也在变化，不同领导管理思路、考核方法和指标都发生变化，新领导，成本由</a:t>
            </a:r>
            <a:r>
              <a:rPr lang="en-US" altLang="zh-CN" dirty="0" smtClean="0"/>
              <a:t>20</a:t>
            </a:r>
            <a:r>
              <a:rPr lang="zh-CN" altLang="en-US" dirty="0" smtClean="0"/>
              <a:t>万到</a:t>
            </a:r>
            <a:r>
              <a:rPr lang="en-US" altLang="zh-CN" dirty="0" smtClean="0"/>
              <a:t>10</a:t>
            </a:r>
            <a:r>
              <a:rPr lang="zh-CN" altLang="en-US" dirty="0" smtClean="0"/>
              <a:t>几万，需要软件调整</a:t>
            </a:r>
            <a:endParaRPr lang="en-US" altLang="zh-CN" dirty="0" smtClean="0"/>
          </a:p>
          <a:p>
            <a:r>
              <a:rPr lang="en-US" altLang="zh-CN" dirty="0" smtClean="0"/>
              <a:t>3.</a:t>
            </a:r>
            <a:r>
              <a:rPr lang="zh-CN" altLang="en-US" dirty="0" smtClean="0"/>
              <a:t>人之间的交流，转变为计算机系统间的交互，降低成本，提高效率。  在购物网站上可以看到物流过程，不同企业间的集成和协作。</a:t>
            </a:r>
            <a:endParaRPr lang="en-US" altLang="zh-CN" dirty="0" smtClean="0"/>
          </a:p>
          <a:p>
            <a:r>
              <a:rPr lang="en-US" altLang="zh-CN" dirty="0" smtClean="0"/>
              <a:t>4.</a:t>
            </a:r>
            <a:r>
              <a:rPr lang="zh-CN" altLang="en-US" dirty="0" smtClean="0"/>
              <a:t>环境、业务、接口变化了，需要不断重构  一般的软件生命周期都是三年左右，</a:t>
            </a:r>
            <a:endParaRPr lang="en-US" altLang="zh-CN" dirty="0" smtClean="0"/>
          </a:p>
          <a:p>
            <a:endParaRPr lang="en-US" altLang="zh-CN" dirty="0" smtClean="0"/>
          </a:p>
          <a:p>
            <a:r>
              <a:rPr lang="zh-CN" altLang="en-US" dirty="0" smtClean="0"/>
              <a:t>如果没有维护，</a:t>
            </a:r>
            <a:r>
              <a:rPr lang="en-US" altLang="zh-CN" dirty="0" smtClean="0"/>
              <a:t>3-5</a:t>
            </a:r>
            <a:r>
              <a:rPr lang="zh-CN" altLang="en-US" dirty="0" smtClean="0"/>
              <a:t>年就要淘汰，如果持续维护可以继续多年。</a:t>
            </a:r>
            <a:endParaRPr lang="en-US" altLang="zh-CN" dirty="0" smtClean="0"/>
          </a:p>
          <a:p>
            <a:r>
              <a:rPr lang="zh-CN" altLang="en-US" dirty="0" smtClean="0"/>
              <a:t>空调机 </a:t>
            </a:r>
            <a:r>
              <a:rPr lang="en-US" altLang="zh-CN" dirty="0" smtClean="0"/>
              <a:t>2002</a:t>
            </a:r>
            <a:r>
              <a:rPr lang="zh-CN" altLang="en-US" dirty="0" smtClean="0"/>
              <a:t>年现在一直在用。  要升级不需要</a:t>
            </a:r>
            <a:endParaRPr lang="en-US" altLang="zh-CN" dirty="0" smtClean="0"/>
          </a:p>
          <a:p>
            <a:endParaRPr lang="en-US" altLang="zh-CN" dirty="0" smtClean="0"/>
          </a:p>
          <a:p>
            <a:pPr lvl="1" eaLnBrk="1" hangingPunct="1"/>
            <a:r>
              <a:rPr lang="zh-CN" altLang="en-US" dirty="0" smtClean="0">
                <a:ea typeface="楷体_GB2312" pitchFamily="49" charset="-122"/>
              </a:rPr>
              <a:t>不像车，过一段时间需要更换零部件、保养</a:t>
            </a:r>
            <a:endParaRPr lang="en-US" altLang="zh-CN" dirty="0" smtClean="0">
              <a:ea typeface="楷体_GB2312" pitchFamily="49" charset="-122"/>
            </a:endParaRPr>
          </a:p>
          <a:p>
            <a:pPr lvl="1" eaLnBrk="1" hangingPunct="1"/>
            <a:r>
              <a:rPr lang="zh-CN" altLang="en-US" dirty="0" smtClean="0">
                <a:ea typeface="楷体_GB2312" pitchFamily="49" charset="-122"/>
              </a:rPr>
              <a:t>左图：开始时故障率高，中期稳定，后期磨损后故障率高</a:t>
            </a:r>
            <a:endParaRPr lang="en-US" altLang="zh-CN" dirty="0" smtClean="0">
              <a:ea typeface="楷体_GB2312" pitchFamily="49" charset="-122"/>
            </a:endParaRPr>
          </a:p>
          <a:p>
            <a:pPr lvl="1" eaLnBrk="1" hangingPunct="1"/>
            <a:r>
              <a:rPr lang="zh-CN" altLang="en-US" dirty="0" smtClean="0">
                <a:ea typeface="楷体_GB2312" pitchFamily="49" charset="-122"/>
              </a:rPr>
              <a:t>右图：不是出现故障，是环境和需求变化。维护不是像内存条坏了进行更换。</a:t>
            </a:r>
            <a:endParaRPr lang="en-US" altLang="zh-CN" dirty="0" smtClean="0">
              <a:ea typeface="楷体_GB2312" pitchFamily="49" charset="-122"/>
            </a:endParaRPr>
          </a:p>
          <a:p>
            <a:pPr lvl="1" eaLnBrk="1" hangingPunct="1"/>
            <a:r>
              <a:rPr lang="zh-CN" altLang="en-US" dirty="0" smtClean="0">
                <a:ea typeface="楷体_GB2312" pitchFamily="49" charset="-122"/>
              </a:rPr>
              <a:t>软件维护修改后，会出现新的问题和故障，不能头疼医头，脚疼医脚。模块间存在较强的耦合时，成本更高。</a:t>
            </a:r>
          </a:p>
          <a:p>
            <a:endParaRPr lang="en-US" altLang="zh-CN" dirty="0" smtClean="0"/>
          </a:p>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xfrm>
            <a:off x="992188" y="768350"/>
            <a:ext cx="5114925" cy="3836988"/>
          </a:xfrm>
          <a:ln/>
        </p:spPr>
      </p:sp>
      <p:sp>
        <p:nvSpPr>
          <p:cNvPr id="20483" name="备注占位符 2"/>
          <p:cNvSpPr>
            <a:spLocks noGrp="1" noChangeArrowheads="1"/>
          </p:cNvSpPr>
          <p:nvPr>
            <p:ph type="body" idx="4294967295"/>
          </p:nvPr>
        </p:nvSpPr>
        <p:spPr/>
        <p:txBody>
          <a:bodyPr>
            <a:prstTxWarp prst="textNoShape">
              <a:avLst/>
            </a:prstTxWarp>
          </a:bodyPr>
          <a:lstStyle/>
          <a:p>
            <a:endParaRPr lang="zh-CN" altLang="en-US" dirty="0" smtClean="0"/>
          </a:p>
        </p:txBody>
      </p:sp>
      <p:sp>
        <p:nvSpPr>
          <p:cNvPr id="204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C8F811E-D281-4010-A152-8A9F5E494C16}" type="slidenum">
              <a:rPr lang="en-US" altLang="zh-CN" sz="1300" smtClean="0"/>
              <a:pPr>
                <a:spcBef>
                  <a:spcPct val="0"/>
                </a:spcBef>
              </a:pPr>
              <a:t>11</a:t>
            </a:fld>
            <a:endParaRPr lang="en-US" altLang="zh-CN" sz="13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ECFC6C-C8F3-4B25-AB77-DC37CEF3C26C}" type="slidenum">
              <a:rPr lang="en-US" altLang="zh-CN" sz="1300" smtClean="0"/>
              <a:pPr>
                <a:spcBef>
                  <a:spcPct val="0"/>
                </a:spcBef>
              </a:pPr>
              <a:t>12</a:t>
            </a:fld>
            <a:endParaRPr lang="en-US" altLang="zh-CN" sz="1300" smtClean="0"/>
          </a:p>
        </p:txBody>
      </p:sp>
      <p:sp>
        <p:nvSpPr>
          <p:cNvPr id="22531" name="Rectangle 2"/>
          <p:cNvSpPr>
            <a:spLocks noGrp="1" noRot="1" noChangeAspect="1" noChangeArrowheads="1" noTextEdit="1"/>
          </p:cNvSpPr>
          <p:nvPr>
            <p:ph type="sldImg" idx="4294967295"/>
          </p:nvPr>
        </p:nvSpPr>
        <p:spPr>
          <a:xfrm>
            <a:off x="992188" y="768350"/>
            <a:ext cx="5114925" cy="3836988"/>
          </a:xfrm>
          <a:ln/>
        </p:spPr>
      </p:sp>
      <p:sp>
        <p:nvSpPr>
          <p:cNvPr id="2253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614CB3-4F91-4C8F-B7E4-2AFD0BB67BB1}" type="slidenum">
              <a:rPr lang="en-US" altLang="zh-CN" sz="1300" smtClean="0"/>
              <a:pPr>
                <a:spcBef>
                  <a:spcPct val="0"/>
                </a:spcBef>
              </a:pPr>
              <a:t>14</a:t>
            </a:fld>
            <a:endParaRPr lang="en-US" altLang="zh-CN" sz="1300" smtClean="0"/>
          </a:p>
        </p:txBody>
      </p:sp>
      <p:sp>
        <p:nvSpPr>
          <p:cNvPr id="25603" name="Rectangle 2"/>
          <p:cNvSpPr>
            <a:spLocks noGrp="1" noRot="1" noChangeAspect="1" noChangeArrowheads="1" noTextEdit="1"/>
          </p:cNvSpPr>
          <p:nvPr>
            <p:ph type="sldImg" idx="4294967295"/>
          </p:nvPr>
        </p:nvSpPr>
        <p:spPr>
          <a:xfrm>
            <a:off x="992188" y="768350"/>
            <a:ext cx="5114925" cy="3836988"/>
          </a:xfrm>
          <a:ln/>
        </p:spPr>
      </p:sp>
      <p:sp>
        <p:nvSpPr>
          <p:cNvPr id="2560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E0020D-041F-43AE-91B7-4AB0C1AD7DA9}" type="slidenum">
              <a:rPr lang="en-US" altLang="zh-CN" sz="1300" smtClean="0"/>
              <a:pPr>
                <a:spcBef>
                  <a:spcPct val="0"/>
                </a:spcBef>
              </a:pPr>
              <a:t>15</a:t>
            </a:fld>
            <a:endParaRPr lang="en-US" altLang="zh-CN" sz="1300" smtClean="0"/>
          </a:p>
        </p:txBody>
      </p:sp>
      <p:sp>
        <p:nvSpPr>
          <p:cNvPr id="27651" name="Rectangle 2"/>
          <p:cNvSpPr>
            <a:spLocks noGrp="1" noRot="1" noChangeAspect="1" noChangeArrowheads="1" noTextEdit="1"/>
          </p:cNvSpPr>
          <p:nvPr>
            <p:ph type="sldImg" idx="4294967295"/>
          </p:nvPr>
        </p:nvSpPr>
        <p:spPr>
          <a:xfrm>
            <a:off x="992188" y="768350"/>
            <a:ext cx="5114925" cy="3836988"/>
          </a:xfrm>
          <a:ln/>
        </p:spPr>
      </p:sp>
      <p:sp>
        <p:nvSpPr>
          <p:cNvPr id="2765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2021/9/13</a:t>
            </a:fld>
            <a:endParaRPr lang="en-US" altLang="zh-CN" sz="1400" dirty="0" smtClean="0">
              <a:solidFill>
                <a:srgbClr val="CC0000"/>
              </a:solidFill>
              <a:ea typeface="楷体_GB2312" pitchFamily="49" charset="-122"/>
            </a:endParaRPr>
          </a:p>
        </p:txBody>
      </p:sp>
      <p:sp>
        <p:nvSpPr>
          <p:cNvPr id="5"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6"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111829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2021/9/13</a:t>
            </a:fld>
            <a:endParaRPr lang="en-US" altLang="zh-CN" sz="1400" dirty="0" smtClean="0">
              <a:solidFill>
                <a:srgbClr val="CC0000"/>
              </a:solidFill>
              <a:ea typeface="楷体_GB2312" pitchFamily="49" charset="-122"/>
            </a:endParaRPr>
          </a:p>
        </p:txBody>
      </p:sp>
      <p:sp>
        <p:nvSpPr>
          <p:cNvPr id="6"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7"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82376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2021/9/13</a:t>
            </a:fld>
            <a:endParaRPr lang="en-US" altLang="zh-CN" sz="1400" dirty="0" smtClean="0">
              <a:solidFill>
                <a:srgbClr val="CC0000"/>
              </a:solidFill>
              <a:ea typeface="楷体_GB2312" pitchFamily="49" charset="-122"/>
            </a:endParaRPr>
          </a:p>
        </p:txBody>
      </p:sp>
      <p:sp>
        <p:nvSpPr>
          <p:cNvPr id="12"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13"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1254464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2021/9/13</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854546223"/>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762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25112"/>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0512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22148"/>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61" r:id="rId1"/>
    <p:sldLayoutId id="2147483763" r:id="rId2"/>
    <p:sldLayoutId id="2147483766" r:id="rId3"/>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1723032407"/>
      </p:ext>
    </p:extLst>
  </p:cSld>
  <p:clrMap bg1="lt1" tx1="dk1" bg2="lt2" tx2="dk2" accent1="accent1" accent2="accent2" accent3="accent3" accent4="accent4" accent5="accent5" accent6="accent6" hlink="hlink" folHlink="folHlink"/>
  <p:sldLayoutIdLst>
    <p:sldLayoutId id="2147483786"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jpeg"/><Relationship Id="rId11"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39.jpeg"/><Relationship Id="rId4" Type="http://schemas.openxmlformats.org/officeDocument/2006/relationships/image" Target="../media/image33.png"/><Relationship Id="rId9"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wired.com/software/coolapps/news/2005/11/69355"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3" Type="http://schemas.openxmlformats.org/officeDocument/2006/relationships/hyperlink" Target="http://www.drdobbs.com/there-is-a-silver-bullet/184407534/"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virtualschool.edu/cox/pub/NoSilverBulletRevisted/" TargetMode="External"/><Relationship Id="rId4" Type="http://schemas.openxmlformats.org/officeDocument/2006/relationships/hyperlink" Target="http://www.inf.ed.ac.uk/teaching/courses/seoc/2005_2006/resources/bullet10.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C1_1000.ex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4.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6.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47.emf"/><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49.e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a:t>
            </a:r>
            <a:r>
              <a:rPr kumimoji="1" lang="zh-CN" altLang="en-US" sz="2800" b="1" i="0" u="none" strike="noStrike" kern="1200" cap="none" spc="0" normalizeH="0" baseline="0" noProof="0" dirty="0" smtClean="0">
                <a:ln>
                  <a:noFill/>
                </a:ln>
                <a:solidFill>
                  <a:srgbClr val="3333CC"/>
                </a:solidFill>
                <a:effectLst/>
                <a:uLnTx/>
                <a:uFillTx/>
                <a:latin typeface="华文新魏" panose="02010800040101010101" pitchFamily="2" charset="-122"/>
                <a:ea typeface="华文新魏" panose="02010800040101010101" pitchFamily="2" charset="-122"/>
                <a:cs typeface="+mn-cs"/>
              </a:rPr>
              <a:t>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smtClean="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09</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716615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395288" y="1196753"/>
            <a:ext cx="8208962" cy="5400898"/>
          </a:xfrm>
          <a:prstGeom prst="rect">
            <a:avLst/>
          </a:prstGeom>
        </p:spPr>
        <p:txBody>
          <a:bodyPr/>
          <a:lstStyle/>
          <a:p>
            <a:pPr eaLnBrk="1" hangingPunct="1"/>
            <a:r>
              <a:rPr lang="zh-CN" altLang="en-US" sz="2400" dirty="0" smtClean="0">
                <a:solidFill>
                  <a:srgbClr val="0000FF"/>
                </a:solidFill>
              </a:rPr>
              <a:t>土木工程师：</a:t>
            </a:r>
          </a:p>
          <a:p>
            <a:pPr lvl="1" eaLnBrk="1" hangingPunct="1"/>
            <a:r>
              <a:rPr lang="zh-CN" altLang="en-US" sz="1800" b="1" dirty="0" smtClean="0">
                <a:latin typeface="楷体" panose="02010609060101010101" pitchFamily="49" charset="-122"/>
                <a:ea typeface="楷体" panose="02010609060101010101" pitchFamily="49" charset="-122"/>
              </a:rPr>
              <a:t>当一个土木工程师去修建一座跨河大桥来连接河两边的道路时，工程师会非常清楚的知道道路跨河的精确地理坐标位置。行驶的车辆在数年里也不会发生重大的改变。桥梁工程师只需要按照之前已经被上千次的验证过的建筑工艺把河两边的路连接到一起。</a:t>
            </a:r>
          </a:p>
          <a:p>
            <a:pPr eaLnBrk="1" hangingPunct="1"/>
            <a:r>
              <a:rPr lang="zh-CN" altLang="en-US" sz="2400" dirty="0">
                <a:solidFill>
                  <a:srgbClr val="0000FF"/>
                </a:solidFill>
              </a:rPr>
              <a:t>软件工程师：</a:t>
            </a:r>
          </a:p>
          <a:p>
            <a:pPr lvl="1" eaLnBrk="1" hangingPunct="1"/>
            <a:r>
              <a:rPr lang="zh-CN" altLang="en-US" sz="1800" b="1" dirty="0" smtClean="0">
                <a:latin typeface="楷体" panose="02010609060101010101" pitchFamily="49" charset="-122"/>
                <a:ea typeface="楷体" panose="02010609060101010101" pitchFamily="49" charset="-122"/>
              </a:rPr>
              <a:t>对于软件系统，因为技术或业务发生了变化，在建设过程中</a:t>
            </a:r>
            <a:r>
              <a:rPr lang="en-US" altLang="zh-CN" sz="1800" b="1" dirty="0" smtClean="0">
                <a:latin typeface="楷体" panose="02010609060101010101" pitchFamily="49" charset="-122"/>
                <a:ea typeface="楷体" panose="02010609060101010101" pitchFamily="49" charset="-122"/>
              </a:rPr>
              <a:t>(</a:t>
            </a:r>
            <a:r>
              <a:rPr lang="zh-CN" altLang="en-US" sz="1800" b="1" dirty="0" smtClean="0">
                <a:latin typeface="楷体" panose="02010609060101010101" pitchFamily="49" charset="-122"/>
                <a:ea typeface="楷体" panose="02010609060101010101" pitchFamily="49" charset="-122"/>
              </a:rPr>
              <a:t>所有需求和设计完成后</a:t>
            </a:r>
            <a:r>
              <a:rPr lang="en-US" altLang="zh-CN" sz="1800" b="1" dirty="0" smtClean="0">
                <a:latin typeface="楷体" panose="02010609060101010101" pitchFamily="49" charset="-122"/>
                <a:ea typeface="楷体" panose="02010609060101010101" pitchFamily="49" charset="-122"/>
              </a:rPr>
              <a:t>)</a:t>
            </a:r>
            <a:r>
              <a:rPr lang="zh-CN" altLang="en-US" sz="1800" b="1" dirty="0" smtClean="0">
                <a:latin typeface="楷体" panose="02010609060101010101" pitchFamily="49" charset="-122"/>
                <a:ea typeface="楷体" panose="02010609060101010101" pitchFamily="49" charset="-122"/>
              </a:rPr>
              <a:t>，需求需要做重大修改的情况并不罕见。如果把这种情况放到修桥的事情上，相当于当桥的地基打好后，再把桥的搭建位置移动。</a:t>
            </a:r>
          </a:p>
          <a:p>
            <a:pPr eaLnBrk="1" hangingPunct="1"/>
            <a:r>
              <a:rPr lang="zh-CN" altLang="en-US" sz="2400" dirty="0">
                <a:solidFill>
                  <a:srgbClr val="0000FF"/>
                </a:solidFill>
              </a:rPr>
              <a:t>软件工程领域的很多“奇特”现象：</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项目开发失败率高，需求不明确，设计不到位就开工，工期拖延；</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程序员的“夜猫子”习惯</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；加班如家常便饭；结</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对编程；</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持续交付；</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永远改不完的</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bug</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，永远完善功能，永远要应对新的业务要求 </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noChangeArrowheads="1"/>
          </p:cNvSpPr>
          <p:nvPr/>
        </p:nvSpPr>
        <p:spPr>
          <a:xfrm>
            <a:off x="414338" y="691434"/>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FF0000"/>
                </a:solidFill>
                <a:latin typeface="华文新魏" panose="02010800040101010101" pitchFamily="2" charset="-122"/>
                <a:ea typeface="华文新魏" panose="02010800040101010101" pitchFamily="2" charset="-122"/>
              </a:rPr>
              <a:t>软件</a:t>
            </a:r>
            <a:r>
              <a:rPr lang="zh-CN" altLang="en-US" dirty="0">
                <a:solidFill>
                  <a:srgbClr val="FF0000"/>
                </a:solidFill>
                <a:latin typeface="华文新魏" panose="02010800040101010101" pitchFamily="2" charset="-122"/>
                <a:ea typeface="华文新魏" panose="02010800040101010101" pitchFamily="2" charset="-122"/>
              </a:rPr>
              <a:t>为何无法被“制造”？</a:t>
            </a:r>
            <a:endParaRPr lang="zh-CN" altLang="en-US" dirty="0" smtClean="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15925" y="691480"/>
            <a:ext cx="8204200" cy="649288"/>
          </a:xfrm>
          <a:prstGeom prst="rect">
            <a:avLst/>
          </a:prstGeom>
        </p:spPr>
        <p:txBody>
          <a:bodyPr/>
          <a:lstStyle/>
          <a:p>
            <a:pPr eaLnBrk="1" hangingPunct="1"/>
            <a:r>
              <a:rPr lang="zh-CN" altLang="en-US" dirty="0" smtClean="0">
                <a:solidFill>
                  <a:srgbClr val="FF0000"/>
                </a:solidFill>
                <a:latin typeface="华文新魏" panose="02010800040101010101" pitchFamily="2" charset="-122"/>
                <a:ea typeface="华文新魏" panose="02010800040101010101" pitchFamily="2" charset="-122"/>
              </a:rPr>
              <a:t>软件的特性</a:t>
            </a:r>
            <a:r>
              <a:rPr lang="en-US" altLang="zh-CN" dirty="0" smtClean="0">
                <a:solidFill>
                  <a:srgbClr val="FF0000"/>
                </a:solidFill>
                <a:latin typeface="华文新魏" panose="02010800040101010101" pitchFamily="2" charset="-122"/>
                <a:ea typeface="华文新魏" panose="02010800040101010101" pitchFamily="2" charset="-122"/>
              </a:rPr>
              <a:t>-</a:t>
            </a:r>
            <a:r>
              <a:rPr lang="zh-CN" altLang="en-US" dirty="0" smtClean="0">
                <a:solidFill>
                  <a:srgbClr val="FF0000"/>
                </a:solidFill>
                <a:latin typeface="华文新魏" panose="02010800040101010101" pitchFamily="2" charset="-122"/>
                <a:ea typeface="华文新魏" panose="02010800040101010101" pitchFamily="2" charset="-122"/>
              </a:rPr>
              <a:t>小幽默</a:t>
            </a:r>
          </a:p>
        </p:txBody>
      </p:sp>
      <p:pic>
        <p:nvPicPr>
          <p:cNvPr id="194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589088"/>
            <a:ext cx="2290763"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3109913" y="2597150"/>
            <a:ext cx="5795962" cy="8302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ts val="1800"/>
              </a:spcBef>
              <a:spcAft>
                <a:spcPct val="0"/>
              </a:spcAft>
              <a:buClr>
                <a:srgbClr val="CC0066"/>
              </a:buClr>
              <a:buSzPct val="80000"/>
              <a:buFont typeface="Arial" panose="020B0604020202020204" pitchFamily="34" charset="0"/>
              <a:buNone/>
            </a:pPr>
            <a:r>
              <a:rPr lang="en-US" altLang="zh-CN" sz="2400" dirty="0">
                <a:solidFill>
                  <a:srgbClr val="FF0000"/>
                </a:solidFill>
                <a:latin typeface="Times New Roman" panose="02020603050405020304" pitchFamily="18" charset="0"/>
              </a:rPr>
              <a:t>Chemical Engineering </a:t>
            </a:r>
            <a:r>
              <a:rPr lang="en-US" altLang="zh-CN" sz="2400" dirty="0">
                <a:solidFill>
                  <a:srgbClr val="080808"/>
                </a:solidFill>
                <a:latin typeface="Times New Roman" panose="02020603050405020304" pitchFamily="18" charset="0"/>
              </a:rPr>
              <a:t>is like looking for a black cat in a dark room.</a:t>
            </a:r>
          </a:p>
        </p:txBody>
      </p:sp>
      <p:sp>
        <p:nvSpPr>
          <p:cNvPr id="13" name="Rectangle 9"/>
          <p:cNvSpPr>
            <a:spLocks noChangeArrowheads="1"/>
          </p:cNvSpPr>
          <p:nvPr/>
        </p:nvSpPr>
        <p:spPr bwMode="auto">
          <a:xfrm>
            <a:off x="415925" y="4149725"/>
            <a:ext cx="2571750" cy="2308225"/>
          </a:xfrm>
          <a:prstGeom prst="rect">
            <a:avLst/>
          </a:prstGeom>
          <a:noFill/>
          <a:ln w="9525">
            <a:solidFill>
              <a:srgbClr val="92D050"/>
            </a:solidFill>
            <a:miter lim="800000"/>
          </a:ln>
          <a:effectLst/>
        </p:spPr>
        <p:txBody>
          <a:bodyPr>
            <a:spAutoFit/>
          </a:bodyPr>
          <a:lstStyle/>
          <a:p>
            <a:pPr>
              <a:defRPr/>
            </a:pPr>
            <a:r>
              <a:rPr lang="zh-CN" altLang="en-US" sz="2400" b="1" dirty="0">
                <a:solidFill>
                  <a:srgbClr val="0000FF"/>
                </a:solidFill>
                <a:latin typeface="Times New Roman" panose="02020603050405020304" pitchFamily="18" charset="0"/>
                <a:ea typeface="+mn-ea"/>
                <a:sym typeface="+mn-ea"/>
              </a:rPr>
              <a:t>     软件的特性</a:t>
            </a:r>
            <a:endParaRPr lang="en-US" altLang="zh-CN" sz="2400" b="1" dirty="0">
              <a:solidFill>
                <a:srgbClr val="0000FF"/>
              </a:solidFill>
              <a:latin typeface="Times New Roman" panose="02020603050405020304" pitchFamily="18" charset="0"/>
              <a:ea typeface="+mn-ea"/>
              <a:sym typeface="+mn-ea"/>
            </a:endParaRPr>
          </a:p>
          <a:p>
            <a:pPr marL="174625" indent="-174625">
              <a:lnSpc>
                <a:spcPct val="150000"/>
              </a:lnSpc>
              <a:buClr>
                <a:srgbClr val="FF0000"/>
              </a:buClr>
              <a:buFont typeface="Arial" panose="020B0604020202020204" pitchFamily="34" charset="0"/>
              <a:buChar char="•"/>
              <a:defRPr/>
            </a:pPr>
            <a:r>
              <a:rPr lang="zh-CN" altLang="en-US" sz="2000" b="1" dirty="0">
                <a:solidFill>
                  <a:srgbClr val="080808"/>
                </a:solidFill>
                <a:latin typeface="宋体" panose="02010600030101010101" pitchFamily="2" charset="-122"/>
                <a:sym typeface="+mn-ea"/>
              </a:rPr>
              <a:t>不可视性与主观性</a:t>
            </a:r>
          </a:p>
          <a:p>
            <a:pPr marL="174625" indent="-174625">
              <a:lnSpc>
                <a:spcPct val="150000"/>
              </a:lnSpc>
              <a:buClr>
                <a:srgbClr val="FF0000"/>
              </a:buClr>
              <a:buFont typeface="Arial" panose="020B0604020202020204" pitchFamily="34" charset="0"/>
              <a:buChar char="•"/>
              <a:defRPr/>
            </a:pPr>
            <a:r>
              <a:rPr lang="zh-CN" altLang="en-US" sz="2000" b="1" dirty="0">
                <a:solidFill>
                  <a:srgbClr val="080808"/>
                </a:solidFill>
                <a:latin typeface="宋体" panose="02010600030101010101" pitchFamily="2" charset="-122"/>
                <a:sym typeface="+mn-ea"/>
              </a:rPr>
              <a:t>软件规模与复杂性</a:t>
            </a:r>
          </a:p>
          <a:p>
            <a:pPr marL="174625" indent="-174625">
              <a:lnSpc>
                <a:spcPct val="150000"/>
              </a:lnSpc>
              <a:buClr>
                <a:srgbClr val="FF0000"/>
              </a:buClr>
              <a:buFont typeface="Arial" panose="020B0604020202020204" pitchFamily="34" charset="0"/>
              <a:buChar char="•"/>
              <a:defRPr/>
            </a:pPr>
            <a:r>
              <a:rPr lang="zh-CN" altLang="en-US" sz="2000" b="1" dirty="0">
                <a:solidFill>
                  <a:srgbClr val="080808"/>
                </a:solidFill>
                <a:latin typeface="宋体" panose="02010600030101010101" pitchFamily="2" charset="-122"/>
                <a:sym typeface="+mn-ea"/>
              </a:rPr>
              <a:t>易变性与不确定性</a:t>
            </a:r>
          </a:p>
          <a:p>
            <a:pPr marL="174625" indent="-174625">
              <a:lnSpc>
                <a:spcPct val="150000"/>
              </a:lnSpc>
              <a:buClr>
                <a:srgbClr val="FF0000"/>
              </a:buClr>
              <a:buFont typeface="Arial" panose="020B0604020202020204" pitchFamily="34" charset="0"/>
              <a:buChar char="•"/>
              <a:defRPr/>
            </a:pPr>
            <a:r>
              <a:rPr lang="zh-CN" altLang="en-US" sz="2000" b="1" dirty="0">
                <a:solidFill>
                  <a:srgbClr val="080808"/>
                </a:solidFill>
                <a:latin typeface="宋体" panose="02010600030101010101" pitchFamily="2" charset="-122"/>
                <a:sym typeface="+mn-ea"/>
              </a:rPr>
              <a:t>精确性与模糊性</a:t>
            </a:r>
          </a:p>
        </p:txBody>
      </p:sp>
      <p:sp>
        <p:nvSpPr>
          <p:cNvPr id="15" name="Text Box 8"/>
          <p:cNvSpPr txBox="1">
            <a:spLocks noChangeArrowheads="1"/>
          </p:cNvSpPr>
          <p:nvPr/>
        </p:nvSpPr>
        <p:spPr bwMode="auto">
          <a:xfrm>
            <a:off x="3132138" y="1547813"/>
            <a:ext cx="5795962" cy="830262"/>
          </a:xfrm>
          <a:prstGeom prst="rect">
            <a:avLst/>
          </a:prstGeom>
          <a:solidFill>
            <a:srgbClr val="C7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ts val="1800"/>
              </a:spcBef>
              <a:spcAft>
                <a:spcPct val="0"/>
              </a:spcAft>
              <a:buClr>
                <a:srgbClr val="CC0066"/>
              </a:buClr>
              <a:buSzPct val="80000"/>
              <a:buFont typeface="Arial" panose="020B0604020202020204" pitchFamily="34" charset="0"/>
              <a:buNone/>
            </a:pPr>
            <a:r>
              <a:rPr lang="en-US" altLang="zh-CN" sz="2400" dirty="0">
                <a:solidFill>
                  <a:srgbClr val="C00000"/>
                </a:solidFill>
                <a:latin typeface="Times New Roman" panose="02020603050405020304" pitchFamily="18" charset="0"/>
              </a:rPr>
              <a:t>Mechanical Engineering </a:t>
            </a:r>
            <a:r>
              <a:rPr lang="en-US" altLang="zh-CN" sz="2400" dirty="0">
                <a:solidFill>
                  <a:srgbClr val="080808"/>
                </a:solidFill>
                <a:latin typeface="Times New Roman" panose="02020603050405020304" pitchFamily="18" charset="0"/>
              </a:rPr>
              <a:t>is like looking for a cat in a lighted room.</a:t>
            </a:r>
          </a:p>
        </p:txBody>
      </p:sp>
      <p:sp>
        <p:nvSpPr>
          <p:cNvPr id="16" name="Text Box 8"/>
          <p:cNvSpPr txBox="1">
            <a:spLocks noChangeArrowheads="1"/>
          </p:cNvSpPr>
          <p:nvPr/>
        </p:nvSpPr>
        <p:spPr bwMode="auto">
          <a:xfrm>
            <a:off x="3132138" y="3644900"/>
            <a:ext cx="5795962" cy="1200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ts val="1800"/>
              </a:spcBef>
              <a:spcAft>
                <a:spcPct val="0"/>
              </a:spcAft>
              <a:buClr>
                <a:srgbClr val="CC0066"/>
              </a:buClr>
              <a:buSzPct val="80000"/>
              <a:buFont typeface="Arial" panose="020B0604020202020204" pitchFamily="34" charset="0"/>
              <a:buNone/>
            </a:pPr>
            <a:r>
              <a:rPr lang="en-US" altLang="zh-CN" sz="2400" u="sng" dirty="0">
                <a:solidFill>
                  <a:srgbClr val="0000FF"/>
                </a:solidFill>
                <a:latin typeface="Times New Roman" panose="02020603050405020304" pitchFamily="18" charset="0"/>
              </a:rPr>
              <a:t>Software Engineering </a:t>
            </a:r>
            <a:r>
              <a:rPr lang="en-US" altLang="zh-CN" sz="2400" u="sng" dirty="0">
                <a:solidFill>
                  <a:srgbClr val="080808"/>
                </a:solidFill>
                <a:latin typeface="Times New Roman" panose="02020603050405020304" pitchFamily="18" charset="0"/>
              </a:rPr>
              <a:t>is like looking for a black cat in a dark room in which there is no cat.</a:t>
            </a:r>
          </a:p>
        </p:txBody>
      </p:sp>
      <p:sp>
        <p:nvSpPr>
          <p:cNvPr id="17" name="Text Box 8"/>
          <p:cNvSpPr txBox="1">
            <a:spLocks noChangeArrowheads="1"/>
          </p:cNvSpPr>
          <p:nvPr/>
        </p:nvSpPr>
        <p:spPr bwMode="auto">
          <a:xfrm>
            <a:off x="3146425" y="5064125"/>
            <a:ext cx="5795963" cy="1200150"/>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ts val="1800"/>
              </a:spcBef>
              <a:spcAft>
                <a:spcPct val="0"/>
              </a:spcAft>
              <a:buClr>
                <a:srgbClr val="CC0066"/>
              </a:buClr>
              <a:buSzPct val="80000"/>
              <a:buFont typeface="Arial" panose="020B0604020202020204" pitchFamily="34" charset="0"/>
              <a:buNone/>
            </a:pPr>
            <a:r>
              <a:rPr lang="en-US" altLang="zh-CN" sz="2400" dirty="0">
                <a:solidFill>
                  <a:srgbClr val="0000FF"/>
                </a:solidFill>
                <a:latin typeface="Times New Roman" panose="02020603050405020304" pitchFamily="18" charset="0"/>
              </a:rPr>
              <a:t>System Engineering </a:t>
            </a:r>
            <a:r>
              <a:rPr lang="en-US" altLang="zh-CN" sz="2400" dirty="0">
                <a:solidFill>
                  <a:srgbClr val="080808"/>
                </a:solidFill>
                <a:latin typeface="Times New Roman" panose="02020603050405020304" pitchFamily="18" charset="0"/>
              </a:rPr>
              <a:t>is like looking for a black cat in a dark room in which there is no cat and some one yells, </a:t>
            </a:r>
            <a:r>
              <a:rPr lang="en-US" altLang="zh-CN" sz="2400" dirty="0">
                <a:solidFill>
                  <a:srgbClr val="080808"/>
                </a:solidFill>
                <a:latin typeface="宋体" panose="02010600030101010101" pitchFamily="2" charset="-122"/>
              </a:rPr>
              <a:t>“</a:t>
            </a:r>
            <a:r>
              <a:rPr lang="en-US" altLang="zh-CN" sz="2400" dirty="0">
                <a:solidFill>
                  <a:srgbClr val="080808"/>
                </a:solidFill>
                <a:latin typeface="Times New Roman" panose="02020603050405020304" pitchFamily="18" charset="0"/>
              </a:rPr>
              <a:t>I got it</a:t>
            </a:r>
            <a:r>
              <a:rPr lang="en-US" altLang="zh-CN" sz="2400" dirty="0">
                <a:solidFill>
                  <a:srgbClr val="080808"/>
                </a:solidFill>
                <a:latin typeface="宋体" panose="02010600030101010101" pitchFamily="2" charset="-122"/>
              </a:rPr>
              <a:t>”</a:t>
            </a:r>
            <a:r>
              <a:rPr lang="en-US" altLang="zh-CN" sz="2400" dirty="0">
                <a:solidFill>
                  <a:srgbClr val="080808"/>
                </a:solidFill>
                <a:latin typeface="Times New Roman" panose="02020603050405020304" pitchFamily="18" charset="0"/>
              </a:rPr>
              <a:t>.</a:t>
            </a:r>
          </a:p>
        </p:txBody>
      </p:sp>
      <p:sp>
        <p:nvSpPr>
          <p:cNvPr id="9"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95287" y="691480"/>
            <a:ext cx="3312617" cy="649288"/>
          </a:xfrm>
          <a:prstGeom prst="rect">
            <a:avLst/>
          </a:prstGeom>
        </p:spPr>
        <p:txBody>
          <a:bodyPr/>
          <a:lstStyle/>
          <a:p>
            <a:pPr eaLnBrk="1" hangingPunct="1"/>
            <a:r>
              <a:rPr lang="zh-CN" altLang="en-US" b="1" dirty="0" smtClean="0">
                <a:solidFill>
                  <a:srgbClr val="FF0000"/>
                </a:solidFill>
                <a:latin typeface="华文新魏" panose="02010800040101010101" pitchFamily="2" charset="-122"/>
                <a:ea typeface="华文新魏" panose="02010800040101010101" pitchFamily="2" charset="-122"/>
              </a:rPr>
              <a:t>软件的分类</a:t>
            </a:r>
          </a:p>
        </p:txBody>
      </p:sp>
      <p:sp>
        <p:nvSpPr>
          <p:cNvPr id="245763" name="Rectangle 3"/>
          <p:cNvSpPr>
            <a:spLocks noGrp="1" noChangeArrowheads="1"/>
          </p:cNvSpPr>
          <p:nvPr>
            <p:ph sz="half" idx="4294967295"/>
          </p:nvPr>
        </p:nvSpPr>
        <p:spPr>
          <a:xfrm>
            <a:off x="395288" y="1340768"/>
            <a:ext cx="4027487" cy="5113337"/>
          </a:xfrm>
          <a:prstGeom prst="rect">
            <a:avLst/>
          </a:prstGeom>
        </p:spPr>
        <p:txBody>
          <a:bodyPr/>
          <a:lstStyle/>
          <a:p>
            <a:pPr eaLnBrk="1" hangingPunct="1"/>
            <a:r>
              <a:rPr lang="zh-CN" altLang="en-US" sz="2400" dirty="0" smtClean="0">
                <a:solidFill>
                  <a:srgbClr val="0000FF"/>
                </a:solidFill>
                <a:latin typeface="Times New Roman" panose="02020603050405020304" pitchFamily="18" charset="0"/>
                <a:cs typeface="Times New Roman" panose="02020603050405020304" pitchFamily="18" charset="0"/>
              </a:rPr>
              <a:t>系统软件</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操作系统</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编译器</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数据库</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/DBMS</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集成开发环境</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(IDE)</a:t>
            </a:r>
          </a:p>
          <a:p>
            <a:pPr eaLnBrk="1" hangingPunct="1"/>
            <a:r>
              <a:rPr lang="zh-CN" altLang="en-US" sz="2400" dirty="0">
                <a:solidFill>
                  <a:srgbClr val="0000FF"/>
                </a:solidFill>
                <a:latin typeface="Times New Roman" panose="02020603050405020304" pitchFamily="18" charset="0"/>
                <a:cs typeface="Times New Roman" panose="02020603050405020304" pitchFamily="18" charset="0"/>
              </a:rPr>
              <a:t>应用软件</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商业软件：面向企业</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政府</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个人软件：面向个人生活</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工程和科学计算软件</a:t>
            </a:r>
          </a:p>
          <a:p>
            <a:pPr eaLnBrk="1" hangingPunct="1"/>
            <a:r>
              <a:rPr lang="zh-CN" altLang="en-US" sz="2400" dirty="0">
                <a:solidFill>
                  <a:srgbClr val="0000FF"/>
                </a:solidFill>
                <a:latin typeface="Times New Roman" panose="02020603050405020304" pitchFamily="18" charset="0"/>
                <a:cs typeface="Times New Roman" panose="02020603050405020304" pitchFamily="18" charset="0"/>
              </a:rPr>
              <a:t>从开发方式上：</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商业软件</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开源软件</a:t>
            </a:r>
          </a:p>
        </p:txBody>
      </p:sp>
      <p:sp>
        <p:nvSpPr>
          <p:cNvPr id="245764" name="Rectangle 4"/>
          <p:cNvSpPr>
            <a:spLocks noGrp="1" noChangeArrowheads="1"/>
          </p:cNvSpPr>
          <p:nvPr>
            <p:ph sz="half" idx="4294967295"/>
          </p:nvPr>
        </p:nvSpPr>
        <p:spPr>
          <a:xfrm>
            <a:off x="4356100" y="1340768"/>
            <a:ext cx="4173538" cy="3816350"/>
          </a:xfrm>
          <a:prstGeom prst="rect">
            <a:avLst/>
          </a:prstGeom>
        </p:spPr>
        <p:txBody>
          <a:bodyPr/>
          <a:lstStyle/>
          <a:p>
            <a:pPr eaLnBrk="1" hangingPunct="1"/>
            <a:r>
              <a:rPr lang="zh-CN" altLang="en-US" sz="2400" dirty="0">
                <a:solidFill>
                  <a:srgbClr val="0000FF"/>
                </a:solidFill>
                <a:latin typeface="Times New Roman" panose="02020603050405020304" pitchFamily="18" charset="0"/>
                <a:cs typeface="Times New Roman" panose="02020603050405020304" pitchFamily="18" charset="0"/>
              </a:rPr>
              <a:t>从存在形式上：</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嵌入式软件</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单机软件</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分布式软件</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移动终端软件</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Web</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的软件</a:t>
            </a:r>
          </a:p>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服务形态的软件</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(SaaS)</a:t>
            </a:r>
          </a:p>
        </p:txBody>
      </p:sp>
      <p:pic>
        <p:nvPicPr>
          <p:cNvPr id="21509" name="Picture 5" descr="software_lay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3572793"/>
            <a:ext cx="4319587"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sz="2400" dirty="0" smtClean="0">
                <a:solidFill>
                  <a:srgbClr val="FF0000"/>
                </a:solidFill>
                <a:latin typeface="Times New Roman" panose="02020603050405020304" pitchFamily="18" charset="0"/>
                <a:cs typeface="Times New Roman" panose="02020603050405020304" pitchFamily="18" charset="0"/>
              </a:rPr>
              <a:t>1.1 </a:t>
            </a:r>
            <a:r>
              <a:rPr lang="zh-CN" altLang="en-US" sz="2400" dirty="0" smtClean="0">
                <a:solidFill>
                  <a:srgbClr val="FF0000"/>
                </a:solidFill>
                <a:latin typeface="Times New Roman" panose="02020603050405020304" pitchFamily="18" charset="0"/>
                <a:cs typeface="Times New Roman" panose="02020603050405020304" pitchFamily="18" charset="0"/>
              </a:rPr>
              <a:t>软件的基本概念</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1.1.1</a:t>
            </a:r>
            <a:r>
              <a:rPr lang="zh-CN" altLang="en-US" b="1" dirty="0" smtClean="0">
                <a:latin typeface="Times New Roman" panose="02020603050405020304" pitchFamily="18" charset="0"/>
                <a:cs typeface="Times New Roman" panose="02020603050405020304" pitchFamily="18" charset="0"/>
              </a:rPr>
              <a:t> 什么是软件</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solidFill>
                  <a:srgbClr val="FF0000"/>
                </a:solidFill>
                <a:latin typeface="Times New Roman" panose="02020603050405020304" pitchFamily="18" charset="0"/>
                <a:cs typeface="Times New Roman" panose="02020603050405020304" pitchFamily="18" charset="0"/>
              </a:rPr>
              <a:t>1.1.2</a:t>
            </a:r>
            <a:r>
              <a:rPr lang="zh-CN" altLang="en-US" b="1" dirty="0" smtClean="0">
                <a:solidFill>
                  <a:srgbClr val="FF0000"/>
                </a:solidFill>
                <a:latin typeface="Times New Roman" panose="02020603050405020304" pitchFamily="18" charset="0"/>
                <a:cs typeface="Times New Roman" panose="02020603050405020304" pitchFamily="18" charset="0"/>
              </a:rPr>
              <a:t> 软件的发展</a:t>
            </a:r>
            <a:endParaRPr lang="en-US" altLang="zh-CN" b="1" dirty="0" smtClean="0">
              <a:solidFill>
                <a:srgbClr val="FF0000"/>
              </a:solidFill>
              <a:latin typeface="Times New Roman" panose="02020603050405020304" pitchFamily="18" charset="0"/>
              <a:cs typeface="Times New Roman" panose="02020603050405020304" pitchFamily="18" charset="0"/>
            </a:endParaRPr>
          </a:p>
          <a:p>
            <a:pPr eaLnBrk="1" hangingPunct="1"/>
            <a:r>
              <a:rPr lang="en-US" altLang="zh-CN" sz="2400" dirty="0" smtClean="0">
                <a:latin typeface="Times New Roman" panose="02020603050405020304" pitchFamily="18" charset="0"/>
                <a:cs typeface="Times New Roman" panose="02020603050405020304" pitchFamily="18" charset="0"/>
              </a:rPr>
              <a:t>1.2 </a:t>
            </a:r>
            <a:r>
              <a:rPr lang="zh-CN" altLang="en-US" sz="2400" dirty="0" smtClean="0">
                <a:latin typeface="Times New Roman" panose="02020603050405020304" pitchFamily="18" charset="0"/>
                <a:cs typeface="Times New Roman" panose="02020603050405020304" pitchFamily="18" charset="0"/>
              </a:rPr>
              <a:t>软件工程的基本概念</a:t>
            </a:r>
            <a:endParaRPr lang="en-US" altLang="zh-CN" sz="2400"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1.2.1</a:t>
            </a:r>
            <a:r>
              <a:rPr lang="zh-CN" altLang="en-US" b="1" dirty="0" smtClean="0">
                <a:latin typeface="Times New Roman" panose="02020603050405020304" pitchFamily="18" charset="0"/>
                <a:cs typeface="Times New Roman" panose="02020603050405020304" pitchFamily="18" charset="0"/>
              </a:rPr>
              <a:t> 软件工程产生的历史根源</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1.2.2 </a:t>
            </a:r>
            <a:r>
              <a:rPr lang="zh-CN" altLang="en-US" b="1" dirty="0" smtClean="0">
                <a:latin typeface="Times New Roman" panose="02020603050405020304" pitchFamily="18" charset="0"/>
                <a:cs typeface="Times New Roman" panose="02020603050405020304" pitchFamily="18" charset="0"/>
              </a:rPr>
              <a:t>软件工程的基本概念</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1.2.3 </a:t>
            </a:r>
            <a:r>
              <a:rPr lang="zh-CN" altLang="en-US" b="1" dirty="0" smtClean="0">
                <a:latin typeface="Times New Roman" panose="02020603050405020304" pitchFamily="18" charset="0"/>
                <a:cs typeface="Times New Roman" panose="02020603050405020304" pitchFamily="18" charset="0"/>
              </a:rPr>
              <a:t>软件工程的知识体系</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1.3 </a:t>
            </a:r>
            <a:r>
              <a:rPr lang="zh-CN" altLang="en-US" sz="2400" dirty="0">
                <a:solidFill>
                  <a:schemeClr val="tx1"/>
                </a:solidFill>
                <a:latin typeface="Times New Roman" panose="02020603050405020304" pitchFamily="18" charset="0"/>
                <a:cs typeface="Times New Roman" panose="02020603050405020304" pitchFamily="18" charset="0"/>
              </a:rPr>
              <a:t>软件工程工具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a:latin typeface="Times New Roman" panose="02020603050405020304" pitchFamily="18" charset="0"/>
                <a:cs typeface="Times New Roman" panose="02020603050405020304" pitchFamily="18" charset="0"/>
              </a:rPr>
              <a:t>CASE</a:t>
            </a:r>
            <a:r>
              <a:rPr lang="zh-CN" altLang="en-US" b="1" dirty="0">
                <a:latin typeface="Times New Roman" panose="02020603050405020304" pitchFamily="18" charset="0"/>
                <a:cs typeface="Times New Roman" panose="02020603050405020304" pitchFamily="18" charset="0"/>
              </a:rPr>
              <a:t>工具</a:t>
            </a:r>
            <a:endParaRPr lang="en-US" altLang="zh-CN" b="1" dirty="0">
              <a:latin typeface="Times New Roman" panose="02020603050405020304" pitchFamily="18" charset="0"/>
              <a:cs typeface="Times New Roman" panose="02020603050405020304" pitchFamily="18" charset="0"/>
            </a:endParaRPr>
          </a:p>
          <a:p>
            <a:pPr marL="230187" lvl="1" indent="0" eaLnBrk="1" hangingPunct="1">
              <a:buNone/>
            </a:pPr>
            <a:endParaRPr lang="en-US" altLang="zh-CN"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671641"/>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11559" y="763488"/>
            <a:ext cx="8008565" cy="649288"/>
          </a:xfrm>
          <a:prstGeom prst="rect">
            <a:avLst/>
          </a:prstGeom>
        </p:spPr>
        <p:txBody>
          <a:body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p>
        </p:txBody>
      </p:sp>
      <p:sp>
        <p:nvSpPr>
          <p:cNvPr id="24579" name="Rectangle 3"/>
          <p:cNvSpPr>
            <a:spLocks noGrp="1" noChangeArrowheads="1"/>
          </p:cNvSpPr>
          <p:nvPr>
            <p:ph idx="4294967295"/>
          </p:nvPr>
        </p:nvSpPr>
        <p:spPr>
          <a:xfrm>
            <a:off x="395288" y="1484313"/>
            <a:ext cx="5472112" cy="5113337"/>
          </a:xfrm>
          <a:prstGeom prst="rect">
            <a:avLst/>
          </a:prstGeom>
        </p:spPr>
        <p:txBody>
          <a:bodyPr/>
          <a:lstStyle/>
          <a:p>
            <a:pPr eaLnBrk="1" hangingPunct="1"/>
            <a:r>
              <a:rPr lang="zh-CN" altLang="en-US" dirty="0" smtClean="0">
                <a:solidFill>
                  <a:srgbClr val="0000FF"/>
                </a:solidFill>
                <a:latin typeface="Times New Roman" panose="02020603050405020304" pitchFamily="18" charset="0"/>
                <a:cs typeface="Times New Roman" panose="02020603050405020304" pitchFamily="18" charset="0"/>
              </a:rPr>
              <a:t>第一阶段</a:t>
            </a:r>
            <a:r>
              <a:rPr lang="en-US" altLang="zh-CN" dirty="0" smtClean="0">
                <a:solidFill>
                  <a:srgbClr val="0000FF"/>
                </a:solidFill>
                <a:latin typeface="Times New Roman" panose="02020603050405020304" pitchFamily="18" charset="0"/>
                <a:cs typeface="Times New Roman" panose="02020603050405020304" pitchFamily="18" charset="0"/>
              </a:rPr>
              <a:t>(1950-1960</a:t>
            </a:r>
            <a:r>
              <a:rPr lang="zh-CN" altLang="en-US" dirty="0" smtClean="0">
                <a:solidFill>
                  <a:srgbClr val="0000FF"/>
                </a:solidFill>
                <a:latin typeface="Times New Roman" panose="02020603050405020304" pitchFamily="18" charset="0"/>
                <a:cs typeface="Times New Roman" panose="02020603050405020304" pitchFamily="18" charset="0"/>
              </a:rPr>
              <a:t>年代</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软件主要用于数值计算的需求；</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程序设计被认为是一种任人发挥创造才能的活动，程序的质量完全依赖于程序员的个人才能；</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软件从“简单 </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sym typeface="Wingdings" panose="05000000000000000000" pitchFamily="2" charset="2"/>
              </a:rPr>
              <a:t> 复杂</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”的发展，导致“</a:t>
            </a:r>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软件危机</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”的出现</a:t>
            </a:r>
          </a:p>
          <a:p>
            <a:pPr eaLnBrk="1" hangingPunct="1"/>
            <a:r>
              <a:rPr lang="zh-CN" altLang="en-US" dirty="0" smtClean="0">
                <a:solidFill>
                  <a:srgbClr val="0000FF"/>
                </a:solidFill>
                <a:latin typeface="Times New Roman" panose="02020603050405020304" pitchFamily="18" charset="0"/>
                <a:cs typeface="Times New Roman" panose="02020603050405020304" pitchFamily="18" charset="0"/>
              </a:rPr>
              <a:t>第二阶段</a:t>
            </a:r>
            <a:r>
              <a:rPr lang="en-US" altLang="zh-CN" dirty="0" smtClean="0">
                <a:solidFill>
                  <a:srgbClr val="0000FF"/>
                </a:solidFill>
                <a:latin typeface="Times New Roman" panose="02020603050405020304" pitchFamily="18" charset="0"/>
                <a:cs typeface="Times New Roman" panose="02020603050405020304" pitchFamily="18" charset="0"/>
              </a:rPr>
              <a:t>(1970</a:t>
            </a:r>
            <a:r>
              <a:rPr lang="zh-CN" altLang="en-US" dirty="0" smtClean="0">
                <a:solidFill>
                  <a:srgbClr val="0000FF"/>
                </a:solidFill>
                <a:latin typeface="Times New Roman" panose="02020603050405020304" pitchFamily="18" charset="0"/>
                <a:cs typeface="Times New Roman" panose="02020603050405020304" pitchFamily="18" charset="0"/>
              </a:rPr>
              <a:t>年代</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软件开始向商务领域推广，出现了数据库、结构化编程等技术；</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软件不仅是程序，还包括开发、使用、维护等文档，“</a:t>
            </a:r>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软件生命周期</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”的概念开始形成</a:t>
            </a:r>
          </a:p>
          <a:p>
            <a:pPr eaLnBrk="1" hangingPunct="1"/>
            <a:endParaRPr lang="en-US" altLang="zh-CN" sz="1800" dirty="0" smtClean="0">
              <a:latin typeface="Times New Roman" panose="02020603050405020304" pitchFamily="18" charset="0"/>
              <a:cs typeface="Times New Roman" panose="02020603050405020304" pitchFamily="18" charset="0"/>
            </a:endParaRPr>
          </a:p>
        </p:txBody>
      </p:sp>
      <p:pic>
        <p:nvPicPr>
          <p:cNvPr id="24580" name="Picture 10" descr="s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617663"/>
            <a:ext cx="25923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2" descr="software-development-life-cy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4005263"/>
            <a:ext cx="223202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4294967295"/>
          </p:nvPr>
        </p:nvSpPr>
        <p:spPr>
          <a:xfrm>
            <a:off x="395288" y="1484313"/>
            <a:ext cx="5329237" cy="5113337"/>
          </a:xfrm>
          <a:prstGeom prst="rect">
            <a:avLst/>
          </a:prstGeom>
        </p:spPr>
        <p:txBody>
          <a:bodyPr/>
          <a:lstStyle/>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第三阶段</a:t>
            </a:r>
            <a:r>
              <a:rPr lang="en-US" altLang="zh-CN" dirty="0" smtClean="0">
                <a:solidFill>
                  <a:srgbClr val="0000FF"/>
                </a:solidFill>
                <a:latin typeface="Times New Roman" panose="02020603050405020304" pitchFamily="18" charset="0"/>
                <a:cs typeface="Times New Roman" panose="02020603050405020304" pitchFamily="18" charset="0"/>
              </a:rPr>
              <a:t>(1980</a:t>
            </a:r>
            <a:r>
              <a:rPr lang="zh-CN" altLang="en-US" dirty="0" smtClean="0">
                <a:solidFill>
                  <a:srgbClr val="0000FF"/>
                </a:solidFill>
                <a:latin typeface="Times New Roman" panose="02020603050405020304" pitchFamily="18" charset="0"/>
                <a:cs typeface="Times New Roman" panose="02020603050405020304" pitchFamily="18" charset="0"/>
              </a:rPr>
              <a:t>年代</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软件系统的规模、复杂度进一步扩大；</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开始关注对软件开发过程的管理及工程性的开发；</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出现了</a:t>
            </a:r>
            <a:r>
              <a:rPr lang="en-US" altLang="zh-CN" sz="1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CASE</a:t>
            </a:r>
            <a:r>
              <a:rPr lang="zh-CN" altLang="en-US" sz="1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工具</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开始关注软件的</a:t>
            </a:r>
            <a:r>
              <a:rPr lang="zh-CN" altLang="en-US" sz="1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质量度量和管理</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lnSpc>
                <a:spcPct val="90000"/>
              </a:lnSpc>
            </a:pPr>
            <a:r>
              <a:rPr lang="zh-CN" altLang="en-US" sz="1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面向对象</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思想</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OO</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开始出现</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第四阶段</a:t>
            </a:r>
            <a:r>
              <a:rPr lang="en-US" altLang="zh-CN" dirty="0" smtClean="0">
                <a:solidFill>
                  <a:srgbClr val="0000FF"/>
                </a:solidFill>
                <a:latin typeface="Times New Roman" panose="02020603050405020304" pitchFamily="18" charset="0"/>
                <a:cs typeface="Times New Roman" panose="02020603050405020304" pitchFamily="18" charset="0"/>
              </a:rPr>
              <a:t>(1990</a:t>
            </a:r>
            <a:r>
              <a:rPr lang="zh-CN" altLang="en-US" dirty="0" smtClean="0">
                <a:solidFill>
                  <a:srgbClr val="0000FF"/>
                </a:solidFill>
                <a:latin typeface="Times New Roman" panose="02020603050405020304" pitchFamily="18" charset="0"/>
                <a:cs typeface="Times New Roman" panose="02020603050405020304" pitchFamily="18" charset="0"/>
              </a:rPr>
              <a:t>年代</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a:t>
            </a:r>
          </a:p>
          <a:p>
            <a:pPr lvl="1" eaLnBrk="1" hangingPunct="1">
              <a:lnSpc>
                <a:spcPct val="90000"/>
              </a:lnSpc>
            </a:pP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Internet</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Web</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分布式、异构环境下的软件；</a:t>
            </a:r>
          </a:p>
          <a:p>
            <a:pPr lvl="1" eaLnBrk="1" hangingPunct="1">
              <a:lnSpc>
                <a:spcPct val="90000"/>
              </a:lnSpc>
            </a:pPr>
            <a:r>
              <a:rPr lang="zh-CN" altLang="en-US" sz="1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软件复用</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成为关注点；</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软件生命周期的每一个阶段都发展出详细的方法论；</a:t>
            </a:r>
          </a:p>
          <a:p>
            <a:pPr lvl="1" eaLnBrk="1" hangingPunct="1">
              <a:lnSpc>
                <a:spcPct val="90000"/>
              </a:lnSpc>
            </a:pPr>
            <a:r>
              <a:rPr lang="zh-CN" altLang="en-US" sz="1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分布式计算</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、网格技术</a:t>
            </a:r>
          </a:p>
        </p:txBody>
      </p:sp>
      <p:pic>
        <p:nvPicPr>
          <p:cNvPr id="26628" name="Picture 5" descr="software_01"/>
          <p:cNvPicPr>
            <a:picLocks noChangeAspect="1" noChangeArrowheads="1"/>
          </p:cNvPicPr>
          <p:nvPr/>
        </p:nvPicPr>
        <p:blipFill>
          <a:blip r:embed="rId3">
            <a:extLst>
              <a:ext uri="{28A0092B-C50C-407E-A947-70E740481C1C}">
                <a14:useLocalDpi xmlns:a14="http://schemas.microsoft.com/office/drawing/2010/main" val="0"/>
              </a:ext>
            </a:extLst>
          </a:blip>
          <a:srcRect t="6148"/>
          <a:stretch>
            <a:fillRect/>
          </a:stretch>
        </p:blipFill>
        <p:spPr bwMode="auto">
          <a:xfrm>
            <a:off x="5724525" y="1484313"/>
            <a:ext cx="3240088"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descr="06124846_HfH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148138"/>
            <a:ext cx="3097212"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395288" y="1484313"/>
            <a:ext cx="5329237" cy="5113337"/>
          </a:xfrm>
          <a:prstGeom prst="rect">
            <a:avLst/>
          </a:prstGeom>
        </p:spPr>
        <p:txBody>
          <a:bodyPr/>
          <a:lstStyle/>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第五阶段</a:t>
            </a:r>
            <a:r>
              <a:rPr lang="en-US" altLang="zh-CN" dirty="0" smtClean="0">
                <a:solidFill>
                  <a:srgbClr val="0000FF"/>
                </a:solidFill>
                <a:latin typeface="Times New Roman" panose="02020603050405020304" pitchFamily="18" charset="0"/>
                <a:cs typeface="Times New Roman" panose="02020603050405020304" pitchFamily="18" charset="0"/>
              </a:rPr>
              <a:t>(2000</a:t>
            </a:r>
            <a:r>
              <a:rPr lang="zh-CN" altLang="en-US" dirty="0" smtClean="0">
                <a:solidFill>
                  <a:srgbClr val="0000FF"/>
                </a:solidFill>
                <a:latin typeface="Times New Roman" panose="02020603050405020304" pitchFamily="18" charset="0"/>
                <a:cs typeface="Times New Roman" panose="02020603050405020304" pitchFamily="18" charset="0"/>
              </a:rPr>
              <a:t>年代</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至今</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软件的服务化、系统互操作的需求</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基于云计算平台的软件体系结构、模型驱动的开发方法</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MDA</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敏捷软件开发方法</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、软件集成开发环境及工具</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面向服务的体系架构</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SOA</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方法</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基于互联网与云计算的软件开发方法</a:t>
            </a:r>
          </a:p>
          <a:p>
            <a:pPr lvl="1" eaLnBrk="1" hangingPunct="1">
              <a:lnSpc>
                <a:spcPct val="90000"/>
              </a:lnSpc>
            </a:pP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普适计算、移动计算</a:t>
            </a:r>
          </a:p>
        </p:txBody>
      </p:sp>
      <p:pic>
        <p:nvPicPr>
          <p:cNvPr id="28676" name="Picture 2" descr="http://img1.cache.oeeee.com/201312/03/7493183629090810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062038"/>
            <a:ext cx="3127375"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cloud_stack"/>
          <p:cNvPicPr>
            <a:picLocks noChangeAspect="1" noChangeArrowheads="1"/>
          </p:cNvPicPr>
          <p:nvPr/>
        </p:nvPicPr>
        <p:blipFill>
          <a:blip r:embed="rId4">
            <a:extLst>
              <a:ext uri="{28A0092B-C50C-407E-A947-70E740481C1C}">
                <a14:useLocalDpi xmlns:a14="http://schemas.microsoft.com/office/drawing/2010/main" val="0"/>
              </a:ext>
            </a:extLst>
          </a:blip>
          <a:srcRect t="11299" r="2795" b="11755"/>
          <a:stretch>
            <a:fillRect/>
          </a:stretch>
        </p:blipFill>
        <p:spPr bwMode="auto">
          <a:xfrm>
            <a:off x="4986338" y="4289425"/>
            <a:ext cx="361632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264025"/>
            <a:ext cx="2951162"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8"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圆角矩形 29"/>
          <p:cNvSpPr/>
          <p:nvPr/>
        </p:nvSpPr>
        <p:spPr bwMode="auto">
          <a:xfrm>
            <a:off x="468313" y="1557338"/>
            <a:ext cx="5543550" cy="466725"/>
          </a:xfrm>
          <a:prstGeom prst="roundRect">
            <a:avLst/>
          </a:prstGeom>
          <a:solidFill>
            <a:srgbClr val="FFFFCC"/>
          </a:solidFill>
          <a:ln w="9525" cap="flat" cmpd="sng" algn="ctr">
            <a:solidFill>
              <a:srgbClr val="FFC000"/>
            </a:solidFill>
            <a:prstDash val="solid"/>
            <a:round/>
            <a:headEnd type="none" w="med" len="med"/>
            <a:tailEnd type="none" w="med" len="med"/>
          </a:ln>
          <a:effectLst/>
        </p:spPr>
        <p:txBody>
          <a:bodyPr/>
          <a:lstStyle/>
          <a:p>
            <a:pPr>
              <a:buClr>
                <a:srgbClr val="FF0000"/>
              </a:buClr>
              <a:buSzPct val="80000"/>
              <a:defRPr/>
            </a:pPr>
            <a:r>
              <a:rPr lang="en-US" altLang="zh-CN" sz="2400" b="1" dirty="0">
                <a:solidFill>
                  <a:srgbClr val="080808"/>
                </a:solidFill>
                <a:latin typeface="Times New Roman" panose="02020603050405020304" pitchFamily="18" charset="0"/>
                <a:ea typeface="+mn-ea"/>
                <a:sym typeface="+mn-ea"/>
              </a:rPr>
              <a:t>1960’s-70’s</a:t>
            </a:r>
            <a:r>
              <a:rPr lang="zh-CN" altLang="en-US" sz="2400" b="1" dirty="0">
                <a:solidFill>
                  <a:srgbClr val="080808"/>
                </a:solidFill>
                <a:latin typeface="Times New Roman" panose="02020603050405020304" pitchFamily="18" charset="0"/>
                <a:ea typeface="+mn-ea"/>
                <a:sym typeface="+mn-ea"/>
              </a:rPr>
              <a:t>年代</a:t>
            </a:r>
            <a:r>
              <a:rPr lang="en-US" altLang="zh-CN" sz="2400" b="1" dirty="0">
                <a:solidFill>
                  <a:srgbClr val="080808"/>
                </a:solidFill>
                <a:latin typeface="Times New Roman" panose="02020603050405020304" pitchFamily="18" charset="0"/>
                <a:ea typeface="+mn-ea"/>
                <a:sym typeface="+mn-ea"/>
              </a:rPr>
              <a:t>:</a:t>
            </a:r>
            <a:r>
              <a:rPr lang="en-US" altLang="zh-CN" sz="2000" b="1" dirty="0">
                <a:solidFill>
                  <a:srgbClr val="FF0000"/>
                </a:solidFill>
                <a:latin typeface="Times New Roman" panose="02020603050405020304" pitchFamily="18" charset="0"/>
                <a:ea typeface="+mn-ea"/>
                <a:sym typeface="+mn-ea"/>
              </a:rPr>
              <a:t> </a:t>
            </a:r>
            <a:r>
              <a:rPr lang="zh-CN" altLang="en-US" sz="2400" b="1" dirty="0">
                <a:solidFill>
                  <a:srgbClr val="0000FF"/>
                </a:solidFill>
                <a:latin typeface="Times New Roman" panose="02020603050405020304" pitchFamily="18" charset="0"/>
                <a:ea typeface="+mn-ea"/>
                <a:sym typeface="+mn-ea"/>
              </a:rPr>
              <a:t>结构化方法</a:t>
            </a:r>
            <a:endParaRPr lang="zh-CN" altLang="en-US" sz="2000" b="1" dirty="0">
              <a:solidFill>
                <a:srgbClr val="0000FF"/>
              </a:solidFill>
              <a:latin typeface="Times New Roman" panose="02020603050405020304" pitchFamily="18" charset="0"/>
              <a:ea typeface="+mn-ea"/>
              <a:sym typeface="+mn-ea"/>
            </a:endParaRPr>
          </a:p>
        </p:txBody>
      </p:sp>
      <p:grpSp>
        <p:nvGrpSpPr>
          <p:cNvPr id="30724" name="Group 2"/>
          <p:cNvGrpSpPr>
            <a:grpSpLocks/>
          </p:cNvGrpSpPr>
          <p:nvPr/>
        </p:nvGrpSpPr>
        <p:grpSpPr bwMode="auto">
          <a:xfrm>
            <a:off x="538163" y="3397250"/>
            <a:ext cx="3433762" cy="3033713"/>
            <a:chOff x="2457" y="1197"/>
            <a:chExt cx="2971" cy="2871"/>
          </a:xfrm>
        </p:grpSpPr>
        <p:pic>
          <p:nvPicPr>
            <p:cNvPr id="3074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 y="1197"/>
              <a:ext cx="1251" cy="2871"/>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pic>
        <p:pic>
          <p:nvPicPr>
            <p:cNvPr id="3074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 y="1197"/>
              <a:ext cx="1708" cy="2871"/>
            </a:xfrm>
            <a:prstGeom prst="rect">
              <a:avLst/>
            </a:prstGeom>
            <a:noFill/>
            <a:ln w="9525">
              <a:solidFill>
                <a:srgbClr val="FF5050"/>
              </a:solidFill>
              <a:miter lim="800000"/>
              <a:headEnd/>
              <a:tailEnd/>
            </a:ln>
            <a:extLst>
              <a:ext uri="{909E8E84-426E-40DD-AFC4-6F175D3DCCD1}">
                <a14:hiddenFill xmlns:a14="http://schemas.microsoft.com/office/drawing/2010/main">
                  <a:solidFill>
                    <a:srgbClr val="FFFFFF"/>
                  </a:solidFill>
                </a14:hiddenFill>
              </a:ext>
            </a:extLst>
          </p:spPr>
        </p:pic>
      </p:grpSp>
      <p:sp>
        <p:nvSpPr>
          <p:cNvPr id="30725" name="Text Box 5"/>
          <p:cNvSpPr txBox="1">
            <a:spLocks noChangeArrowheads="1"/>
          </p:cNvSpPr>
          <p:nvPr/>
        </p:nvSpPr>
        <p:spPr bwMode="auto">
          <a:xfrm>
            <a:off x="396875" y="2101850"/>
            <a:ext cx="619125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nSpc>
                <a:spcPct val="130000"/>
              </a:lnSpc>
              <a:spcBef>
                <a:spcPct val="0"/>
              </a:spcBef>
              <a:spcAft>
                <a:spcPct val="0"/>
              </a:spcAft>
              <a:buClr>
                <a:srgbClr val="FF0000"/>
              </a:buClr>
              <a:buSzPct val="80000"/>
              <a:buFont typeface="Arial" panose="020B0604020202020204" pitchFamily="34" charset="0"/>
              <a:buNone/>
            </a:pPr>
            <a:r>
              <a:rPr lang="zh-CN" altLang="en-US" sz="1800">
                <a:solidFill>
                  <a:srgbClr val="0000FF"/>
                </a:solidFill>
                <a:latin typeface="Times New Roman" panose="02020603050405020304" pitchFamily="18" charset="0"/>
              </a:rPr>
              <a:t> 方法：</a:t>
            </a:r>
            <a:r>
              <a:rPr lang="zh-CN" altLang="en-US" sz="1800">
                <a:solidFill>
                  <a:srgbClr val="080808"/>
                </a:solidFill>
                <a:latin typeface="Times New Roman" panose="02020603050405020304" pitchFamily="18" charset="0"/>
              </a:rPr>
              <a:t>结构化程序设计方法、瀑布模型、螺旋模型等</a:t>
            </a:r>
            <a:endParaRPr lang="en-US" altLang="zh-CN" sz="1800">
              <a:solidFill>
                <a:srgbClr val="080808"/>
              </a:solidFill>
              <a:latin typeface="Times New Roman" panose="02020603050405020304" pitchFamily="18" charset="0"/>
            </a:endParaRPr>
          </a:p>
          <a:p>
            <a:pPr>
              <a:lnSpc>
                <a:spcPct val="130000"/>
              </a:lnSpc>
              <a:spcBef>
                <a:spcPct val="0"/>
              </a:spcBef>
              <a:spcAft>
                <a:spcPct val="0"/>
              </a:spcAft>
              <a:buClrTx/>
              <a:buFont typeface="Arial" panose="020B0604020202020204" pitchFamily="34" charset="0"/>
              <a:buNone/>
            </a:pPr>
            <a:r>
              <a:rPr lang="zh-CN" altLang="en-US" sz="1800">
                <a:solidFill>
                  <a:srgbClr val="0000FF"/>
                </a:solidFill>
                <a:latin typeface="Times New Roman" panose="02020603050405020304" pitchFamily="18" charset="0"/>
              </a:rPr>
              <a:t> 编程语言：</a:t>
            </a:r>
            <a:r>
              <a:rPr lang="en-US" altLang="zh-CN" sz="1800">
                <a:solidFill>
                  <a:srgbClr val="080808"/>
                </a:solidFill>
                <a:latin typeface="Times New Roman" panose="02020603050405020304" pitchFamily="18" charset="0"/>
              </a:rPr>
              <a:t>Fortran</a:t>
            </a:r>
            <a:r>
              <a:rPr lang="zh-CN" altLang="en-US" sz="1800">
                <a:solidFill>
                  <a:srgbClr val="080808"/>
                </a:solidFill>
                <a:latin typeface="Times New Roman" panose="02020603050405020304" pitchFamily="18" charset="0"/>
              </a:rPr>
              <a:t>语言、</a:t>
            </a:r>
            <a:r>
              <a:rPr lang="en-US" altLang="zh-CN" sz="1800">
                <a:solidFill>
                  <a:srgbClr val="080808"/>
                </a:solidFill>
                <a:latin typeface="Times New Roman" panose="02020603050405020304" pitchFamily="18" charset="0"/>
              </a:rPr>
              <a:t>Pascal</a:t>
            </a:r>
            <a:r>
              <a:rPr lang="zh-CN" altLang="en-US" sz="1800">
                <a:solidFill>
                  <a:srgbClr val="080808"/>
                </a:solidFill>
                <a:latin typeface="Times New Roman" panose="02020603050405020304" pitchFamily="18" charset="0"/>
              </a:rPr>
              <a:t>语言、</a:t>
            </a:r>
            <a:r>
              <a:rPr lang="en-US" altLang="zh-CN" sz="1800">
                <a:solidFill>
                  <a:srgbClr val="080808"/>
                </a:solidFill>
                <a:latin typeface="Times New Roman" panose="02020603050405020304" pitchFamily="18" charset="0"/>
              </a:rPr>
              <a:t>C</a:t>
            </a:r>
            <a:r>
              <a:rPr lang="zh-CN" altLang="en-US" sz="1800">
                <a:solidFill>
                  <a:srgbClr val="080808"/>
                </a:solidFill>
                <a:latin typeface="Times New Roman" panose="02020603050405020304" pitchFamily="18" charset="0"/>
              </a:rPr>
              <a:t>语言</a:t>
            </a:r>
          </a:p>
          <a:p>
            <a:pPr>
              <a:lnSpc>
                <a:spcPct val="130000"/>
              </a:lnSpc>
              <a:spcBef>
                <a:spcPct val="0"/>
              </a:spcBef>
              <a:spcAft>
                <a:spcPct val="0"/>
              </a:spcAft>
              <a:buClrTx/>
              <a:buFont typeface="Arial" panose="020B0604020202020204" pitchFamily="34" charset="0"/>
              <a:buNone/>
            </a:pPr>
            <a:r>
              <a:rPr lang="zh-CN" altLang="en-US" sz="1800">
                <a:solidFill>
                  <a:srgbClr val="0000FF"/>
                </a:solidFill>
                <a:latin typeface="Times New Roman" panose="02020603050405020304" pitchFamily="18" charset="0"/>
              </a:rPr>
              <a:t> 结构化方法</a:t>
            </a:r>
            <a:r>
              <a:rPr lang="zh-CN" altLang="en-US" sz="1800">
                <a:solidFill>
                  <a:srgbClr val="080808"/>
                </a:solidFill>
                <a:latin typeface="Times New Roman" panose="02020603050405020304" pitchFamily="18" charset="0"/>
              </a:rPr>
              <a:t>好比建平房或用建平房的技术建造复杂建筑</a:t>
            </a:r>
          </a:p>
        </p:txBody>
      </p:sp>
      <p:grpSp>
        <p:nvGrpSpPr>
          <p:cNvPr id="30726" name="Group 6"/>
          <p:cNvGrpSpPr>
            <a:grpSpLocks/>
          </p:cNvGrpSpPr>
          <p:nvPr/>
        </p:nvGrpSpPr>
        <p:grpSpPr bwMode="auto">
          <a:xfrm>
            <a:off x="6970713" y="1557338"/>
            <a:ext cx="1346200" cy="1346200"/>
            <a:chOff x="794" y="1525"/>
            <a:chExt cx="848" cy="848"/>
          </a:xfrm>
        </p:grpSpPr>
        <p:pic>
          <p:nvPicPr>
            <p:cNvPr id="3074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 y="1738"/>
              <a:ext cx="72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Text Box 8"/>
            <p:cNvSpPr txBox="1">
              <a:spLocks noChangeArrowheads="1"/>
            </p:cNvSpPr>
            <p:nvPr/>
          </p:nvSpPr>
          <p:spPr bwMode="auto">
            <a:xfrm>
              <a:off x="794" y="1525"/>
              <a:ext cx="8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800">
                  <a:solidFill>
                    <a:srgbClr val="080808"/>
                  </a:solidFill>
                  <a:latin typeface="Times New Roman" panose="02020603050405020304" pitchFamily="18" charset="0"/>
                </a:rPr>
                <a:t>简单的平房</a:t>
              </a:r>
              <a:endParaRPr lang="en-US" altLang="zh-CN" sz="1800">
                <a:solidFill>
                  <a:srgbClr val="080808"/>
                </a:solidFill>
                <a:latin typeface="Times New Roman" panose="02020603050405020304" pitchFamily="18" charset="0"/>
              </a:endParaRPr>
            </a:p>
          </p:txBody>
        </p:sp>
      </p:grpSp>
      <p:pic>
        <p:nvPicPr>
          <p:cNvPr id="30727" name="Picture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3488" y="3167063"/>
            <a:ext cx="24272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6225" y="3478213"/>
            <a:ext cx="2147888"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18"/>
          <p:cNvSpPr txBox="1">
            <a:spLocks noChangeArrowheads="1"/>
          </p:cNvSpPr>
          <p:nvPr/>
        </p:nvSpPr>
        <p:spPr bwMode="auto">
          <a:xfrm>
            <a:off x="944563" y="3490913"/>
            <a:ext cx="942975" cy="339725"/>
          </a:xfrm>
          <a:prstGeom prst="rect">
            <a:avLst/>
          </a:prstGeom>
          <a:noFill/>
          <a:ln w="952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主函数</a:t>
            </a:r>
            <a:r>
              <a:rPr lang="en-US" altLang="zh-CN" sz="1600">
                <a:solidFill>
                  <a:srgbClr val="FF0000"/>
                </a:solidFill>
                <a:latin typeface="Times New Roman" panose="02020603050405020304" pitchFamily="18" charset="0"/>
              </a:rPr>
              <a:t>()</a:t>
            </a:r>
          </a:p>
        </p:txBody>
      </p:sp>
      <p:sp>
        <p:nvSpPr>
          <p:cNvPr id="30730" name="Text Box 19"/>
          <p:cNvSpPr txBox="1">
            <a:spLocks noChangeArrowheads="1"/>
          </p:cNvSpPr>
          <p:nvPr/>
        </p:nvSpPr>
        <p:spPr bwMode="auto">
          <a:xfrm>
            <a:off x="1321713" y="4340225"/>
            <a:ext cx="430887" cy="1506182"/>
          </a:xfrm>
          <a:prstGeom prst="rect">
            <a:avLst/>
          </a:prstGeom>
          <a:noFill/>
          <a:ln w="952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数据结构与数据</a:t>
            </a:r>
          </a:p>
        </p:txBody>
      </p:sp>
      <p:sp>
        <p:nvSpPr>
          <p:cNvPr id="30731" name="Text Box 20"/>
          <p:cNvSpPr txBox="1">
            <a:spLocks noChangeArrowheads="1"/>
          </p:cNvSpPr>
          <p:nvPr/>
        </p:nvSpPr>
        <p:spPr bwMode="auto">
          <a:xfrm>
            <a:off x="3150513" y="3830638"/>
            <a:ext cx="430887" cy="1506182"/>
          </a:xfrm>
          <a:prstGeom prst="rect">
            <a:avLst/>
          </a:prstGeom>
          <a:noFill/>
          <a:ln w="952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vert="eaVert"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算法（的实现）</a:t>
            </a:r>
          </a:p>
        </p:txBody>
      </p:sp>
      <p:sp>
        <p:nvSpPr>
          <p:cNvPr id="30732" name="Text Box 21"/>
          <p:cNvSpPr txBox="1">
            <a:spLocks noChangeArrowheads="1"/>
          </p:cNvSpPr>
          <p:nvPr/>
        </p:nvSpPr>
        <p:spPr bwMode="auto">
          <a:xfrm>
            <a:off x="2124075" y="5580063"/>
            <a:ext cx="735013" cy="338137"/>
          </a:xfrm>
          <a:prstGeom prst="rect">
            <a:avLst/>
          </a:prstGeom>
          <a:noFill/>
          <a:ln w="952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函数</a:t>
            </a:r>
            <a:r>
              <a:rPr lang="en-US" altLang="zh-CN" sz="1600">
                <a:solidFill>
                  <a:srgbClr val="FF0000"/>
                </a:solidFill>
                <a:latin typeface="Times New Roman" panose="02020603050405020304" pitchFamily="18" charset="0"/>
              </a:rPr>
              <a:t>()</a:t>
            </a:r>
          </a:p>
        </p:txBody>
      </p:sp>
      <p:sp>
        <p:nvSpPr>
          <p:cNvPr id="30733" name="Text Box 22"/>
          <p:cNvSpPr txBox="1">
            <a:spLocks noChangeArrowheads="1"/>
          </p:cNvSpPr>
          <p:nvPr/>
        </p:nvSpPr>
        <p:spPr bwMode="auto">
          <a:xfrm>
            <a:off x="2124075" y="6011863"/>
            <a:ext cx="735013" cy="338137"/>
          </a:xfrm>
          <a:prstGeom prst="rect">
            <a:avLst/>
          </a:prstGeom>
          <a:noFill/>
          <a:ln w="952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函数</a:t>
            </a:r>
            <a:r>
              <a:rPr lang="en-US" altLang="zh-CN" sz="1600">
                <a:solidFill>
                  <a:srgbClr val="FF0000"/>
                </a:solidFill>
                <a:latin typeface="Times New Roman" panose="02020603050405020304" pitchFamily="18" charset="0"/>
              </a:rPr>
              <a:t>()</a:t>
            </a:r>
          </a:p>
        </p:txBody>
      </p:sp>
      <p:sp>
        <p:nvSpPr>
          <p:cNvPr id="46" name="Rectangle 23"/>
          <p:cNvSpPr>
            <a:spLocks noChangeArrowheads="1"/>
          </p:cNvSpPr>
          <p:nvPr/>
        </p:nvSpPr>
        <p:spPr bwMode="auto">
          <a:xfrm>
            <a:off x="4008438" y="5465763"/>
            <a:ext cx="4451350" cy="800100"/>
          </a:xfrm>
          <a:prstGeom prst="rect">
            <a:avLst/>
          </a:prstGeom>
          <a:noFill/>
          <a:ln w="9525">
            <a:noFill/>
            <a:miter lim="800000"/>
          </a:ln>
          <a:effectLst/>
        </p:spPr>
        <p:txBody>
          <a:bodyPr>
            <a:spAutoFit/>
          </a:bodyPr>
          <a:lstStyle/>
          <a:p>
            <a:pPr>
              <a:spcBef>
                <a:spcPts val="1200"/>
              </a:spcBef>
              <a:defRPr/>
            </a:pPr>
            <a:r>
              <a:rPr lang="zh-CN" altLang="en-US" b="1" dirty="0">
                <a:solidFill>
                  <a:srgbClr val="080808"/>
                </a:solidFill>
                <a:latin typeface="Times New Roman" panose="02020603050405020304" pitchFamily="18" charset="0"/>
                <a:ea typeface="+mn-ea"/>
                <a:sym typeface="+mn-ea"/>
              </a:rPr>
              <a:t>系统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算法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数据结构 </a:t>
            </a:r>
            <a:r>
              <a:rPr lang="en-US" altLang="zh-CN" b="1" dirty="0">
                <a:solidFill>
                  <a:srgbClr val="080808"/>
                </a:solidFill>
                <a:latin typeface="Times New Roman" panose="02020603050405020304" pitchFamily="18" charset="0"/>
                <a:ea typeface="+mn-ea"/>
                <a:sym typeface="+mn-ea"/>
              </a:rPr>
              <a:t>(1960’s)</a:t>
            </a:r>
          </a:p>
          <a:p>
            <a:pPr>
              <a:spcBef>
                <a:spcPts val="1200"/>
              </a:spcBef>
              <a:defRPr/>
            </a:pPr>
            <a:r>
              <a:rPr lang="zh-CN" altLang="en-US" b="1" dirty="0">
                <a:solidFill>
                  <a:srgbClr val="080808"/>
                </a:solidFill>
                <a:latin typeface="Times New Roman" panose="02020603050405020304" pitchFamily="18" charset="0"/>
                <a:ea typeface="+mn-ea"/>
                <a:sym typeface="+mn-ea"/>
              </a:rPr>
              <a:t>系统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子程序</a:t>
            </a:r>
            <a:r>
              <a:rPr lang="en-US" altLang="zh-CN" b="1" dirty="0">
                <a:solidFill>
                  <a:srgbClr val="080808"/>
                </a:solidFill>
                <a:latin typeface="Times New Roman" panose="02020603050405020304" pitchFamily="18" charset="0"/>
                <a:ea typeface="+mn-ea"/>
                <a:sym typeface="+mn-ea"/>
              </a:rPr>
              <a:t>/</a:t>
            </a:r>
            <a:r>
              <a:rPr lang="zh-CN" altLang="en-US" b="1" dirty="0">
                <a:solidFill>
                  <a:srgbClr val="080808"/>
                </a:solidFill>
                <a:latin typeface="Times New Roman" panose="02020603050405020304" pitchFamily="18" charset="0"/>
                <a:ea typeface="+mn-ea"/>
                <a:sym typeface="+mn-ea"/>
              </a:rPr>
              <a:t>函数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函数调用 </a:t>
            </a:r>
            <a:r>
              <a:rPr lang="en-US" altLang="zh-CN" b="1" dirty="0">
                <a:solidFill>
                  <a:srgbClr val="080808"/>
                </a:solidFill>
                <a:latin typeface="Times New Roman" panose="02020603050405020304" pitchFamily="18" charset="0"/>
                <a:ea typeface="+mn-ea"/>
                <a:sym typeface="+mn-ea"/>
              </a:rPr>
              <a:t>(1980’s ) </a:t>
            </a:r>
          </a:p>
        </p:txBody>
      </p:sp>
      <p:grpSp>
        <p:nvGrpSpPr>
          <p:cNvPr id="47" name="组合 46"/>
          <p:cNvGrpSpPr>
            <a:grpSpLocks/>
          </p:cNvGrpSpPr>
          <p:nvPr/>
        </p:nvGrpSpPr>
        <p:grpSpPr bwMode="auto">
          <a:xfrm>
            <a:off x="4240213" y="3194050"/>
            <a:ext cx="4719637" cy="3425825"/>
            <a:chOff x="4898340" y="5380364"/>
            <a:chExt cx="4719550" cy="3426523"/>
          </a:xfrm>
        </p:grpSpPr>
        <p:pic>
          <p:nvPicPr>
            <p:cNvPr id="30739" name="图片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8340" y="5380364"/>
              <a:ext cx="4719550" cy="342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0" name="文本框 48"/>
            <p:cNvSpPr txBox="1">
              <a:spLocks noChangeArrowheads="1"/>
            </p:cNvSpPr>
            <p:nvPr/>
          </p:nvSpPr>
          <p:spPr bwMode="auto">
            <a:xfrm>
              <a:off x="7997083" y="5636004"/>
              <a:ext cx="1319188" cy="4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2200">
                  <a:solidFill>
                    <a:srgbClr val="0000FF"/>
                  </a:solidFill>
                  <a:latin typeface="Times New Roman" panose="02020603050405020304" pitchFamily="18" charset="0"/>
                </a:rPr>
                <a:t>瀑布模型</a:t>
              </a:r>
            </a:p>
          </p:txBody>
        </p:sp>
      </p:grpSp>
      <p:grpSp>
        <p:nvGrpSpPr>
          <p:cNvPr id="50" name="组合 49"/>
          <p:cNvGrpSpPr>
            <a:grpSpLocks/>
          </p:cNvGrpSpPr>
          <p:nvPr/>
        </p:nvGrpSpPr>
        <p:grpSpPr bwMode="auto">
          <a:xfrm>
            <a:off x="5040313" y="3201988"/>
            <a:ext cx="3557587" cy="3444875"/>
            <a:chOff x="5753318" y="4519105"/>
            <a:chExt cx="3556759" cy="3445238"/>
          </a:xfrm>
        </p:grpSpPr>
        <p:pic>
          <p:nvPicPr>
            <p:cNvPr id="30737" name="Picture 2" descr="http://files.chinaaet.com/old/uploadfiles/jishu/jslw/20090825031031156.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3318" y="4519105"/>
              <a:ext cx="3556759" cy="340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8" name="文本框 51"/>
            <p:cNvSpPr txBox="1">
              <a:spLocks noChangeArrowheads="1"/>
            </p:cNvSpPr>
            <p:nvPr/>
          </p:nvSpPr>
          <p:spPr bwMode="auto">
            <a:xfrm>
              <a:off x="6872245" y="7534085"/>
              <a:ext cx="1318906" cy="4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2200">
                  <a:solidFill>
                    <a:srgbClr val="0000FF"/>
                  </a:solidFill>
                  <a:latin typeface="Times New Roman" panose="02020603050405020304" pitchFamily="18" charset="0"/>
                </a:rPr>
                <a:t>螺旋模型</a:t>
              </a:r>
            </a:p>
          </p:txBody>
        </p:sp>
      </p:grpSp>
      <p:sp>
        <p:nvSpPr>
          <p:cNvPr id="2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2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1000"/>
                                        <p:tgtEl>
                                          <p:spTgt spid="50"/>
                                        </p:tgtEl>
                                      </p:cBhvr>
                                    </p:animEffect>
                                    <p:anim calcmode="lin" valueType="num">
                                      <p:cBhvr>
                                        <p:cTn id="12" dur="1000" fill="hold"/>
                                        <p:tgtEl>
                                          <p:spTgt spid="50"/>
                                        </p:tgtEl>
                                        <p:attrNameLst>
                                          <p:attrName>ppt_x</p:attrName>
                                        </p:attrNameLst>
                                      </p:cBhvr>
                                      <p:tavLst>
                                        <p:tav tm="0">
                                          <p:val>
                                            <p:strVal val="#ppt_x"/>
                                          </p:val>
                                        </p:tav>
                                        <p:tav tm="100000">
                                          <p:val>
                                            <p:strVal val="#ppt_x"/>
                                          </p:val>
                                        </p:tav>
                                      </p:tavLst>
                                    </p:anim>
                                    <p:anim calcmode="lin" valueType="num">
                                      <p:cBhvr>
                                        <p:cTn id="1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2771" name="组合 81"/>
          <p:cNvGrpSpPr>
            <a:grpSpLocks/>
          </p:cNvGrpSpPr>
          <p:nvPr/>
        </p:nvGrpSpPr>
        <p:grpSpPr bwMode="auto">
          <a:xfrm>
            <a:off x="971550" y="3446463"/>
            <a:ext cx="7532688" cy="2432050"/>
            <a:chOff x="2790932" y="3213100"/>
            <a:chExt cx="5719762" cy="2432050"/>
          </a:xfrm>
        </p:grpSpPr>
        <p:sp>
          <p:nvSpPr>
            <p:cNvPr id="83" name="AutoShape 2"/>
            <p:cNvSpPr>
              <a:spLocks noChangeArrowheads="1"/>
            </p:cNvSpPr>
            <p:nvPr/>
          </p:nvSpPr>
          <p:spPr bwMode="auto">
            <a:xfrm>
              <a:off x="2790932" y="3811587"/>
              <a:ext cx="1295837" cy="509588"/>
            </a:xfrm>
            <a:prstGeom prst="roundRect">
              <a:avLst>
                <a:gd name="adj" fmla="val 16667"/>
              </a:avLst>
            </a:prstGeom>
            <a:solidFill>
              <a:srgbClr val="FFCCCC"/>
            </a:solidFill>
            <a:ln w="9525" algn="ctr">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84" name="AutoShape 3"/>
            <p:cNvSpPr>
              <a:spLocks noChangeArrowheads="1"/>
            </p:cNvSpPr>
            <p:nvPr/>
          </p:nvSpPr>
          <p:spPr bwMode="auto">
            <a:xfrm>
              <a:off x="3150150" y="4159250"/>
              <a:ext cx="648521" cy="360362"/>
            </a:xfrm>
            <a:prstGeom prst="flowChartDocument">
              <a:avLst/>
            </a:prstGeom>
            <a:solidFill>
              <a:srgbClr val="CCECFF"/>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数据</a:t>
              </a:r>
            </a:p>
          </p:txBody>
        </p:sp>
        <p:sp>
          <p:nvSpPr>
            <p:cNvPr id="85" name="Line 4"/>
            <p:cNvSpPr>
              <a:spLocks noChangeShapeType="1"/>
            </p:cNvSpPr>
            <p:nvPr/>
          </p:nvSpPr>
          <p:spPr bwMode="auto">
            <a:xfrm flipV="1">
              <a:off x="4100028" y="4102100"/>
              <a:ext cx="347164" cy="0"/>
            </a:xfrm>
            <a:prstGeom prst="line">
              <a:avLst/>
            </a:prstGeom>
            <a:noFill/>
            <a:ln w="9525">
              <a:solidFill>
                <a:srgbClr val="080808"/>
              </a:solidFill>
              <a:prstDash val="dash"/>
              <a:round/>
              <a:tailEnd type="triangle" w="med" len="me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32781" name="Text Box 5"/>
            <p:cNvSpPr txBox="1">
              <a:spLocks noChangeArrowheads="1"/>
            </p:cNvSpPr>
            <p:nvPr/>
          </p:nvSpPr>
          <p:spPr bwMode="auto">
            <a:xfrm>
              <a:off x="4388126" y="3929062"/>
              <a:ext cx="63526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cs typeface="Times New Roman" panose="02020603050405020304" pitchFamily="18" charset="0"/>
                </a:rPr>
                <a:t>消息</a:t>
              </a:r>
            </a:p>
          </p:txBody>
        </p:sp>
        <p:sp>
          <p:nvSpPr>
            <p:cNvPr id="87" name="Rectangle 6"/>
            <p:cNvSpPr>
              <a:spLocks noChangeArrowheads="1"/>
            </p:cNvSpPr>
            <p:nvPr/>
          </p:nvSpPr>
          <p:spPr bwMode="auto">
            <a:xfrm>
              <a:off x="2862053" y="3670300"/>
              <a:ext cx="649726" cy="360362"/>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函数</a:t>
              </a:r>
            </a:p>
          </p:txBody>
        </p:sp>
        <p:sp>
          <p:nvSpPr>
            <p:cNvPr id="88" name="Rectangle 7"/>
            <p:cNvSpPr>
              <a:spLocks noChangeArrowheads="1"/>
            </p:cNvSpPr>
            <p:nvPr/>
          </p:nvSpPr>
          <p:spPr bwMode="auto">
            <a:xfrm>
              <a:off x="3365922" y="3741737"/>
              <a:ext cx="648521" cy="360363"/>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函数</a:t>
              </a:r>
            </a:p>
          </p:txBody>
        </p:sp>
        <p:sp>
          <p:nvSpPr>
            <p:cNvPr id="89" name="AutoShape 8"/>
            <p:cNvSpPr>
              <a:spLocks noChangeArrowheads="1"/>
            </p:cNvSpPr>
            <p:nvPr/>
          </p:nvSpPr>
          <p:spPr bwMode="auto">
            <a:xfrm>
              <a:off x="5266884" y="3811587"/>
              <a:ext cx="1295837" cy="509588"/>
            </a:xfrm>
            <a:prstGeom prst="roundRect">
              <a:avLst>
                <a:gd name="adj" fmla="val 16667"/>
              </a:avLst>
            </a:prstGeom>
            <a:solidFill>
              <a:srgbClr val="FFCCCC"/>
            </a:solidFill>
            <a:ln w="9525" algn="ctr">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90" name="AutoShape 9"/>
            <p:cNvSpPr>
              <a:spLocks noChangeArrowheads="1"/>
            </p:cNvSpPr>
            <p:nvPr/>
          </p:nvSpPr>
          <p:spPr bwMode="auto">
            <a:xfrm>
              <a:off x="5626102" y="4159250"/>
              <a:ext cx="649727" cy="360362"/>
            </a:xfrm>
            <a:prstGeom prst="flowChartDocument">
              <a:avLst/>
            </a:prstGeom>
            <a:solidFill>
              <a:srgbClr val="CCECFF"/>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数据</a:t>
              </a:r>
            </a:p>
          </p:txBody>
        </p:sp>
        <p:sp>
          <p:nvSpPr>
            <p:cNvPr id="91" name="Rectangle 10"/>
            <p:cNvSpPr>
              <a:spLocks noChangeArrowheads="1"/>
            </p:cNvSpPr>
            <p:nvPr/>
          </p:nvSpPr>
          <p:spPr bwMode="auto">
            <a:xfrm>
              <a:off x="5339209" y="3670300"/>
              <a:ext cx="648521" cy="360362"/>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函数</a:t>
              </a:r>
            </a:p>
          </p:txBody>
        </p:sp>
        <p:sp>
          <p:nvSpPr>
            <p:cNvPr id="92" name="Rectangle 11"/>
            <p:cNvSpPr>
              <a:spLocks noChangeArrowheads="1"/>
            </p:cNvSpPr>
            <p:nvPr/>
          </p:nvSpPr>
          <p:spPr bwMode="auto">
            <a:xfrm>
              <a:off x="5841874" y="3741737"/>
              <a:ext cx="649726" cy="360363"/>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dirty="0">
                  <a:solidFill>
                    <a:srgbClr val="080808"/>
                  </a:solidFill>
                  <a:latin typeface="Times New Roman" panose="02020603050405020304" pitchFamily="18" charset="0"/>
                  <a:ea typeface="+mn-ea"/>
                  <a:cs typeface="Times New Roman" panose="02020603050405020304" pitchFamily="18" charset="0"/>
                  <a:sym typeface="+mn-ea"/>
                </a:rPr>
                <a:t>函数</a:t>
              </a:r>
            </a:p>
          </p:txBody>
        </p:sp>
        <p:sp>
          <p:nvSpPr>
            <p:cNvPr id="93" name="Line 12"/>
            <p:cNvSpPr>
              <a:spLocks noChangeShapeType="1"/>
            </p:cNvSpPr>
            <p:nvPr/>
          </p:nvSpPr>
          <p:spPr bwMode="auto">
            <a:xfrm flipV="1">
              <a:off x="4907666" y="4102100"/>
              <a:ext cx="345959" cy="0"/>
            </a:xfrm>
            <a:prstGeom prst="line">
              <a:avLst/>
            </a:prstGeom>
            <a:noFill/>
            <a:ln w="9525">
              <a:solidFill>
                <a:srgbClr val="080808"/>
              </a:solidFill>
              <a:prstDash val="dash"/>
              <a:round/>
              <a:tailEnd type="triangle" w="med" len="me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94" name="AutoShape 13"/>
            <p:cNvSpPr>
              <a:spLocks noChangeArrowheads="1"/>
            </p:cNvSpPr>
            <p:nvPr/>
          </p:nvSpPr>
          <p:spPr bwMode="auto">
            <a:xfrm>
              <a:off x="4102439" y="4937125"/>
              <a:ext cx="1294631" cy="509587"/>
            </a:xfrm>
            <a:prstGeom prst="roundRect">
              <a:avLst>
                <a:gd name="adj" fmla="val 16667"/>
              </a:avLst>
            </a:prstGeom>
            <a:solidFill>
              <a:srgbClr val="FFCCCC"/>
            </a:solidFill>
            <a:ln w="9525" algn="ctr">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95" name="AutoShape 14"/>
            <p:cNvSpPr>
              <a:spLocks noChangeArrowheads="1"/>
            </p:cNvSpPr>
            <p:nvPr/>
          </p:nvSpPr>
          <p:spPr bwMode="auto">
            <a:xfrm>
              <a:off x="4460452" y="5284787"/>
              <a:ext cx="649726" cy="360363"/>
            </a:xfrm>
            <a:prstGeom prst="flowChartDocument">
              <a:avLst/>
            </a:prstGeom>
            <a:solidFill>
              <a:srgbClr val="CCECFF"/>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数据</a:t>
              </a:r>
            </a:p>
          </p:txBody>
        </p:sp>
        <p:sp>
          <p:nvSpPr>
            <p:cNvPr id="96" name="Rectangle 15"/>
            <p:cNvSpPr>
              <a:spLocks noChangeArrowheads="1"/>
            </p:cNvSpPr>
            <p:nvPr/>
          </p:nvSpPr>
          <p:spPr bwMode="auto">
            <a:xfrm>
              <a:off x="4173560" y="4795837"/>
              <a:ext cx="649726" cy="360363"/>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函数</a:t>
              </a:r>
            </a:p>
          </p:txBody>
        </p:sp>
        <p:sp>
          <p:nvSpPr>
            <p:cNvPr id="97" name="Rectangle 16"/>
            <p:cNvSpPr>
              <a:spLocks noChangeArrowheads="1"/>
            </p:cNvSpPr>
            <p:nvPr/>
          </p:nvSpPr>
          <p:spPr bwMode="auto">
            <a:xfrm>
              <a:off x="4677429" y="4867275"/>
              <a:ext cx="648521" cy="360362"/>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cs typeface="Times New Roman" panose="02020603050405020304" pitchFamily="18" charset="0"/>
                  <a:sym typeface="+mn-ea"/>
                </a:rPr>
                <a:t>函数</a:t>
              </a:r>
            </a:p>
          </p:txBody>
        </p:sp>
        <p:sp>
          <p:nvSpPr>
            <p:cNvPr id="32793" name="Text Box 17"/>
            <p:cNvSpPr txBox="1">
              <a:spLocks noChangeArrowheads="1"/>
            </p:cNvSpPr>
            <p:nvPr/>
          </p:nvSpPr>
          <p:spPr bwMode="auto">
            <a:xfrm>
              <a:off x="3027196" y="3213100"/>
              <a:ext cx="88960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cs typeface="Times New Roman" panose="02020603050405020304" pitchFamily="18" charset="0"/>
                </a:rPr>
                <a:t>对象</a:t>
              </a:r>
              <a:r>
                <a:rPr lang="en-US" altLang="zh-CN" sz="1400">
                  <a:solidFill>
                    <a:srgbClr val="FF0000"/>
                  </a:solidFill>
                  <a:latin typeface="Times New Roman" panose="02020603050405020304" pitchFamily="18" charset="0"/>
                  <a:cs typeface="Times New Roman" panose="02020603050405020304" pitchFamily="18" charset="0"/>
                </a:rPr>
                <a:t>(</a:t>
              </a:r>
              <a:r>
                <a:rPr lang="zh-CN" altLang="en-US" sz="1400">
                  <a:solidFill>
                    <a:srgbClr val="FF0000"/>
                  </a:solidFill>
                  <a:latin typeface="Times New Roman" panose="02020603050405020304" pitchFamily="18" charset="0"/>
                  <a:cs typeface="Times New Roman" panose="02020603050405020304" pitchFamily="18" charset="0"/>
                </a:rPr>
                <a:t>类</a:t>
              </a:r>
              <a:r>
                <a:rPr lang="en-US" altLang="zh-CN" sz="1400">
                  <a:solidFill>
                    <a:srgbClr val="FF0000"/>
                  </a:solidFill>
                  <a:latin typeface="Times New Roman" panose="02020603050405020304" pitchFamily="18" charset="0"/>
                  <a:cs typeface="Times New Roman" panose="02020603050405020304" pitchFamily="18" charset="0"/>
                </a:rPr>
                <a:t>)</a:t>
              </a:r>
            </a:p>
          </p:txBody>
        </p:sp>
        <p:sp>
          <p:nvSpPr>
            <p:cNvPr id="32794" name="Text Box 18"/>
            <p:cNvSpPr txBox="1">
              <a:spLocks noChangeArrowheads="1"/>
            </p:cNvSpPr>
            <p:nvPr/>
          </p:nvSpPr>
          <p:spPr bwMode="auto">
            <a:xfrm>
              <a:off x="3779384" y="4983162"/>
              <a:ext cx="32064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cs typeface="Times New Roman" panose="02020603050405020304" pitchFamily="18" charset="0"/>
                </a:rPr>
                <a:t>对象</a:t>
              </a:r>
            </a:p>
          </p:txBody>
        </p:sp>
        <p:sp>
          <p:nvSpPr>
            <p:cNvPr id="100" name="Line 19"/>
            <p:cNvSpPr>
              <a:spLocks noChangeShapeType="1"/>
            </p:cNvSpPr>
            <p:nvPr/>
          </p:nvSpPr>
          <p:spPr bwMode="auto">
            <a:xfrm>
              <a:off x="4677429" y="4205287"/>
              <a:ext cx="0" cy="431800"/>
            </a:xfrm>
            <a:prstGeom prst="line">
              <a:avLst/>
            </a:prstGeom>
            <a:noFill/>
            <a:ln w="9525">
              <a:solidFill>
                <a:srgbClr val="080808"/>
              </a:solidFill>
              <a:prstDash val="dash"/>
              <a:roun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101" name="Line 20"/>
            <p:cNvSpPr>
              <a:spLocks noChangeShapeType="1"/>
            </p:cNvSpPr>
            <p:nvPr/>
          </p:nvSpPr>
          <p:spPr bwMode="auto">
            <a:xfrm>
              <a:off x="5381400" y="5181600"/>
              <a:ext cx="431544" cy="0"/>
            </a:xfrm>
            <a:prstGeom prst="line">
              <a:avLst/>
            </a:prstGeom>
            <a:noFill/>
            <a:ln w="9525">
              <a:solidFill>
                <a:srgbClr val="080808"/>
              </a:solidFill>
              <a:prstDash val="dash"/>
              <a:roun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32797" name="Text Box 21"/>
            <p:cNvSpPr txBox="1">
              <a:spLocks noChangeArrowheads="1"/>
            </p:cNvSpPr>
            <p:nvPr/>
          </p:nvSpPr>
          <p:spPr bwMode="auto">
            <a:xfrm>
              <a:off x="5756288" y="5024437"/>
              <a:ext cx="635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cs typeface="Times New Roman" panose="02020603050405020304" pitchFamily="18" charset="0"/>
                </a:rPr>
                <a:t>消息</a:t>
              </a:r>
            </a:p>
          </p:txBody>
        </p:sp>
        <p:sp>
          <p:nvSpPr>
            <p:cNvPr id="32798" name="Text Box 22"/>
            <p:cNvSpPr txBox="1">
              <a:spLocks noChangeArrowheads="1"/>
            </p:cNvSpPr>
            <p:nvPr/>
          </p:nvSpPr>
          <p:spPr bwMode="auto">
            <a:xfrm>
              <a:off x="5495915" y="3227387"/>
              <a:ext cx="85223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cs typeface="Times New Roman" panose="02020603050405020304" pitchFamily="18" charset="0"/>
                </a:rPr>
                <a:t>对象</a:t>
              </a:r>
              <a:r>
                <a:rPr lang="en-US" altLang="zh-CN" sz="1400">
                  <a:solidFill>
                    <a:srgbClr val="FF0000"/>
                  </a:solidFill>
                  <a:latin typeface="Times New Roman" panose="02020603050405020304" pitchFamily="18" charset="0"/>
                  <a:cs typeface="Times New Roman" panose="02020603050405020304" pitchFamily="18" charset="0"/>
                </a:rPr>
                <a:t>(</a:t>
              </a:r>
              <a:r>
                <a:rPr lang="zh-CN" altLang="en-US" sz="1400">
                  <a:solidFill>
                    <a:srgbClr val="FF0000"/>
                  </a:solidFill>
                  <a:latin typeface="Times New Roman" panose="02020603050405020304" pitchFamily="18" charset="0"/>
                  <a:cs typeface="Times New Roman" panose="02020603050405020304" pitchFamily="18" charset="0"/>
                </a:rPr>
                <a:t>类</a:t>
              </a:r>
              <a:r>
                <a:rPr lang="en-US" altLang="zh-CN" sz="1400">
                  <a:solidFill>
                    <a:srgbClr val="FF0000"/>
                  </a:solidFill>
                  <a:latin typeface="Times New Roman" panose="02020603050405020304" pitchFamily="18" charset="0"/>
                  <a:cs typeface="Times New Roman" panose="02020603050405020304" pitchFamily="18" charset="0"/>
                </a:rPr>
                <a:t>)</a:t>
              </a:r>
            </a:p>
          </p:txBody>
        </p:sp>
        <p:sp>
          <p:nvSpPr>
            <p:cNvPr id="104" name="Line 23"/>
            <p:cNvSpPr>
              <a:spLocks noChangeShapeType="1"/>
            </p:cNvSpPr>
            <p:nvPr/>
          </p:nvSpPr>
          <p:spPr bwMode="auto">
            <a:xfrm>
              <a:off x="6031126" y="4606925"/>
              <a:ext cx="0" cy="431800"/>
            </a:xfrm>
            <a:prstGeom prst="line">
              <a:avLst/>
            </a:prstGeom>
            <a:noFill/>
            <a:ln w="9525">
              <a:solidFill>
                <a:srgbClr val="080808"/>
              </a:solidFill>
              <a:prstDash val="dash"/>
              <a:roun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105" name="AutoShape 24"/>
            <p:cNvSpPr>
              <a:spLocks noChangeArrowheads="1"/>
            </p:cNvSpPr>
            <p:nvPr/>
          </p:nvSpPr>
          <p:spPr bwMode="auto">
            <a:xfrm>
              <a:off x="7613855" y="4665662"/>
              <a:ext cx="863087" cy="720725"/>
            </a:xfrm>
            <a:prstGeom prst="can">
              <a:avLst>
                <a:gd name="adj" fmla="val 21366"/>
              </a:avLst>
            </a:prstGeom>
            <a:solidFill>
              <a:srgbClr val="74C8E6"/>
            </a:solidFill>
            <a:ln w="9525">
              <a:solidFill>
                <a:srgbClr val="3333FF"/>
              </a:solidFill>
              <a:round/>
            </a:ln>
            <a:effectLst/>
          </p:spPr>
          <p:txBody>
            <a:bodyPr wrap="none" anchor="ct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32801" name="Text Box 25"/>
            <p:cNvSpPr txBox="1">
              <a:spLocks noChangeArrowheads="1"/>
            </p:cNvSpPr>
            <p:nvPr/>
          </p:nvSpPr>
          <p:spPr bwMode="auto">
            <a:xfrm>
              <a:off x="7602870" y="4922837"/>
              <a:ext cx="875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en-US" altLang="zh-CN" sz="1800">
                  <a:solidFill>
                    <a:srgbClr val="080808"/>
                  </a:solidFill>
                  <a:latin typeface="Times New Roman" panose="02020603050405020304" pitchFamily="18" charset="0"/>
                  <a:cs typeface="Times New Roman" panose="02020603050405020304" pitchFamily="18" charset="0"/>
                </a:rPr>
                <a:t>Database </a:t>
              </a:r>
            </a:p>
          </p:txBody>
        </p:sp>
        <p:sp>
          <p:nvSpPr>
            <p:cNvPr id="32802" name="Text Box 26"/>
            <p:cNvSpPr txBox="1">
              <a:spLocks noChangeArrowheads="1"/>
            </p:cNvSpPr>
            <p:nvPr/>
          </p:nvSpPr>
          <p:spPr bwMode="auto">
            <a:xfrm>
              <a:off x="7554788" y="3860800"/>
              <a:ext cx="955906" cy="523875"/>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400">
                  <a:solidFill>
                    <a:srgbClr val="080808"/>
                  </a:solidFill>
                  <a:latin typeface="Times New Roman" panose="02020603050405020304" pitchFamily="18" charset="0"/>
                  <a:cs typeface="Times New Roman" panose="02020603050405020304" pitchFamily="18" charset="0"/>
                </a:rPr>
                <a:t>数据库</a:t>
              </a:r>
            </a:p>
            <a:p>
              <a:pPr algn="ctr" eaLnBrk="1" hangingPunct="1">
                <a:spcBef>
                  <a:spcPct val="0"/>
                </a:spcBef>
                <a:spcAft>
                  <a:spcPct val="0"/>
                </a:spcAft>
                <a:buClrTx/>
                <a:buFont typeface="Arial" panose="020B0604020202020204" pitchFamily="34" charset="0"/>
                <a:buNone/>
              </a:pPr>
              <a:r>
                <a:rPr lang="zh-CN" altLang="en-US" sz="1400">
                  <a:solidFill>
                    <a:srgbClr val="080808"/>
                  </a:solidFill>
                  <a:latin typeface="Times New Roman" panose="02020603050405020304" pitchFamily="18" charset="0"/>
                  <a:cs typeface="Times New Roman" panose="02020603050405020304" pitchFamily="18" charset="0"/>
                </a:rPr>
                <a:t>管理系统</a:t>
              </a:r>
            </a:p>
          </p:txBody>
        </p:sp>
        <p:sp>
          <p:nvSpPr>
            <p:cNvPr id="108" name="AutoShape 27"/>
            <p:cNvSpPr>
              <a:spLocks noChangeArrowheads="1"/>
            </p:cNvSpPr>
            <p:nvPr/>
          </p:nvSpPr>
          <p:spPr bwMode="auto">
            <a:xfrm>
              <a:off x="7944142" y="4378325"/>
              <a:ext cx="186841" cy="417512"/>
            </a:xfrm>
            <a:prstGeom prst="upDownArrow">
              <a:avLst>
                <a:gd name="adj1" fmla="val 50000"/>
                <a:gd name="adj2" fmla="val 44576"/>
              </a:avLst>
            </a:prstGeom>
            <a:solidFill>
              <a:srgbClr val="FF0000"/>
            </a:solidFill>
            <a:ln w="9525">
              <a:solidFill>
                <a:srgbClr val="FF0000"/>
              </a:solidFill>
              <a:miter lim="800000"/>
            </a:ln>
            <a:effectLst/>
          </p:spPr>
          <p:txBody>
            <a:bodyPr vert="eaVert" wrap="none" anchor="ct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109" name="Freeform 28"/>
            <p:cNvSpPr/>
            <p:nvPr/>
          </p:nvSpPr>
          <p:spPr bwMode="auto">
            <a:xfrm>
              <a:off x="5413946" y="4364037"/>
              <a:ext cx="2160129" cy="1092200"/>
            </a:xfrm>
            <a:custGeom>
              <a:avLst/>
              <a:gdLst/>
              <a:ahLst/>
              <a:cxnLst>
                <a:cxn ang="0">
                  <a:pos x="0" y="681"/>
                </a:cxn>
                <a:cxn ang="0">
                  <a:pos x="968" y="688"/>
                </a:cxn>
                <a:cxn ang="0">
                  <a:pos x="1361" y="0"/>
                </a:cxn>
              </a:cxnLst>
              <a:rect l="0" t="0" r="r" b="b"/>
              <a:pathLst>
                <a:path w="1361" h="688">
                  <a:moveTo>
                    <a:pt x="0" y="681"/>
                  </a:moveTo>
                  <a:lnTo>
                    <a:pt x="968" y="688"/>
                  </a:lnTo>
                  <a:lnTo>
                    <a:pt x="1361" y="0"/>
                  </a:lnTo>
                </a:path>
              </a:pathLst>
            </a:custGeom>
            <a:noFill/>
            <a:ln w="38100" cmpd="sng">
              <a:solidFill>
                <a:srgbClr val="3333FF"/>
              </a:solidFill>
              <a:round/>
              <a:headEnd type="triangle" w="med" len="me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sp>
          <p:nvSpPr>
            <p:cNvPr id="110" name="Line 29"/>
            <p:cNvSpPr>
              <a:spLocks noChangeShapeType="1"/>
            </p:cNvSpPr>
            <p:nvPr/>
          </p:nvSpPr>
          <p:spPr bwMode="auto">
            <a:xfrm>
              <a:off x="6566336" y="4148137"/>
              <a:ext cx="1007739" cy="0"/>
            </a:xfrm>
            <a:prstGeom prst="line">
              <a:avLst/>
            </a:prstGeom>
            <a:noFill/>
            <a:ln w="38100">
              <a:solidFill>
                <a:srgbClr val="3333FF"/>
              </a:solidFill>
              <a:round/>
              <a:headEnd type="triangle" w="med" len="me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cs typeface="Times New Roman" panose="02020603050405020304" pitchFamily="18" charset="0"/>
              </a:endParaRPr>
            </a:p>
          </p:txBody>
        </p:sp>
      </p:grpSp>
      <p:sp>
        <p:nvSpPr>
          <p:cNvPr id="111" name="Rectangle 30"/>
          <p:cNvSpPr>
            <a:spLocks noChangeArrowheads="1"/>
          </p:cNvSpPr>
          <p:nvPr/>
        </p:nvSpPr>
        <p:spPr bwMode="auto">
          <a:xfrm>
            <a:off x="590550" y="5737225"/>
            <a:ext cx="3671888" cy="708025"/>
          </a:xfrm>
          <a:prstGeom prst="rect">
            <a:avLst/>
          </a:prstGeom>
          <a:noFill/>
          <a:ln w="9525">
            <a:noFill/>
            <a:miter lim="800000"/>
          </a:ln>
          <a:effectLst/>
        </p:spPr>
        <p:txBody>
          <a:bodyPr>
            <a:spAutoFit/>
          </a:bodyPr>
          <a:lstStyle/>
          <a:p>
            <a:pPr>
              <a:defRPr/>
            </a:pPr>
            <a:r>
              <a:rPr lang="zh-CN" altLang="en-US" sz="2000" b="1" dirty="0">
                <a:solidFill>
                  <a:srgbClr val="080808"/>
                </a:solidFill>
                <a:latin typeface="Times New Roman" panose="02020603050405020304" pitchFamily="18" charset="0"/>
                <a:ea typeface="+mn-ea"/>
                <a:cs typeface="Times New Roman" panose="02020603050405020304" pitchFamily="18" charset="0"/>
                <a:sym typeface="+mn-ea"/>
              </a:rPr>
              <a:t>对象 </a:t>
            </a:r>
            <a:r>
              <a:rPr lang="en-US" altLang="zh-CN" sz="2000" b="1" dirty="0">
                <a:solidFill>
                  <a:srgbClr val="080808"/>
                </a:solidFill>
                <a:latin typeface="Times New Roman" panose="02020603050405020304" pitchFamily="18" charset="0"/>
                <a:ea typeface="+mn-ea"/>
                <a:cs typeface="Times New Roman" panose="02020603050405020304" pitchFamily="18" charset="0"/>
                <a:sym typeface="+mn-ea"/>
              </a:rPr>
              <a:t>= </a:t>
            </a:r>
            <a:r>
              <a:rPr lang="zh-CN" altLang="en-US" sz="2000" b="1" dirty="0">
                <a:solidFill>
                  <a:srgbClr val="080808"/>
                </a:solidFill>
                <a:latin typeface="Times New Roman" panose="02020603050405020304" pitchFamily="18" charset="0"/>
                <a:ea typeface="+mn-ea"/>
                <a:cs typeface="Times New Roman" panose="02020603050405020304" pitchFamily="18" charset="0"/>
                <a:sym typeface="+mn-ea"/>
              </a:rPr>
              <a:t>函数 </a:t>
            </a:r>
            <a:r>
              <a:rPr lang="en-US" altLang="zh-CN" sz="2000" b="1" dirty="0">
                <a:solidFill>
                  <a:srgbClr val="080808"/>
                </a:solidFill>
                <a:latin typeface="Times New Roman" panose="02020603050405020304" pitchFamily="18" charset="0"/>
                <a:ea typeface="+mn-ea"/>
                <a:cs typeface="Times New Roman" panose="02020603050405020304" pitchFamily="18" charset="0"/>
                <a:sym typeface="+mn-ea"/>
              </a:rPr>
              <a:t>+ </a:t>
            </a:r>
            <a:r>
              <a:rPr lang="zh-CN" altLang="en-US" sz="2000" b="1" dirty="0">
                <a:solidFill>
                  <a:srgbClr val="080808"/>
                </a:solidFill>
                <a:latin typeface="Times New Roman" panose="02020603050405020304" pitchFamily="18" charset="0"/>
                <a:ea typeface="+mn-ea"/>
                <a:cs typeface="Times New Roman" panose="02020603050405020304" pitchFamily="18" charset="0"/>
                <a:sym typeface="+mn-ea"/>
              </a:rPr>
              <a:t>数据</a:t>
            </a:r>
          </a:p>
          <a:p>
            <a:pPr>
              <a:defRPr/>
            </a:pPr>
            <a:r>
              <a:rPr lang="zh-CN" altLang="en-US" sz="2000" b="1" dirty="0">
                <a:solidFill>
                  <a:srgbClr val="080808"/>
                </a:solidFill>
                <a:latin typeface="Times New Roman" panose="02020603050405020304" pitchFamily="18" charset="0"/>
                <a:ea typeface="+mn-ea"/>
                <a:cs typeface="Times New Roman" panose="02020603050405020304" pitchFamily="18" charset="0"/>
                <a:sym typeface="+mn-ea"/>
              </a:rPr>
              <a:t>系统 </a:t>
            </a:r>
            <a:r>
              <a:rPr lang="en-US" altLang="zh-CN" sz="2000" b="1" dirty="0">
                <a:solidFill>
                  <a:srgbClr val="080808"/>
                </a:solidFill>
                <a:latin typeface="Times New Roman" panose="02020603050405020304" pitchFamily="18" charset="0"/>
                <a:ea typeface="+mn-ea"/>
                <a:cs typeface="Times New Roman" panose="02020603050405020304" pitchFamily="18" charset="0"/>
                <a:sym typeface="+mn-ea"/>
              </a:rPr>
              <a:t>= </a:t>
            </a:r>
            <a:r>
              <a:rPr lang="zh-CN" altLang="en-US" sz="2000" b="1" dirty="0">
                <a:solidFill>
                  <a:srgbClr val="080808"/>
                </a:solidFill>
                <a:latin typeface="Times New Roman" panose="02020603050405020304" pitchFamily="18" charset="0"/>
                <a:ea typeface="+mn-ea"/>
                <a:cs typeface="Times New Roman" panose="02020603050405020304" pitchFamily="18" charset="0"/>
                <a:sym typeface="+mn-ea"/>
              </a:rPr>
              <a:t>对象 </a:t>
            </a:r>
            <a:r>
              <a:rPr lang="en-US" altLang="zh-CN" sz="2000" b="1" dirty="0">
                <a:solidFill>
                  <a:srgbClr val="080808"/>
                </a:solidFill>
                <a:latin typeface="Times New Roman" panose="02020603050405020304" pitchFamily="18" charset="0"/>
                <a:ea typeface="+mn-ea"/>
                <a:cs typeface="Times New Roman" panose="02020603050405020304" pitchFamily="18" charset="0"/>
                <a:sym typeface="+mn-ea"/>
              </a:rPr>
              <a:t>+ </a:t>
            </a:r>
            <a:r>
              <a:rPr lang="zh-CN" altLang="en-US" sz="2000" b="1" dirty="0">
                <a:solidFill>
                  <a:srgbClr val="080808"/>
                </a:solidFill>
                <a:latin typeface="Times New Roman" panose="02020603050405020304" pitchFamily="18" charset="0"/>
                <a:ea typeface="+mn-ea"/>
                <a:cs typeface="Times New Roman" panose="02020603050405020304" pitchFamily="18" charset="0"/>
                <a:sym typeface="+mn-ea"/>
              </a:rPr>
              <a:t>消息 </a:t>
            </a:r>
            <a:r>
              <a:rPr lang="en-US" altLang="zh-CN" sz="2000" b="1" dirty="0">
                <a:solidFill>
                  <a:srgbClr val="080808"/>
                </a:solidFill>
                <a:latin typeface="Times New Roman" panose="02020603050405020304" pitchFamily="18" charset="0"/>
                <a:ea typeface="+mn-ea"/>
                <a:cs typeface="Times New Roman" panose="02020603050405020304" pitchFamily="18" charset="0"/>
                <a:sym typeface="+mn-ea"/>
              </a:rPr>
              <a:t>(1980’s )</a:t>
            </a:r>
          </a:p>
        </p:txBody>
      </p:sp>
      <p:sp>
        <p:nvSpPr>
          <p:cNvPr id="32773" name="Text Box 31"/>
          <p:cNvSpPr txBox="1">
            <a:spLocks noChangeArrowheads="1"/>
          </p:cNvSpPr>
          <p:nvPr/>
        </p:nvSpPr>
        <p:spPr bwMode="auto">
          <a:xfrm>
            <a:off x="503238" y="2073275"/>
            <a:ext cx="669607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nSpc>
                <a:spcPct val="130000"/>
              </a:lnSpc>
              <a:spcBef>
                <a:spcPct val="0"/>
              </a:spcBef>
              <a:spcAft>
                <a:spcPct val="0"/>
              </a:spcAft>
              <a:buClr>
                <a:srgbClr val="FF0000"/>
              </a:buClr>
              <a:buSzPct val="80000"/>
              <a:buFont typeface="Arial" panose="020B0604020202020204" pitchFamily="34" charset="0"/>
              <a:buNone/>
            </a:pPr>
            <a:r>
              <a:rPr lang="zh-CN" altLang="en-US">
                <a:solidFill>
                  <a:srgbClr val="0000FF"/>
                </a:solidFill>
                <a:latin typeface="Times New Roman" panose="02020603050405020304" pitchFamily="18" charset="0"/>
                <a:cs typeface="Times New Roman" panose="02020603050405020304" pitchFamily="18" charset="0"/>
              </a:rPr>
              <a:t>方法：</a:t>
            </a:r>
            <a:r>
              <a:rPr lang="zh-CN" altLang="en-US">
                <a:solidFill>
                  <a:srgbClr val="080808"/>
                </a:solidFill>
                <a:latin typeface="Times New Roman" panose="02020603050405020304" pitchFamily="18" charset="0"/>
                <a:cs typeface="Times New Roman" panose="02020603050405020304" pitchFamily="18" charset="0"/>
              </a:rPr>
              <a:t>面向对象方法、面向对象模型及建模工具等</a:t>
            </a:r>
            <a:endParaRPr lang="en-US" altLang="zh-CN">
              <a:solidFill>
                <a:srgbClr val="080808"/>
              </a:solidFill>
              <a:latin typeface="Times New Roman" panose="02020603050405020304" pitchFamily="18" charset="0"/>
              <a:cs typeface="Times New Roman" panose="02020603050405020304" pitchFamily="18" charset="0"/>
            </a:endParaRPr>
          </a:p>
          <a:p>
            <a:pPr>
              <a:lnSpc>
                <a:spcPct val="130000"/>
              </a:lnSpc>
              <a:spcBef>
                <a:spcPct val="0"/>
              </a:spcBef>
              <a:spcAft>
                <a:spcPct val="0"/>
              </a:spcAft>
              <a:buClrTx/>
              <a:buFont typeface="Arial" panose="020B0604020202020204" pitchFamily="34" charset="0"/>
              <a:buNone/>
            </a:pPr>
            <a:r>
              <a:rPr lang="zh-CN" altLang="en-US">
                <a:solidFill>
                  <a:srgbClr val="0000FF"/>
                </a:solidFill>
                <a:latin typeface="Times New Roman" panose="02020603050405020304" pitchFamily="18" charset="0"/>
                <a:cs typeface="Times New Roman" panose="02020603050405020304" pitchFamily="18" charset="0"/>
              </a:rPr>
              <a:t>编程语言：</a:t>
            </a:r>
            <a:r>
              <a:rPr lang="en-US" altLang="zh-CN">
                <a:solidFill>
                  <a:srgbClr val="080808"/>
                </a:solidFill>
                <a:latin typeface="Times New Roman" panose="02020603050405020304" pitchFamily="18" charset="0"/>
                <a:cs typeface="Times New Roman" panose="02020603050405020304" pitchFamily="18" charset="0"/>
              </a:rPr>
              <a:t>C++(83)</a:t>
            </a:r>
            <a:r>
              <a:rPr lang="zh-CN" altLang="en-US">
                <a:solidFill>
                  <a:srgbClr val="080808"/>
                </a:solidFill>
                <a:latin typeface="Times New Roman" panose="02020603050405020304" pitchFamily="18" charset="0"/>
                <a:cs typeface="Times New Roman" panose="02020603050405020304" pitchFamily="18" charset="0"/>
              </a:rPr>
              <a:t>、 </a:t>
            </a:r>
            <a:r>
              <a:rPr lang="en-US" altLang="zh-CN">
                <a:solidFill>
                  <a:srgbClr val="080808"/>
                </a:solidFill>
                <a:latin typeface="Times New Roman" panose="02020603050405020304" pitchFamily="18" charset="0"/>
                <a:cs typeface="Times New Roman" panose="02020603050405020304" pitchFamily="18" charset="0"/>
              </a:rPr>
              <a:t>Java(95)</a:t>
            </a:r>
            <a:r>
              <a:rPr lang="zh-CN" altLang="en-US">
                <a:solidFill>
                  <a:srgbClr val="080808"/>
                </a:solidFill>
                <a:latin typeface="Times New Roman" panose="02020603050405020304" pitchFamily="18" charset="0"/>
                <a:cs typeface="Times New Roman" panose="02020603050405020304" pitchFamily="18" charset="0"/>
              </a:rPr>
              <a:t>、</a:t>
            </a:r>
            <a:r>
              <a:rPr lang="en-US" altLang="zh-CN">
                <a:solidFill>
                  <a:srgbClr val="080808"/>
                </a:solidFill>
                <a:latin typeface="Times New Roman" panose="02020603050405020304" pitchFamily="18" charset="0"/>
                <a:cs typeface="Times New Roman" panose="02020603050405020304" pitchFamily="18" charset="0"/>
              </a:rPr>
              <a:t>Visual </a:t>
            </a:r>
            <a:r>
              <a:rPr lang="zh-CN" altLang="en-US">
                <a:solidFill>
                  <a:srgbClr val="080808"/>
                </a:solidFill>
                <a:latin typeface="Times New Roman" panose="02020603050405020304" pitchFamily="18" charset="0"/>
                <a:cs typeface="Times New Roman" panose="02020603050405020304" pitchFamily="18" charset="0"/>
              </a:rPr>
              <a:t>系列语言</a:t>
            </a:r>
            <a:r>
              <a:rPr lang="en-US" altLang="zh-CN">
                <a:solidFill>
                  <a:srgbClr val="080808"/>
                </a:solidFill>
                <a:latin typeface="Times New Roman" panose="02020603050405020304" pitchFamily="18" charset="0"/>
                <a:cs typeface="Times New Roman" panose="02020603050405020304" pitchFamily="18" charset="0"/>
              </a:rPr>
              <a:t>(90)</a:t>
            </a:r>
            <a:r>
              <a:rPr lang="zh-CN" altLang="en-US">
                <a:solidFill>
                  <a:srgbClr val="080808"/>
                </a:solidFill>
                <a:latin typeface="Times New Roman" panose="02020603050405020304" pitchFamily="18" charset="0"/>
                <a:cs typeface="Times New Roman" panose="02020603050405020304" pitchFamily="18" charset="0"/>
              </a:rPr>
              <a:t>等</a:t>
            </a:r>
            <a:endParaRPr lang="en-US" altLang="zh-CN">
              <a:solidFill>
                <a:srgbClr val="080808"/>
              </a:solidFill>
              <a:latin typeface="Times New Roman" panose="02020603050405020304" pitchFamily="18" charset="0"/>
              <a:cs typeface="Times New Roman" panose="02020603050405020304" pitchFamily="18" charset="0"/>
            </a:endParaRPr>
          </a:p>
          <a:p>
            <a:pPr>
              <a:lnSpc>
                <a:spcPct val="130000"/>
              </a:lnSpc>
              <a:spcBef>
                <a:spcPct val="0"/>
              </a:spcBef>
              <a:spcAft>
                <a:spcPct val="0"/>
              </a:spcAft>
              <a:buClrTx/>
              <a:buFont typeface="Arial" panose="020B0604020202020204" pitchFamily="34" charset="0"/>
              <a:buNone/>
            </a:pPr>
            <a:r>
              <a:rPr lang="zh-CN" altLang="en-US">
                <a:solidFill>
                  <a:srgbClr val="0000FF"/>
                </a:solidFill>
                <a:latin typeface="Times New Roman" panose="02020603050405020304" pitchFamily="18" charset="0"/>
                <a:cs typeface="Times New Roman" panose="02020603050405020304" pitchFamily="18" charset="0"/>
              </a:rPr>
              <a:t>面向对象方法</a:t>
            </a:r>
            <a:r>
              <a:rPr lang="zh-CN" altLang="en-US">
                <a:solidFill>
                  <a:srgbClr val="080808"/>
                </a:solidFill>
                <a:latin typeface="Times New Roman" panose="02020603050405020304" pitchFamily="18" charset="0"/>
                <a:cs typeface="Times New Roman" panose="02020603050405020304" pitchFamily="18" charset="0"/>
              </a:rPr>
              <a:t>好比建高楼，可以更方便地构建复杂建筑</a:t>
            </a:r>
          </a:p>
        </p:txBody>
      </p:sp>
      <p:grpSp>
        <p:nvGrpSpPr>
          <p:cNvPr id="32774" name="Group 32"/>
          <p:cNvGrpSpPr>
            <a:grpSpLocks/>
          </p:cNvGrpSpPr>
          <p:nvPr/>
        </p:nvGrpSpPr>
        <p:grpSpPr bwMode="auto">
          <a:xfrm>
            <a:off x="7018338" y="1368425"/>
            <a:ext cx="1771650" cy="1506538"/>
            <a:chOff x="2017" y="1298"/>
            <a:chExt cx="1116" cy="949"/>
          </a:xfrm>
        </p:grpSpPr>
        <p:pic>
          <p:nvPicPr>
            <p:cNvPr id="32776" name="Picture 33" descr="b_AA12182CFEDE8E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1298"/>
              <a:ext cx="888" cy="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4"/>
            <p:cNvSpPr txBox="1">
              <a:spLocks noChangeArrowheads="1"/>
            </p:cNvSpPr>
            <p:nvPr/>
          </p:nvSpPr>
          <p:spPr bwMode="auto">
            <a:xfrm>
              <a:off x="2017" y="1298"/>
              <a:ext cx="271"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080808"/>
                  </a:solidFill>
                  <a:latin typeface="Times New Roman" panose="02020603050405020304" pitchFamily="18" charset="0"/>
                  <a:cs typeface="Times New Roman" panose="02020603050405020304" pitchFamily="18" charset="0"/>
                </a:rPr>
                <a:t>复杂的特色建筑</a:t>
              </a:r>
            </a:p>
          </p:txBody>
        </p:sp>
      </p:grpSp>
      <p:sp>
        <p:nvSpPr>
          <p:cNvPr id="116" name="圆角矩形 115"/>
          <p:cNvSpPr/>
          <p:nvPr/>
        </p:nvSpPr>
        <p:spPr bwMode="auto">
          <a:xfrm>
            <a:off x="539750" y="1450975"/>
            <a:ext cx="6192838" cy="465138"/>
          </a:xfrm>
          <a:prstGeom prst="roundRect">
            <a:avLst/>
          </a:prstGeom>
          <a:solidFill>
            <a:srgbClr val="FFFFCC"/>
          </a:solidFill>
          <a:ln w="9525" cap="flat" cmpd="sng" algn="ctr">
            <a:solidFill>
              <a:srgbClr val="FFC000"/>
            </a:solidFill>
            <a:prstDash val="solid"/>
            <a:round/>
            <a:headEnd type="none" w="med" len="med"/>
            <a:tailEnd type="none" w="med" len="med"/>
          </a:ln>
          <a:effectLst/>
        </p:spPr>
        <p:txBody>
          <a:bodyPr/>
          <a:lstStyle/>
          <a:p>
            <a:pPr>
              <a:buClr>
                <a:srgbClr val="FF0000"/>
              </a:buClr>
              <a:buSzPct val="80000"/>
              <a:defRPr/>
            </a:pPr>
            <a:r>
              <a:rPr lang="en-US" altLang="zh-CN" sz="2400" b="1" dirty="0">
                <a:solidFill>
                  <a:srgbClr val="080808"/>
                </a:solidFill>
                <a:latin typeface="Times New Roman" panose="02020603050405020304" pitchFamily="18" charset="0"/>
                <a:ea typeface="+mn-ea"/>
                <a:cs typeface="Times New Roman" panose="02020603050405020304" pitchFamily="18" charset="0"/>
                <a:sym typeface="+mn-ea"/>
              </a:rPr>
              <a:t>1980’s</a:t>
            </a:r>
            <a:r>
              <a:rPr lang="zh-CN" altLang="en-US" sz="2400" b="1" dirty="0" smtClean="0">
                <a:solidFill>
                  <a:srgbClr val="080808"/>
                </a:solidFill>
                <a:latin typeface="Times New Roman" panose="02020603050405020304" pitchFamily="18" charset="0"/>
                <a:ea typeface="+mn-ea"/>
                <a:cs typeface="Times New Roman" panose="02020603050405020304" pitchFamily="18" charset="0"/>
                <a:sym typeface="+mn-ea"/>
              </a:rPr>
              <a:t>年代：</a:t>
            </a:r>
            <a:r>
              <a:rPr lang="zh-CN" altLang="en-US" sz="2400" b="1" dirty="0" smtClean="0">
                <a:solidFill>
                  <a:srgbClr val="0000FF"/>
                </a:solidFill>
                <a:latin typeface="Times New Roman" panose="02020603050405020304" pitchFamily="18" charset="0"/>
                <a:ea typeface="+mn-ea"/>
                <a:cs typeface="Times New Roman" panose="02020603050405020304" pitchFamily="18" charset="0"/>
                <a:sym typeface="+mn-ea"/>
              </a:rPr>
              <a:t>面向对象</a:t>
            </a:r>
            <a:r>
              <a:rPr lang="zh-CN" altLang="en-US" sz="2400" b="1" dirty="0">
                <a:solidFill>
                  <a:srgbClr val="0000FF"/>
                </a:solidFill>
                <a:latin typeface="Times New Roman" panose="02020603050405020304" pitchFamily="18" charset="0"/>
                <a:ea typeface="+mn-ea"/>
                <a:cs typeface="Times New Roman" panose="02020603050405020304" pitchFamily="18" charset="0"/>
                <a:sym typeface="+mn-ea"/>
              </a:rPr>
              <a:t>的方法</a:t>
            </a:r>
          </a:p>
        </p:txBody>
      </p:sp>
      <p:sp>
        <p:nvSpPr>
          <p:cNvPr id="3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9"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 name="Line 2"/>
          <p:cNvSpPr>
            <a:spLocks noChangeShapeType="1"/>
          </p:cNvSpPr>
          <p:nvPr/>
        </p:nvSpPr>
        <p:spPr bwMode="auto">
          <a:xfrm flipV="1">
            <a:off x="4787900" y="3746500"/>
            <a:ext cx="1584325" cy="12700"/>
          </a:xfrm>
          <a:prstGeom prst="line">
            <a:avLst/>
          </a:prstGeom>
          <a:noFill/>
          <a:ln w="38100">
            <a:solidFill>
              <a:srgbClr val="FF0000"/>
            </a:solidFill>
            <a:round/>
            <a:headEnd type="triangle" w="med" len="med"/>
            <a:tailEnd type="triangle" w="med" len="med"/>
          </a:ln>
          <a:effectLst/>
        </p:spPr>
        <p:txBody>
          <a:bodyPr/>
          <a:lstStyle/>
          <a:p>
            <a:pPr>
              <a:defRPr/>
            </a:pPr>
            <a:endParaRPr lang="zh-CN" altLang="en-US" sz="2400" b="1">
              <a:solidFill>
                <a:srgbClr val="080808"/>
              </a:solidFill>
              <a:latin typeface="Times New Roman" panose="02020603050405020304" pitchFamily="18" charset="0"/>
              <a:ea typeface="+mn-ea"/>
            </a:endParaRPr>
          </a:p>
        </p:txBody>
      </p:sp>
      <p:sp>
        <p:nvSpPr>
          <p:cNvPr id="127" name="AutoShape 3"/>
          <p:cNvSpPr>
            <a:spLocks noChangeArrowheads="1"/>
          </p:cNvSpPr>
          <p:nvPr/>
        </p:nvSpPr>
        <p:spPr bwMode="auto">
          <a:xfrm>
            <a:off x="1069975" y="4113213"/>
            <a:ext cx="1295400" cy="509587"/>
          </a:xfrm>
          <a:prstGeom prst="roundRect">
            <a:avLst>
              <a:gd name="adj" fmla="val 16667"/>
            </a:avLst>
          </a:prstGeom>
          <a:solidFill>
            <a:srgbClr val="FFCCCC"/>
          </a:solidFill>
          <a:ln w="9525" algn="ctr">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28" name="AutoShape 4"/>
          <p:cNvSpPr>
            <a:spLocks noChangeArrowheads="1"/>
          </p:cNvSpPr>
          <p:nvPr/>
        </p:nvSpPr>
        <p:spPr bwMode="auto">
          <a:xfrm>
            <a:off x="1428750" y="4460875"/>
            <a:ext cx="649288" cy="360363"/>
          </a:xfrm>
          <a:prstGeom prst="flowChartDocument">
            <a:avLst/>
          </a:prstGeom>
          <a:solidFill>
            <a:srgbClr val="CCECFF"/>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数据</a:t>
            </a:r>
          </a:p>
        </p:txBody>
      </p:sp>
      <p:sp>
        <p:nvSpPr>
          <p:cNvPr id="129" name="Line 5"/>
          <p:cNvSpPr>
            <a:spLocks noChangeShapeType="1"/>
          </p:cNvSpPr>
          <p:nvPr/>
        </p:nvSpPr>
        <p:spPr bwMode="auto">
          <a:xfrm flipV="1">
            <a:off x="2379663" y="4403725"/>
            <a:ext cx="346075" cy="0"/>
          </a:xfrm>
          <a:prstGeom prst="line">
            <a:avLst/>
          </a:prstGeom>
          <a:noFill/>
          <a:ln w="9525">
            <a:solidFill>
              <a:srgbClr val="080808"/>
            </a:solidFill>
            <a:prstDash val="dash"/>
            <a:round/>
            <a:tailEnd type="triangle" w="med" len="me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34824" name="Text Box 6"/>
          <p:cNvSpPr txBox="1">
            <a:spLocks noChangeArrowheads="1"/>
          </p:cNvSpPr>
          <p:nvPr/>
        </p:nvSpPr>
        <p:spPr bwMode="auto">
          <a:xfrm>
            <a:off x="2667000" y="4230688"/>
            <a:ext cx="63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rPr>
              <a:t>消息</a:t>
            </a:r>
          </a:p>
        </p:txBody>
      </p:sp>
      <p:grpSp>
        <p:nvGrpSpPr>
          <p:cNvPr id="131" name="Group 7"/>
          <p:cNvGrpSpPr/>
          <p:nvPr/>
        </p:nvGrpSpPr>
        <p:grpSpPr bwMode="auto">
          <a:xfrm>
            <a:off x="5221163" y="3640602"/>
            <a:ext cx="557428" cy="2138482"/>
            <a:chOff x="4459" y="1697"/>
            <a:chExt cx="766" cy="1821"/>
          </a:xfrm>
          <a:solidFill>
            <a:srgbClr val="FFFFFF">
              <a:lumMod val="85000"/>
            </a:srgbClr>
          </a:solidFill>
        </p:grpSpPr>
        <p:sp>
          <p:nvSpPr>
            <p:cNvPr id="132" name="Oval 8"/>
            <p:cNvSpPr>
              <a:spLocks noChangeArrowheads="1"/>
            </p:cNvSpPr>
            <p:nvPr/>
          </p:nvSpPr>
          <p:spPr bwMode="auto">
            <a:xfrm>
              <a:off x="4868" y="1697"/>
              <a:ext cx="357" cy="553"/>
            </a:xfrm>
            <a:prstGeom prst="ellipse">
              <a:avLst/>
            </a:prstGeom>
            <a:grpFill/>
            <a:ln w="9525" algn="ctr">
              <a:solidFill>
                <a:srgbClr val="080808"/>
              </a:solidFill>
              <a:round/>
            </a:ln>
            <a:effectLst/>
          </p:spPr>
          <p:txBody>
            <a:bodyPr wrap="none"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33" name="Oval 9"/>
            <p:cNvSpPr>
              <a:spLocks noChangeArrowheads="1"/>
            </p:cNvSpPr>
            <p:nvPr/>
          </p:nvSpPr>
          <p:spPr bwMode="auto">
            <a:xfrm>
              <a:off x="4868" y="2353"/>
              <a:ext cx="357" cy="553"/>
            </a:xfrm>
            <a:prstGeom prst="ellipse">
              <a:avLst/>
            </a:prstGeom>
            <a:grpFill/>
            <a:ln w="9525" algn="ctr">
              <a:solidFill>
                <a:srgbClr val="080808"/>
              </a:solidFill>
              <a:round/>
            </a:ln>
            <a:effectLst/>
          </p:spPr>
          <p:txBody>
            <a:bodyPr wrap="none"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34" name="Oval 10"/>
            <p:cNvSpPr>
              <a:spLocks noChangeArrowheads="1"/>
            </p:cNvSpPr>
            <p:nvPr/>
          </p:nvSpPr>
          <p:spPr bwMode="auto">
            <a:xfrm>
              <a:off x="4868" y="2965"/>
              <a:ext cx="357" cy="553"/>
            </a:xfrm>
            <a:prstGeom prst="ellipse">
              <a:avLst/>
            </a:prstGeom>
            <a:grpFill/>
            <a:ln w="9525" algn="ctr">
              <a:solidFill>
                <a:srgbClr val="080808"/>
              </a:solidFill>
              <a:round/>
            </a:ln>
            <a:effectLst/>
          </p:spPr>
          <p:txBody>
            <a:bodyPr wrap="none"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35" name="Line 11"/>
            <p:cNvSpPr>
              <a:spLocks noChangeShapeType="1"/>
            </p:cNvSpPr>
            <p:nvPr/>
          </p:nvSpPr>
          <p:spPr bwMode="auto">
            <a:xfrm flipH="1">
              <a:off x="4459" y="2652"/>
              <a:ext cx="409" cy="0"/>
            </a:xfrm>
            <a:prstGeom prst="line">
              <a:avLst/>
            </a:prstGeom>
            <a:grpFill/>
            <a:ln w="9525">
              <a:solidFill>
                <a:srgbClr val="080808"/>
              </a:solidFill>
              <a:round/>
            </a:ln>
            <a:effectLst/>
          </p:spPr>
          <p:txBody>
            <a:bodyPr wrap="none"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36" name="Line 12"/>
            <p:cNvSpPr>
              <a:spLocks noChangeShapeType="1"/>
            </p:cNvSpPr>
            <p:nvPr/>
          </p:nvSpPr>
          <p:spPr bwMode="auto">
            <a:xfrm flipV="1">
              <a:off x="4459" y="1996"/>
              <a:ext cx="409" cy="306"/>
            </a:xfrm>
            <a:prstGeom prst="line">
              <a:avLst/>
            </a:prstGeom>
            <a:grpFill/>
            <a:ln w="9525">
              <a:solidFill>
                <a:srgbClr val="080808"/>
              </a:solidFill>
              <a:round/>
            </a:ln>
            <a:effectLst/>
          </p:spPr>
          <p:txBody>
            <a:bodyPr wrap="none"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37" name="Line 13"/>
            <p:cNvSpPr>
              <a:spLocks noChangeShapeType="1"/>
            </p:cNvSpPr>
            <p:nvPr/>
          </p:nvSpPr>
          <p:spPr bwMode="auto">
            <a:xfrm>
              <a:off x="4459" y="3089"/>
              <a:ext cx="409" cy="131"/>
            </a:xfrm>
            <a:prstGeom prst="line">
              <a:avLst/>
            </a:prstGeom>
            <a:grpFill/>
            <a:ln w="9525">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grpSp>
      <p:sp>
        <p:nvSpPr>
          <p:cNvPr id="34826" name="Text Box 14"/>
          <p:cNvSpPr txBox="1">
            <a:spLocks noChangeArrowheads="1"/>
          </p:cNvSpPr>
          <p:nvPr/>
        </p:nvSpPr>
        <p:spPr bwMode="auto">
          <a:xfrm>
            <a:off x="5775325" y="3975100"/>
            <a:ext cx="381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1800">
                <a:solidFill>
                  <a:srgbClr val="0000FF"/>
                </a:solidFill>
                <a:latin typeface="Times New Roman" panose="02020603050405020304" pitchFamily="18" charset="0"/>
              </a:rPr>
              <a:t>构件的接口</a:t>
            </a:r>
          </a:p>
        </p:txBody>
      </p:sp>
      <p:sp>
        <p:nvSpPr>
          <p:cNvPr id="139" name="Rectangle 15"/>
          <p:cNvSpPr>
            <a:spLocks noChangeArrowheads="1"/>
          </p:cNvSpPr>
          <p:nvPr/>
        </p:nvSpPr>
        <p:spPr bwMode="auto">
          <a:xfrm>
            <a:off x="1141413" y="3971925"/>
            <a:ext cx="649287" cy="360363"/>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函数</a:t>
            </a:r>
          </a:p>
        </p:txBody>
      </p:sp>
      <p:sp>
        <p:nvSpPr>
          <p:cNvPr id="140" name="Rectangle 16"/>
          <p:cNvSpPr>
            <a:spLocks noChangeArrowheads="1"/>
          </p:cNvSpPr>
          <p:nvPr/>
        </p:nvSpPr>
        <p:spPr bwMode="auto">
          <a:xfrm>
            <a:off x="1644650" y="4043363"/>
            <a:ext cx="649288" cy="360362"/>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函数</a:t>
            </a:r>
          </a:p>
        </p:txBody>
      </p:sp>
      <p:sp>
        <p:nvSpPr>
          <p:cNvPr id="141" name="AutoShape 17"/>
          <p:cNvSpPr>
            <a:spLocks noChangeArrowheads="1"/>
          </p:cNvSpPr>
          <p:nvPr/>
        </p:nvSpPr>
        <p:spPr bwMode="auto">
          <a:xfrm>
            <a:off x="3546475" y="4113213"/>
            <a:ext cx="1295400" cy="509587"/>
          </a:xfrm>
          <a:prstGeom prst="roundRect">
            <a:avLst>
              <a:gd name="adj" fmla="val 16667"/>
            </a:avLst>
          </a:prstGeom>
          <a:solidFill>
            <a:srgbClr val="FFCCCC"/>
          </a:solidFill>
          <a:ln w="9525" algn="ctr">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42" name="AutoShape 18"/>
          <p:cNvSpPr>
            <a:spLocks noChangeArrowheads="1"/>
          </p:cNvSpPr>
          <p:nvPr/>
        </p:nvSpPr>
        <p:spPr bwMode="auto">
          <a:xfrm>
            <a:off x="3905250" y="4460875"/>
            <a:ext cx="649288" cy="360363"/>
          </a:xfrm>
          <a:prstGeom prst="flowChartDocument">
            <a:avLst/>
          </a:prstGeom>
          <a:solidFill>
            <a:srgbClr val="CCECFF"/>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数据</a:t>
            </a:r>
          </a:p>
        </p:txBody>
      </p:sp>
      <p:sp>
        <p:nvSpPr>
          <p:cNvPr id="143" name="Rectangle 19"/>
          <p:cNvSpPr>
            <a:spLocks noChangeArrowheads="1"/>
          </p:cNvSpPr>
          <p:nvPr/>
        </p:nvSpPr>
        <p:spPr bwMode="auto">
          <a:xfrm>
            <a:off x="3617913" y="3971925"/>
            <a:ext cx="649287" cy="360363"/>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函数</a:t>
            </a:r>
          </a:p>
        </p:txBody>
      </p:sp>
      <p:sp>
        <p:nvSpPr>
          <p:cNvPr id="144" name="Rectangle 20"/>
          <p:cNvSpPr>
            <a:spLocks noChangeArrowheads="1"/>
          </p:cNvSpPr>
          <p:nvPr/>
        </p:nvSpPr>
        <p:spPr bwMode="auto">
          <a:xfrm>
            <a:off x="4121150" y="4043363"/>
            <a:ext cx="649288" cy="360362"/>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函数</a:t>
            </a:r>
          </a:p>
        </p:txBody>
      </p:sp>
      <p:sp>
        <p:nvSpPr>
          <p:cNvPr id="145" name="Line 21"/>
          <p:cNvSpPr>
            <a:spLocks noChangeShapeType="1"/>
          </p:cNvSpPr>
          <p:nvPr/>
        </p:nvSpPr>
        <p:spPr bwMode="auto">
          <a:xfrm flipV="1">
            <a:off x="3186113" y="4403725"/>
            <a:ext cx="346075" cy="0"/>
          </a:xfrm>
          <a:prstGeom prst="line">
            <a:avLst/>
          </a:prstGeom>
          <a:noFill/>
          <a:ln w="9525">
            <a:solidFill>
              <a:srgbClr val="080808"/>
            </a:solidFill>
            <a:prstDash val="dash"/>
            <a:round/>
            <a:tailEnd type="triangle" w="med" len="me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46" name="AutoShape 22"/>
          <p:cNvSpPr>
            <a:spLocks noChangeArrowheads="1"/>
          </p:cNvSpPr>
          <p:nvPr/>
        </p:nvSpPr>
        <p:spPr bwMode="auto">
          <a:xfrm>
            <a:off x="2381250" y="5238750"/>
            <a:ext cx="1295400" cy="509588"/>
          </a:xfrm>
          <a:prstGeom prst="roundRect">
            <a:avLst>
              <a:gd name="adj" fmla="val 16667"/>
            </a:avLst>
          </a:prstGeom>
          <a:solidFill>
            <a:srgbClr val="FFCCCC"/>
          </a:solidFill>
          <a:ln w="9525" algn="ctr">
            <a:solidFill>
              <a:srgbClr val="080808"/>
            </a:solidFill>
            <a:round/>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47" name="AutoShape 23"/>
          <p:cNvSpPr>
            <a:spLocks noChangeArrowheads="1"/>
          </p:cNvSpPr>
          <p:nvPr/>
        </p:nvSpPr>
        <p:spPr bwMode="auto">
          <a:xfrm>
            <a:off x="2740025" y="5586413"/>
            <a:ext cx="649288" cy="360362"/>
          </a:xfrm>
          <a:prstGeom prst="flowChartDocument">
            <a:avLst/>
          </a:prstGeom>
          <a:solidFill>
            <a:srgbClr val="CCECFF"/>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数据</a:t>
            </a:r>
          </a:p>
        </p:txBody>
      </p:sp>
      <p:sp>
        <p:nvSpPr>
          <p:cNvPr id="148" name="Rectangle 24"/>
          <p:cNvSpPr>
            <a:spLocks noChangeArrowheads="1"/>
          </p:cNvSpPr>
          <p:nvPr/>
        </p:nvSpPr>
        <p:spPr bwMode="auto">
          <a:xfrm>
            <a:off x="2452688" y="5097463"/>
            <a:ext cx="649287" cy="360362"/>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函数</a:t>
            </a:r>
          </a:p>
        </p:txBody>
      </p:sp>
      <p:sp>
        <p:nvSpPr>
          <p:cNvPr id="149" name="Rectangle 25"/>
          <p:cNvSpPr>
            <a:spLocks noChangeArrowheads="1"/>
          </p:cNvSpPr>
          <p:nvPr/>
        </p:nvSpPr>
        <p:spPr bwMode="auto">
          <a:xfrm>
            <a:off x="2955925" y="5168900"/>
            <a:ext cx="649288" cy="360363"/>
          </a:xfrm>
          <a:prstGeom prst="rect">
            <a:avLst/>
          </a:prstGeom>
          <a:solidFill>
            <a:srgbClr val="FFFF99"/>
          </a:solidFill>
          <a:ln w="9525" algn="ctr">
            <a:solidFill>
              <a:srgbClr val="080808"/>
            </a:solidFill>
            <a:miter lim="800000"/>
          </a:ln>
          <a:effectLst/>
        </p:spPr>
        <p:txBody>
          <a:bodyPr wrap="none" anchor="ctr"/>
          <a:lstStyle/>
          <a:p>
            <a:pPr algn="ctr" eaLnBrk="1" fontAlgn="auto" hangingPunct="1">
              <a:spcBef>
                <a:spcPts val="0"/>
              </a:spcBef>
              <a:spcAft>
                <a:spcPts val="0"/>
              </a:spcAft>
              <a:defRPr/>
            </a:pPr>
            <a:r>
              <a:rPr lang="zh-CN" altLang="en-US" sz="1400" b="1" kern="0">
                <a:solidFill>
                  <a:srgbClr val="080808"/>
                </a:solidFill>
                <a:latin typeface="Times New Roman" panose="02020603050405020304" pitchFamily="18" charset="0"/>
                <a:ea typeface="+mn-ea"/>
                <a:sym typeface="+mn-ea"/>
              </a:rPr>
              <a:t>函数</a:t>
            </a:r>
          </a:p>
        </p:txBody>
      </p:sp>
      <p:sp>
        <p:nvSpPr>
          <p:cNvPr id="34838" name="Text Box 26"/>
          <p:cNvSpPr txBox="1">
            <a:spLocks noChangeArrowheads="1"/>
          </p:cNvSpPr>
          <p:nvPr/>
        </p:nvSpPr>
        <p:spPr bwMode="auto">
          <a:xfrm>
            <a:off x="1500188" y="4908550"/>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rPr>
              <a:t>对象</a:t>
            </a:r>
          </a:p>
        </p:txBody>
      </p:sp>
      <p:sp>
        <p:nvSpPr>
          <p:cNvPr id="34839" name="Text Box 27"/>
          <p:cNvSpPr txBox="1">
            <a:spLocks noChangeArrowheads="1"/>
          </p:cNvSpPr>
          <p:nvPr/>
        </p:nvSpPr>
        <p:spPr bwMode="auto">
          <a:xfrm>
            <a:off x="2058988" y="5284788"/>
            <a:ext cx="32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rPr>
              <a:t>对象</a:t>
            </a:r>
          </a:p>
        </p:txBody>
      </p:sp>
      <p:sp>
        <p:nvSpPr>
          <p:cNvPr id="152" name="Line 28"/>
          <p:cNvSpPr>
            <a:spLocks noChangeShapeType="1"/>
          </p:cNvSpPr>
          <p:nvPr/>
        </p:nvSpPr>
        <p:spPr bwMode="auto">
          <a:xfrm>
            <a:off x="2955925" y="4506913"/>
            <a:ext cx="0" cy="431800"/>
          </a:xfrm>
          <a:prstGeom prst="line">
            <a:avLst/>
          </a:prstGeom>
          <a:noFill/>
          <a:ln w="9525">
            <a:solidFill>
              <a:srgbClr val="080808"/>
            </a:solidFill>
            <a:prstDash val="dash"/>
            <a:roun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53" name="Line 29"/>
          <p:cNvSpPr>
            <a:spLocks noChangeShapeType="1"/>
          </p:cNvSpPr>
          <p:nvPr/>
        </p:nvSpPr>
        <p:spPr bwMode="auto">
          <a:xfrm>
            <a:off x="3660775" y="5483225"/>
            <a:ext cx="431800" cy="0"/>
          </a:xfrm>
          <a:prstGeom prst="line">
            <a:avLst/>
          </a:prstGeom>
          <a:noFill/>
          <a:ln w="9525">
            <a:solidFill>
              <a:srgbClr val="080808"/>
            </a:solidFill>
            <a:prstDash val="dash"/>
            <a:roun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34842" name="Text Box 30"/>
          <p:cNvSpPr txBox="1">
            <a:spLocks noChangeArrowheads="1"/>
          </p:cNvSpPr>
          <p:nvPr/>
        </p:nvSpPr>
        <p:spPr bwMode="auto">
          <a:xfrm>
            <a:off x="4035425" y="5326063"/>
            <a:ext cx="63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rPr>
              <a:t>消息</a:t>
            </a:r>
          </a:p>
        </p:txBody>
      </p:sp>
      <p:sp>
        <p:nvSpPr>
          <p:cNvPr id="34843" name="Text Box 31"/>
          <p:cNvSpPr txBox="1">
            <a:spLocks noChangeArrowheads="1"/>
          </p:cNvSpPr>
          <p:nvPr/>
        </p:nvSpPr>
        <p:spPr bwMode="auto">
          <a:xfrm>
            <a:off x="4813300" y="4146550"/>
            <a:ext cx="32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1400">
                <a:solidFill>
                  <a:srgbClr val="0000FF"/>
                </a:solidFill>
                <a:latin typeface="Times New Roman" panose="02020603050405020304" pitchFamily="18" charset="0"/>
              </a:rPr>
              <a:t>对象</a:t>
            </a:r>
          </a:p>
        </p:txBody>
      </p:sp>
      <p:sp>
        <p:nvSpPr>
          <p:cNvPr id="156" name="Line 32"/>
          <p:cNvSpPr>
            <a:spLocks noChangeShapeType="1"/>
          </p:cNvSpPr>
          <p:nvPr/>
        </p:nvSpPr>
        <p:spPr bwMode="auto">
          <a:xfrm>
            <a:off x="4310063" y="4908550"/>
            <a:ext cx="0" cy="431800"/>
          </a:xfrm>
          <a:prstGeom prst="line">
            <a:avLst/>
          </a:prstGeom>
          <a:noFill/>
          <a:ln w="9525">
            <a:solidFill>
              <a:srgbClr val="080808"/>
            </a:solidFill>
            <a:prstDash val="dash"/>
            <a:round/>
            <a:tailEnd type="triangl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57" name="Rectangle 34"/>
          <p:cNvSpPr>
            <a:spLocks noChangeArrowheads="1"/>
          </p:cNvSpPr>
          <p:nvPr/>
        </p:nvSpPr>
        <p:spPr bwMode="auto">
          <a:xfrm>
            <a:off x="395288" y="4475163"/>
            <a:ext cx="619125" cy="461962"/>
          </a:xfrm>
          <a:prstGeom prst="rect">
            <a:avLst/>
          </a:prstGeom>
          <a:noFill/>
          <a:ln w="9525" algn="ctr">
            <a:solidFill>
              <a:srgbClr val="080808"/>
            </a:solidFill>
            <a:miter lim="800000"/>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58" name="Rectangle 35"/>
          <p:cNvSpPr>
            <a:spLocks noChangeArrowheads="1"/>
          </p:cNvSpPr>
          <p:nvPr/>
        </p:nvSpPr>
        <p:spPr bwMode="auto">
          <a:xfrm>
            <a:off x="395288" y="5129213"/>
            <a:ext cx="619125" cy="461962"/>
          </a:xfrm>
          <a:prstGeom prst="rect">
            <a:avLst/>
          </a:prstGeom>
          <a:noFill/>
          <a:ln w="9525" algn="ctr">
            <a:solidFill>
              <a:srgbClr val="080808"/>
            </a:solidFill>
            <a:miter lim="800000"/>
          </a:ln>
          <a:effectLst/>
        </p:spPr>
        <p:txBody>
          <a:bodyPr anchor="ctr">
            <a:spAutoFit/>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34847" name="Text Box 36"/>
          <p:cNvSpPr txBox="1">
            <a:spLocks noChangeArrowheads="1"/>
          </p:cNvSpPr>
          <p:nvPr/>
        </p:nvSpPr>
        <p:spPr bwMode="auto">
          <a:xfrm>
            <a:off x="2195513" y="3540125"/>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50000"/>
              </a:spcBef>
              <a:spcAft>
                <a:spcPct val="0"/>
              </a:spcAft>
              <a:buClrTx/>
              <a:buFont typeface="Arial" panose="020B0604020202020204" pitchFamily="34" charset="0"/>
              <a:buNone/>
            </a:pPr>
            <a:r>
              <a:rPr lang="zh-CN" altLang="en-US" sz="2400">
                <a:solidFill>
                  <a:srgbClr val="0000FF"/>
                </a:solidFill>
                <a:latin typeface="Times New Roman" panose="02020603050405020304" pitchFamily="18" charset="0"/>
              </a:rPr>
              <a:t>构件</a:t>
            </a:r>
          </a:p>
        </p:txBody>
      </p:sp>
      <p:sp>
        <p:nvSpPr>
          <p:cNvPr id="160" name="AutoShape 37"/>
          <p:cNvSpPr>
            <a:spLocks noChangeArrowheads="1"/>
          </p:cNvSpPr>
          <p:nvPr/>
        </p:nvSpPr>
        <p:spPr bwMode="auto">
          <a:xfrm>
            <a:off x="6540500" y="5141913"/>
            <a:ext cx="863600" cy="720725"/>
          </a:xfrm>
          <a:prstGeom prst="can">
            <a:avLst>
              <a:gd name="adj" fmla="val 21366"/>
            </a:avLst>
          </a:prstGeom>
          <a:solidFill>
            <a:srgbClr val="FFFFFF">
              <a:lumMod val="85000"/>
            </a:srgbClr>
          </a:solidFill>
          <a:ln w="9525">
            <a:solidFill>
              <a:srgbClr val="FF99FF"/>
            </a:solidFill>
            <a:round/>
          </a:ln>
          <a:effectLst/>
        </p:spPr>
        <p:txBody>
          <a:bodyPr wrap="none" anchor="ctr"/>
          <a:lstStyle/>
          <a:p>
            <a:pPr eaLnBrk="1" fontAlgn="auto" hangingPunct="1">
              <a:spcBef>
                <a:spcPts val="0"/>
              </a:spcBef>
              <a:spcAft>
                <a:spcPts val="0"/>
              </a:spcAft>
              <a:defRPr/>
            </a:pPr>
            <a:endParaRPr lang="zh-CN" altLang="en-US" sz="2400" b="1" kern="0">
              <a:solidFill>
                <a:srgbClr val="C65D2E"/>
              </a:solidFill>
              <a:latin typeface="Times New Roman" panose="02020603050405020304" pitchFamily="18" charset="0"/>
              <a:ea typeface="+mn-ea"/>
            </a:endParaRPr>
          </a:p>
        </p:txBody>
      </p:sp>
      <p:sp>
        <p:nvSpPr>
          <p:cNvPr id="34849" name="Text Box 38"/>
          <p:cNvSpPr txBox="1">
            <a:spLocks noChangeArrowheads="1"/>
          </p:cNvSpPr>
          <p:nvPr/>
        </p:nvSpPr>
        <p:spPr bwMode="auto">
          <a:xfrm>
            <a:off x="6516688" y="5399088"/>
            <a:ext cx="9589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en-US" altLang="zh-CN" sz="1400">
                <a:solidFill>
                  <a:srgbClr val="C65D2E"/>
                </a:solidFill>
                <a:latin typeface="Times New Roman" panose="02020603050405020304" pitchFamily="18" charset="0"/>
              </a:rPr>
              <a:t>DataBase </a:t>
            </a:r>
          </a:p>
        </p:txBody>
      </p:sp>
      <p:sp>
        <p:nvSpPr>
          <p:cNvPr id="34850" name="Text Box 39"/>
          <p:cNvSpPr txBox="1">
            <a:spLocks noChangeArrowheads="1"/>
          </p:cNvSpPr>
          <p:nvPr/>
        </p:nvSpPr>
        <p:spPr bwMode="auto">
          <a:xfrm>
            <a:off x="6481763" y="4337050"/>
            <a:ext cx="955675" cy="522288"/>
          </a:xfrm>
          <a:prstGeom prst="rect">
            <a:avLst/>
          </a:prstGeom>
          <a:noFill/>
          <a:ln w="9525">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 typeface="Arial" panose="020B0604020202020204" pitchFamily="34" charset="0"/>
              <a:buNone/>
            </a:pPr>
            <a:r>
              <a:rPr lang="zh-CN" altLang="en-US" sz="1400">
                <a:solidFill>
                  <a:srgbClr val="C65D2E"/>
                </a:solidFill>
                <a:latin typeface="Times New Roman" panose="02020603050405020304" pitchFamily="18" charset="0"/>
              </a:rPr>
              <a:t>数据库</a:t>
            </a:r>
          </a:p>
          <a:p>
            <a:pPr algn="ctr">
              <a:spcBef>
                <a:spcPct val="0"/>
              </a:spcBef>
              <a:spcAft>
                <a:spcPct val="0"/>
              </a:spcAft>
              <a:buClrTx/>
              <a:buFont typeface="Arial" panose="020B0604020202020204" pitchFamily="34" charset="0"/>
              <a:buNone/>
            </a:pPr>
            <a:r>
              <a:rPr lang="zh-CN" altLang="en-US" sz="1400">
                <a:solidFill>
                  <a:srgbClr val="C65D2E"/>
                </a:solidFill>
                <a:latin typeface="Times New Roman" panose="02020603050405020304" pitchFamily="18" charset="0"/>
              </a:rPr>
              <a:t>管理系统</a:t>
            </a:r>
          </a:p>
        </p:txBody>
      </p:sp>
      <p:sp>
        <p:nvSpPr>
          <p:cNvPr id="163" name="AutoShape 40"/>
          <p:cNvSpPr>
            <a:spLocks noChangeArrowheads="1"/>
          </p:cNvSpPr>
          <p:nvPr/>
        </p:nvSpPr>
        <p:spPr bwMode="auto">
          <a:xfrm>
            <a:off x="6870700" y="4854575"/>
            <a:ext cx="187325" cy="417513"/>
          </a:xfrm>
          <a:prstGeom prst="upDownArrow">
            <a:avLst>
              <a:gd name="adj1" fmla="val 50000"/>
              <a:gd name="adj2" fmla="val 44576"/>
            </a:avLst>
          </a:prstGeom>
          <a:solidFill>
            <a:srgbClr val="FF00FF"/>
          </a:solidFill>
          <a:ln w="9525">
            <a:solidFill>
              <a:srgbClr val="FF00FF"/>
            </a:solidFill>
            <a:miter lim="800000"/>
          </a:ln>
          <a:effectLst/>
        </p:spPr>
        <p:txBody>
          <a:bodyPr vert="eaVert" wrap="none" anchor="ctr"/>
          <a:lstStyle/>
          <a:p>
            <a:pPr>
              <a:defRPr/>
            </a:pPr>
            <a:endParaRPr lang="zh-CN" altLang="en-US" sz="2400" b="1">
              <a:solidFill>
                <a:srgbClr val="C65D2E"/>
              </a:solidFill>
              <a:latin typeface="Times New Roman" panose="02020603050405020304" pitchFamily="18" charset="0"/>
              <a:ea typeface="+mn-ea"/>
            </a:endParaRPr>
          </a:p>
        </p:txBody>
      </p:sp>
      <p:sp>
        <p:nvSpPr>
          <p:cNvPr id="34852" name="Text Box 41"/>
          <p:cNvSpPr txBox="1">
            <a:spLocks noChangeArrowheads="1"/>
          </p:cNvSpPr>
          <p:nvPr/>
        </p:nvSpPr>
        <p:spPr bwMode="auto">
          <a:xfrm>
            <a:off x="6370638" y="3486150"/>
            <a:ext cx="1152525" cy="522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 typeface="Arial" panose="020B0604020202020204" pitchFamily="34" charset="0"/>
              <a:buNone/>
            </a:pPr>
            <a:r>
              <a:rPr lang="en-US" altLang="zh-CN" sz="1400">
                <a:solidFill>
                  <a:srgbClr val="C65D2E"/>
                </a:solidFill>
                <a:latin typeface="Times New Roman" panose="02020603050405020304" pitchFamily="18" charset="0"/>
              </a:rPr>
              <a:t>ODBC</a:t>
            </a:r>
            <a:r>
              <a:rPr lang="zh-CN" altLang="en-US" sz="1400">
                <a:solidFill>
                  <a:srgbClr val="C65D2E"/>
                </a:solidFill>
                <a:latin typeface="Times New Roman" panose="02020603050405020304" pitchFamily="18" charset="0"/>
              </a:rPr>
              <a:t>开放数据库互连</a:t>
            </a:r>
          </a:p>
        </p:txBody>
      </p:sp>
      <p:sp>
        <p:nvSpPr>
          <p:cNvPr id="165" name="Line 42"/>
          <p:cNvSpPr>
            <a:spLocks noChangeShapeType="1"/>
          </p:cNvSpPr>
          <p:nvPr/>
        </p:nvSpPr>
        <p:spPr bwMode="auto">
          <a:xfrm>
            <a:off x="6975475" y="3990975"/>
            <a:ext cx="0" cy="360363"/>
          </a:xfrm>
          <a:prstGeom prst="line">
            <a:avLst/>
          </a:prstGeom>
          <a:noFill/>
          <a:ln w="38100">
            <a:solidFill>
              <a:srgbClr val="FF00FF"/>
            </a:solidFill>
            <a:round/>
            <a:headEnd type="triangle" w="med" len="med"/>
            <a:tailEnd type="triangle" w="med" len="med"/>
          </a:ln>
          <a:effectLst/>
        </p:spPr>
        <p:txBody>
          <a:bodyPr/>
          <a:lstStyle/>
          <a:p>
            <a:pPr>
              <a:defRPr/>
            </a:pPr>
            <a:endParaRPr lang="zh-CN" altLang="en-US" sz="2400" b="1">
              <a:solidFill>
                <a:srgbClr val="C65D2E"/>
              </a:solidFill>
              <a:latin typeface="Times New Roman" panose="02020603050405020304" pitchFamily="18" charset="0"/>
              <a:ea typeface="+mn-ea"/>
            </a:endParaRPr>
          </a:p>
        </p:txBody>
      </p:sp>
      <p:sp>
        <p:nvSpPr>
          <p:cNvPr id="166" name="AutoShape 43"/>
          <p:cNvSpPr>
            <a:spLocks noChangeArrowheads="1"/>
          </p:cNvSpPr>
          <p:nvPr/>
        </p:nvSpPr>
        <p:spPr bwMode="auto">
          <a:xfrm>
            <a:off x="8067675" y="4295775"/>
            <a:ext cx="863600" cy="720725"/>
          </a:xfrm>
          <a:prstGeom prst="can">
            <a:avLst>
              <a:gd name="adj" fmla="val 21366"/>
            </a:avLst>
          </a:prstGeom>
          <a:solidFill>
            <a:srgbClr val="FFFFFF">
              <a:lumMod val="85000"/>
            </a:srgbClr>
          </a:solidFill>
          <a:ln w="9525">
            <a:solidFill>
              <a:srgbClr val="3333FF"/>
            </a:solidFill>
            <a:round/>
          </a:ln>
          <a:effectLst/>
        </p:spPr>
        <p:txBody>
          <a:bodyPr wrap="none" anchor="ct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34855" name="Text Box 44"/>
          <p:cNvSpPr txBox="1">
            <a:spLocks noChangeArrowheads="1"/>
          </p:cNvSpPr>
          <p:nvPr/>
        </p:nvSpPr>
        <p:spPr bwMode="auto">
          <a:xfrm>
            <a:off x="7994650" y="4552950"/>
            <a:ext cx="9589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en-US" altLang="zh-CN" sz="1400">
                <a:solidFill>
                  <a:srgbClr val="3333FF"/>
                </a:solidFill>
                <a:latin typeface="Times New Roman" panose="02020603050405020304" pitchFamily="18" charset="0"/>
              </a:rPr>
              <a:t>DataBase </a:t>
            </a:r>
          </a:p>
        </p:txBody>
      </p:sp>
      <p:sp>
        <p:nvSpPr>
          <p:cNvPr id="34856" name="Text Box 45"/>
          <p:cNvSpPr txBox="1">
            <a:spLocks noChangeArrowheads="1"/>
          </p:cNvSpPr>
          <p:nvPr/>
        </p:nvSpPr>
        <p:spPr bwMode="auto">
          <a:xfrm>
            <a:off x="8008938" y="3490913"/>
            <a:ext cx="955675" cy="522287"/>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 typeface="Arial" panose="020B0604020202020204" pitchFamily="34" charset="0"/>
              <a:buNone/>
            </a:pPr>
            <a:r>
              <a:rPr lang="zh-CN" altLang="en-US" sz="1400">
                <a:solidFill>
                  <a:srgbClr val="3333FF"/>
                </a:solidFill>
                <a:latin typeface="Times New Roman" panose="02020603050405020304" pitchFamily="18" charset="0"/>
              </a:rPr>
              <a:t>数据库</a:t>
            </a:r>
          </a:p>
          <a:p>
            <a:pPr algn="ctr">
              <a:spcBef>
                <a:spcPct val="0"/>
              </a:spcBef>
              <a:spcAft>
                <a:spcPct val="0"/>
              </a:spcAft>
              <a:buClrTx/>
              <a:buFont typeface="Arial" panose="020B0604020202020204" pitchFamily="34" charset="0"/>
              <a:buNone/>
            </a:pPr>
            <a:r>
              <a:rPr lang="zh-CN" altLang="en-US" sz="1400">
                <a:solidFill>
                  <a:srgbClr val="3333FF"/>
                </a:solidFill>
                <a:latin typeface="Times New Roman" panose="02020603050405020304" pitchFamily="18" charset="0"/>
              </a:rPr>
              <a:t>管理系统</a:t>
            </a:r>
          </a:p>
        </p:txBody>
      </p:sp>
      <p:sp>
        <p:nvSpPr>
          <p:cNvPr id="169" name="AutoShape 46"/>
          <p:cNvSpPr>
            <a:spLocks noChangeArrowheads="1"/>
          </p:cNvSpPr>
          <p:nvPr/>
        </p:nvSpPr>
        <p:spPr bwMode="auto">
          <a:xfrm>
            <a:off x="8397875" y="4008438"/>
            <a:ext cx="187325" cy="417512"/>
          </a:xfrm>
          <a:prstGeom prst="upDownArrow">
            <a:avLst>
              <a:gd name="adj1" fmla="val 50000"/>
              <a:gd name="adj2" fmla="val 44576"/>
            </a:avLst>
          </a:prstGeom>
          <a:solidFill>
            <a:srgbClr val="3333FF"/>
          </a:solidFill>
          <a:ln w="9525">
            <a:solidFill>
              <a:srgbClr val="3333FF"/>
            </a:solidFill>
            <a:miter lim="800000"/>
          </a:ln>
          <a:effectLst/>
        </p:spPr>
        <p:txBody>
          <a:bodyPr vert="eaVert" wrap="none" anchor="ctr"/>
          <a:lstStyle/>
          <a:p>
            <a:pPr>
              <a:defRPr/>
            </a:pPr>
            <a:endParaRPr lang="zh-CN" altLang="en-US" sz="2400" b="1">
              <a:solidFill>
                <a:srgbClr val="080808"/>
              </a:solidFill>
              <a:latin typeface="Times New Roman" panose="02020603050405020304" pitchFamily="18" charset="0"/>
              <a:ea typeface="+mn-ea"/>
            </a:endParaRPr>
          </a:p>
        </p:txBody>
      </p:sp>
      <p:sp>
        <p:nvSpPr>
          <p:cNvPr id="170" name="Line 47"/>
          <p:cNvSpPr>
            <a:spLocks noChangeShapeType="1"/>
          </p:cNvSpPr>
          <p:nvPr/>
        </p:nvSpPr>
        <p:spPr bwMode="auto">
          <a:xfrm flipV="1">
            <a:off x="7523163" y="3746500"/>
            <a:ext cx="504825" cy="0"/>
          </a:xfrm>
          <a:prstGeom prst="line">
            <a:avLst/>
          </a:prstGeom>
          <a:noFill/>
          <a:ln w="38100">
            <a:solidFill>
              <a:srgbClr val="3333FF"/>
            </a:solidFill>
            <a:round/>
            <a:headEnd type="triangle" w="med" len="med"/>
            <a:tailEnd type="triangle" w="med" len="med"/>
          </a:ln>
          <a:effectLst/>
        </p:spPr>
        <p:txBody>
          <a:bodyPr/>
          <a:lstStyle/>
          <a:p>
            <a:pPr>
              <a:defRPr/>
            </a:pPr>
            <a:endParaRPr lang="zh-CN" altLang="en-US" sz="2400" b="1">
              <a:solidFill>
                <a:srgbClr val="080808"/>
              </a:solidFill>
              <a:latin typeface="Times New Roman" panose="02020603050405020304" pitchFamily="18" charset="0"/>
              <a:ea typeface="+mn-ea"/>
            </a:endParaRPr>
          </a:p>
        </p:txBody>
      </p:sp>
      <p:sp>
        <p:nvSpPr>
          <p:cNvPr id="171" name="Rectangle 48"/>
          <p:cNvSpPr>
            <a:spLocks noChangeArrowheads="1"/>
          </p:cNvSpPr>
          <p:nvPr/>
        </p:nvSpPr>
        <p:spPr bwMode="auto">
          <a:xfrm>
            <a:off x="806450" y="6091238"/>
            <a:ext cx="4968875" cy="708025"/>
          </a:xfrm>
          <a:prstGeom prst="rect">
            <a:avLst/>
          </a:prstGeom>
          <a:noFill/>
          <a:ln w="9525">
            <a:noFill/>
            <a:miter lim="800000"/>
          </a:ln>
          <a:effectLst/>
        </p:spPr>
        <p:txBody>
          <a:bodyPr>
            <a:spAutoFit/>
          </a:bodyPr>
          <a:lstStyle/>
          <a:p>
            <a:pPr>
              <a:defRPr/>
            </a:pPr>
            <a:r>
              <a:rPr lang="zh-CN" altLang="en-US" sz="2000" b="1" dirty="0">
                <a:solidFill>
                  <a:srgbClr val="080808"/>
                </a:solidFill>
                <a:latin typeface="Times New Roman" panose="02020603050405020304" pitchFamily="18" charset="0"/>
                <a:ea typeface="+mn-ea"/>
                <a:sym typeface="+mn-ea"/>
              </a:rPr>
              <a:t>构件 </a:t>
            </a:r>
            <a:r>
              <a:rPr lang="en-US" altLang="zh-CN" sz="2000" b="1" dirty="0">
                <a:solidFill>
                  <a:srgbClr val="080808"/>
                </a:solidFill>
                <a:latin typeface="Times New Roman" panose="02020603050405020304" pitchFamily="18" charset="0"/>
                <a:ea typeface="+mn-ea"/>
                <a:sym typeface="+mn-ea"/>
              </a:rPr>
              <a:t>= </a:t>
            </a:r>
            <a:r>
              <a:rPr lang="zh-CN" altLang="en-US" sz="2000" b="1" dirty="0">
                <a:solidFill>
                  <a:srgbClr val="080808"/>
                </a:solidFill>
                <a:latin typeface="Times New Roman" panose="02020603050405020304" pitchFamily="18" charset="0"/>
                <a:ea typeface="+mn-ea"/>
                <a:sym typeface="+mn-ea"/>
              </a:rPr>
              <a:t>对象 </a:t>
            </a:r>
            <a:r>
              <a:rPr lang="en-US" altLang="zh-CN" sz="2000" b="1" dirty="0">
                <a:solidFill>
                  <a:srgbClr val="080808"/>
                </a:solidFill>
                <a:latin typeface="Times New Roman" panose="02020603050405020304" pitchFamily="18" charset="0"/>
                <a:ea typeface="+mn-ea"/>
                <a:sym typeface="+mn-ea"/>
              </a:rPr>
              <a:t>+ </a:t>
            </a:r>
            <a:r>
              <a:rPr lang="zh-CN" altLang="en-US" sz="2000" b="1" dirty="0">
                <a:solidFill>
                  <a:srgbClr val="080808"/>
                </a:solidFill>
                <a:latin typeface="Times New Roman" panose="02020603050405020304" pitchFamily="18" charset="0"/>
                <a:ea typeface="+mn-ea"/>
                <a:sym typeface="+mn-ea"/>
              </a:rPr>
              <a:t>消息   </a:t>
            </a:r>
            <a:r>
              <a:rPr lang="en-US" altLang="zh-CN" sz="2000" b="1" dirty="0">
                <a:solidFill>
                  <a:srgbClr val="080808"/>
                </a:solidFill>
                <a:latin typeface="Times New Roman" panose="02020603050405020304" pitchFamily="18" charset="0"/>
                <a:ea typeface="+mn-ea"/>
                <a:sym typeface="+mn-ea"/>
              </a:rPr>
              <a:t>or   </a:t>
            </a:r>
            <a:r>
              <a:rPr lang="zh-CN" altLang="en-US" sz="2000" b="1" dirty="0">
                <a:solidFill>
                  <a:srgbClr val="080808"/>
                </a:solidFill>
                <a:latin typeface="Times New Roman" panose="02020603050405020304" pitchFamily="18" charset="0"/>
                <a:ea typeface="+mn-ea"/>
                <a:sym typeface="+mn-ea"/>
              </a:rPr>
              <a:t>构件 </a:t>
            </a:r>
            <a:r>
              <a:rPr lang="en-US" altLang="zh-CN" sz="2000" b="1" dirty="0">
                <a:solidFill>
                  <a:srgbClr val="080808"/>
                </a:solidFill>
                <a:latin typeface="Times New Roman" panose="02020603050405020304" pitchFamily="18" charset="0"/>
                <a:ea typeface="+mn-ea"/>
                <a:sym typeface="+mn-ea"/>
              </a:rPr>
              <a:t>= </a:t>
            </a:r>
            <a:r>
              <a:rPr lang="zh-CN" altLang="en-US" sz="2000" b="1" dirty="0">
                <a:solidFill>
                  <a:srgbClr val="080808"/>
                </a:solidFill>
                <a:latin typeface="Times New Roman" panose="02020603050405020304" pitchFamily="18" charset="0"/>
                <a:ea typeface="+mn-ea"/>
                <a:sym typeface="+mn-ea"/>
              </a:rPr>
              <a:t>实体 </a:t>
            </a:r>
            <a:r>
              <a:rPr lang="en-US" altLang="zh-CN" sz="2000" b="1" dirty="0">
                <a:solidFill>
                  <a:srgbClr val="080808"/>
                </a:solidFill>
                <a:latin typeface="Times New Roman" panose="02020603050405020304" pitchFamily="18" charset="0"/>
                <a:ea typeface="+mn-ea"/>
                <a:sym typeface="+mn-ea"/>
              </a:rPr>
              <a:t>+ </a:t>
            </a:r>
            <a:r>
              <a:rPr lang="zh-CN" altLang="en-US" sz="2000" b="1" dirty="0">
                <a:solidFill>
                  <a:srgbClr val="080808"/>
                </a:solidFill>
                <a:latin typeface="Times New Roman" panose="02020603050405020304" pitchFamily="18" charset="0"/>
                <a:ea typeface="+mn-ea"/>
                <a:sym typeface="+mn-ea"/>
              </a:rPr>
              <a:t>接口</a:t>
            </a:r>
          </a:p>
          <a:p>
            <a:pPr>
              <a:defRPr/>
            </a:pPr>
            <a:r>
              <a:rPr lang="zh-CN" altLang="en-US" sz="2000" b="1" dirty="0">
                <a:solidFill>
                  <a:srgbClr val="080808"/>
                </a:solidFill>
                <a:latin typeface="Times New Roman" panose="02020603050405020304" pitchFamily="18" charset="0"/>
                <a:ea typeface="+mn-ea"/>
                <a:sym typeface="+mn-ea"/>
              </a:rPr>
              <a:t>系统 </a:t>
            </a:r>
            <a:r>
              <a:rPr lang="en-US" altLang="zh-CN" sz="2000" b="1" dirty="0">
                <a:solidFill>
                  <a:srgbClr val="080808"/>
                </a:solidFill>
                <a:latin typeface="Times New Roman" panose="02020603050405020304" pitchFamily="18" charset="0"/>
                <a:ea typeface="+mn-ea"/>
                <a:sym typeface="+mn-ea"/>
              </a:rPr>
              <a:t>= </a:t>
            </a:r>
            <a:r>
              <a:rPr lang="zh-CN" altLang="en-US" sz="2000" b="1" dirty="0">
                <a:solidFill>
                  <a:srgbClr val="080808"/>
                </a:solidFill>
                <a:latin typeface="Times New Roman" panose="02020603050405020304" pitchFamily="18" charset="0"/>
                <a:ea typeface="+mn-ea"/>
                <a:sym typeface="+mn-ea"/>
              </a:rPr>
              <a:t>构件 </a:t>
            </a:r>
            <a:r>
              <a:rPr lang="en-US" altLang="zh-CN" sz="2000" b="1" dirty="0">
                <a:solidFill>
                  <a:srgbClr val="080808"/>
                </a:solidFill>
                <a:latin typeface="Times New Roman" panose="02020603050405020304" pitchFamily="18" charset="0"/>
                <a:ea typeface="+mn-ea"/>
                <a:sym typeface="+mn-ea"/>
              </a:rPr>
              <a:t>+ </a:t>
            </a:r>
            <a:r>
              <a:rPr lang="zh-CN" altLang="en-US" sz="2000" b="1" dirty="0">
                <a:solidFill>
                  <a:srgbClr val="080808"/>
                </a:solidFill>
                <a:latin typeface="Times New Roman" panose="02020603050405020304" pitchFamily="18" charset="0"/>
                <a:ea typeface="+mn-ea"/>
                <a:sym typeface="+mn-ea"/>
              </a:rPr>
              <a:t>连接件 </a:t>
            </a:r>
            <a:r>
              <a:rPr lang="en-US" altLang="zh-CN" sz="2000" b="1" dirty="0">
                <a:solidFill>
                  <a:srgbClr val="080808"/>
                </a:solidFill>
                <a:latin typeface="Times New Roman" panose="02020603050405020304" pitchFamily="18" charset="0"/>
                <a:ea typeface="+mn-ea"/>
                <a:sym typeface="+mn-ea"/>
              </a:rPr>
              <a:t>(1990’s )</a:t>
            </a:r>
          </a:p>
        </p:txBody>
      </p:sp>
      <p:sp>
        <p:nvSpPr>
          <p:cNvPr id="34860" name="Text Box 49"/>
          <p:cNvSpPr txBox="1">
            <a:spLocks noChangeArrowheads="1"/>
          </p:cNvSpPr>
          <p:nvPr/>
        </p:nvSpPr>
        <p:spPr bwMode="auto">
          <a:xfrm>
            <a:off x="539750" y="2006600"/>
            <a:ext cx="64801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nSpc>
                <a:spcPct val="130000"/>
              </a:lnSpc>
              <a:spcBef>
                <a:spcPct val="0"/>
              </a:spcBef>
              <a:spcAft>
                <a:spcPct val="0"/>
              </a:spcAft>
              <a:buClr>
                <a:srgbClr val="FF0000"/>
              </a:buClr>
              <a:buSzPct val="80000"/>
              <a:buFont typeface="Arial" panose="020B0604020202020204" pitchFamily="34" charset="0"/>
              <a:buNone/>
            </a:pPr>
            <a:r>
              <a:rPr lang="zh-CN" altLang="en-US" sz="1800" dirty="0">
                <a:solidFill>
                  <a:srgbClr val="0000FF"/>
                </a:solidFill>
                <a:latin typeface="Times New Roman" panose="02020603050405020304" pitchFamily="18" charset="0"/>
              </a:rPr>
              <a:t>方法：</a:t>
            </a:r>
            <a:r>
              <a:rPr lang="zh-CN" altLang="en-US" sz="1800" dirty="0">
                <a:solidFill>
                  <a:srgbClr val="080808"/>
                </a:solidFill>
                <a:latin typeface="Times New Roman" panose="02020603050405020304" pitchFamily="18" charset="0"/>
              </a:rPr>
              <a:t>软构件方法、</a:t>
            </a:r>
            <a:r>
              <a:rPr lang="en-US" altLang="zh-CN" sz="1800" dirty="0">
                <a:solidFill>
                  <a:srgbClr val="080808"/>
                </a:solidFill>
                <a:latin typeface="Times New Roman" panose="02020603050405020304" pitchFamily="18" charset="0"/>
              </a:rPr>
              <a:t>Web Services</a:t>
            </a:r>
            <a:r>
              <a:rPr lang="zh-CN" altLang="en-US" sz="1800" dirty="0">
                <a:solidFill>
                  <a:srgbClr val="080808"/>
                </a:solidFill>
                <a:latin typeface="Times New Roman" panose="02020603050405020304" pitchFamily="18" charset="0"/>
              </a:rPr>
              <a:t>、软件复用方法等</a:t>
            </a:r>
            <a:endParaRPr lang="en-US" altLang="zh-CN" sz="1800" dirty="0">
              <a:solidFill>
                <a:srgbClr val="080808"/>
              </a:solidFill>
              <a:latin typeface="Times New Roman" panose="02020603050405020304" pitchFamily="18" charset="0"/>
            </a:endParaRPr>
          </a:p>
          <a:p>
            <a:pPr>
              <a:lnSpc>
                <a:spcPct val="130000"/>
              </a:lnSpc>
              <a:spcBef>
                <a:spcPct val="0"/>
              </a:spcBef>
              <a:spcAft>
                <a:spcPct val="0"/>
              </a:spcAft>
              <a:buClrTx/>
              <a:buFont typeface="Arial" panose="020B0604020202020204" pitchFamily="34" charset="0"/>
              <a:buNone/>
            </a:pPr>
            <a:r>
              <a:rPr lang="zh-CN" altLang="en-US" sz="1800" dirty="0">
                <a:solidFill>
                  <a:srgbClr val="0000FF"/>
                </a:solidFill>
                <a:latin typeface="Times New Roman" panose="02020603050405020304" pitchFamily="18" charset="0"/>
              </a:rPr>
              <a:t>编程语言：</a:t>
            </a:r>
            <a:r>
              <a:rPr lang="en-US" altLang="zh-CN" sz="1800" dirty="0">
                <a:solidFill>
                  <a:srgbClr val="080808"/>
                </a:solidFill>
                <a:latin typeface="Times New Roman" panose="02020603050405020304" pitchFamily="18" charset="0"/>
              </a:rPr>
              <a:t>Visual</a:t>
            </a:r>
            <a:r>
              <a:rPr lang="zh-CN" altLang="en-US" sz="1800" dirty="0">
                <a:solidFill>
                  <a:srgbClr val="080808"/>
                </a:solidFill>
                <a:latin typeface="Times New Roman" panose="02020603050405020304" pitchFamily="18" charset="0"/>
              </a:rPr>
              <a:t>系列语言、</a:t>
            </a:r>
            <a:r>
              <a:rPr lang="en-US" altLang="zh-CN" sz="1800" dirty="0">
                <a:solidFill>
                  <a:srgbClr val="080808"/>
                </a:solidFill>
                <a:latin typeface="Times New Roman" panose="02020603050405020304" pitchFamily="18" charset="0"/>
              </a:rPr>
              <a:t>Windows</a:t>
            </a:r>
            <a:r>
              <a:rPr lang="zh-CN" altLang="en-US" sz="1800" dirty="0">
                <a:solidFill>
                  <a:srgbClr val="080808"/>
                </a:solidFill>
                <a:latin typeface="Times New Roman" panose="02020603050405020304" pitchFamily="18" charset="0"/>
              </a:rPr>
              <a:t>操作系统等</a:t>
            </a:r>
            <a:endParaRPr lang="en-US" altLang="zh-CN" sz="1800" dirty="0">
              <a:solidFill>
                <a:srgbClr val="080808"/>
              </a:solidFill>
              <a:latin typeface="Times New Roman" panose="02020603050405020304" pitchFamily="18" charset="0"/>
            </a:endParaRPr>
          </a:p>
          <a:p>
            <a:pPr>
              <a:lnSpc>
                <a:spcPct val="130000"/>
              </a:lnSpc>
              <a:spcBef>
                <a:spcPct val="0"/>
              </a:spcBef>
              <a:spcAft>
                <a:spcPct val="0"/>
              </a:spcAft>
              <a:buClrTx/>
              <a:buFont typeface="Arial" panose="020B0604020202020204" pitchFamily="34" charset="0"/>
              <a:buNone/>
            </a:pPr>
            <a:r>
              <a:rPr lang="zh-CN" altLang="en-US" sz="1800" dirty="0">
                <a:solidFill>
                  <a:srgbClr val="0000FF"/>
                </a:solidFill>
                <a:latin typeface="Times New Roman" panose="02020603050405020304" pitchFamily="18" charset="0"/>
              </a:rPr>
              <a:t>构件化方法</a:t>
            </a:r>
            <a:r>
              <a:rPr lang="zh-CN" altLang="en-US" sz="1800" dirty="0">
                <a:solidFill>
                  <a:srgbClr val="080808"/>
                </a:solidFill>
                <a:latin typeface="Times New Roman" panose="02020603050405020304" pitchFamily="18" charset="0"/>
              </a:rPr>
              <a:t>好比堆积木、造预制件等，可以批量地、快速地</a:t>
            </a:r>
            <a:endParaRPr lang="en-US" altLang="zh-CN" sz="1800" dirty="0">
              <a:solidFill>
                <a:srgbClr val="080808"/>
              </a:solidFill>
              <a:latin typeface="Times New Roman" panose="02020603050405020304" pitchFamily="18" charset="0"/>
            </a:endParaRPr>
          </a:p>
          <a:p>
            <a:pPr>
              <a:lnSpc>
                <a:spcPct val="130000"/>
              </a:lnSpc>
              <a:spcBef>
                <a:spcPct val="0"/>
              </a:spcBef>
              <a:spcAft>
                <a:spcPct val="0"/>
              </a:spcAft>
              <a:buClrTx/>
              <a:buFont typeface="Arial" panose="020B0604020202020204" pitchFamily="34" charset="0"/>
              <a:buNone/>
            </a:pPr>
            <a:r>
              <a:rPr lang="en-US" altLang="zh-CN" sz="1800" dirty="0">
                <a:solidFill>
                  <a:srgbClr val="080808"/>
                </a:solidFill>
                <a:latin typeface="Times New Roman" panose="02020603050405020304" pitchFamily="18" charset="0"/>
              </a:rPr>
              <a:t>    </a:t>
            </a:r>
            <a:r>
              <a:rPr lang="zh-CN" altLang="en-US" sz="1800" dirty="0">
                <a:solidFill>
                  <a:srgbClr val="080808"/>
                </a:solidFill>
                <a:latin typeface="Times New Roman" panose="02020603050405020304" pitchFamily="18" charset="0"/>
              </a:rPr>
              <a:t>构建更为复杂的</a:t>
            </a:r>
            <a:r>
              <a:rPr lang="zh-CN" altLang="en-US" sz="1800" dirty="0" smtClean="0">
                <a:solidFill>
                  <a:srgbClr val="080808"/>
                </a:solidFill>
                <a:latin typeface="Times New Roman" panose="02020603050405020304" pitchFamily="18" charset="0"/>
              </a:rPr>
              <a:t>建筑</a:t>
            </a:r>
            <a:endParaRPr lang="en-US" altLang="zh-CN" sz="1800" dirty="0">
              <a:solidFill>
                <a:srgbClr val="080808"/>
              </a:solidFill>
              <a:latin typeface="Times New Roman" panose="02020603050405020304" pitchFamily="18" charset="0"/>
            </a:endParaRPr>
          </a:p>
        </p:txBody>
      </p:sp>
      <p:pic>
        <p:nvPicPr>
          <p:cNvPr id="34861" name="Picture 2" descr="http://photocdn.sohu.com/20120905/Img3523358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588" y="1666875"/>
            <a:ext cx="14525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2" name="Text Box 51"/>
          <p:cNvSpPr txBox="1">
            <a:spLocks noChangeArrowheads="1"/>
          </p:cNvSpPr>
          <p:nvPr/>
        </p:nvSpPr>
        <p:spPr bwMode="auto">
          <a:xfrm>
            <a:off x="6981151" y="1616075"/>
            <a:ext cx="43088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080808"/>
                </a:solidFill>
                <a:latin typeface="Times New Roman" panose="02020603050405020304" pitchFamily="18" charset="0"/>
              </a:rPr>
              <a:t>现代化复杂的高楼</a:t>
            </a:r>
            <a:endParaRPr lang="en-US" altLang="zh-CN" sz="1600">
              <a:solidFill>
                <a:srgbClr val="080808"/>
              </a:solidFill>
              <a:latin typeface="Times New Roman" panose="02020603050405020304" pitchFamily="18" charset="0"/>
            </a:endParaRPr>
          </a:p>
        </p:txBody>
      </p:sp>
      <p:pic>
        <p:nvPicPr>
          <p:cNvPr id="175" name="Picture 4" descr="http://photocdn.sohu.com/20120917/Img35328257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452813"/>
            <a:ext cx="28575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 name="圆角矩形 175"/>
          <p:cNvSpPr/>
          <p:nvPr/>
        </p:nvSpPr>
        <p:spPr bwMode="auto">
          <a:xfrm>
            <a:off x="596900" y="1484313"/>
            <a:ext cx="6191250" cy="466725"/>
          </a:xfrm>
          <a:prstGeom prst="roundRect">
            <a:avLst/>
          </a:prstGeom>
          <a:solidFill>
            <a:srgbClr val="FFFFCC"/>
          </a:solidFill>
          <a:ln w="9525" cap="flat" cmpd="sng" algn="ctr">
            <a:solidFill>
              <a:srgbClr val="FFC000"/>
            </a:solidFill>
            <a:prstDash val="solid"/>
            <a:round/>
            <a:headEnd type="none" w="med" len="med"/>
            <a:tailEnd type="none" w="med" len="med"/>
          </a:ln>
          <a:effectLst/>
        </p:spPr>
        <p:txBody>
          <a:bodyPr/>
          <a:lstStyle/>
          <a:p>
            <a:pPr>
              <a:buClr>
                <a:srgbClr val="FF0000"/>
              </a:buClr>
              <a:buSzPct val="80000"/>
              <a:defRPr/>
            </a:pPr>
            <a:r>
              <a:rPr lang="en-US" altLang="zh-CN" sz="2400" b="1" dirty="0">
                <a:solidFill>
                  <a:srgbClr val="080808"/>
                </a:solidFill>
                <a:latin typeface="Times New Roman" panose="02020603050405020304" pitchFamily="18" charset="0"/>
                <a:ea typeface="+mn-ea"/>
                <a:sym typeface="+mn-ea"/>
              </a:rPr>
              <a:t>1990’s</a:t>
            </a:r>
            <a:r>
              <a:rPr lang="zh-CN" altLang="en-US" sz="2400" b="1" dirty="0">
                <a:solidFill>
                  <a:srgbClr val="080808"/>
                </a:solidFill>
                <a:latin typeface="Times New Roman" panose="02020603050405020304" pitchFamily="18" charset="0"/>
                <a:ea typeface="+mn-ea"/>
                <a:sym typeface="+mn-ea"/>
              </a:rPr>
              <a:t>年代</a:t>
            </a:r>
            <a:r>
              <a:rPr lang="en-US" altLang="zh-CN" sz="2400" b="1" dirty="0">
                <a:solidFill>
                  <a:srgbClr val="080808"/>
                </a:solidFill>
                <a:latin typeface="Times New Roman" panose="02020603050405020304" pitchFamily="18" charset="0"/>
                <a:ea typeface="+mn-ea"/>
                <a:sym typeface="+mn-ea"/>
              </a:rPr>
              <a:t>: </a:t>
            </a:r>
            <a:r>
              <a:rPr lang="zh-CN" altLang="en-US" sz="2400" b="1" dirty="0">
                <a:solidFill>
                  <a:srgbClr val="0000FF"/>
                </a:solidFill>
                <a:latin typeface="Times New Roman" panose="02020603050405020304" pitchFamily="18" charset="0"/>
                <a:ea typeface="+mn-ea"/>
                <a:sym typeface="+mn-ea"/>
              </a:rPr>
              <a:t>构件化方法</a:t>
            </a:r>
          </a:p>
        </p:txBody>
      </p:sp>
      <p:sp>
        <p:nvSpPr>
          <p:cNvPr id="5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5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p>
        </p:txBody>
      </p:sp>
      <p:sp>
        <p:nvSpPr>
          <p:cNvPr id="2" name="圆角矩形 1"/>
          <p:cNvSpPr/>
          <p:nvPr/>
        </p:nvSpPr>
        <p:spPr>
          <a:xfrm>
            <a:off x="806450" y="3865098"/>
            <a:ext cx="4327525" cy="222614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ox(in)">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398463" y="1557338"/>
            <a:ext cx="8208962" cy="5113337"/>
          </a:xfrm>
          <a:prstGeom prst="rect">
            <a:avLst/>
          </a:prstGeom>
        </p:spPr>
        <p:txBody>
          <a:bodyPr/>
          <a:lstStyle/>
          <a:p>
            <a:pPr eaLnBrk="1" hangingPunct="1"/>
            <a:r>
              <a:rPr lang="en-US" altLang="zh-CN" sz="2400" dirty="0" smtClean="0">
                <a:solidFill>
                  <a:srgbClr val="FF0000"/>
                </a:solidFill>
                <a:latin typeface="Times New Roman" panose="02020603050405020304" pitchFamily="18" charset="0"/>
                <a:cs typeface="Times New Roman" panose="02020603050405020304" pitchFamily="18" charset="0"/>
              </a:rPr>
              <a:t>1.1 </a:t>
            </a:r>
            <a:r>
              <a:rPr lang="zh-CN" altLang="en-US" sz="2400" dirty="0" smtClean="0">
                <a:solidFill>
                  <a:srgbClr val="FF0000"/>
                </a:solidFill>
                <a:latin typeface="Times New Roman" panose="02020603050405020304" pitchFamily="18" charset="0"/>
                <a:cs typeface="Times New Roman" panose="02020603050405020304" pitchFamily="18" charset="0"/>
              </a:rPr>
              <a:t>软件的基本概念</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rgbClr val="FF0000"/>
                </a:solidFill>
                <a:latin typeface="Times New Roman" panose="02020603050405020304" pitchFamily="18" charset="0"/>
                <a:cs typeface="Times New Roman" panose="02020603050405020304" pitchFamily="18" charset="0"/>
              </a:rPr>
              <a:t>1.1.1</a:t>
            </a:r>
            <a:r>
              <a:rPr lang="zh-CN" altLang="en-US" b="1" dirty="0" smtClean="0">
                <a:solidFill>
                  <a:srgbClr val="FF0000"/>
                </a:solidFill>
                <a:latin typeface="Times New Roman" panose="02020603050405020304" pitchFamily="18" charset="0"/>
                <a:cs typeface="Times New Roman" panose="02020603050405020304" pitchFamily="18" charset="0"/>
              </a:rPr>
              <a:t> 什么是软件</a:t>
            </a:r>
            <a:endParaRPr lang="en-US" altLang="zh-CN" b="1"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1.1.2</a:t>
            </a:r>
            <a:r>
              <a:rPr lang="zh-CN" altLang="en-US" b="1" dirty="0" smtClean="0">
                <a:latin typeface="Times New Roman" panose="02020603050405020304" pitchFamily="18" charset="0"/>
                <a:cs typeface="Times New Roman" panose="02020603050405020304" pitchFamily="18" charset="0"/>
              </a:rPr>
              <a:t> 软件的发展</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smtClean="0">
                <a:solidFill>
                  <a:schemeClr val="tx1"/>
                </a:solidFill>
                <a:latin typeface="Times New Roman" panose="02020603050405020304" pitchFamily="18" charset="0"/>
                <a:cs typeface="Times New Roman" panose="02020603050405020304" pitchFamily="18" charset="0"/>
              </a:rPr>
              <a:t>1.2 </a:t>
            </a:r>
            <a:r>
              <a:rPr lang="zh-CN" altLang="en-US" sz="2400" dirty="0" smtClean="0">
                <a:solidFill>
                  <a:schemeClr val="tx1"/>
                </a:solidFill>
                <a:latin typeface="Times New Roman" panose="02020603050405020304" pitchFamily="18" charset="0"/>
                <a:cs typeface="Times New Roman" panose="02020603050405020304" pitchFamily="18" charset="0"/>
              </a:rPr>
              <a:t>软件工程的基本概念</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1.2.1</a:t>
            </a:r>
            <a:r>
              <a:rPr lang="zh-CN" altLang="en-US" b="1" dirty="0" smtClean="0">
                <a:latin typeface="Times New Roman" panose="02020603050405020304" pitchFamily="18" charset="0"/>
                <a:cs typeface="Times New Roman" panose="02020603050405020304" pitchFamily="18" charset="0"/>
              </a:rPr>
              <a:t> 软件工程产生的历史根源</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1.2.2 </a:t>
            </a:r>
            <a:r>
              <a:rPr lang="zh-CN" altLang="en-US" b="1" dirty="0" smtClean="0">
                <a:latin typeface="Times New Roman" panose="02020603050405020304" pitchFamily="18" charset="0"/>
                <a:cs typeface="Times New Roman" panose="02020603050405020304" pitchFamily="18" charset="0"/>
              </a:rPr>
              <a:t>软件工程的基本概念</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1.2.3 </a:t>
            </a:r>
            <a:r>
              <a:rPr lang="zh-CN" altLang="en-US" b="1" dirty="0" smtClean="0">
                <a:latin typeface="Times New Roman" panose="02020603050405020304" pitchFamily="18" charset="0"/>
                <a:cs typeface="Times New Roman" panose="02020603050405020304" pitchFamily="18" charset="0"/>
              </a:rPr>
              <a:t>软件工程的知识体系</a:t>
            </a:r>
            <a:endParaRPr lang="en-US" altLang="zh-CN" b="1" dirty="0">
              <a:latin typeface="Times New Roman" panose="02020603050405020304" pitchFamily="18" charset="0"/>
              <a:cs typeface="Times New Roman" panose="02020603050405020304" pitchFamily="18" charset="0"/>
            </a:endParaRPr>
          </a:p>
          <a:p>
            <a:pPr eaLnBrk="1" hangingPunct="1"/>
            <a:r>
              <a:rPr lang="en-US" altLang="zh-CN" sz="2400" dirty="0" smtClean="0">
                <a:solidFill>
                  <a:schemeClr val="tx1"/>
                </a:solidFill>
                <a:latin typeface="Times New Roman" panose="02020603050405020304" pitchFamily="18" charset="0"/>
                <a:cs typeface="Times New Roman" panose="02020603050405020304" pitchFamily="18" charset="0"/>
              </a:rPr>
              <a:t>1.3 </a:t>
            </a:r>
            <a:r>
              <a:rPr lang="zh-CN" altLang="en-US" sz="2400" dirty="0" smtClean="0">
                <a:solidFill>
                  <a:schemeClr val="tx1"/>
                </a:solidFill>
                <a:latin typeface="Times New Roman" panose="02020603050405020304" pitchFamily="18" charset="0"/>
                <a:cs typeface="Times New Roman" panose="02020603050405020304" pitchFamily="18" charset="0"/>
              </a:rPr>
              <a:t>软件工程工具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CASE</a:t>
            </a:r>
            <a:r>
              <a:rPr lang="zh-CN" altLang="en-US" b="1" dirty="0" smtClean="0">
                <a:latin typeface="Times New Roman" panose="02020603050405020304" pitchFamily="18" charset="0"/>
                <a:cs typeface="Times New Roman" panose="02020603050405020304" pitchFamily="18" charset="0"/>
              </a:rPr>
              <a:t>工具</a:t>
            </a:r>
            <a:endParaRPr lang="en-US" altLang="zh-CN" b="1"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620688"/>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AutoShape 2"/>
          <p:cNvSpPr>
            <a:spLocks noChangeArrowheads="1"/>
          </p:cNvSpPr>
          <p:nvPr/>
        </p:nvSpPr>
        <p:spPr bwMode="auto">
          <a:xfrm>
            <a:off x="395288" y="2838450"/>
            <a:ext cx="8401050" cy="990600"/>
          </a:xfrm>
          <a:prstGeom prst="leftRightArrow">
            <a:avLst>
              <a:gd name="adj1" fmla="val 77907"/>
              <a:gd name="adj2" fmla="val 61878"/>
            </a:avLst>
          </a:prstGeom>
          <a:solidFill>
            <a:srgbClr val="FFFFFF">
              <a:alpha val="50000"/>
            </a:srgbClr>
          </a:solidFill>
          <a:ln w="9525">
            <a:solidFill>
              <a:srgbClr val="080808"/>
            </a:solidFill>
            <a:miter lim="800000"/>
          </a:ln>
          <a:effectLst/>
        </p:spPr>
        <p:txBody>
          <a:bodyPr wrap="none" anchor="ct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pic>
        <p:nvPicPr>
          <p:cNvPr id="36868"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7375" y="3952875"/>
            <a:ext cx="33115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65700" y="3940175"/>
            <a:ext cx="33115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AutoShape 5"/>
          <p:cNvSpPr>
            <a:spLocks noChangeArrowheads="1"/>
          </p:cNvSpPr>
          <p:nvPr/>
        </p:nvSpPr>
        <p:spPr bwMode="auto">
          <a:xfrm>
            <a:off x="1385888" y="3638550"/>
            <a:ext cx="971550" cy="476250"/>
          </a:xfrm>
          <a:prstGeom prst="roundRect">
            <a:avLst>
              <a:gd name="adj" fmla="val 16667"/>
            </a:avLst>
          </a:prstGeom>
          <a:noFill/>
          <a:ln w="9525">
            <a:solidFill>
              <a:srgbClr val="4192BF"/>
            </a:solidFill>
            <a:round/>
          </a:ln>
          <a:effectLst/>
        </p:spPr>
        <p:txBody>
          <a:bodyPr wrap="none" anchor="ct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85" name="AutoShape 6"/>
          <p:cNvSpPr>
            <a:spLocks noChangeArrowheads="1"/>
          </p:cNvSpPr>
          <p:nvPr/>
        </p:nvSpPr>
        <p:spPr bwMode="auto">
          <a:xfrm>
            <a:off x="2439988" y="3644900"/>
            <a:ext cx="971550" cy="476250"/>
          </a:xfrm>
          <a:prstGeom prst="roundRect">
            <a:avLst>
              <a:gd name="adj" fmla="val 16667"/>
            </a:avLst>
          </a:prstGeom>
          <a:noFill/>
          <a:ln w="9525">
            <a:solidFill>
              <a:srgbClr val="4192BF"/>
            </a:solidFill>
            <a:round/>
          </a:ln>
          <a:effectLst/>
        </p:spPr>
        <p:txBody>
          <a:bodyPr wrap="none" anchor="ct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86" name="AutoShape 7"/>
          <p:cNvSpPr>
            <a:spLocks noChangeArrowheads="1"/>
          </p:cNvSpPr>
          <p:nvPr/>
        </p:nvSpPr>
        <p:spPr bwMode="auto">
          <a:xfrm>
            <a:off x="5754688" y="3606800"/>
            <a:ext cx="971550" cy="476250"/>
          </a:xfrm>
          <a:prstGeom prst="roundRect">
            <a:avLst>
              <a:gd name="adj" fmla="val 16667"/>
            </a:avLst>
          </a:prstGeom>
          <a:noFill/>
          <a:ln w="9525">
            <a:solidFill>
              <a:srgbClr val="4192BF"/>
            </a:solidFill>
            <a:round/>
          </a:ln>
          <a:effectLst/>
        </p:spPr>
        <p:txBody>
          <a:bodyPr wrap="none" anchor="ct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87" name="AutoShape 8"/>
          <p:cNvSpPr>
            <a:spLocks noChangeArrowheads="1"/>
          </p:cNvSpPr>
          <p:nvPr/>
        </p:nvSpPr>
        <p:spPr bwMode="auto">
          <a:xfrm>
            <a:off x="6808788" y="3613150"/>
            <a:ext cx="971550" cy="476250"/>
          </a:xfrm>
          <a:prstGeom prst="roundRect">
            <a:avLst>
              <a:gd name="adj" fmla="val 16667"/>
            </a:avLst>
          </a:prstGeom>
          <a:noFill/>
          <a:ln w="9525">
            <a:solidFill>
              <a:srgbClr val="4192BF"/>
            </a:solidFill>
            <a:round/>
          </a:ln>
          <a:effectLst/>
        </p:spPr>
        <p:txBody>
          <a:bodyPr wrap="none" anchor="ct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88" name="AutoShape 9"/>
          <p:cNvSpPr>
            <a:spLocks noChangeArrowheads="1"/>
          </p:cNvSpPr>
          <p:nvPr/>
        </p:nvSpPr>
        <p:spPr bwMode="auto">
          <a:xfrm>
            <a:off x="3951288" y="2565400"/>
            <a:ext cx="1352550" cy="476250"/>
          </a:xfrm>
          <a:prstGeom prst="roundRect">
            <a:avLst>
              <a:gd name="adj" fmla="val 16667"/>
            </a:avLst>
          </a:prstGeom>
          <a:noFill/>
          <a:ln w="9525">
            <a:solidFill>
              <a:srgbClr val="4192BF"/>
            </a:solidFill>
            <a:round/>
          </a:ln>
          <a:effectLst/>
        </p:spPr>
        <p:txBody>
          <a:bodyPr wrap="none" anchor="ct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89" name="Freeform 10"/>
          <p:cNvSpPr/>
          <p:nvPr/>
        </p:nvSpPr>
        <p:spPr bwMode="auto">
          <a:xfrm>
            <a:off x="2185988" y="3028950"/>
            <a:ext cx="2381250" cy="590550"/>
          </a:xfrm>
          <a:custGeom>
            <a:avLst/>
            <a:gdLst/>
            <a:ahLst/>
            <a:cxnLst>
              <a:cxn ang="0">
                <a:pos x="1248" y="0"/>
              </a:cxn>
              <a:cxn ang="0">
                <a:pos x="769" y="69"/>
              </a:cxn>
              <a:cxn ang="0">
                <a:pos x="0" y="180"/>
              </a:cxn>
            </a:cxnLst>
            <a:rect l="0" t="0" r="r" b="b"/>
            <a:pathLst>
              <a:path w="1248" h="180">
                <a:moveTo>
                  <a:pt x="1248" y="0"/>
                </a:moveTo>
                <a:lnTo>
                  <a:pt x="769" y="69"/>
                </a:lnTo>
                <a:lnTo>
                  <a:pt x="0" y="180"/>
                </a:lnTo>
              </a:path>
            </a:pathLst>
          </a:custGeom>
          <a:noFill/>
          <a:ln w="9525">
            <a:solidFill>
              <a:srgbClr val="080808"/>
            </a:solidFill>
            <a:round/>
            <a:headEnd type="none" w="med" len="med"/>
            <a:tailEnd type="triangle" w="med" len="med"/>
          </a:ln>
          <a:effectLst/>
        </p:spPr>
        <p:txBody>
          <a:bodyP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90" name="Line 11"/>
          <p:cNvSpPr>
            <a:spLocks noChangeShapeType="1"/>
          </p:cNvSpPr>
          <p:nvPr/>
        </p:nvSpPr>
        <p:spPr bwMode="auto">
          <a:xfrm>
            <a:off x="4605338" y="3048000"/>
            <a:ext cx="1238250" cy="571500"/>
          </a:xfrm>
          <a:prstGeom prst="line">
            <a:avLst/>
          </a:prstGeom>
          <a:noFill/>
          <a:ln w="9525">
            <a:solidFill>
              <a:srgbClr val="080808"/>
            </a:solidFill>
            <a:round/>
            <a:tailEnd type="triangle" w="med" len="med"/>
          </a:ln>
          <a:effectLst/>
        </p:spPr>
        <p:txBody>
          <a:bodyPr/>
          <a:lstStyle/>
          <a:p>
            <a:pPr eaLnBrk="1" fontAlgn="auto" hangingPunct="1">
              <a:spcBef>
                <a:spcPts val="0"/>
              </a:spcBef>
              <a:spcAft>
                <a:spcPts val="0"/>
              </a:spcAft>
              <a:defRPr/>
            </a:pPr>
            <a:endParaRPr lang="zh-CN" altLang="en-US" sz="1600" b="1" kern="0">
              <a:solidFill>
                <a:srgbClr val="080808"/>
              </a:solidFill>
              <a:latin typeface="Times New Roman" panose="02020603050405020304" pitchFamily="18" charset="0"/>
              <a:ea typeface="+mn-ea"/>
            </a:endParaRPr>
          </a:p>
        </p:txBody>
      </p:sp>
      <p:sp>
        <p:nvSpPr>
          <p:cNvPr id="36877" name="Text Box 12"/>
          <p:cNvSpPr txBox="1">
            <a:spLocks noChangeArrowheads="1"/>
          </p:cNvSpPr>
          <p:nvPr/>
        </p:nvSpPr>
        <p:spPr bwMode="auto">
          <a:xfrm>
            <a:off x="5865813" y="3660775"/>
            <a:ext cx="700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服务</a:t>
            </a:r>
            <a:r>
              <a:rPr lang="en-US" altLang="zh-CN" sz="1600">
                <a:solidFill>
                  <a:srgbClr val="FF0000"/>
                </a:solidFill>
                <a:latin typeface="Times New Roman" panose="02020603050405020304" pitchFamily="18" charset="0"/>
              </a:rPr>
              <a:t>1</a:t>
            </a:r>
          </a:p>
        </p:txBody>
      </p:sp>
      <p:sp>
        <p:nvSpPr>
          <p:cNvPr id="36878" name="Text Box 13"/>
          <p:cNvSpPr txBox="1">
            <a:spLocks noChangeArrowheads="1"/>
          </p:cNvSpPr>
          <p:nvPr/>
        </p:nvSpPr>
        <p:spPr bwMode="auto">
          <a:xfrm>
            <a:off x="6958013" y="3648075"/>
            <a:ext cx="712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服务</a:t>
            </a:r>
            <a:r>
              <a:rPr lang="en-US" altLang="zh-CN" sz="1600">
                <a:solidFill>
                  <a:srgbClr val="FF0000"/>
                </a:solidFill>
                <a:latin typeface="Times New Roman" panose="02020603050405020304" pitchFamily="18" charset="0"/>
              </a:rPr>
              <a:t>n</a:t>
            </a:r>
          </a:p>
        </p:txBody>
      </p:sp>
      <p:sp>
        <p:nvSpPr>
          <p:cNvPr id="36879" name="Text Box 14"/>
          <p:cNvSpPr txBox="1">
            <a:spLocks noChangeArrowheads="1"/>
          </p:cNvSpPr>
          <p:nvPr/>
        </p:nvSpPr>
        <p:spPr bwMode="auto">
          <a:xfrm>
            <a:off x="2662238" y="5037138"/>
            <a:ext cx="407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en-US" altLang="zh-CN" sz="2400">
                <a:solidFill>
                  <a:srgbClr val="0000FF"/>
                </a:solidFill>
                <a:latin typeface="Times New Roman" panose="02020603050405020304" pitchFamily="18" charset="0"/>
              </a:rPr>
              <a:t>A</a:t>
            </a:r>
          </a:p>
        </p:txBody>
      </p:sp>
      <p:sp>
        <p:nvSpPr>
          <p:cNvPr id="36880" name="Text Box 15"/>
          <p:cNvSpPr txBox="1">
            <a:spLocks noChangeArrowheads="1"/>
          </p:cNvSpPr>
          <p:nvPr/>
        </p:nvSpPr>
        <p:spPr bwMode="auto">
          <a:xfrm>
            <a:off x="7069138" y="5037138"/>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en-US" altLang="zh-CN" sz="2400">
                <a:solidFill>
                  <a:srgbClr val="0000FF"/>
                </a:solidFill>
                <a:latin typeface="Times New Roman" panose="02020603050405020304" pitchFamily="18" charset="0"/>
              </a:rPr>
              <a:t>B</a:t>
            </a:r>
          </a:p>
        </p:txBody>
      </p:sp>
      <p:sp>
        <p:nvSpPr>
          <p:cNvPr id="36881" name="Text Box 16"/>
          <p:cNvSpPr txBox="1">
            <a:spLocks noChangeArrowheads="1"/>
          </p:cNvSpPr>
          <p:nvPr/>
        </p:nvSpPr>
        <p:spPr bwMode="auto">
          <a:xfrm>
            <a:off x="1528763" y="3648075"/>
            <a:ext cx="700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服务</a:t>
            </a:r>
            <a:r>
              <a:rPr lang="en-US" altLang="zh-CN" sz="1600">
                <a:solidFill>
                  <a:srgbClr val="FF0000"/>
                </a:solidFill>
                <a:latin typeface="Times New Roman" panose="02020603050405020304" pitchFamily="18" charset="0"/>
              </a:rPr>
              <a:t>1</a:t>
            </a:r>
          </a:p>
        </p:txBody>
      </p:sp>
      <p:sp>
        <p:nvSpPr>
          <p:cNvPr id="36882" name="Text Box 17"/>
          <p:cNvSpPr txBox="1">
            <a:spLocks noChangeArrowheads="1"/>
          </p:cNvSpPr>
          <p:nvPr/>
        </p:nvSpPr>
        <p:spPr bwMode="auto">
          <a:xfrm>
            <a:off x="2468563" y="3654425"/>
            <a:ext cx="769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服务</a:t>
            </a:r>
            <a:r>
              <a:rPr lang="en-US" altLang="zh-CN" sz="1600">
                <a:solidFill>
                  <a:srgbClr val="FF0000"/>
                </a:solidFill>
                <a:latin typeface="Times New Roman" panose="02020603050405020304" pitchFamily="18" charset="0"/>
              </a:rPr>
              <a:t>m</a:t>
            </a:r>
          </a:p>
        </p:txBody>
      </p:sp>
      <p:sp>
        <p:nvSpPr>
          <p:cNvPr id="36883" name="Text Box 18"/>
          <p:cNvSpPr txBox="1">
            <a:spLocks noChangeArrowheads="1"/>
          </p:cNvSpPr>
          <p:nvPr/>
        </p:nvSpPr>
        <p:spPr bwMode="auto">
          <a:xfrm>
            <a:off x="3986213" y="2619375"/>
            <a:ext cx="1252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服务</a:t>
            </a:r>
            <a:r>
              <a:rPr lang="en-US" altLang="zh-CN" sz="1600">
                <a:solidFill>
                  <a:srgbClr val="FF0000"/>
                </a:solidFill>
                <a:latin typeface="Times New Roman" panose="02020603050405020304" pitchFamily="18" charset="0"/>
              </a:rPr>
              <a:t>1(</a:t>
            </a:r>
            <a:r>
              <a:rPr lang="zh-CN" altLang="en-US" sz="1600">
                <a:solidFill>
                  <a:srgbClr val="FF0000"/>
                </a:solidFill>
                <a:latin typeface="Times New Roman" panose="02020603050405020304" pitchFamily="18" charset="0"/>
              </a:rPr>
              <a:t>需求</a:t>
            </a:r>
            <a:r>
              <a:rPr lang="en-US" altLang="zh-CN" sz="1600">
                <a:solidFill>
                  <a:srgbClr val="FF0000"/>
                </a:solidFill>
                <a:latin typeface="Times New Roman" panose="02020603050405020304" pitchFamily="18" charset="0"/>
              </a:rPr>
              <a:t>)</a:t>
            </a:r>
          </a:p>
        </p:txBody>
      </p:sp>
      <p:sp>
        <p:nvSpPr>
          <p:cNvPr id="36884" name="Text Box 19"/>
          <p:cNvSpPr txBox="1">
            <a:spLocks noChangeArrowheads="1"/>
          </p:cNvSpPr>
          <p:nvPr/>
        </p:nvSpPr>
        <p:spPr bwMode="auto">
          <a:xfrm>
            <a:off x="900113" y="3146425"/>
            <a:ext cx="76501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rgbClr val="FF0000"/>
                </a:solidFill>
                <a:latin typeface="Times New Roman" panose="02020603050405020304" pitchFamily="18" charset="0"/>
              </a:rPr>
              <a:t>服务总线</a:t>
            </a:r>
            <a:r>
              <a:rPr lang="en-US" altLang="zh-CN" sz="1600">
                <a:solidFill>
                  <a:srgbClr val="FF0000"/>
                </a:solidFill>
                <a:latin typeface="Times New Roman" panose="02020603050405020304" pitchFamily="18" charset="0"/>
              </a:rPr>
              <a:t>ESB:</a:t>
            </a:r>
            <a:r>
              <a:rPr lang="en-US" altLang="zh-CN" sz="1600">
                <a:solidFill>
                  <a:srgbClr val="080808"/>
                </a:solidFill>
                <a:latin typeface="Times New Roman" panose="02020603050405020304" pitchFamily="18" charset="0"/>
              </a:rPr>
              <a:t> </a:t>
            </a:r>
            <a:r>
              <a:rPr lang="zh-CN" altLang="en-US" sz="1600">
                <a:solidFill>
                  <a:srgbClr val="080808"/>
                </a:solidFill>
                <a:latin typeface="Times New Roman" panose="02020603050405020304" pitchFamily="18" charset="0"/>
              </a:rPr>
              <a:t>控制并切换</a:t>
            </a:r>
            <a:r>
              <a:rPr lang="en-US" altLang="zh-CN" sz="1600">
                <a:solidFill>
                  <a:srgbClr val="0000FF"/>
                </a:solidFill>
                <a:latin typeface="Times New Roman" panose="02020603050405020304" pitchFamily="18" charset="0"/>
              </a:rPr>
              <a:t>&lt;</a:t>
            </a:r>
            <a:r>
              <a:rPr lang="zh-CN" altLang="en-US" sz="1600">
                <a:solidFill>
                  <a:srgbClr val="0000FF"/>
                </a:solidFill>
                <a:latin typeface="Times New Roman" panose="02020603050405020304" pitchFamily="18" charset="0"/>
              </a:rPr>
              <a:t>服务</a:t>
            </a:r>
            <a:r>
              <a:rPr lang="en-US" altLang="zh-CN" sz="1600">
                <a:solidFill>
                  <a:srgbClr val="0000FF"/>
                </a:solidFill>
                <a:latin typeface="Times New Roman" panose="02020603050405020304" pitchFamily="18" charset="0"/>
              </a:rPr>
              <a:t>1(</a:t>
            </a:r>
            <a:r>
              <a:rPr lang="zh-CN" altLang="en-US" sz="1600">
                <a:solidFill>
                  <a:srgbClr val="0000FF"/>
                </a:solidFill>
                <a:latin typeface="Times New Roman" panose="02020603050405020304" pitchFamily="18" charset="0"/>
              </a:rPr>
              <a:t>需求</a:t>
            </a:r>
            <a:r>
              <a:rPr lang="en-US" altLang="zh-CN" sz="1600">
                <a:solidFill>
                  <a:srgbClr val="0000FF"/>
                </a:solidFill>
                <a:latin typeface="Times New Roman" panose="02020603050405020304" pitchFamily="18" charset="0"/>
              </a:rPr>
              <a:t>)&gt;</a:t>
            </a:r>
            <a:r>
              <a:rPr lang="zh-CN" altLang="en-US" sz="1600">
                <a:solidFill>
                  <a:srgbClr val="080808"/>
                </a:solidFill>
                <a:latin typeface="Times New Roman" panose="02020603050405020304" pitchFamily="18" charset="0"/>
              </a:rPr>
              <a:t>是调用</a:t>
            </a:r>
            <a:r>
              <a:rPr lang="zh-CN" altLang="en-US" sz="1600">
                <a:solidFill>
                  <a:srgbClr val="0000FF"/>
                </a:solidFill>
                <a:latin typeface="Times New Roman" panose="02020603050405020304" pitchFamily="18" charset="0"/>
              </a:rPr>
              <a:t>构件</a:t>
            </a:r>
            <a:r>
              <a:rPr lang="en-US" altLang="zh-CN" sz="1600">
                <a:solidFill>
                  <a:srgbClr val="0000FF"/>
                </a:solidFill>
                <a:latin typeface="Times New Roman" panose="02020603050405020304" pitchFamily="18" charset="0"/>
              </a:rPr>
              <a:t>A</a:t>
            </a:r>
            <a:r>
              <a:rPr lang="zh-CN" altLang="en-US" sz="1600">
                <a:solidFill>
                  <a:srgbClr val="080808"/>
                </a:solidFill>
                <a:latin typeface="Times New Roman" panose="02020603050405020304" pitchFamily="18" charset="0"/>
              </a:rPr>
              <a:t>的服务</a:t>
            </a:r>
            <a:r>
              <a:rPr lang="en-US" altLang="zh-CN" sz="1600">
                <a:solidFill>
                  <a:srgbClr val="080808"/>
                </a:solidFill>
                <a:latin typeface="Times New Roman" panose="02020603050405020304" pitchFamily="18" charset="0"/>
              </a:rPr>
              <a:t>1</a:t>
            </a:r>
            <a:r>
              <a:rPr lang="zh-CN" altLang="en-US" sz="1600">
                <a:solidFill>
                  <a:srgbClr val="080808"/>
                </a:solidFill>
                <a:latin typeface="Times New Roman" panose="02020603050405020304" pitchFamily="18" charset="0"/>
              </a:rPr>
              <a:t>，还是</a:t>
            </a:r>
            <a:r>
              <a:rPr lang="zh-CN" altLang="en-US" sz="1600">
                <a:solidFill>
                  <a:srgbClr val="0000FF"/>
                </a:solidFill>
                <a:latin typeface="Times New Roman" panose="02020603050405020304" pitchFamily="18" charset="0"/>
              </a:rPr>
              <a:t>构件</a:t>
            </a:r>
            <a:r>
              <a:rPr lang="en-US" altLang="zh-CN" sz="1600">
                <a:solidFill>
                  <a:srgbClr val="0000FF"/>
                </a:solidFill>
                <a:latin typeface="Times New Roman" panose="02020603050405020304" pitchFamily="18" charset="0"/>
              </a:rPr>
              <a:t>B</a:t>
            </a:r>
            <a:r>
              <a:rPr lang="zh-CN" altLang="en-US" sz="1600">
                <a:solidFill>
                  <a:srgbClr val="080808"/>
                </a:solidFill>
                <a:latin typeface="Times New Roman" panose="02020603050405020304" pitchFamily="18" charset="0"/>
              </a:rPr>
              <a:t>的服务</a:t>
            </a:r>
            <a:r>
              <a:rPr lang="en-US" altLang="zh-CN" sz="1600">
                <a:solidFill>
                  <a:srgbClr val="080808"/>
                </a:solidFill>
                <a:latin typeface="Times New Roman" panose="02020603050405020304" pitchFamily="18" charset="0"/>
              </a:rPr>
              <a:t>1</a:t>
            </a:r>
          </a:p>
        </p:txBody>
      </p:sp>
      <p:sp>
        <p:nvSpPr>
          <p:cNvPr id="99" name="Rectangle 20"/>
          <p:cNvSpPr>
            <a:spLocks noChangeArrowheads="1"/>
          </p:cNvSpPr>
          <p:nvPr/>
        </p:nvSpPr>
        <p:spPr bwMode="auto">
          <a:xfrm>
            <a:off x="3008313" y="4110038"/>
            <a:ext cx="3448050" cy="646112"/>
          </a:xfrm>
          <a:prstGeom prst="rect">
            <a:avLst/>
          </a:prstGeom>
          <a:noFill/>
          <a:ln w="9525">
            <a:noFill/>
            <a:miter lim="800000"/>
          </a:ln>
          <a:effectLst/>
        </p:spPr>
        <p:txBody>
          <a:bodyPr>
            <a:spAutoFit/>
          </a:bodyPr>
          <a:lstStyle/>
          <a:p>
            <a:pPr>
              <a:defRPr/>
            </a:pPr>
            <a:r>
              <a:rPr lang="zh-CN" altLang="en-US" b="1" dirty="0">
                <a:solidFill>
                  <a:srgbClr val="080808"/>
                </a:solidFill>
                <a:latin typeface="Times New Roman" panose="02020603050405020304" pitchFamily="18" charset="0"/>
                <a:ea typeface="+mn-ea"/>
                <a:sym typeface="+mn-ea"/>
              </a:rPr>
              <a:t>系统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服务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服务总线 </a:t>
            </a:r>
            <a:r>
              <a:rPr lang="en-US" altLang="zh-CN" b="1" dirty="0">
                <a:solidFill>
                  <a:srgbClr val="080808"/>
                </a:solidFill>
                <a:latin typeface="Times New Roman" panose="02020603050405020304" pitchFamily="18" charset="0"/>
                <a:ea typeface="+mn-ea"/>
                <a:sym typeface="+mn-ea"/>
              </a:rPr>
              <a:t>(2000’s)</a:t>
            </a:r>
          </a:p>
          <a:p>
            <a:pPr>
              <a:defRPr/>
            </a:pPr>
            <a:r>
              <a:rPr lang="zh-CN" altLang="en-US" b="1" dirty="0">
                <a:solidFill>
                  <a:srgbClr val="080808"/>
                </a:solidFill>
                <a:latin typeface="Times New Roman" panose="02020603050405020304" pitchFamily="18" charset="0"/>
                <a:ea typeface="+mn-ea"/>
                <a:sym typeface="+mn-ea"/>
              </a:rPr>
              <a:t>服务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构件的公共标准接口</a:t>
            </a:r>
          </a:p>
        </p:txBody>
      </p:sp>
      <p:sp>
        <p:nvSpPr>
          <p:cNvPr id="100" name="Rectangle 21"/>
          <p:cNvSpPr>
            <a:spLocks noChangeArrowheads="1"/>
          </p:cNvSpPr>
          <p:nvPr/>
        </p:nvSpPr>
        <p:spPr bwMode="auto">
          <a:xfrm>
            <a:off x="3001963" y="6145213"/>
            <a:ext cx="3009900" cy="452432"/>
          </a:xfrm>
          <a:prstGeom prst="rect">
            <a:avLst/>
          </a:prstGeom>
          <a:noFill/>
          <a:ln w="9525">
            <a:noFill/>
            <a:miter lim="800000"/>
          </a:ln>
          <a:effectLst/>
        </p:spPr>
        <p:txBody>
          <a:bodyPr>
            <a:spAutoFit/>
          </a:bodyPr>
          <a:lstStyle/>
          <a:p>
            <a:pPr>
              <a:lnSpc>
                <a:spcPct val="130000"/>
              </a:lnSpc>
              <a:defRPr/>
            </a:pPr>
            <a:r>
              <a:rPr lang="zh-CN" altLang="en-US" b="1" dirty="0">
                <a:solidFill>
                  <a:srgbClr val="080808"/>
                </a:solidFill>
                <a:latin typeface="Times New Roman" panose="02020603050405020304" pitchFamily="18" charset="0"/>
                <a:ea typeface="+mn-ea"/>
                <a:sym typeface="+mn-ea"/>
              </a:rPr>
              <a:t>系统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对象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消息 </a:t>
            </a:r>
            <a:r>
              <a:rPr lang="en-US" altLang="zh-CN" b="1" dirty="0">
                <a:solidFill>
                  <a:srgbClr val="080808"/>
                </a:solidFill>
                <a:latin typeface="Times New Roman" panose="02020603050405020304" pitchFamily="18" charset="0"/>
                <a:ea typeface="+mn-ea"/>
                <a:sym typeface="+mn-ea"/>
              </a:rPr>
              <a:t>(1980’s )</a:t>
            </a:r>
          </a:p>
        </p:txBody>
      </p:sp>
      <p:grpSp>
        <p:nvGrpSpPr>
          <p:cNvPr id="36887" name="组合 100"/>
          <p:cNvGrpSpPr>
            <a:grpSpLocks/>
          </p:cNvGrpSpPr>
          <p:nvPr/>
        </p:nvGrpSpPr>
        <p:grpSpPr bwMode="auto">
          <a:xfrm>
            <a:off x="539750" y="1422400"/>
            <a:ext cx="6129338" cy="927100"/>
            <a:chOff x="596184" y="1340768"/>
            <a:chExt cx="6130054" cy="925827"/>
          </a:xfrm>
        </p:grpSpPr>
        <p:sp>
          <p:nvSpPr>
            <p:cNvPr id="102" name="圆角矩形 101"/>
            <p:cNvSpPr/>
            <p:nvPr/>
          </p:nvSpPr>
          <p:spPr bwMode="auto">
            <a:xfrm>
              <a:off x="596184" y="1340768"/>
              <a:ext cx="6130054" cy="925827"/>
            </a:xfrm>
            <a:prstGeom prst="roundRect">
              <a:avLst/>
            </a:prstGeom>
            <a:solidFill>
              <a:srgbClr val="FFFFCC"/>
            </a:solidFill>
            <a:ln w="9525" cap="flat" cmpd="sng" algn="ctr">
              <a:solidFill>
                <a:srgbClr val="FFC000"/>
              </a:solidFill>
              <a:prstDash val="solid"/>
              <a:round/>
              <a:headEnd type="none" w="med" len="med"/>
              <a:tailEnd type="none" w="med" len="med"/>
            </a:ln>
            <a:effectLst/>
          </p:spPr>
          <p:txBody>
            <a:bodyPr/>
            <a:lstStyle/>
            <a:p>
              <a:pPr>
                <a:buClr>
                  <a:srgbClr val="FF0000"/>
                </a:buClr>
                <a:buSzPct val="80000"/>
                <a:defRPr/>
              </a:pPr>
              <a:endParaRPr lang="zh-CN" altLang="en-US" sz="2400" b="1" dirty="0">
                <a:solidFill>
                  <a:srgbClr val="0000FF"/>
                </a:solidFill>
                <a:latin typeface="Times New Roman" panose="02020603050405020304" pitchFamily="18" charset="0"/>
                <a:ea typeface="+mn-ea"/>
              </a:endParaRPr>
            </a:p>
          </p:txBody>
        </p:sp>
        <p:sp>
          <p:nvSpPr>
            <p:cNvPr id="36895" name="Text Box 28"/>
            <p:cNvSpPr txBox="1">
              <a:spLocks noChangeArrowheads="1"/>
            </p:cNvSpPr>
            <p:nvPr/>
          </p:nvSpPr>
          <p:spPr bwMode="auto">
            <a:xfrm>
              <a:off x="685094" y="1359792"/>
              <a:ext cx="5952233" cy="89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nSpc>
                  <a:spcPct val="130000"/>
                </a:lnSpc>
                <a:spcBef>
                  <a:spcPct val="0"/>
                </a:spcBef>
                <a:spcAft>
                  <a:spcPct val="0"/>
                </a:spcAft>
                <a:buClr>
                  <a:srgbClr val="FF0000"/>
                </a:buClr>
                <a:buSzPct val="80000"/>
                <a:buFont typeface="Arial" panose="020B0604020202020204" pitchFamily="34" charset="0"/>
                <a:buNone/>
              </a:pPr>
              <a:r>
                <a:rPr lang="en-US" altLang="zh-CN">
                  <a:solidFill>
                    <a:srgbClr val="080808"/>
                  </a:solidFill>
                  <a:latin typeface="Times New Roman" panose="02020603050405020304" pitchFamily="18" charset="0"/>
                </a:rPr>
                <a:t>2000’s</a:t>
              </a:r>
              <a:r>
                <a:rPr lang="zh-CN" altLang="en-US">
                  <a:solidFill>
                    <a:srgbClr val="080808"/>
                  </a:solidFill>
                  <a:latin typeface="Times New Roman" panose="02020603050405020304" pitchFamily="18" charset="0"/>
                </a:rPr>
                <a:t>年代</a:t>
              </a:r>
              <a:r>
                <a:rPr lang="en-US" altLang="zh-CN">
                  <a:solidFill>
                    <a:srgbClr val="080808"/>
                  </a:solidFill>
                  <a:latin typeface="Times New Roman" panose="02020603050405020304" pitchFamily="18" charset="0"/>
                </a:rPr>
                <a:t>:</a:t>
              </a:r>
              <a:r>
                <a:rPr lang="en-US" altLang="zh-CN" sz="1800">
                  <a:solidFill>
                    <a:srgbClr val="FF0000"/>
                  </a:solidFill>
                  <a:latin typeface="Times New Roman" panose="02020603050405020304" pitchFamily="18" charset="0"/>
                </a:rPr>
                <a:t>   </a:t>
              </a:r>
              <a:r>
                <a:rPr lang="zh-CN" altLang="en-US">
                  <a:solidFill>
                    <a:srgbClr val="0000FF"/>
                  </a:solidFill>
                  <a:latin typeface="Times New Roman" panose="02020603050405020304" pitchFamily="18" charset="0"/>
                </a:rPr>
                <a:t>面向服务的体系结构</a:t>
              </a:r>
              <a:r>
                <a:rPr lang="en-US" altLang="zh-CN">
                  <a:solidFill>
                    <a:srgbClr val="0000FF"/>
                  </a:solidFill>
                  <a:latin typeface="Times New Roman" panose="02020603050405020304" pitchFamily="18" charset="0"/>
                </a:rPr>
                <a:t>SOA </a:t>
              </a:r>
              <a:r>
                <a:rPr lang="zh-CN" altLang="en-US">
                  <a:solidFill>
                    <a:srgbClr val="0000FF"/>
                  </a:solidFill>
                  <a:latin typeface="Times New Roman" panose="02020603050405020304" pitchFamily="18" charset="0"/>
                </a:rPr>
                <a:t>方法</a:t>
              </a:r>
              <a:r>
                <a:rPr lang="en-US" altLang="zh-CN">
                  <a:solidFill>
                    <a:srgbClr val="0000FF"/>
                  </a:solidFill>
                  <a:latin typeface="Times New Roman" panose="02020603050405020304" pitchFamily="18" charset="0"/>
                </a:rPr>
                <a:t>  </a:t>
              </a:r>
              <a:r>
                <a:rPr lang="en-US" altLang="zh-CN" sz="1800">
                  <a:solidFill>
                    <a:srgbClr val="FF0000"/>
                  </a:solidFill>
                  <a:latin typeface="Times New Roman" panose="02020603050405020304" pitchFamily="18" charset="0"/>
                  <a:sym typeface="Wingdings" panose="05000000000000000000" pitchFamily="2" charset="2"/>
                </a:rPr>
                <a:t> </a:t>
              </a:r>
            </a:p>
            <a:p>
              <a:pPr>
                <a:lnSpc>
                  <a:spcPct val="130000"/>
                </a:lnSpc>
                <a:spcBef>
                  <a:spcPct val="0"/>
                </a:spcBef>
                <a:spcAft>
                  <a:spcPct val="0"/>
                </a:spcAft>
                <a:buClrTx/>
                <a:buFont typeface="Arial" panose="020B0604020202020204" pitchFamily="34" charset="0"/>
                <a:buNone/>
              </a:pPr>
              <a:r>
                <a:rPr lang="en-US" altLang="zh-CN">
                  <a:solidFill>
                    <a:srgbClr val="0000FF"/>
                  </a:solidFill>
                  <a:latin typeface="Times New Roman" panose="02020603050405020304" pitchFamily="18" charset="0"/>
                  <a:sym typeface="Wingdings" panose="05000000000000000000" pitchFamily="2" charset="2"/>
                </a:rPr>
                <a:t>              </a:t>
              </a:r>
              <a:r>
                <a:rPr lang="zh-CN" altLang="en-US">
                  <a:solidFill>
                    <a:srgbClr val="0000FF"/>
                  </a:solidFill>
                  <a:latin typeface="Times New Roman" panose="02020603050405020304" pitchFamily="18" charset="0"/>
                  <a:sym typeface="Wingdings" panose="05000000000000000000" pitchFamily="2" charset="2"/>
                </a:rPr>
                <a:t>基于</a:t>
              </a:r>
              <a:r>
                <a:rPr lang="en-US" altLang="zh-CN">
                  <a:solidFill>
                    <a:srgbClr val="0000FF"/>
                  </a:solidFill>
                  <a:latin typeface="Times New Roman" panose="02020603050405020304" pitchFamily="18" charset="0"/>
                  <a:sym typeface="Wingdings" panose="05000000000000000000" pitchFamily="2" charset="2"/>
                </a:rPr>
                <a:t>Internet</a:t>
              </a:r>
              <a:r>
                <a:rPr lang="zh-CN" altLang="en-US">
                  <a:solidFill>
                    <a:srgbClr val="0000FF"/>
                  </a:solidFill>
                  <a:latin typeface="Times New Roman" panose="02020603050405020304" pitchFamily="18" charset="0"/>
                  <a:sym typeface="Wingdings" panose="05000000000000000000" pitchFamily="2" charset="2"/>
                </a:rPr>
                <a:t>与云计算的软件开发方法</a:t>
              </a:r>
              <a:endParaRPr lang="en-US" altLang="zh-CN">
                <a:solidFill>
                  <a:srgbClr val="0000FF"/>
                </a:solidFill>
                <a:latin typeface="Times New Roman" panose="02020603050405020304" pitchFamily="18" charset="0"/>
              </a:endParaRPr>
            </a:p>
          </p:txBody>
        </p:sp>
      </p:grpSp>
      <p:sp>
        <p:nvSpPr>
          <p:cNvPr id="104" name="上箭头 103"/>
          <p:cNvSpPr/>
          <p:nvPr/>
        </p:nvSpPr>
        <p:spPr bwMode="auto">
          <a:xfrm>
            <a:off x="4305300" y="5892800"/>
            <a:ext cx="215900" cy="287338"/>
          </a:xfrm>
          <a:prstGeom prst="upArrow">
            <a:avLst/>
          </a:prstGeom>
          <a:solidFill>
            <a:srgbClr val="99FF99"/>
          </a:solidFill>
          <a:ln w="9525" cap="flat" cmpd="sng" algn="ctr">
            <a:solidFill>
              <a:srgbClr val="080808"/>
            </a:solidFill>
            <a:prstDash val="solid"/>
            <a:round/>
            <a:headEnd type="none" w="med" len="med"/>
            <a:tailEnd type="non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05" name="上箭头 104"/>
          <p:cNvSpPr/>
          <p:nvPr/>
        </p:nvSpPr>
        <p:spPr bwMode="auto">
          <a:xfrm>
            <a:off x="4300538" y="4826000"/>
            <a:ext cx="215900" cy="576263"/>
          </a:xfrm>
          <a:prstGeom prst="upArrow">
            <a:avLst/>
          </a:prstGeom>
          <a:solidFill>
            <a:srgbClr val="99FF99"/>
          </a:solidFill>
          <a:ln w="9525" cap="flat" cmpd="sng" algn="ctr">
            <a:solidFill>
              <a:srgbClr val="080808"/>
            </a:solidFill>
            <a:prstDash val="solid"/>
            <a:round/>
            <a:headEnd type="none" w="med" len="med"/>
            <a:tailEnd type="none" w="med" len="med"/>
          </a:ln>
          <a:effectLst/>
        </p:spPr>
        <p:txBody>
          <a:bodyPr/>
          <a:lstStyle/>
          <a:p>
            <a:pPr eaLnBrk="1" fontAlgn="auto" hangingPunct="1">
              <a:spcBef>
                <a:spcPts val="0"/>
              </a:spcBef>
              <a:spcAft>
                <a:spcPts val="0"/>
              </a:spcAft>
              <a:defRPr/>
            </a:pPr>
            <a:endParaRPr lang="zh-CN" altLang="en-US" sz="2400" b="1" kern="0">
              <a:solidFill>
                <a:srgbClr val="080808"/>
              </a:solidFill>
              <a:latin typeface="Times New Roman" panose="02020603050405020304" pitchFamily="18" charset="0"/>
              <a:ea typeface="+mn-ea"/>
            </a:endParaRPr>
          </a:p>
        </p:txBody>
      </p:sp>
      <p:sp>
        <p:nvSpPr>
          <p:cNvPr id="106" name="Rectangle 21"/>
          <p:cNvSpPr>
            <a:spLocks noChangeArrowheads="1"/>
          </p:cNvSpPr>
          <p:nvPr/>
        </p:nvSpPr>
        <p:spPr bwMode="auto">
          <a:xfrm>
            <a:off x="2955925" y="5426075"/>
            <a:ext cx="3336925" cy="452438"/>
          </a:xfrm>
          <a:prstGeom prst="rect">
            <a:avLst/>
          </a:prstGeom>
          <a:noFill/>
          <a:ln w="9525">
            <a:noFill/>
            <a:miter lim="800000"/>
          </a:ln>
          <a:effectLst/>
        </p:spPr>
        <p:txBody>
          <a:bodyPr>
            <a:spAutoFit/>
          </a:bodyPr>
          <a:lstStyle/>
          <a:p>
            <a:pPr>
              <a:lnSpc>
                <a:spcPct val="130000"/>
              </a:lnSpc>
              <a:defRPr/>
            </a:pPr>
            <a:r>
              <a:rPr lang="zh-CN" altLang="en-US" b="1" dirty="0">
                <a:solidFill>
                  <a:srgbClr val="080808"/>
                </a:solidFill>
                <a:latin typeface="Times New Roman" panose="02020603050405020304" pitchFamily="18" charset="0"/>
                <a:ea typeface="+mn-ea"/>
                <a:sym typeface="+mn-ea"/>
              </a:rPr>
              <a:t>系统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构件 </a:t>
            </a:r>
            <a:r>
              <a:rPr lang="en-US" altLang="zh-CN" b="1" dirty="0">
                <a:solidFill>
                  <a:srgbClr val="080808"/>
                </a:solidFill>
                <a:latin typeface="Times New Roman" panose="02020603050405020304" pitchFamily="18" charset="0"/>
                <a:ea typeface="+mn-ea"/>
                <a:sym typeface="+mn-ea"/>
              </a:rPr>
              <a:t>+ </a:t>
            </a:r>
            <a:r>
              <a:rPr lang="zh-CN" altLang="en-US" b="1" dirty="0">
                <a:solidFill>
                  <a:srgbClr val="080808"/>
                </a:solidFill>
                <a:latin typeface="Times New Roman" panose="02020603050405020304" pitchFamily="18" charset="0"/>
                <a:ea typeface="+mn-ea"/>
                <a:sym typeface="+mn-ea"/>
              </a:rPr>
              <a:t>连接件 </a:t>
            </a:r>
            <a:r>
              <a:rPr lang="en-US" altLang="zh-CN" b="1" dirty="0">
                <a:solidFill>
                  <a:srgbClr val="080808"/>
                </a:solidFill>
                <a:latin typeface="Times New Roman" panose="02020603050405020304" pitchFamily="18" charset="0"/>
                <a:ea typeface="+mn-ea"/>
                <a:sym typeface="+mn-ea"/>
              </a:rPr>
              <a:t>(1990’s )</a:t>
            </a:r>
          </a:p>
        </p:txBody>
      </p:sp>
      <p:grpSp>
        <p:nvGrpSpPr>
          <p:cNvPr id="36891" name="Group 22"/>
          <p:cNvGrpSpPr>
            <a:grpSpLocks/>
          </p:cNvGrpSpPr>
          <p:nvPr/>
        </p:nvGrpSpPr>
        <p:grpSpPr bwMode="auto">
          <a:xfrm>
            <a:off x="6791325" y="949325"/>
            <a:ext cx="2089150" cy="1708150"/>
            <a:chOff x="4149" y="1296"/>
            <a:chExt cx="1316" cy="1076"/>
          </a:xfrm>
        </p:grpSpPr>
        <p:pic>
          <p:nvPicPr>
            <p:cNvPr id="36892"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 y="1298"/>
              <a:ext cx="108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3" name="Rectangle 25"/>
            <p:cNvSpPr>
              <a:spLocks noChangeArrowheads="1"/>
            </p:cNvSpPr>
            <p:nvPr/>
          </p:nvSpPr>
          <p:spPr bwMode="auto">
            <a:xfrm>
              <a:off x="4149" y="1296"/>
              <a:ext cx="271"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1600">
                  <a:solidFill>
                    <a:schemeClr val="tx1"/>
                  </a:solidFill>
                  <a:latin typeface="Arial" panose="020B0604020202020204" pitchFamily="34" charset="0"/>
                </a:rPr>
                <a:t>城镇与城市的构建</a:t>
              </a:r>
            </a:p>
          </p:txBody>
        </p:sp>
      </p:grpSp>
      <p:sp>
        <p:nvSpPr>
          <p:cNvPr id="32"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33"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软件及其开发方式的发展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down)">
                                      <p:cBhvr>
                                        <p:cTn id="12" dur="500"/>
                                        <p:tgtEl>
                                          <p:spTgt spid="104"/>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down)">
                                      <p:cBhvr>
                                        <p:cTn id="16" dur="500"/>
                                        <p:tgtEl>
                                          <p:spTgt spid="1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down)">
                                      <p:cBhvr>
                                        <p:cTn id="21" dur="500"/>
                                        <p:tgtEl>
                                          <p:spTgt spid="105"/>
                                        </p:tgtEl>
                                      </p:cBhvr>
                                    </p:animEffect>
                                  </p:child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wipe(down)">
                                      <p:cBhvr>
                                        <p:cTn id="2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4" grpId="0" animBg="1"/>
      <p:bldP spid="105" grpId="0" animBg="1"/>
      <p:bldP spid="1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dirty="0" smtClean="0">
                <a:latin typeface="Times New Roman" panose="02020603050405020304" pitchFamily="18" charset="0"/>
                <a:cs typeface="Times New Roman" panose="02020603050405020304" pitchFamily="18" charset="0"/>
              </a:rPr>
              <a:t>1950-1960</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软件 </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程序</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(Program)</a:t>
            </a:r>
            <a:b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面向过程的软件 </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算法</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(Algorithm) +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数据结构</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(Data Structure)</a:t>
            </a:r>
          </a:p>
          <a:p>
            <a:pPr eaLnBrk="1" hangingPunct="1"/>
            <a:r>
              <a:rPr lang="en-US" altLang="zh-CN" dirty="0" smtClean="0">
                <a:latin typeface="Times New Roman" panose="02020603050405020304" pitchFamily="18" charset="0"/>
                <a:cs typeface="Times New Roman" panose="02020603050405020304" pitchFamily="18" charset="0"/>
              </a:rPr>
              <a:t>1970</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软件 </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程序</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(Program) +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文档</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(Document)</a:t>
            </a:r>
            <a:b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软件 </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程序</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(Program) +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文档</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(Document) + </a:t>
            </a:r>
            <a:r>
              <a:rPr lang="zh-CN" altLang="en-US" dirty="0" smtClean="0">
                <a:solidFill>
                  <a:srgbClr val="0000FF"/>
                </a:solidFill>
                <a:latin typeface="Times New Roman" panose="02020603050405020304" pitchFamily="18" charset="0"/>
                <a:ea typeface="楷体_GB2312" pitchFamily="49" charset="-122"/>
                <a:cs typeface="Times New Roman" panose="02020603050405020304" pitchFamily="18" charset="0"/>
              </a:rPr>
              <a:t>数据</a:t>
            </a:r>
            <a:r>
              <a:rPr lang="en-US" altLang="zh-CN" dirty="0" smtClean="0">
                <a:solidFill>
                  <a:srgbClr val="0000FF"/>
                </a:solidFill>
                <a:latin typeface="Times New Roman" panose="02020603050405020304" pitchFamily="18" charset="0"/>
                <a:ea typeface="楷体_GB2312" pitchFamily="49" charset="-122"/>
                <a:cs typeface="Times New Roman" panose="02020603050405020304" pitchFamily="18" charset="0"/>
              </a:rPr>
              <a:t>(Data)</a:t>
            </a:r>
          </a:p>
          <a:p>
            <a:pPr eaLnBrk="1" hangingPunct="1"/>
            <a:r>
              <a:rPr lang="en-US" altLang="zh-CN" dirty="0" smtClean="0">
                <a:latin typeface="Times New Roman" panose="02020603050405020304" pitchFamily="18" charset="0"/>
                <a:cs typeface="Times New Roman" panose="02020603050405020304" pitchFamily="18" charset="0"/>
              </a:rPr>
              <a:t>1980-1990</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面向对象的软件 </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对象</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(Object) +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消息</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(Message)</a:t>
            </a:r>
          </a:p>
          <a:p>
            <a:pPr eaLnBrk="1" hangingPunct="1"/>
            <a:r>
              <a:rPr lang="en-US" altLang="zh-CN" dirty="0" smtClean="0">
                <a:latin typeface="Times New Roman" panose="02020603050405020304" pitchFamily="18" charset="0"/>
                <a:cs typeface="Times New Roman" panose="02020603050405020304" pitchFamily="18" charset="0"/>
              </a:rPr>
              <a:t>1990</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至今：</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面向构件的软件 </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构件</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(Component) +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框架</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(Framework)</a:t>
            </a:r>
            <a:b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b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 面向服务的软件 </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服务</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(Service) +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消息</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mtClean="0">
                <a:solidFill>
                  <a:srgbClr val="FF0000"/>
                </a:solidFill>
                <a:latin typeface="Times New Roman" panose="02020603050405020304" pitchFamily="18" charset="0"/>
                <a:ea typeface="楷体_GB2312" pitchFamily="49" charset="-122"/>
                <a:cs typeface="Times New Roman" panose="02020603050405020304" pitchFamily="18" charset="0"/>
              </a:rPr>
              <a:t>Message) + </a:t>
            </a:r>
            <a:r>
              <a:rPr lang="zh-CN" altLang="en-US" smtClean="0">
                <a:solidFill>
                  <a:srgbClr val="FF0000"/>
                </a:solidFill>
                <a:latin typeface="Times New Roman" panose="02020603050405020304" pitchFamily="18" charset="0"/>
                <a:ea typeface="楷体_GB2312" pitchFamily="49" charset="-122"/>
                <a:cs typeface="Times New Roman" panose="02020603050405020304" pitchFamily="18" charset="0"/>
              </a:rPr>
              <a:t>总线</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(Bus)</a:t>
            </a:r>
            <a:endParaRPr lang="en-US" altLang="zh-CN"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软件开发</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技术的发展过程</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395288" y="1484313"/>
            <a:ext cx="8208962" cy="5113337"/>
          </a:xfrm>
          <a:prstGeom prst="rect">
            <a:avLst/>
          </a:prstGeom>
        </p:spPr>
        <p:txBody>
          <a:bodyPr/>
          <a:lstStyle/>
          <a:p>
            <a:pPr eaLnBrk="1" hangingPunct="1">
              <a:spcBef>
                <a:spcPct val="60000"/>
              </a:spcBef>
            </a:pPr>
            <a:r>
              <a:rPr lang="zh-CN" altLang="en-US" dirty="0" smtClean="0">
                <a:latin typeface="Times New Roman" panose="02020603050405020304" pitchFamily="18" charset="0"/>
                <a:cs typeface="Times New Roman" panose="02020603050405020304" pitchFamily="18" charset="0"/>
              </a:rPr>
              <a:t>阶段</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：企业定制独立的程序</a:t>
            </a:r>
            <a:r>
              <a:rPr lang="en-US" altLang="zh-CN" dirty="0" smtClean="0">
                <a:latin typeface="Times New Roman" panose="02020603050405020304" pitchFamily="18" charset="0"/>
                <a:cs typeface="Times New Roman" panose="02020603050405020304" pitchFamily="18" charset="0"/>
              </a:rPr>
              <a:t>(I</a:t>
            </a:r>
            <a:r>
              <a:rPr lang="en-US" altLang="zh-TW" dirty="0" smtClean="0">
                <a:latin typeface="Times New Roman" panose="02020603050405020304" pitchFamily="18" charset="0"/>
                <a:cs typeface="Times New Roman" panose="02020603050405020304" pitchFamily="18" charset="0"/>
              </a:rPr>
              <a:t>ndependent Programming Service</a:t>
            </a:r>
            <a:r>
              <a:rPr lang="en-US" altLang="zh-CN" dirty="0" smtClean="0">
                <a:latin typeface="Times New Roman" panose="02020603050405020304" pitchFamily="18" charset="0"/>
                <a:cs typeface="Times New Roman" panose="02020603050405020304" pitchFamily="18" charset="0"/>
              </a:rPr>
              <a:t>)</a:t>
            </a:r>
          </a:p>
          <a:p>
            <a:pPr eaLnBrk="1" hangingPunct="1">
              <a:spcBef>
                <a:spcPct val="60000"/>
              </a:spcBef>
            </a:pPr>
            <a:r>
              <a:rPr lang="zh-CN" altLang="en-US" dirty="0" smtClean="0">
                <a:latin typeface="Times New Roman" panose="02020603050405020304" pitchFamily="18" charset="0"/>
                <a:cs typeface="Times New Roman" panose="02020603050405020304" pitchFamily="18" charset="0"/>
              </a:rPr>
              <a:t>阶段</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：早期的小众的软件产品</a:t>
            </a:r>
            <a:r>
              <a:rPr lang="en-US" altLang="zh-CN"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Software Product</a:t>
            </a:r>
            <a:r>
              <a:rPr lang="en-US" altLang="zh-CN"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eaLnBrk="1" hangingPunct="1">
              <a:spcBef>
                <a:spcPct val="60000"/>
              </a:spcBef>
            </a:pPr>
            <a:r>
              <a:rPr lang="zh-CN" altLang="en-US" dirty="0" smtClean="0">
                <a:latin typeface="Times New Roman" panose="02020603050405020304" pitchFamily="18" charset="0"/>
                <a:cs typeface="Times New Roman" panose="02020603050405020304" pitchFamily="18" charset="0"/>
              </a:rPr>
              <a:t>阶段</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：企业解决方案</a:t>
            </a:r>
            <a:r>
              <a:rPr lang="en-US" altLang="zh-CN" dirty="0" smtClean="0">
                <a:latin typeface="Times New Roman" panose="02020603050405020304" pitchFamily="18" charset="0"/>
                <a:cs typeface="Times New Roman" panose="02020603050405020304" pitchFamily="18" charset="0"/>
              </a:rPr>
              <a:t>(Enterprise</a:t>
            </a:r>
            <a:r>
              <a:rPr lang="en-US" altLang="zh-TW" dirty="0" smtClean="0">
                <a:latin typeface="Times New Roman" panose="02020603050405020304" pitchFamily="18" charset="0"/>
                <a:cs typeface="Times New Roman" panose="02020603050405020304" pitchFamily="18" charset="0"/>
              </a:rPr>
              <a:t> Solution</a:t>
            </a:r>
            <a:r>
              <a:rPr lang="en-US" altLang="zh-CN"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eaLnBrk="1" hangingPunct="1">
              <a:spcBef>
                <a:spcPct val="60000"/>
              </a:spcBef>
            </a:pPr>
            <a:r>
              <a:rPr lang="zh-CN" altLang="en-US" dirty="0" smtClean="0">
                <a:latin typeface="Times New Roman" panose="02020603050405020304" pitchFamily="18" charset="0"/>
                <a:cs typeface="Times New Roman" panose="02020603050405020304" pitchFamily="18" charset="0"/>
              </a:rPr>
              <a:t>阶段</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：支持大众应用的软件包</a:t>
            </a:r>
            <a:r>
              <a:rPr lang="en-US" altLang="zh-CN" dirty="0" smtClean="0">
                <a:latin typeface="Times New Roman" panose="02020603050405020304" pitchFamily="18" charset="0"/>
                <a:cs typeface="Times New Roman" panose="02020603050405020304" pitchFamily="18" charset="0"/>
              </a:rPr>
              <a:t>(Packaged</a:t>
            </a:r>
            <a:r>
              <a:rPr lang="en-US" altLang="zh-TW" dirty="0" smtClean="0">
                <a:latin typeface="Times New Roman" panose="02020603050405020304" pitchFamily="18" charset="0"/>
                <a:cs typeface="Times New Roman" panose="02020603050405020304" pitchFamily="18" charset="0"/>
              </a:rPr>
              <a:t> Software for the Mass</a:t>
            </a:r>
            <a:r>
              <a:rPr lang="en-US" altLang="zh-CN"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阶段</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：网络软件与服务</a:t>
            </a:r>
            <a:r>
              <a:rPr lang="en-US" altLang="zh-CN" dirty="0" smtClean="0">
                <a:latin typeface="Times New Roman" panose="02020603050405020304" pitchFamily="18" charset="0"/>
                <a:cs typeface="Times New Roman" panose="02020603050405020304" pitchFamily="18" charset="0"/>
              </a:rPr>
              <a:t>(Internet-Based Software and Service)</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从另一个角度看软件产业的发展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2" name="Picture 4" descr="Oracle"/>
          <p:cNvPicPr>
            <a:picLocks noChangeAspect="1" noChangeArrowheads="1"/>
          </p:cNvPicPr>
          <p:nvPr/>
        </p:nvPicPr>
        <p:blipFill>
          <a:blip r:embed="rId3">
            <a:extLst>
              <a:ext uri="{28A0092B-C50C-407E-A947-70E740481C1C}">
                <a14:useLocalDpi xmlns:a14="http://schemas.microsoft.com/office/drawing/2010/main" val="0"/>
              </a:ext>
            </a:extLst>
          </a:blip>
          <a:srcRect t="40335" b="40752"/>
          <a:stretch>
            <a:fillRect/>
          </a:stretch>
        </p:blipFill>
        <p:spPr bwMode="auto">
          <a:xfrm>
            <a:off x="5940425" y="1700213"/>
            <a:ext cx="30384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Picture 5" descr="sap_logo_hire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484313"/>
            <a:ext cx="18716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BM%20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150" y="1765300"/>
            <a:ext cx="25923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7" name="Picture 9" descr="microsoft-logo_jpg"/>
          <p:cNvPicPr>
            <a:picLocks noChangeAspect="1" noChangeArrowheads="1"/>
          </p:cNvPicPr>
          <p:nvPr/>
        </p:nvPicPr>
        <p:blipFill>
          <a:blip r:embed="rId6">
            <a:extLst>
              <a:ext uri="{28A0092B-C50C-407E-A947-70E740481C1C}">
                <a14:useLocalDpi xmlns:a14="http://schemas.microsoft.com/office/drawing/2010/main" val="0"/>
              </a:ext>
            </a:extLst>
          </a:blip>
          <a:srcRect t="49635" b="24374"/>
          <a:stretch>
            <a:fillRect/>
          </a:stretch>
        </p:blipFill>
        <p:spPr bwMode="auto">
          <a:xfrm>
            <a:off x="323850" y="4260850"/>
            <a:ext cx="2881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9" name="Picture 11" descr="apple-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563" y="4862513"/>
            <a:ext cx="11303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101" name="Picture 13" descr="yahoo-logo2"/>
          <p:cNvPicPr>
            <a:picLocks noChangeAspect="1" noChangeArrowheads="1"/>
          </p:cNvPicPr>
          <p:nvPr/>
        </p:nvPicPr>
        <p:blipFill>
          <a:blip r:embed="rId8">
            <a:extLst>
              <a:ext uri="{28A0092B-C50C-407E-A947-70E740481C1C}">
                <a14:useLocalDpi xmlns:a14="http://schemas.microsoft.com/office/drawing/2010/main" val="0"/>
              </a:ext>
            </a:extLst>
          </a:blip>
          <a:srcRect t="33946" b="38300"/>
          <a:stretch>
            <a:fillRect/>
          </a:stretch>
        </p:blipFill>
        <p:spPr bwMode="auto">
          <a:xfrm>
            <a:off x="4067175" y="3573463"/>
            <a:ext cx="25209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103" name="Picture 15" descr="google-logo-voor-nieuws-5178_google_logo"/>
          <p:cNvPicPr>
            <a:picLocks noChangeAspect="1" noChangeArrowheads="1"/>
          </p:cNvPicPr>
          <p:nvPr/>
        </p:nvPicPr>
        <p:blipFill>
          <a:blip r:embed="rId9" cstate="print">
            <a:extLst>
              <a:ext uri="{28A0092B-C50C-407E-A947-70E740481C1C}">
                <a14:useLocalDpi xmlns:a14="http://schemas.microsoft.com/office/drawing/2010/main" val="0"/>
              </a:ext>
            </a:extLst>
          </a:blip>
          <a:srcRect t="24678" b="21465"/>
          <a:stretch>
            <a:fillRect/>
          </a:stretch>
        </p:blipFill>
        <p:spPr bwMode="auto">
          <a:xfrm>
            <a:off x="6696075" y="3500438"/>
            <a:ext cx="2447925"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105" name="Picture 17" descr="page-facebook-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5511800"/>
            <a:ext cx="23034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107" name="Picture 19" descr="twitter-logo"/>
          <p:cNvPicPr>
            <a:picLocks noChangeAspect="1" noChangeArrowheads="1"/>
          </p:cNvPicPr>
          <p:nvPr/>
        </p:nvPicPr>
        <p:blipFill>
          <a:blip r:embed="rId11">
            <a:extLst>
              <a:ext uri="{28A0092B-C50C-407E-A947-70E740481C1C}">
                <a14:useLocalDpi xmlns:a14="http://schemas.microsoft.com/office/drawing/2010/main" val="0"/>
              </a:ext>
            </a:extLst>
          </a:blip>
          <a:srcRect l="5099" t="19283" r="3189" b="17274"/>
          <a:stretch>
            <a:fillRect/>
          </a:stretch>
        </p:blipFill>
        <p:spPr bwMode="auto">
          <a:xfrm>
            <a:off x="4068763" y="5583238"/>
            <a:ext cx="25908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20"/>
          <p:cNvSpPr txBox="1">
            <a:spLocks noChangeArrowheads="1"/>
          </p:cNvSpPr>
          <p:nvPr/>
        </p:nvSpPr>
        <p:spPr bwMode="auto">
          <a:xfrm>
            <a:off x="395288" y="2928938"/>
            <a:ext cx="4261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b="0" dirty="0">
                <a:solidFill>
                  <a:schemeClr val="tx1"/>
                </a:solidFill>
              </a:rPr>
              <a:t>科学计算软件</a:t>
            </a:r>
            <a:r>
              <a:rPr lang="en-US" altLang="zh-CN" sz="1800" b="0" dirty="0">
                <a:solidFill>
                  <a:schemeClr val="tx1"/>
                </a:solidFill>
              </a:rPr>
              <a:t>@</a:t>
            </a:r>
            <a:r>
              <a:rPr lang="en-US" altLang="zh-CN" sz="1800" b="0" dirty="0" smtClean="0">
                <a:solidFill>
                  <a:schemeClr val="tx1"/>
                </a:solidFill>
              </a:rPr>
              <a:t>Mainframe</a:t>
            </a:r>
            <a:r>
              <a:rPr lang="zh-CN" altLang="en-US" sz="1800" b="0" dirty="0" smtClean="0">
                <a:solidFill>
                  <a:schemeClr val="tx1"/>
                </a:solidFill>
              </a:rPr>
              <a:t>（大型主机）</a:t>
            </a:r>
            <a:endParaRPr lang="en-US" altLang="zh-CN" sz="1800" b="0" dirty="0">
              <a:solidFill>
                <a:schemeClr val="tx1"/>
              </a:solidFill>
            </a:endParaRPr>
          </a:p>
        </p:txBody>
      </p:sp>
      <p:sp>
        <p:nvSpPr>
          <p:cNvPr id="217109" name="Text Box 21"/>
          <p:cNvSpPr txBox="1">
            <a:spLocks noChangeArrowheads="1"/>
          </p:cNvSpPr>
          <p:nvPr/>
        </p:nvSpPr>
        <p:spPr bwMode="auto">
          <a:xfrm>
            <a:off x="598488" y="6313488"/>
            <a:ext cx="2255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b="0">
                <a:solidFill>
                  <a:schemeClr val="tx1"/>
                </a:solidFill>
              </a:rPr>
              <a:t>面向个人的软件</a:t>
            </a:r>
            <a:r>
              <a:rPr lang="en-US" altLang="zh-CN" sz="1800" b="0">
                <a:solidFill>
                  <a:schemeClr val="tx1"/>
                </a:solidFill>
              </a:rPr>
              <a:t>@PC</a:t>
            </a:r>
          </a:p>
        </p:txBody>
      </p:sp>
      <p:sp>
        <p:nvSpPr>
          <p:cNvPr id="217110" name="Text Box 22"/>
          <p:cNvSpPr txBox="1">
            <a:spLocks noChangeArrowheads="1"/>
          </p:cNvSpPr>
          <p:nvPr/>
        </p:nvSpPr>
        <p:spPr bwMode="auto">
          <a:xfrm>
            <a:off x="5216525" y="2352675"/>
            <a:ext cx="3082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b="0">
                <a:solidFill>
                  <a:schemeClr val="tx1"/>
                </a:solidFill>
              </a:rPr>
              <a:t>面向商业的软件</a:t>
            </a:r>
            <a:r>
              <a:rPr lang="en-US" altLang="zh-CN" sz="1800" b="0">
                <a:solidFill>
                  <a:schemeClr val="tx1"/>
                </a:solidFill>
              </a:rPr>
              <a:t>@PC&amp;Server</a:t>
            </a:r>
          </a:p>
        </p:txBody>
      </p:sp>
      <p:sp>
        <p:nvSpPr>
          <p:cNvPr id="217111" name="Text Box 23"/>
          <p:cNvSpPr txBox="1">
            <a:spLocks noChangeArrowheads="1"/>
          </p:cNvSpPr>
          <p:nvPr/>
        </p:nvSpPr>
        <p:spPr bwMode="auto">
          <a:xfrm>
            <a:off x="5003800" y="4225925"/>
            <a:ext cx="230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b="0">
                <a:solidFill>
                  <a:schemeClr val="tx1"/>
                </a:solidFill>
              </a:rPr>
              <a:t>服务化软件</a:t>
            </a:r>
            <a:r>
              <a:rPr lang="en-US" altLang="zh-CN" sz="1800" b="0">
                <a:solidFill>
                  <a:schemeClr val="tx1"/>
                </a:solidFill>
              </a:rPr>
              <a:t>@Internet</a:t>
            </a:r>
          </a:p>
        </p:txBody>
      </p:sp>
      <p:sp>
        <p:nvSpPr>
          <p:cNvPr id="217112" name="Text Box 24"/>
          <p:cNvSpPr txBox="1">
            <a:spLocks noChangeArrowheads="1"/>
          </p:cNvSpPr>
          <p:nvPr/>
        </p:nvSpPr>
        <p:spPr bwMode="auto">
          <a:xfrm>
            <a:off x="4427538" y="6386513"/>
            <a:ext cx="4272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en-US" altLang="zh-CN" sz="1800" dirty="0">
                <a:solidFill>
                  <a:schemeClr val="tx1"/>
                </a:solidFill>
                <a:latin typeface="Times New Roman" panose="02020603050405020304" pitchFamily="18" charset="0"/>
                <a:cs typeface="Times New Roman" panose="02020603050405020304" pitchFamily="18" charset="0"/>
              </a:rPr>
              <a:t>Social, Local, Mobile(</a:t>
            </a:r>
            <a:r>
              <a:rPr lang="en-US" altLang="zh-CN" sz="1800" dirty="0" err="1">
                <a:solidFill>
                  <a:srgbClr val="C00000"/>
                </a:solidFill>
                <a:latin typeface="Times New Roman" panose="02020603050405020304" pitchFamily="18" charset="0"/>
                <a:cs typeface="Times New Roman" panose="02020603050405020304" pitchFamily="18" charset="0"/>
              </a:rPr>
              <a:t>SoLoMo</a:t>
            </a:r>
            <a:r>
              <a:rPr lang="en-US" altLang="zh-CN" sz="1800" dirty="0">
                <a:solidFill>
                  <a:schemeClr val="tx1"/>
                </a:solidFill>
                <a:latin typeface="Times New Roman" panose="02020603050405020304" pitchFamily="18" charset="0"/>
                <a:cs typeface="Times New Roman" panose="02020603050405020304" pitchFamily="18" charset="0"/>
              </a:rPr>
              <a:t>)@Internet</a:t>
            </a:r>
          </a:p>
        </p:txBody>
      </p:sp>
      <p:sp>
        <p:nvSpPr>
          <p:cNvPr id="217113" name="AutoShape 25"/>
          <p:cNvSpPr>
            <a:spLocks noChangeArrowheads="1"/>
          </p:cNvSpPr>
          <p:nvPr/>
        </p:nvSpPr>
        <p:spPr bwMode="auto">
          <a:xfrm rot="5400000">
            <a:off x="1476376" y="3429000"/>
            <a:ext cx="863600" cy="7207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0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0 w 21600"/>
              <a:gd name="T27" fmla="*/ 2147483646 h 21600"/>
              <a:gd name="T28" fmla="*/ 0 w 21600"/>
              <a:gd name="T29" fmla="*/ 2147483646 h 21600"/>
              <a:gd name="T30" fmla="*/ 2147483646 w 21600"/>
              <a:gd name="T31" fmla="*/ 2147483646 h 21600"/>
              <a:gd name="T32" fmla="*/ 2147483646 w 21600"/>
              <a:gd name="T33" fmla="*/ 2147483646 h 21600"/>
              <a:gd name="T34" fmla="*/ 0 w 21600"/>
              <a:gd name="T35" fmla="*/ 214748364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15" name="AutoShape 27"/>
          <p:cNvSpPr>
            <a:spLocks noChangeArrowheads="1"/>
          </p:cNvSpPr>
          <p:nvPr/>
        </p:nvSpPr>
        <p:spPr bwMode="auto">
          <a:xfrm rot="-1634505">
            <a:off x="3276600" y="3860800"/>
            <a:ext cx="863600" cy="7207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0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0 w 21600"/>
              <a:gd name="T27" fmla="*/ 2147483646 h 21600"/>
              <a:gd name="T28" fmla="*/ 0 w 21600"/>
              <a:gd name="T29" fmla="*/ 2147483646 h 21600"/>
              <a:gd name="T30" fmla="*/ 2147483646 w 21600"/>
              <a:gd name="T31" fmla="*/ 2147483646 h 21600"/>
              <a:gd name="T32" fmla="*/ 2147483646 w 21600"/>
              <a:gd name="T33" fmla="*/ 2147483646 h 21600"/>
              <a:gd name="T34" fmla="*/ 0 w 21600"/>
              <a:gd name="T35" fmla="*/ 214748364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16" name="AutoShape 28"/>
          <p:cNvSpPr>
            <a:spLocks noChangeArrowheads="1"/>
          </p:cNvSpPr>
          <p:nvPr/>
        </p:nvSpPr>
        <p:spPr bwMode="auto">
          <a:xfrm>
            <a:off x="3132138" y="1916113"/>
            <a:ext cx="863600" cy="7207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0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0 w 21600"/>
              <a:gd name="T27" fmla="*/ 2147483646 h 21600"/>
              <a:gd name="T28" fmla="*/ 0 w 21600"/>
              <a:gd name="T29" fmla="*/ 2147483646 h 21600"/>
              <a:gd name="T30" fmla="*/ 2147483646 w 21600"/>
              <a:gd name="T31" fmla="*/ 2147483646 h 21600"/>
              <a:gd name="T32" fmla="*/ 2147483646 w 21600"/>
              <a:gd name="T33" fmla="*/ 2147483646 h 21600"/>
              <a:gd name="T34" fmla="*/ 0 w 21600"/>
              <a:gd name="T35" fmla="*/ 214748364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17" name="AutoShape 29"/>
          <p:cNvSpPr>
            <a:spLocks noChangeArrowheads="1"/>
          </p:cNvSpPr>
          <p:nvPr/>
        </p:nvSpPr>
        <p:spPr bwMode="auto">
          <a:xfrm rot="5400000">
            <a:off x="6192838" y="2744787"/>
            <a:ext cx="647700" cy="7207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0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0 w 21600"/>
              <a:gd name="T27" fmla="*/ 2147483646 h 21600"/>
              <a:gd name="T28" fmla="*/ 0 w 21600"/>
              <a:gd name="T29" fmla="*/ 2147483646 h 21600"/>
              <a:gd name="T30" fmla="*/ 2147483646 w 21600"/>
              <a:gd name="T31" fmla="*/ 2147483646 h 21600"/>
              <a:gd name="T32" fmla="*/ 2147483646 w 21600"/>
              <a:gd name="T33" fmla="*/ 2147483646 h 21600"/>
              <a:gd name="T34" fmla="*/ 0 w 21600"/>
              <a:gd name="T35" fmla="*/ 214748364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19" name="AutoShape 31"/>
          <p:cNvSpPr>
            <a:spLocks noChangeArrowheads="1"/>
          </p:cNvSpPr>
          <p:nvPr/>
        </p:nvSpPr>
        <p:spPr bwMode="auto">
          <a:xfrm rot="5400000">
            <a:off x="5758657" y="4758531"/>
            <a:ext cx="792162" cy="7207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0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0 w 21600"/>
              <a:gd name="T27" fmla="*/ 2147483646 h 21600"/>
              <a:gd name="T28" fmla="*/ 0 w 21600"/>
              <a:gd name="T29" fmla="*/ 2147483646 h 21600"/>
              <a:gd name="T30" fmla="*/ 2147483646 w 21600"/>
              <a:gd name="T31" fmla="*/ 2147483646 h 21600"/>
              <a:gd name="T32" fmla="*/ 2147483646 w 21600"/>
              <a:gd name="T33" fmla="*/ 2147483646 h 21600"/>
              <a:gd name="T34" fmla="*/ 0 w 21600"/>
              <a:gd name="T35" fmla="*/ 214748364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120" name="AutoShape 32"/>
          <p:cNvSpPr>
            <a:spLocks noChangeArrowheads="1"/>
          </p:cNvSpPr>
          <p:nvPr/>
        </p:nvSpPr>
        <p:spPr bwMode="auto">
          <a:xfrm>
            <a:off x="2916238" y="5373688"/>
            <a:ext cx="863600" cy="7207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0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0 w 21600"/>
              <a:gd name="T27" fmla="*/ 2147483646 h 21600"/>
              <a:gd name="T28" fmla="*/ 0 w 21600"/>
              <a:gd name="T29" fmla="*/ 2147483646 h 21600"/>
              <a:gd name="T30" fmla="*/ 2147483646 w 21600"/>
              <a:gd name="T31" fmla="*/ 2147483646 h 21600"/>
              <a:gd name="T32" fmla="*/ 2147483646 w 21600"/>
              <a:gd name="T33" fmla="*/ 2147483646 h 21600"/>
              <a:gd name="T34" fmla="*/ 0 w 21600"/>
              <a:gd name="T35" fmla="*/ 214748364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24"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产业的发展线索</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7116"/>
                                        </p:tgtEl>
                                        <p:attrNameLst>
                                          <p:attrName>style.visibility</p:attrName>
                                        </p:attrNameLst>
                                      </p:cBhvr>
                                      <p:to>
                                        <p:strVal val="visible"/>
                                      </p:to>
                                    </p:set>
                                    <p:anim calcmode="lin" valueType="num">
                                      <p:cBhvr additive="base">
                                        <p:cTn id="7" dur="500" fill="hold"/>
                                        <p:tgtEl>
                                          <p:spTgt spid="217116"/>
                                        </p:tgtEl>
                                        <p:attrNameLst>
                                          <p:attrName>ppt_x</p:attrName>
                                        </p:attrNameLst>
                                      </p:cBhvr>
                                      <p:tavLst>
                                        <p:tav tm="0">
                                          <p:val>
                                            <p:strVal val="#ppt_x"/>
                                          </p:val>
                                        </p:tav>
                                        <p:tav tm="100000">
                                          <p:val>
                                            <p:strVal val="#ppt_x"/>
                                          </p:val>
                                        </p:tav>
                                      </p:tavLst>
                                    </p:anim>
                                    <p:anim calcmode="lin" valueType="num">
                                      <p:cBhvr additive="base">
                                        <p:cTn id="8" dur="500" fill="hold"/>
                                        <p:tgtEl>
                                          <p:spTgt spid="2171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7092"/>
                                        </p:tgtEl>
                                        <p:attrNameLst>
                                          <p:attrName>style.visibility</p:attrName>
                                        </p:attrNameLst>
                                      </p:cBhvr>
                                      <p:to>
                                        <p:strVal val="visible"/>
                                      </p:to>
                                    </p:set>
                                    <p:anim calcmode="lin" valueType="num">
                                      <p:cBhvr additive="base">
                                        <p:cTn id="13" dur="500" fill="hold"/>
                                        <p:tgtEl>
                                          <p:spTgt spid="217092"/>
                                        </p:tgtEl>
                                        <p:attrNameLst>
                                          <p:attrName>ppt_x</p:attrName>
                                        </p:attrNameLst>
                                      </p:cBhvr>
                                      <p:tavLst>
                                        <p:tav tm="0">
                                          <p:val>
                                            <p:strVal val="#ppt_x"/>
                                          </p:val>
                                        </p:tav>
                                        <p:tav tm="100000">
                                          <p:val>
                                            <p:strVal val="#ppt_x"/>
                                          </p:val>
                                        </p:tav>
                                      </p:tavLst>
                                    </p:anim>
                                    <p:anim calcmode="lin" valueType="num">
                                      <p:cBhvr additive="base">
                                        <p:cTn id="14" dur="500" fill="hold"/>
                                        <p:tgtEl>
                                          <p:spTgt spid="21709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7093"/>
                                        </p:tgtEl>
                                        <p:attrNameLst>
                                          <p:attrName>style.visibility</p:attrName>
                                        </p:attrNameLst>
                                      </p:cBhvr>
                                      <p:to>
                                        <p:strVal val="visible"/>
                                      </p:to>
                                    </p:set>
                                    <p:anim calcmode="lin" valueType="num">
                                      <p:cBhvr additive="base">
                                        <p:cTn id="17" dur="500" fill="hold"/>
                                        <p:tgtEl>
                                          <p:spTgt spid="217093"/>
                                        </p:tgtEl>
                                        <p:attrNameLst>
                                          <p:attrName>ppt_x</p:attrName>
                                        </p:attrNameLst>
                                      </p:cBhvr>
                                      <p:tavLst>
                                        <p:tav tm="0">
                                          <p:val>
                                            <p:strVal val="#ppt_x"/>
                                          </p:val>
                                        </p:tav>
                                        <p:tav tm="100000">
                                          <p:val>
                                            <p:strVal val="#ppt_x"/>
                                          </p:val>
                                        </p:tav>
                                      </p:tavLst>
                                    </p:anim>
                                    <p:anim calcmode="lin" valueType="num">
                                      <p:cBhvr additive="base">
                                        <p:cTn id="18" dur="500" fill="hold"/>
                                        <p:tgtEl>
                                          <p:spTgt spid="21709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7110"/>
                                        </p:tgtEl>
                                        <p:attrNameLst>
                                          <p:attrName>style.visibility</p:attrName>
                                        </p:attrNameLst>
                                      </p:cBhvr>
                                      <p:to>
                                        <p:strVal val="visible"/>
                                      </p:to>
                                    </p:set>
                                    <p:anim calcmode="lin" valueType="num">
                                      <p:cBhvr additive="base">
                                        <p:cTn id="21" dur="500" fill="hold"/>
                                        <p:tgtEl>
                                          <p:spTgt spid="217110"/>
                                        </p:tgtEl>
                                        <p:attrNameLst>
                                          <p:attrName>ppt_x</p:attrName>
                                        </p:attrNameLst>
                                      </p:cBhvr>
                                      <p:tavLst>
                                        <p:tav tm="0">
                                          <p:val>
                                            <p:strVal val="#ppt_x"/>
                                          </p:val>
                                        </p:tav>
                                        <p:tav tm="100000">
                                          <p:val>
                                            <p:strVal val="#ppt_x"/>
                                          </p:val>
                                        </p:tav>
                                      </p:tavLst>
                                    </p:anim>
                                    <p:anim calcmode="lin" valueType="num">
                                      <p:cBhvr additive="base">
                                        <p:cTn id="22" dur="500" fill="hold"/>
                                        <p:tgtEl>
                                          <p:spTgt spid="21711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7113"/>
                                        </p:tgtEl>
                                        <p:attrNameLst>
                                          <p:attrName>style.visibility</p:attrName>
                                        </p:attrNameLst>
                                      </p:cBhvr>
                                      <p:to>
                                        <p:strVal val="visible"/>
                                      </p:to>
                                    </p:set>
                                    <p:anim calcmode="lin" valueType="num">
                                      <p:cBhvr additive="base">
                                        <p:cTn id="27" dur="500" fill="hold"/>
                                        <p:tgtEl>
                                          <p:spTgt spid="217113"/>
                                        </p:tgtEl>
                                        <p:attrNameLst>
                                          <p:attrName>ppt_x</p:attrName>
                                        </p:attrNameLst>
                                      </p:cBhvr>
                                      <p:tavLst>
                                        <p:tav tm="0">
                                          <p:val>
                                            <p:strVal val="#ppt_x"/>
                                          </p:val>
                                        </p:tav>
                                        <p:tav tm="100000">
                                          <p:val>
                                            <p:strVal val="#ppt_x"/>
                                          </p:val>
                                        </p:tav>
                                      </p:tavLst>
                                    </p:anim>
                                    <p:anim calcmode="lin" valueType="num">
                                      <p:cBhvr additive="base">
                                        <p:cTn id="28" dur="500" fill="hold"/>
                                        <p:tgtEl>
                                          <p:spTgt spid="21711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17097"/>
                                        </p:tgtEl>
                                        <p:attrNameLst>
                                          <p:attrName>style.visibility</p:attrName>
                                        </p:attrNameLst>
                                      </p:cBhvr>
                                      <p:to>
                                        <p:strVal val="visible"/>
                                      </p:to>
                                    </p:set>
                                    <p:anim calcmode="lin" valueType="num">
                                      <p:cBhvr additive="base">
                                        <p:cTn id="33" dur="500" fill="hold"/>
                                        <p:tgtEl>
                                          <p:spTgt spid="217097"/>
                                        </p:tgtEl>
                                        <p:attrNameLst>
                                          <p:attrName>ppt_x</p:attrName>
                                        </p:attrNameLst>
                                      </p:cBhvr>
                                      <p:tavLst>
                                        <p:tav tm="0">
                                          <p:val>
                                            <p:strVal val="#ppt_x"/>
                                          </p:val>
                                        </p:tav>
                                        <p:tav tm="100000">
                                          <p:val>
                                            <p:strVal val="#ppt_x"/>
                                          </p:val>
                                        </p:tav>
                                      </p:tavLst>
                                    </p:anim>
                                    <p:anim calcmode="lin" valueType="num">
                                      <p:cBhvr additive="base">
                                        <p:cTn id="34" dur="500" fill="hold"/>
                                        <p:tgtEl>
                                          <p:spTgt spid="21709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17099"/>
                                        </p:tgtEl>
                                        <p:attrNameLst>
                                          <p:attrName>style.visibility</p:attrName>
                                        </p:attrNameLst>
                                      </p:cBhvr>
                                      <p:to>
                                        <p:strVal val="visible"/>
                                      </p:to>
                                    </p:set>
                                    <p:anim calcmode="lin" valueType="num">
                                      <p:cBhvr additive="base">
                                        <p:cTn id="37" dur="500" fill="hold"/>
                                        <p:tgtEl>
                                          <p:spTgt spid="217099"/>
                                        </p:tgtEl>
                                        <p:attrNameLst>
                                          <p:attrName>ppt_x</p:attrName>
                                        </p:attrNameLst>
                                      </p:cBhvr>
                                      <p:tavLst>
                                        <p:tav tm="0">
                                          <p:val>
                                            <p:strVal val="#ppt_x"/>
                                          </p:val>
                                        </p:tav>
                                        <p:tav tm="100000">
                                          <p:val>
                                            <p:strVal val="#ppt_x"/>
                                          </p:val>
                                        </p:tav>
                                      </p:tavLst>
                                    </p:anim>
                                    <p:anim calcmode="lin" valueType="num">
                                      <p:cBhvr additive="base">
                                        <p:cTn id="38" dur="500" fill="hold"/>
                                        <p:tgtEl>
                                          <p:spTgt spid="21709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7109"/>
                                        </p:tgtEl>
                                        <p:attrNameLst>
                                          <p:attrName>style.visibility</p:attrName>
                                        </p:attrNameLst>
                                      </p:cBhvr>
                                      <p:to>
                                        <p:strVal val="visible"/>
                                      </p:to>
                                    </p:set>
                                    <p:anim calcmode="lin" valueType="num">
                                      <p:cBhvr additive="base">
                                        <p:cTn id="41" dur="500" fill="hold"/>
                                        <p:tgtEl>
                                          <p:spTgt spid="217109"/>
                                        </p:tgtEl>
                                        <p:attrNameLst>
                                          <p:attrName>ppt_x</p:attrName>
                                        </p:attrNameLst>
                                      </p:cBhvr>
                                      <p:tavLst>
                                        <p:tav tm="0">
                                          <p:val>
                                            <p:strVal val="#ppt_x"/>
                                          </p:val>
                                        </p:tav>
                                        <p:tav tm="100000">
                                          <p:val>
                                            <p:strVal val="#ppt_x"/>
                                          </p:val>
                                        </p:tav>
                                      </p:tavLst>
                                    </p:anim>
                                    <p:anim calcmode="lin" valueType="num">
                                      <p:cBhvr additive="base">
                                        <p:cTn id="42" dur="500" fill="hold"/>
                                        <p:tgtEl>
                                          <p:spTgt spid="21710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17117"/>
                                        </p:tgtEl>
                                        <p:attrNameLst>
                                          <p:attrName>style.visibility</p:attrName>
                                        </p:attrNameLst>
                                      </p:cBhvr>
                                      <p:to>
                                        <p:strVal val="visible"/>
                                      </p:to>
                                    </p:set>
                                    <p:anim calcmode="lin" valueType="num">
                                      <p:cBhvr additive="base">
                                        <p:cTn id="47" dur="500" fill="hold"/>
                                        <p:tgtEl>
                                          <p:spTgt spid="217117"/>
                                        </p:tgtEl>
                                        <p:attrNameLst>
                                          <p:attrName>ppt_x</p:attrName>
                                        </p:attrNameLst>
                                      </p:cBhvr>
                                      <p:tavLst>
                                        <p:tav tm="0">
                                          <p:val>
                                            <p:strVal val="#ppt_x"/>
                                          </p:val>
                                        </p:tav>
                                        <p:tav tm="100000">
                                          <p:val>
                                            <p:strVal val="#ppt_x"/>
                                          </p:val>
                                        </p:tav>
                                      </p:tavLst>
                                    </p:anim>
                                    <p:anim calcmode="lin" valueType="num">
                                      <p:cBhvr additive="base">
                                        <p:cTn id="48" dur="500" fill="hold"/>
                                        <p:tgtEl>
                                          <p:spTgt spid="2171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17115"/>
                                        </p:tgtEl>
                                        <p:attrNameLst>
                                          <p:attrName>style.visibility</p:attrName>
                                        </p:attrNameLst>
                                      </p:cBhvr>
                                      <p:to>
                                        <p:strVal val="visible"/>
                                      </p:to>
                                    </p:set>
                                    <p:anim calcmode="lin" valueType="num">
                                      <p:cBhvr additive="base">
                                        <p:cTn id="51" dur="500" fill="hold"/>
                                        <p:tgtEl>
                                          <p:spTgt spid="217115"/>
                                        </p:tgtEl>
                                        <p:attrNameLst>
                                          <p:attrName>ppt_x</p:attrName>
                                        </p:attrNameLst>
                                      </p:cBhvr>
                                      <p:tavLst>
                                        <p:tav tm="0">
                                          <p:val>
                                            <p:strVal val="#ppt_x"/>
                                          </p:val>
                                        </p:tav>
                                        <p:tav tm="100000">
                                          <p:val>
                                            <p:strVal val="#ppt_x"/>
                                          </p:val>
                                        </p:tav>
                                      </p:tavLst>
                                    </p:anim>
                                    <p:anim calcmode="lin" valueType="num">
                                      <p:cBhvr additive="base">
                                        <p:cTn id="52" dur="500" fill="hold"/>
                                        <p:tgtEl>
                                          <p:spTgt spid="217115"/>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17101"/>
                                        </p:tgtEl>
                                        <p:attrNameLst>
                                          <p:attrName>style.visibility</p:attrName>
                                        </p:attrNameLst>
                                      </p:cBhvr>
                                      <p:to>
                                        <p:strVal val="visible"/>
                                      </p:to>
                                    </p:set>
                                    <p:anim calcmode="lin" valueType="num">
                                      <p:cBhvr additive="base">
                                        <p:cTn id="57" dur="500" fill="hold"/>
                                        <p:tgtEl>
                                          <p:spTgt spid="217101"/>
                                        </p:tgtEl>
                                        <p:attrNameLst>
                                          <p:attrName>ppt_x</p:attrName>
                                        </p:attrNameLst>
                                      </p:cBhvr>
                                      <p:tavLst>
                                        <p:tav tm="0">
                                          <p:val>
                                            <p:strVal val="#ppt_x"/>
                                          </p:val>
                                        </p:tav>
                                        <p:tav tm="100000">
                                          <p:val>
                                            <p:strVal val="#ppt_x"/>
                                          </p:val>
                                        </p:tav>
                                      </p:tavLst>
                                    </p:anim>
                                    <p:anim calcmode="lin" valueType="num">
                                      <p:cBhvr additive="base">
                                        <p:cTn id="58" dur="500" fill="hold"/>
                                        <p:tgtEl>
                                          <p:spTgt spid="21710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7103"/>
                                        </p:tgtEl>
                                        <p:attrNameLst>
                                          <p:attrName>style.visibility</p:attrName>
                                        </p:attrNameLst>
                                      </p:cBhvr>
                                      <p:to>
                                        <p:strVal val="visible"/>
                                      </p:to>
                                    </p:set>
                                    <p:anim calcmode="lin" valueType="num">
                                      <p:cBhvr additive="base">
                                        <p:cTn id="61" dur="500" fill="hold"/>
                                        <p:tgtEl>
                                          <p:spTgt spid="217103"/>
                                        </p:tgtEl>
                                        <p:attrNameLst>
                                          <p:attrName>ppt_x</p:attrName>
                                        </p:attrNameLst>
                                      </p:cBhvr>
                                      <p:tavLst>
                                        <p:tav tm="0">
                                          <p:val>
                                            <p:strVal val="#ppt_x"/>
                                          </p:val>
                                        </p:tav>
                                        <p:tav tm="100000">
                                          <p:val>
                                            <p:strVal val="#ppt_x"/>
                                          </p:val>
                                        </p:tav>
                                      </p:tavLst>
                                    </p:anim>
                                    <p:anim calcmode="lin" valueType="num">
                                      <p:cBhvr additive="base">
                                        <p:cTn id="62" dur="500" fill="hold"/>
                                        <p:tgtEl>
                                          <p:spTgt spid="21710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7111"/>
                                        </p:tgtEl>
                                        <p:attrNameLst>
                                          <p:attrName>style.visibility</p:attrName>
                                        </p:attrNameLst>
                                      </p:cBhvr>
                                      <p:to>
                                        <p:strVal val="visible"/>
                                      </p:to>
                                    </p:set>
                                    <p:anim calcmode="lin" valueType="num">
                                      <p:cBhvr additive="base">
                                        <p:cTn id="65" dur="500" fill="hold"/>
                                        <p:tgtEl>
                                          <p:spTgt spid="217111"/>
                                        </p:tgtEl>
                                        <p:attrNameLst>
                                          <p:attrName>ppt_x</p:attrName>
                                        </p:attrNameLst>
                                      </p:cBhvr>
                                      <p:tavLst>
                                        <p:tav tm="0">
                                          <p:val>
                                            <p:strVal val="#ppt_x"/>
                                          </p:val>
                                        </p:tav>
                                        <p:tav tm="100000">
                                          <p:val>
                                            <p:strVal val="#ppt_x"/>
                                          </p:val>
                                        </p:tav>
                                      </p:tavLst>
                                    </p:anim>
                                    <p:anim calcmode="lin" valueType="num">
                                      <p:cBhvr additive="base">
                                        <p:cTn id="66" dur="500" fill="hold"/>
                                        <p:tgtEl>
                                          <p:spTgt spid="217111"/>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17119"/>
                                        </p:tgtEl>
                                        <p:attrNameLst>
                                          <p:attrName>style.visibility</p:attrName>
                                        </p:attrNameLst>
                                      </p:cBhvr>
                                      <p:to>
                                        <p:strVal val="visible"/>
                                      </p:to>
                                    </p:set>
                                    <p:anim calcmode="lin" valueType="num">
                                      <p:cBhvr additive="base">
                                        <p:cTn id="71" dur="500" fill="hold"/>
                                        <p:tgtEl>
                                          <p:spTgt spid="217119"/>
                                        </p:tgtEl>
                                        <p:attrNameLst>
                                          <p:attrName>ppt_x</p:attrName>
                                        </p:attrNameLst>
                                      </p:cBhvr>
                                      <p:tavLst>
                                        <p:tav tm="0">
                                          <p:val>
                                            <p:strVal val="#ppt_x"/>
                                          </p:val>
                                        </p:tav>
                                        <p:tav tm="100000">
                                          <p:val>
                                            <p:strVal val="#ppt_x"/>
                                          </p:val>
                                        </p:tav>
                                      </p:tavLst>
                                    </p:anim>
                                    <p:anim calcmode="lin" valueType="num">
                                      <p:cBhvr additive="base">
                                        <p:cTn id="72" dur="500" fill="hold"/>
                                        <p:tgtEl>
                                          <p:spTgt spid="21711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7120"/>
                                        </p:tgtEl>
                                        <p:attrNameLst>
                                          <p:attrName>style.visibility</p:attrName>
                                        </p:attrNameLst>
                                      </p:cBhvr>
                                      <p:to>
                                        <p:strVal val="visible"/>
                                      </p:to>
                                    </p:set>
                                    <p:anim calcmode="lin" valueType="num">
                                      <p:cBhvr additive="base">
                                        <p:cTn id="75" dur="500" fill="hold"/>
                                        <p:tgtEl>
                                          <p:spTgt spid="217120"/>
                                        </p:tgtEl>
                                        <p:attrNameLst>
                                          <p:attrName>ppt_x</p:attrName>
                                        </p:attrNameLst>
                                      </p:cBhvr>
                                      <p:tavLst>
                                        <p:tav tm="0">
                                          <p:val>
                                            <p:strVal val="#ppt_x"/>
                                          </p:val>
                                        </p:tav>
                                        <p:tav tm="100000">
                                          <p:val>
                                            <p:strVal val="#ppt_x"/>
                                          </p:val>
                                        </p:tav>
                                      </p:tavLst>
                                    </p:anim>
                                    <p:anim calcmode="lin" valueType="num">
                                      <p:cBhvr additive="base">
                                        <p:cTn id="76" dur="500" fill="hold"/>
                                        <p:tgtEl>
                                          <p:spTgt spid="21712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217105"/>
                                        </p:tgtEl>
                                        <p:attrNameLst>
                                          <p:attrName>style.visibility</p:attrName>
                                        </p:attrNameLst>
                                      </p:cBhvr>
                                      <p:to>
                                        <p:strVal val="visible"/>
                                      </p:to>
                                    </p:set>
                                    <p:anim calcmode="lin" valueType="num">
                                      <p:cBhvr additive="base">
                                        <p:cTn id="81" dur="500" fill="hold"/>
                                        <p:tgtEl>
                                          <p:spTgt spid="217105"/>
                                        </p:tgtEl>
                                        <p:attrNameLst>
                                          <p:attrName>ppt_x</p:attrName>
                                        </p:attrNameLst>
                                      </p:cBhvr>
                                      <p:tavLst>
                                        <p:tav tm="0">
                                          <p:val>
                                            <p:strVal val="#ppt_x"/>
                                          </p:val>
                                        </p:tav>
                                        <p:tav tm="100000">
                                          <p:val>
                                            <p:strVal val="#ppt_x"/>
                                          </p:val>
                                        </p:tav>
                                      </p:tavLst>
                                    </p:anim>
                                    <p:anim calcmode="lin" valueType="num">
                                      <p:cBhvr additive="base">
                                        <p:cTn id="82" dur="500" fill="hold"/>
                                        <p:tgtEl>
                                          <p:spTgt spid="217105"/>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17107"/>
                                        </p:tgtEl>
                                        <p:attrNameLst>
                                          <p:attrName>style.visibility</p:attrName>
                                        </p:attrNameLst>
                                      </p:cBhvr>
                                      <p:to>
                                        <p:strVal val="visible"/>
                                      </p:to>
                                    </p:set>
                                    <p:anim calcmode="lin" valueType="num">
                                      <p:cBhvr additive="base">
                                        <p:cTn id="85" dur="500" fill="hold"/>
                                        <p:tgtEl>
                                          <p:spTgt spid="217107"/>
                                        </p:tgtEl>
                                        <p:attrNameLst>
                                          <p:attrName>ppt_x</p:attrName>
                                        </p:attrNameLst>
                                      </p:cBhvr>
                                      <p:tavLst>
                                        <p:tav tm="0">
                                          <p:val>
                                            <p:strVal val="#ppt_x"/>
                                          </p:val>
                                        </p:tav>
                                        <p:tav tm="100000">
                                          <p:val>
                                            <p:strVal val="#ppt_x"/>
                                          </p:val>
                                        </p:tav>
                                      </p:tavLst>
                                    </p:anim>
                                    <p:anim calcmode="lin" valueType="num">
                                      <p:cBhvr additive="base">
                                        <p:cTn id="86" dur="500" fill="hold"/>
                                        <p:tgtEl>
                                          <p:spTgt spid="21710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17112"/>
                                        </p:tgtEl>
                                        <p:attrNameLst>
                                          <p:attrName>style.visibility</p:attrName>
                                        </p:attrNameLst>
                                      </p:cBhvr>
                                      <p:to>
                                        <p:strVal val="visible"/>
                                      </p:to>
                                    </p:set>
                                    <p:anim calcmode="lin" valueType="num">
                                      <p:cBhvr additive="base">
                                        <p:cTn id="89" dur="500" fill="hold"/>
                                        <p:tgtEl>
                                          <p:spTgt spid="217112"/>
                                        </p:tgtEl>
                                        <p:attrNameLst>
                                          <p:attrName>ppt_x</p:attrName>
                                        </p:attrNameLst>
                                      </p:cBhvr>
                                      <p:tavLst>
                                        <p:tav tm="0">
                                          <p:val>
                                            <p:strVal val="#ppt_x"/>
                                          </p:val>
                                        </p:tav>
                                        <p:tav tm="100000">
                                          <p:val>
                                            <p:strVal val="#ppt_x"/>
                                          </p:val>
                                        </p:tav>
                                      </p:tavLst>
                                    </p:anim>
                                    <p:anim calcmode="lin" valueType="num">
                                      <p:cBhvr additive="base">
                                        <p:cTn id="90" dur="500" fill="hold"/>
                                        <p:tgtEl>
                                          <p:spTgt spid="217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9" grpId="0"/>
      <p:bldP spid="217110" grpId="0"/>
      <p:bldP spid="217111" grpId="0"/>
      <p:bldP spid="2171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sz="2400" dirty="0" smtClean="0">
                <a:solidFill>
                  <a:schemeClr val="tx2"/>
                </a:solidFill>
                <a:latin typeface="Times New Roman" panose="02020603050405020304" pitchFamily="18" charset="0"/>
                <a:cs typeface="Times New Roman" panose="02020603050405020304" pitchFamily="18" charset="0"/>
              </a:rPr>
              <a:t>1.1 </a:t>
            </a:r>
            <a:r>
              <a:rPr lang="zh-CN" altLang="en-US" sz="2400" dirty="0" smtClean="0">
                <a:solidFill>
                  <a:schemeClr val="tx2"/>
                </a:solidFill>
                <a:latin typeface="Times New Roman" panose="02020603050405020304" pitchFamily="18" charset="0"/>
                <a:cs typeface="Times New Roman" panose="02020603050405020304" pitchFamily="18" charset="0"/>
              </a:rPr>
              <a:t>软件的基本概念</a:t>
            </a:r>
            <a:endParaRPr lang="en-US" altLang="zh-CN" sz="2400"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1.1.1</a:t>
            </a:r>
            <a:r>
              <a:rPr lang="zh-CN" altLang="en-US" b="1" dirty="0" smtClean="0">
                <a:latin typeface="Times New Roman" panose="02020603050405020304" pitchFamily="18" charset="0"/>
                <a:cs typeface="Times New Roman" panose="02020603050405020304" pitchFamily="18" charset="0"/>
              </a:rPr>
              <a:t> 什么是软件</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1.1.2</a:t>
            </a:r>
            <a:r>
              <a:rPr lang="zh-CN" altLang="en-US" b="1" dirty="0" smtClean="0">
                <a:latin typeface="Times New Roman" panose="02020603050405020304" pitchFamily="18" charset="0"/>
                <a:cs typeface="Times New Roman" panose="02020603050405020304" pitchFamily="18" charset="0"/>
              </a:rPr>
              <a:t> 软件的发展</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smtClean="0">
                <a:solidFill>
                  <a:srgbClr val="FF0000"/>
                </a:solidFill>
                <a:latin typeface="Times New Roman" panose="02020603050405020304" pitchFamily="18" charset="0"/>
                <a:cs typeface="Times New Roman" panose="02020603050405020304" pitchFamily="18" charset="0"/>
              </a:rPr>
              <a:t>1.2 </a:t>
            </a:r>
            <a:r>
              <a:rPr lang="zh-CN" altLang="en-US" sz="2400" dirty="0" smtClean="0">
                <a:solidFill>
                  <a:srgbClr val="FF0000"/>
                </a:solidFill>
                <a:latin typeface="Times New Roman" panose="02020603050405020304" pitchFamily="18" charset="0"/>
                <a:cs typeface="Times New Roman" panose="02020603050405020304" pitchFamily="18" charset="0"/>
              </a:rPr>
              <a:t>软件工程的基本概念</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rgbClr val="FF0000"/>
                </a:solidFill>
                <a:latin typeface="Times New Roman" panose="02020603050405020304" pitchFamily="18" charset="0"/>
                <a:cs typeface="Times New Roman" panose="02020603050405020304" pitchFamily="18" charset="0"/>
              </a:rPr>
              <a:t>1.2.1</a:t>
            </a:r>
            <a:r>
              <a:rPr lang="zh-CN" altLang="en-US" b="1" dirty="0" smtClean="0">
                <a:solidFill>
                  <a:srgbClr val="FF0000"/>
                </a:solidFill>
                <a:latin typeface="Times New Roman" panose="02020603050405020304" pitchFamily="18" charset="0"/>
                <a:cs typeface="Times New Roman" panose="02020603050405020304" pitchFamily="18" charset="0"/>
              </a:rPr>
              <a:t> 软件工程产生的历史根源</a:t>
            </a:r>
            <a:endParaRPr lang="en-US" altLang="zh-CN" b="1"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1.2.2 </a:t>
            </a:r>
            <a:r>
              <a:rPr lang="zh-CN" altLang="en-US" b="1" dirty="0" smtClean="0">
                <a:latin typeface="Times New Roman" panose="02020603050405020304" pitchFamily="18" charset="0"/>
                <a:cs typeface="Times New Roman" panose="02020603050405020304" pitchFamily="18" charset="0"/>
              </a:rPr>
              <a:t>软件工程的基本概念</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1.2.3 </a:t>
            </a:r>
            <a:r>
              <a:rPr lang="zh-CN" altLang="en-US" b="1" dirty="0" smtClean="0">
                <a:latin typeface="Times New Roman" panose="02020603050405020304" pitchFamily="18" charset="0"/>
                <a:cs typeface="Times New Roman" panose="02020603050405020304" pitchFamily="18" charset="0"/>
              </a:rPr>
              <a:t>软件工程的知识体系</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1.3 </a:t>
            </a:r>
            <a:r>
              <a:rPr lang="zh-CN" altLang="en-US" sz="2400" dirty="0">
                <a:solidFill>
                  <a:schemeClr val="tx1"/>
                </a:solidFill>
                <a:latin typeface="Times New Roman" panose="02020603050405020304" pitchFamily="18" charset="0"/>
                <a:cs typeface="Times New Roman" panose="02020603050405020304" pitchFamily="18" charset="0"/>
              </a:rPr>
              <a:t>软件工程工具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a:latin typeface="Times New Roman" panose="02020603050405020304" pitchFamily="18" charset="0"/>
                <a:cs typeface="Times New Roman" panose="02020603050405020304" pitchFamily="18" charset="0"/>
              </a:rPr>
              <a:t>CASE</a:t>
            </a:r>
            <a:r>
              <a:rPr lang="zh-CN" altLang="en-US" b="1" dirty="0">
                <a:latin typeface="Times New Roman" panose="02020603050405020304" pitchFamily="18" charset="0"/>
                <a:cs typeface="Times New Roman" panose="02020603050405020304" pitchFamily="18" charset="0"/>
              </a:rPr>
              <a:t>工具</a:t>
            </a:r>
            <a:endParaRPr lang="en-US" altLang="zh-CN" b="1" dirty="0">
              <a:latin typeface="Times New Roman" panose="02020603050405020304" pitchFamily="18" charset="0"/>
              <a:cs typeface="Times New Roman" panose="02020603050405020304" pitchFamily="18" charset="0"/>
            </a:endParaRPr>
          </a:p>
          <a:p>
            <a:pPr marL="230187" lvl="1" indent="0" eaLnBrk="1" hangingPunct="1">
              <a:buNone/>
            </a:pPr>
            <a:endParaRPr lang="en-US" altLang="zh-CN"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p>
        </p:txBody>
      </p:sp>
      <p:sp>
        <p:nvSpPr>
          <p:cNvPr id="4" name="Rectangle 3"/>
          <p:cNvSpPr>
            <a:spLocks noChangeArrowheads="1"/>
          </p:cNvSpPr>
          <p:nvPr/>
        </p:nvSpPr>
        <p:spPr bwMode="auto">
          <a:xfrm>
            <a:off x="2376488" y="599633"/>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idx="4294967295"/>
          </p:nvPr>
        </p:nvSpPr>
        <p:spPr>
          <a:xfrm>
            <a:off x="395288" y="1484313"/>
            <a:ext cx="8208962" cy="5113337"/>
          </a:xfrm>
          <a:prstGeom prst="rect">
            <a:avLst/>
          </a:prstGeom>
        </p:spPr>
        <p:txBody>
          <a:bodyPr/>
          <a:lstStyle/>
          <a:p>
            <a:pPr eaLnBrk="1" hangingPunct="1">
              <a:lnSpc>
                <a:spcPct val="150000"/>
              </a:lnSpc>
              <a:spcBef>
                <a:spcPct val="15000"/>
              </a:spcBef>
            </a:pPr>
            <a:r>
              <a:rPr lang="en-US" altLang="zh-CN" dirty="0" smtClean="0">
                <a:latin typeface="Times New Roman" panose="02020603050405020304" pitchFamily="18" charset="0"/>
                <a:cs typeface="Times New Roman" panose="02020603050405020304" pitchFamily="18" charset="0"/>
              </a:rPr>
              <a:t>1996</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月，阿丽亚娜</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号火箭发射失败，内部计算机在发射</a:t>
            </a:r>
            <a:r>
              <a:rPr lang="en-US" altLang="zh-CN" dirty="0" smtClean="0">
                <a:latin typeface="Times New Roman" panose="02020603050405020304" pitchFamily="18" charset="0"/>
                <a:cs typeface="Times New Roman" panose="02020603050405020304" pitchFamily="18" charset="0"/>
              </a:rPr>
              <a:t>40</a:t>
            </a:r>
            <a:r>
              <a:rPr lang="zh-CN" altLang="en-US" dirty="0" smtClean="0">
                <a:latin typeface="Times New Roman" panose="02020603050405020304" pitchFamily="18" charset="0"/>
                <a:cs typeface="Times New Roman" panose="02020603050405020304" pitchFamily="18" charset="0"/>
              </a:rPr>
              <a:t>秒后失灵，导致它胡乱转向而偏离了航向，自我破坏机构随即将其炸成碎片。 </a:t>
            </a:r>
          </a:p>
          <a:p>
            <a:pPr eaLnBrk="1" hangingPunct="1">
              <a:lnSpc>
                <a:spcPct val="150000"/>
              </a:lnSpc>
              <a:spcBef>
                <a:spcPct val="15000"/>
              </a:spcBef>
            </a:pPr>
            <a:endParaRPr lang="zh-CN" altLang="en-US" sz="800" dirty="0" smtClean="0">
              <a:latin typeface="Times New Roman" panose="02020603050405020304" pitchFamily="18" charset="0"/>
              <a:cs typeface="Times New Roman" panose="02020603050405020304" pitchFamily="18" charset="0"/>
            </a:endParaRPr>
          </a:p>
          <a:p>
            <a:pPr eaLnBrk="1" hangingPunct="1">
              <a:lnSpc>
                <a:spcPct val="150000"/>
              </a:lnSpc>
              <a:spcBef>
                <a:spcPct val="15000"/>
              </a:spcBef>
            </a:pPr>
            <a:r>
              <a:rPr lang="zh-CN" altLang="en-US" dirty="0" smtClean="0">
                <a:solidFill>
                  <a:srgbClr val="FF0000"/>
                </a:solidFill>
                <a:latin typeface="Times New Roman" panose="02020603050405020304" pitchFamily="18" charset="0"/>
                <a:cs typeface="Times New Roman" panose="02020603050405020304" pitchFamily="18" charset="0"/>
              </a:rPr>
              <a:t>原因：</a:t>
            </a:r>
            <a:r>
              <a:rPr lang="en-US" altLang="zh-CN" dirty="0" smtClean="0">
                <a:latin typeface="Times New Roman" panose="02020603050405020304" pitchFamily="18" charset="0"/>
                <a:cs typeface="Times New Roman" panose="02020603050405020304" pitchFamily="18" charset="0"/>
              </a:rPr>
              <a:t>Ariane 4</a:t>
            </a:r>
            <a:r>
              <a:rPr lang="zh-CN" altLang="en-US" dirty="0" smtClean="0">
                <a:latin typeface="Times New Roman" panose="02020603050405020304" pitchFamily="18" charset="0"/>
                <a:cs typeface="Times New Roman" panose="02020603050405020304" pitchFamily="18" charset="0"/>
              </a:rPr>
              <a:t>的代码被复用到</a:t>
            </a:r>
            <a:r>
              <a:rPr lang="en-US" altLang="zh-CN" dirty="0" smtClean="0">
                <a:latin typeface="Times New Roman" panose="02020603050405020304" pitchFamily="18" charset="0"/>
                <a:cs typeface="Times New Roman" panose="02020603050405020304" pitchFamily="18" charset="0"/>
              </a:rPr>
              <a:t>Ariane 5</a:t>
            </a:r>
            <a:r>
              <a:rPr lang="zh-CN" altLang="en-US" dirty="0" smtClean="0">
                <a:latin typeface="Times New Roman" panose="02020603050405020304" pitchFamily="18" charset="0"/>
                <a:cs typeface="Times New Roman" panose="02020603050405020304" pitchFamily="18" charset="0"/>
              </a:rPr>
              <a:t>上，但后者引擎更快，导致了一个将</a:t>
            </a:r>
            <a:r>
              <a:rPr lang="en-US" altLang="zh-CN" dirty="0" smtClean="0">
                <a:latin typeface="Times New Roman" panose="02020603050405020304" pitchFamily="18" charset="0"/>
                <a:cs typeface="Times New Roman" panose="02020603050405020304" pitchFamily="18" charset="0"/>
              </a:rPr>
              <a:t>64</a:t>
            </a:r>
            <a:r>
              <a:rPr lang="zh-CN" altLang="en-US" dirty="0" smtClean="0">
                <a:latin typeface="Times New Roman" panose="02020603050405020304" pitchFamily="18" charset="0"/>
                <a:cs typeface="Times New Roman" panose="02020603050405020304" pitchFamily="18" charset="0"/>
              </a:rPr>
              <a:t>位浮点数转化为</a:t>
            </a:r>
            <a:r>
              <a:rPr lang="en-US" altLang="zh-CN" dirty="0" smtClean="0">
                <a:latin typeface="Times New Roman" panose="02020603050405020304" pitchFamily="18" charset="0"/>
                <a:cs typeface="Times New Roman" panose="02020603050405020304" pitchFamily="18" charset="0"/>
              </a:rPr>
              <a:t>16</a:t>
            </a:r>
            <a:r>
              <a:rPr lang="zh-CN" altLang="en-US" dirty="0" smtClean="0">
                <a:latin typeface="Times New Roman" panose="02020603050405020304" pitchFamily="18" charset="0"/>
                <a:cs typeface="Times New Roman" panose="02020603050405020304" pitchFamily="18" charset="0"/>
              </a:rPr>
              <a:t>位有符号整数的计算错误：后者系统中的</a:t>
            </a:r>
            <a:r>
              <a:rPr lang="en-US" altLang="zh-CN" dirty="0" smtClean="0">
                <a:latin typeface="Times New Roman" panose="02020603050405020304" pitchFamily="18" charset="0"/>
                <a:cs typeface="Times New Roman" panose="02020603050405020304" pitchFamily="18" charset="0"/>
              </a:rPr>
              <a:t>64</a:t>
            </a:r>
            <a:r>
              <a:rPr lang="zh-CN" altLang="en-US" dirty="0" smtClean="0">
                <a:latin typeface="Times New Roman" panose="02020603050405020304" pitchFamily="18" charset="0"/>
                <a:cs typeface="Times New Roman" panose="02020603050405020304" pitchFamily="18" charset="0"/>
              </a:rPr>
              <a:t>位浮点数要大于前者，从而导致溢出，使计算机停止工作。相应的备份机随后也停机。</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47108" name="Text Box 5"/>
          <p:cNvSpPr txBox="1">
            <a:spLocks noChangeArrowheads="1"/>
          </p:cNvSpPr>
          <p:nvPr/>
        </p:nvSpPr>
        <p:spPr bwMode="auto">
          <a:xfrm>
            <a:off x="1256285" y="5373216"/>
            <a:ext cx="66314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dirty="0">
                <a:solidFill>
                  <a:schemeClr val="tx1"/>
                </a:solidFill>
                <a:latin typeface="Times New Roman" panose="02020603050405020304" pitchFamily="18" charset="0"/>
                <a:cs typeface="Times New Roman" panose="02020603050405020304" pitchFamily="18" charset="0"/>
              </a:rPr>
              <a:t>阅读：历史上最糟糕的软件</a:t>
            </a:r>
            <a:r>
              <a:rPr lang="en-US" altLang="zh-CN" dirty="0">
                <a:solidFill>
                  <a:schemeClr val="tx1"/>
                </a:solidFill>
                <a:latin typeface="Times New Roman" panose="02020603050405020304" pitchFamily="18" charset="0"/>
                <a:cs typeface="Times New Roman" panose="02020603050405020304" pitchFamily="18" charset="0"/>
              </a:rPr>
              <a:t>bug</a:t>
            </a:r>
          </a:p>
          <a:p>
            <a:pPr algn="ctr" eaLnBrk="1" hangingPunct="1">
              <a:spcBef>
                <a:spcPct val="0"/>
              </a:spcBef>
              <a:spcAft>
                <a:spcPct val="0"/>
              </a:spcAft>
              <a:buClrTx/>
              <a:buFont typeface="Arial" panose="020B0604020202020204" pitchFamily="34" charset="0"/>
              <a:buNone/>
            </a:pPr>
            <a:r>
              <a:rPr lang="en-US" altLang="zh-CN" b="0" dirty="0">
                <a:solidFill>
                  <a:schemeClr val="tx1"/>
                </a:solidFill>
                <a:latin typeface="Times New Roman" panose="02020603050405020304" pitchFamily="18" charset="0"/>
                <a:cs typeface="Times New Roman" panose="02020603050405020304" pitchFamily="18" charset="0"/>
                <a:hlinkClick r:id="rId3"/>
              </a:rPr>
              <a:t>http://www.wired.com/software/coolapps/news/2005/11/69355</a:t>
            </a:r>
            <a:endParaRPr lang="en-US" altLang="zh-CN" b="0" dirty="0">
              <a:solidFill>
                <a:schemeClr val="tx1"/>
              </a:solidFill>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软件开发</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失败的例子</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dirty="0" smtClean="0">
                <a:latin typeface="Times New Roman" panose="02020603050405020304" pitchFamily="18" charset="0"/>
                <a:cs typeface="Times New Roman" panose="02020603050405020304" pitchFamily="18" charset="0"/>
              </a:rPr>
              <a:t>1963-66</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IBM</a:t>
            </a:r>
            <a:r>
              <a:rPr lang="zh-CN" altLang="en-US" dirty="0" smtClean="0">
                <a:latin typeface="Times New Roman" panose="02020603050405020304" pitchFamily="18" charset="0"/>
                <a:cs typeface="Times New Roman" panose="02020603050405020304" pitchFamily="18" charset="0"/>
              </a:rPr>
              <a:t>开发</a:t>
            </a:r>
            <a:r>
              <a:rPr lang="en-US" altLang="zh-CN" dirty="0" smtClean="0">
                <a:latin typeface="Times New Roman" panose="02020603050405020304" pitchFamily="18" charset="0"/>
                <a:cs typeface="Times New Roman" panose="02020603050405020304" pitchFamily="18" charset="0"/>
              </a:rPr>
              <a:t>OS/360</a:t>
            </a:r>
            <a:r>
              <a:rPr lang="zh-CN" altLang="en-US" dirty="0" smtClean="0">
                <a:latin typeface="Times New Roman" panose="02020603050405020304" pitchFamily="18" charset="0"/>
                <a:cs typeface="Times New Roman" panose="02020603050405020304" pitchFamily="18" charset="0"/>
              </a:rPr>
              <a:t>操作系统，投资几千万美元，工作量</a:t>
            </a:r>
            <a:r>
              <a:rPr lang="en-US" altLang="zh-CN" dirty="0" smtClean="0">
                <a:latin typeface="Times New Roman" panose="02020603050405020304" pitchFamily="18" charset="0"/>
                <a:cs typeface="Times New Roman" panose="02020603050405020304" pitchFamily="18" charset="0"/>
              </a:rPr>
              <a:t>5000</a:t>
            </a:r>
            <a:r>
              <a:rPr lang="zh-CN" altLang="en-US" dirty="0" smtClean="0">
                <a:latin typeface="Times New Roman" panose="02020603050405020304" pitchFamily="18" charset="0"/>
                <a:cs typeface="Times New Roman" panose="02020603050405020304" pitchFamily="18" charset="0"/>
              </a:rPr>
              <a:t>多人年，拖延几年才交付使用，而且每年要发现近</a:t>
            </a:r>
            <a:r>
              <a:rPr lang="en-US" altLang="zh-CN" dirty="0" smtClean="0">
                <a:latin typeface="Times New Roman" panose="02020603050405020304" pitchFamily="18" charset="0"/>
                <a:cs typeface="Times New Roman" panose="02020603050405020304" pitchFamily="18" charset="0"/>
              </a:rPr>
              <a:t>100</a:t>
            </a:r>
            <a:r>
              <a:rPr lang="zh-CN" altLang="en-US" dirty="0" smtClean="0">
                <a:latin typeface="Times New Roman" panose="02020603050405020304" pitchFamily="18" charset="0"/>
                <a:cs typeface="Times New Roman" panose="02020603050405020304" pitchFamily="18" charset="0"/>
              </a:rPr>
              <a:t>个错误</a:t>
            </a:r>
          </a:p>
          <a:p>
            <a:pPr eaLnBrk="1" hangingPunct="1"/>
            <a:r>
              <a:rPr lang="zh-CN" altLang="en-US" dirty="0" smtClean="0">
                <a:latin typeface="Times New Roman" panose="02020603050405020304" pitchFamily="18" charset="0"/>
                <a:cs typeface="Times New Roman" panose="02020603050405020304" pitchFamily="18" charset="0"/>
              </a:rPr>
              <a:t>这个项目的负责人</a:t>
            </a:r>
            <a:r>
              <a:rPr lang="en-US" altLang="zh-CN" dirty="0" smtClean="0">
                <a:latin typeface="Times New Roman" panose="02020603050405020304" pitchFamily="18" charset="0"/>
                <a:cs typeface="Times New Roman" panose="02020603050405020304" pitchFamily="18" charset="0"/>
              </a:rPr>
              <a:t>F. Brooks</a:t>
            </a:r>
            <a:r>
              <a:rPr lang="zh-CN" altLang="en-US" dirty="0" smtClean="0">
                <a:latin typeface="Times New Roman" panose="02020603050405020304" pitchFamily="18" charset="0"/>
                <a:cs typeface="Times New Roman" panose="02020603050405020304" pitchFamily="18" charset="0"/>
              </a:rPr>
              <a:t>事后总结了他在组织开发过程中的沉痛教训时说：</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正像一只逃亡的野兽落到泥潭中做垂死的挣扎，越是挣扎，陷得越深</a:t>
            </a:r>
            <a:r>
              <a:rPr lang="zh-CN" altLang="zh-CN" sz="18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最后无法逃脱灭顶的灾难</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程序设计工作正像这样一个泥潭，一批批程序员被迫在泥潭中拼命挣扎，谁也没有料到竟会陷入这样的困境</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49156" name="Rectangle 5"/>
          <p:cNvSpPr>
            <a:spLocks noChangeArrowheads="1"/>
          </p:cNvSpPr>
          <p:nvPr/>
        </p:nvSpPr>
        <p:spPr bwMode="auto">
          <a:xfrm>
            <a:off x="827088" y="4510088"/>
            <a:ext cx="7632700" cy="2087562"/>
          </a:xfrm>
          <a:prstGeom prst="rect">
            <a:avLst/>
          </a:prstGeom>
          <a:solidFill>
            <a:srgbClr val="FFFF00"/>
          </a:solidFill>
          <a:ln w="9525">
            <a:solidFill>
              <a:schemeClr val="tx1"/>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我来到软件公司上班后，发现公司以前同事写的程序真是垃圾，根本无法维护。我要推翻重写！</a:t>
            </a:r>
          </a:p>
          <a:p>
            <a:pPr eaLnBrk="1" hangingPunct="1">
              <a:spcBef>
                <a:spcPct val="0"/>
              </a:spcBef>
              <a:spcAft>
                <a:spcPct val="0"/>
              </a:spcAft>
              <a:buClrTx/>
              <a:buFont typeface="Arial" panose="020B0604020202020204" pitchFamily="34" charset="0"/>
              <a:buNone/>
            </a:pP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后来一个老员工</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笑着告诉</a:t>
            </a: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我，我们现在看到的程序，就是去年的新员工愤怒地推翻重写之后的结果，大家反映还没有以前的版本好用</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呢～</a:t>
            </a:r>
            <a:endPar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algn="r" eaLnBrk="1" hangingPunct="1">
              <a:spcBef>
                <a:spcPct val="0"/>
              </a:spcBef>
              <a:spcAft>
                <a:spcPct val="0"/>
              </a:spcAft>
              <a:buClrTx/>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From《</a:t>
            </a:r>
            <a:r>
              <a:rPr lang="zh-CN" altLang="en-US" dirty="0">
                <a:latin typeface="Times New Roman" panose="02020603050405020304" pitchFamily="18" charset="0"/>
                <a:cs typeface="Times New Roman" panose="02020603050405020304" pitchFamily="18" charset="0"/>
              </a:rPr>
              <a:t>现代软件工程讲义 </a:t>
            </a:r>
            <a:r>
              <a:rPr lang="en-US" altLang="zh-CN" dirty="0">
                <a:latin typeface="Times New Roman" panose="02020603050405020304" pitchFamily="18" charset="0"/>
                <a:cs typeface="Times New Roman" panose="02020603050405020304" pitchFamily="18" charset="0"/>
              </a:rPr>
              <a:t>》</a:t>
            </a:r>
          </a:p>
        </p:txBody>
      </p:sp>
      <p:sp>
        <p:nvSpPr>
          <p:cNvPr id="49157" name="矩形 1"/>
          <p:cNvSpPr>
            <a:spLocks noChangeArrowheads="1"/>
          </p:cNvSpPr>
          <p:nvPr/>
        </p:nvSpPr>
        <p:spPr bwMode="auto">
          <a:xfrm>
            <a:off x="6743700" y="4040188"/>
            <a:ext cx="17240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0000"/>
                </a:solidFill>
                <a:latin typeface="Times New Roman" panose="02020603050405020304" pitchFamily="18" charset="0"/>
                <a:cs typeface="Times New Roman" panose="02020603050405020304" pitchFamily="18" charset="0"/>
              </a:rPr>
              <a:t>《</a:t>
            </a:r>
            <a:r>
              <a:rPr lang="zh-CN" altLang="en-US" sz="2000" b="1">
                <a:solidFill>
                  <a:srgbClr val="FF0000"/>
                </a:solidFill>
                <a:latin typeface="Times New Roman" panose="02020603050405020304" pitchFamily="18" charset="0"/>
                <a:cs typeface="Times New Roman" panose="02020603050405020304" pitchFamily="18" charset="0"/>
              </a:rPr>
              <a:t>人月神话</a:t>
            </a:r>
            <a:r>
              <a:rPr lang="en-US" altLang="zh-CN" sz="2000" b="1">
                <a:solidFill>
                  <a:srgbClr val="FF0000"/>
                </a:solidFill>
                <a:latin typeface="Times New Roman" panose="02020603050405020304" pitchFamily="18" charset="0"/>
                <a:cs typeface="Times New Roman" panose="02020603050405020304" pitchFamily="18" charset="0"/>
              </a:rPr>
              <a:t>》</a:t>
            </a:r>
            <a:endParaRPr lang="zh-CN" altLang="en-US" sz="2000" b="1">
              <a:solidFill>
                <a:srgbClr val="FF0000"/>
              </a:solidFill>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软件开发</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失败的例子</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4294967295"/>
          </p:nvPr>
        </p:nvSpPr>
        <p:spPr>
          <a:xfrm>
            <a:off x="323850" y="1411288"/>
            <a:ext cx="5256213" cy="5113337"/>
          </a:xfrm>
          <a:prstGeom prst="rect">
            <a:avLst/>
          </a:prstGeom>
        </p:spPr>
        <p:txBody>
          <a:bodyPr/>
          <a:lstStyle/>
          <a:p>
            <a:pPr eaLnBrk="1" hangingPunct="1">
              <a:lnSpc>
                <a:spcPct val="90000"/>
              </a:lnSpc>
            </a:pP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复杂的软件工程问题无法靠简单的答案来解决</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90000"/>
              </a:lnSpc>
            </a:pPr>
            <a:r>
              <a:rPr lang="zh-CN" altLang="en-US" dirty="0" smtClean="0">
                <a:latin typeface="Times New Roman" panose="02020603050405020304" pitchFamily="18" charset="0"/>
                <a:cs typeface="Times New Roman" panose="02020603050405020304" pitchFamily="18" charset="0"/>
              </a:rPr>
              <a:t>所有的软件研发都包括了</a:t>
            </a:r>
            <a:r>
              <a:rPr lang="en-US" altLang="zh-CN" dirty="0" smtClean="0">
                <a:latin typeface="Times New Roman" panose="02020603050405020304" pitchFamily="18" charset="0"/>
                <a:cs typeface="Times New Roman" panose="02020603050405020304" pitchFamily="18" charset="0"/>
              </a:rPr>
              <a:t>essential task</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accidental task</a:t>
            </a:r>
            <a:endParaRPr lang="zh-CN" altLang="en-US" dirty="0" smtClean="0">
              <a:latin typeface="Times New Roman" panose="02020603050405020304" pitchFamily="18" charset="0"/>
              <a:cs typeface="Times New Roman" panose="02020603050405020304" pitchFamily="18" charset="0"/>
            </a:endParaRPr>
          </a:p>
          <a:p>
            <a:pPr eaLnBrk="1" hangingPunct="1">
              <a:lnSpc>
                <a:spcPct val="90000"/>
              </a:lnSpc>
            </a:pPr>
            <a:r>
              <a:rPr lang="zh-CN" altLang="en-US" dirty="0" smtClean="0">
                <a:latin typeface="Times New Roman" panose="02020603050405020304" pitchFamily="18" charset="0"/>
                <a:cs typeface="Times New Roman" panose="02020603050405020304" pitchFamily="18" charset="0"/>
              </a:rPr>
              <a:t>软件项目平常看似单纯而率直，但很可能一转眼就变成一只时程延误、预算超支、产品充满瑕疵的怪兽</a:t>
            </a:r>
          </a:p>
          <a:p>
            <a:pPr eaLnBrk="1" hangingPunct="1">
              <a:lnSpc>
                <a:spcPct val="90000"/>
              </a:lnSpc>
            </a:pPr>
            <a:r>
              <a:rPr lang="zh-CN" altLang="en-US" dirty="0" smtClean="0">
                <a:latin typeface="Times New Roman" panose="02020603050405020304" pitchFamily="18" charset="0"/>
                <a:cs typeface="Times New Roman" panose="02020603050405020304" pitchFamily="18" charset="0"/>
              </a:rPr>
              <a:t>人们渴望有一种银弹</a:t>
            </a:r>
            <a:r>
              <a:rPr lang="en-US" altLang="zh-CN" dirty="0" smtClean="0">
                <a:latin typeface="Times New Roman" panose="02020603050405020304" pitchFamily="18" charset="0"/>
                <a:cs typeface="Times New Roman" panose="02020603050405020304" pitchFamily="18" charset="0"/>
              </a:rPr>
              <a:t>(silver bullet)</a:t>
            </a:r>
            <a:r>
              <a:rPr lang="zh-CN" altLang="en-US" dirty="0" smtClean="0">
                <a:latin typeface="Times New Roman" panose="02020603050405020304" pitchFamily="18" charset="0"/>
                <a:cs typeface="Times New Roman" panose="02020603050405020304" pitchFamily="18" charset="0"/>
              </a:rPr>
              <a:t>，能够有效解决软件研发中的两大困难：</a:t>
            </a:r>
          </a:p>
          <a:p>
            <a:pPr lvl="1" eaLnBrk="1" hangingPunct="1">
              <a:lnSpc>
                <a:spcPct val="90000"/>
              </a:lnSpc>
            </a:pPr>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软件本身在概念建构上具有先天的困难，即如何从抽象性问题发展出具体概念上的解决方案</a:t>
            </a:r>
          </a:p>
          <a:p>
            <a:pPr lvl="1" eaLnBrk="1" hangingPunct="1">
              <a:lnSpc>
                <a:spcPct val="90000"/>
              </a:lnSpc>
            </a:pPr>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将概念构思施行于计算机上所遭遇到的困难</a:t>
            </a:r>
          </a:p>
        </p:txBody>
      </p:sp>
      <p:sp>
        <p:nvSpPr>
          <p:cNvPr id="51204" name="AutoShape 5" descr="Z"/>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endParaRPr lang="zh-CN" altLang="en-US" sz="1800">
              <a:solidFill>
                <a:schemeClr val="tx1"/>
              </a:solidFill>
              <a:latin typeface="Times New Roman" panose="02020603050405020304" pitchFamily="18" charset="0"/>
              <a:cs typeface="Times New Roman" panose="02020603050405020304" pitchFamily="18" charset="0"/>
            </a:endParaRPr>
          </a:p>
        </p:txBody>
      </p:sp>
      <p:sp>
        <p:nvSpPr>
          <p:cNvPr id="51205" name="AutoShape 7" descr="Z"/>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endParaRPr lang="zh-CN" altLang="en-US" sz="1800">
              <a:solidFill>
                <a:schemeClr val="tx1"/>
              </a:solidFill>
              <a:latin typeface="Times New Roman" panose="02020603050405020304" pitchFamily="18" charset="0"/>
              <a:cs typeface="Times New Roman" panose="02020603050405020304" pitchFamily="18" charset="0"/>
            </a:endParaRPr>
          </a:p>
        </p:txBody>
      </p:sp>
      <p:sp>
        <p:nvSpPr>
          <p:cNvPr id="51206" name="AutoShape 9" descr="Z"/>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endParaRPr lang="zh-CN" altLang="en-US" sz="1800">
              <a:solidFill>
                <a:schemeClr val="tx1"/>
              </a:solidFill>
              <a:latin typeface="Times New Roman" panose="02020603050405020304" pitchFamily="18" charset="0"/>
              <a:cs typeface="Times New Roman" panose="02020603050405020304" pitchFamily="18" charset="0"/>
            </a:endParaRPr>
          </a:p>
        </p:txBody>
      </p:sp>
      <p:pic>
        <p:nvPicPr>
          <p:cNvPr id="51207" name="Picture 11" descr="Silver%20bul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75" y="4221163"/>
            <a:ext cx="32766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3" descr="Silver-Bullet-in-Real-Estate"/>
          <p:cNvPicPr>
            <a:picLocks noChangeAspect="1" noChangeArrowheads="1"/>
          </p:cNvPicPr>
          <p:nvPr/>
        </p:nvPicPr>
        <p:blipFill>
          <a:blip r:embed="rId4">
            <a:extLst>
              <a:ext uri="{28A0092B-C50C-407E-A947-70E740481C1C}">
                <a14:useLocalDpi xmlns:a14="http://schemas.microsoft.com/office/drawing/2010/main" val="0"/>
              </a:ext>
            </a:extLst>
          </a:blip>
          <a:srcRect l="21417" r="20639"/>
          <a:stretch>
            <a:fillRect/>
          </a:stretch>
        </p:blipFill>
        <p:spPr bwMode="auto">
          <a:xfrm>
            <a:off x="6011863" y="1181100"/>
            <a:ext cx="25400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10"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No Silver Bullet</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（没有银弹） </a:t>
            </a:r>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by F. Brooks</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4294967295"/>
          </p:nvPr>
        </p:nvSpPr>
        <p:spPr>
          <a:xfrm>
            <a:off x="395288" y="1268760"/>
            <a:ext cx="8424862" cy="5113337"/>
          </a:xfrm>
          <a:prstGeom prst="rect">
            <a:avLst/>
          </a:prstGeom>
        </p:spPr>
        <p:txBody>
          <a:bodyPr/>
          <a:lstStyle/>
          <a:p>
            <a:pPr eaLnBrk="1" hangingPunct="1"/>
            <a:r>
              <a:rPr lang="en-US" altLang="zh-CN" sz="1800" dirty="0" smtClean="0">
                <a:latin typeface="Times New Roman" panose="02020603050405020304" pitchFamily="18" charset="0"/>
                <a:cs typeface="Times New Roman" panose="02020603050405020304" pitchFamily="18" charset="0"/>
              </a:rPr>
              <a:t>Brooks</a:t>
            </a:r>
            <a:r>
              <a:rPr lang="zh-CN" altLang="en-US" sz="1800" dirty="0" smtClean="0">
                <a:latin typeface="Times New Roman" panose="02020603050405020304" pitchFamily="18" charset="0"/>
                <a:cs typeface="Times New Roman" panose="02020603050405020304" pitchFamily="18" charset="0"/>
              </a:rPr>
              <a:t>的初始论文：“没有银弹”</a:t>
            </a:r>
          </a:p>
          <a:p>
            <a:pPr lvl="1" eaLnBrk="1" hangingPunct="1"/>
            <a:r>
              <a:rPr lang="en-US" altLang="zh-CN" sz="1600" b="1" dirty="0" smtClean="0">
                <a:latin typeface="Times New Roman" panose="02020603050405020304" pitchFamily="18" charset="0"/>
                <a:cs typeface="Times New Roman" panose="02020603050405020304" pitchFamily="18" charset="0"/>
              </a:rPr>
              <a:t>Brooks, “No silver bullet — essence and accidents of software engineering,” Computer 20, 4 (April, 1987), pp. 10-19. 《</a:t>
            </a:r>
            <a:r>
              <a:rPr lang="zh-CN" altLang="en-US" sz="1600" b="1" dirty="0" smtClean="0">
                <a:latin typeface="Times New Roman" panose="02020603050405020304" pitchFamily="18" charset="0"/>
                <a:cs typeface="Times New Roman" panose="02020603050405020304" pitchFamily="18" charset="0"/>
              </a:rPr>
              <a:t>人月神话</a:t>
            </a:r>
            <a:r>
              <a:rPr lang="en-US" altLang="zh-CN" sz="1600" b="1" dirty="0" smtClean="0">
                <a:latin typeface="Times New Roman" panose="02020603050405020304" pitchFamily="18" charset="0"/>
                <a:cs typeface="Times New Roman" panose="02020603050405020304" pitchFamily="18" charset="0"/>
              </a:rPr>
              <a:t>》</a:t>
            </a:r>
            <a:r>
              <a:rPr lang="zh-CN" altLang="en-US" sz="1600" b="1" dirty="0" smtClean="0">
                <a:latin typeface="Times New Roman" panose="02020603050405020304" pitchFamily="18" charset="0"/>
                <a:cs typeface="Times New Roman" panose="02020603050405020304" pitchFamily="18" charset="0"/>
              </a:rPr>
              <a:t>第</a:t>
            </a:r>
            <a:r>
              <a:rPr lang="en-US" altLang="zh-CN" sz="1600" b="1" dirty="0" smtClean="0">
                <a:latin typeface="Times New Roman" panose="02020603050405020304" pitchFamily="18" charset="0"/>
                <a:cs typeface="Times New Roman" panose="02020603050405020304" pitchFamily="18" charset="0"/>
              </a:rPr>
              <a:t>16</a:t>
            </a:r>
            <a:r>
              <a:rPr lang="zh-CN" altLang="en-US" sz="1600" b="1" dirty="0" smtClean="0">
                <a:latin typeface="Times New Roman" panose="02020603050405020304" pitchFamily="18" charset="0"/>
                <a:cs typeface="Times New Roman" panose="02020603050405020304" pitchFamily="18" charset="0"/>
              </a:rPr>
              <a:t>章</a:t>
            </a:r>
          </a:p>
          <a:p>
            <a:pPr eaLnBrk="1" hangingPunct="1"/>
            <a:r>
              <a:rPr lang="en-US" altLang="zh-CN" sz="1800" dirty="0" smtClean="0">
                <a:latin typeface="Times New Roman" panose="02020603050405020304" pitchFamily="18" charset="0"/>
                <a:cs typeface="Times New Roman" panose="02020603050405020304" pitchFamily="18" charset="0"/>
              </a:rPr>
              <a:t>Cox</a:t>
            </a:r>
            <a:r>
              <a:rPr lang="zh-CN" altLang="en-US" sz="1800" dirty="0" smtClean="0">
                <a:latin typeface="Times New Roman" panose="02020603050405020304" pitchFamily="18" charset="0"/>
                <a:cs typeface="Times New Roman" panose="02020603050405020304" pitchFamily="18" charset="0"/>
              </a:rPr>
              <a:t>的反驳：“银弹存在”</a:t>
            </a:r>
          </a:p>
          <a:p>
            <a:pPr lvl="1" eaLnBrk="1" hangingPunct="1"/>
            <a:r>
              <a:rPr lang="en-US" altLang="zh-CN" sz="1600" b="1" dirty="0" smtClean="0">
                <a:latin typeface="Times New Roman" panose="02020603050405020304" pitchFamily="18" charset="0"/>
                <a:cs typeface="Times New Roman" panose="02020603050405020304" pitchFamily="18" charset="0"/>
              </a:rPr>
              <a:t>Cox, "There Is a Silver Bullet", Byte (October, 1990), pp. 209-218. </a:t>
            </a:r>
            <a:r>
              <a:rPr lang="en-US" altLang="zh-CN" sz="1600" b="1" dirty="0" smtClean="0">
                <a:latin typeface="Times New Roman" panose="02020603050405020304" pitchFamily="18" charset="0"/>
                <a:cs typeface="Times New Roman" panose="02020603050405020304" pitchFamily="18" charset="0"/>
                <a:hlinkClick r:id="rId3"/>
              </a:rPr>
              <a:t>http://www.drdobbs.com/there-is-a-silver-bullet/184407534/</a:t>
            </a:r>
            <a:endParaRPr lang="en-US" altLang="zh-CN" sz="1600" b="1" dirty="0" smtClean="0">
              <a:latin typeface="Times New Roman" panose="02020603050405020304" pitchFamily="18" charset="0"/>
              <a:cs typeface="Times New Roman" panose="02020603050405020304" pitchFamily="18" charset="0"/>
            </a:endParaRPr>
          </a:p>
          <a:p>
            <a:pPr eaLnBrk="1" hangingPunct="1"/>
            <a:r>
              <a:rPr lang="en-US" altLang="zh-CN" sz="1800" dirty="0" err="1" smtClean="0">
                <a:latin typeface="Times New Roman" panose="02020603050405020304" pitchFamily="18" charset="0"/>
                <a:cs typeface="Times New Roman" panose="02020603050405020304" pitchFamily="18" charset="0"/>
              </a:rPr>
              <a:t>Harel</a:t>
            </a:r>
            <a:r>
              <a:rPr lang="zh-CN" altLang="en-US" sz="1800" dirty="0" smtClean="0">
                <a:latin typeface="Times New Roman" panose="02020603050405020304" pitchFamily="18" charset="0"/>
                <a:cs typeface="Times New Roman" panose="02020603050405020304" pitchFamily="18" charset="0"/>
              </a:rPr>
              <a:t>的细致分析：“紧咬银弹”</a:t>
            </a:r>
          </a:p>
          <a:p>
            <a:pPr lvl="1" eaLnBrk="1" hangingPunct="1"/>
            <a:r>
              <a:rPr lang="en-US" altLang="zh-CN" sz="1600" b="1" dirty="0" err="1" smtClean="0">
                <a:latin typeface="Times New Roman" panose="02020603050405020304" pitchFamily="18" charset="0"/>
                <a:cs typeface="Times New Roman" panose="02020603050405020304" pitchFamily="18" charset="0"/>
              </a:rPr>
              <a:t>Harel</a:t>
            </a:r>
            <a:r>
              <a:rPr lang="en-US" altLang="zh-CN" sz="1600" b="1" dirty="0" smtClean="0">
                <a:latin typeface="Times New Roman" panose="02020603050405020304" pitchFamily="18" charset="0"/>
                <a:cs typeface="Times New Roman" panose="02020603050405020304" pitchFamily="18" charset="0"/>
              </a:rPr>
              <a:t>, </a:t>
            </a:r>
            <a:r>
              <a:rPr lang="en-US" altLang="zh-CN" sz="1600" b="1" dirty="0" err="1" smtClean="0">
                <a:latin typeface="Times New Roman" panose="02020603050405020304" pitchFamily="18" charset="0"/>
                <a:cs typeface="Times New Roman" panose="02020603050405020304" pitchFamily="18" charset="0"/>
              </a:rPr>
              <a:t>D.,“Biting</a:t>
            </a:r>
            <a:r>
              <a:rPr lang="en-US" altLang="zh-CN" sz="1600" b="1" dirty="0" smtClean="0">
                <a:latin typeface="Times New Roman" panose="02020603050405020304" pitchFamily="18" charset="0"/>
                <a:cs typeface="Times New Roman" panose="02020603050405020304" pitchFamily="18" charset="0"/>
              </a:rPr>
              <a:t> the silver bullet: Toward a brighter future for system </a:t>
            </a:r>
            <a:r>
              <a:rPr lang="en-US" altLang="zh-CN" sz="1600" b="1" dirty="0" err="1" smtClean="0">
                <a:latin typeface="Times New Roman" panose="02020603050405020304" pitchFamily="18" charset="0"/>
                <a:cs typeface="Times New Roman" panose="02020603050405020304" pitchFamily="18" charset="0"/>
              </a:rPr>
              <a:t>development,”Computer</a:t>
            </a:r>
            <a:r>
              <a:rPr lang="en-US" altLang="zh-CN" sz="1600" b="1" dirty="0" smtClean="0">
                <a:latin typeface="Times New Roman" panose="02020603050405020304" pitchFamily="18" charset="0"/>
                <a:cs typeface="Times New Roman" panose="02020603050405020304" pitchFamily="18" charset="0"/>
              </a:rPr>
              <a:t> (January, 1992), pp.8-20. </a:t>
            </a:r>
            <a:r>
              <a:rPr lang="en-US" altLang="zh-CN" sz="1600" b="1" dirty="0" smtClean="0">
                <a:latin typeface="Times New Roman" panose="02020603050405020304" pitchFamily="18" charset="0"/>
                <a:cs typeface="Times New Roman" panose="02020603050405020304" pitchFamily="18" charset="0"/>
                <a:hlinkClick r:id="rId4"/>
              </a:rPr>
              <a:t>http://www.inf.ed.ac.uk/teaching/courses/seoc/2005_2006/resources/bullet10.pdf</a:t>
            </a:r>
            <a:r>
              <a:rPr lang="en-US" altLang="zh-CN" sz="1600" b="1" dirty="0" smtClean="0">
                <a:latin typeface="Times New Roman" panose="02020603050405020304" pitchFamily="18" charset="0"/>
                <a:cs typeface="Times New Roman" panose="02020603050405020304" pitchFamily="18" charset="0"/>
              </a:rPr>
              <a:t> </a:t>
            </a:r>
          </a:p>
          <a:p>
            <a:pPr eaLnBrk="1" hangingPunct="1"/>
            <a:r>
              <a:rPr lang="en-US" altLang="zh-CN" sz="1800" dirty="0" smtClean="0">
                <a:latin typeface="Times New Roman" panose="02020603050405020304" pitchFamily="18" charset="0"/>
                <a:cs typeface="Times New Roman" panose="02020603050405020304" pitchFamily="18" charset="0"/>
              </a:rPr>
              <a:t>Brooks</a:t>
            </a:r>
            <a:r>
              <a:rPr lang="zh-CN" altLang="en-US" sz="1800" dirty="0" smtClean="0">
                <a:latin typeface="Times New Roman" panose="02020603050405020304" pitchFamily="18" charset="0"/>
                <a:cs typeface="Times New Roman" panose="02020603050405020304" pitchFamily="18" charset="0"/>
              </a:rPr>
              <a:t>继续发表观点：</a:t>
            </a:r>
          </a:p>
          <a:p>
            <a:pPr lvl="1" eaLnBrk="1" hangingPunct="1"/>
            <a:r>
              <a:rPr lang="en-US" altLang="zh-CN" sz="1600" b="1" dirty="0" smtClean="0">
                <a:latin typeface="Times New Roman" panose="02020603050405020304" pitchFamily="18" charset="0"/>
                <a:cs typeface="Times New Roman" panose="02020603050405020304" pitchFamily="18" charset="0"/>
              </a:rPr>
              <a:t>Brooks, "No Silver Bullet" Refired, 1995. 《</a:t>
            </a:r>
            <a:r>
              <a:rPr lang="zh-CN" altLang="en-US" sz="1600" b="1" dirty="0" smtClean="0">
                <a:latin typeface="Times New Roman" panose="02020603050405020304" pitchFamily="18" charset="0"/>
                <a:cs typeface="Times New Roman" panose="02020603050405020304" pitchFamily="18" charset="0"/>
              </a:rPr>
              <a:t>人月神话</a:t>
            </a:r>
            <a:r>
              <a:rPr lang="en-US" altLang="zh-CN" sz="1600" b="1" dirty="0" smtClean="0">
                <a:latin typeface="Times New Roman" panose="02020603050405020304" pitchFamily="18" charset="0"/>
                <a:cs typeface="Times New Roman" panose="02020603050405020304" pitchFamily="18" charset="0"/>
              </a:rPr>
              <a:t>》</a:t>
            </a:r>
            <a:r>
              <a:rPr lang="zh-CN" altLang="en-US" sz="1600" b="1" dirty="0" smtClean="0">
                <a:latin typeface="Times New Roman" panose="02020603050405020304" pitchFamily="18" charset="0"/>
                <a:cs typeface="Times New Roman" panose="02020603050405020304" pitchFamily="18" charset="0"/>
              </a:rPr>
              <a:t>第</a:t>
            </a:r>
            <a:r>
              <a:rPr lang="en-US" altLang="zh-CN" sz="1600" b="1" dirty="0" smtClean="0">
                <a:latin typeface="Times New Roman" panose="02020603050405020304" pitchFamily="18" charset="0"/>
                <a:cs typeface="Times New Roman" panose="02020603050405020304" pitchFamily="18" charset="0"/>
              </a:rPr>
              <a:t>17</a:t>
            </a:r>
            <a:r>
              <a:rPr lang="zh-CN" altLang="en-US" sz="1600" b="1" dirty="0" smtClean="0">
                <a:latin typeface="Times New Roman" panose="02020603050405020304" pitchFamily="18" charset="0"/>
                <a:cs typeface="Times New Roman" panose="02020603050405020304" pitchFamily="18" charset="0"/>
              </a:rPr>
              <a:t>章</a:t>
            </a:r>
          </a:p>
          <a:p>
            <a:pPr eaLnBrk="1" hangingPunct="1"/>
            <a:r>
              <a:rPr lang="en-US" altLang="zh-CN" sz="1800" dirty="0" smtClean="0">
                <a:latin typeface="Times New Roman" panose="02020603050405020304" pitchFamily="18" charset="0"/>
                <a:cs typeface="Times New Roman" panose="02020603050405020304" pitchFamily="18" charset="0"/>
              </a:rPr>
              <a:t>Cox</a:t>
            </a:r>
            <a:r>
              <a:rPr lang="zh-CN" altLang="en-US" sz="1800" dirty="0" smtClean="0">
                <a:latin typeface="Times New Roman" panose="02020603050405020304" pitchFamily="18" charset="0"/>
                <a:cs typeface="Times New Roman" panose="02020603050405020304" pitchFamily="18" charset="0"/>
              </a:rPr>
              <a:t>继续阐述：</a:t>
            </a:r>
          </a:p>
          <a:p>
            <a:pPr lvl="1" eaLnBrk="1" hangingPunct="1"/>
            <a:r>
              <a:rPr lang="en-US" altLang="zh-CN" sz="1600" b="1" dirty="0" smtClean="0">
                <a:latin typeface="Times New Roman" panose="02020603050405020304" pitchFamily="18" charset="0"/>
                <a:cs typeface="Times New Roman" panose="02020603050405020304" pitchFamily="18" charset="0"/>
              </a:rPr>
              <a:t>Cox, "No Silver Bullet" Revisited, American Programmer Journal. November, 1995. </a:t>
            </a:r>
            <a:r>
              <a:rPr lang="en-US" altLang="zh-CN" sz="1600" b="1" dirty="0" smtClean="0">
                <a:latin typeface="Times New Roman" panose="02020603050405020304" pitchFamily="18" charset="0"/>
                <a:cs typeface="Times New Roman" panose="02020603050405020304" pitchFamily="18" charset="0"/>
                <a:hlinkClick r:id="rId5"/>
              </a:rPr>
              <a:t>http://virtualschool.edu/cox/pub/NoSilverBulletRevisted/</a:t>
            </a:r>
            <a:r>
              <a:rPr lang="en-US" altLang="zh-CN" sz="1600" b="1" dirty="0" smtClean="0">
                <a:latin typeface="Times New Roman" panose="02020603050405020304" pitchFamily="18" charset="0"/>
                <a:cs typeface="Times New Roman" panose="02020603050405020304" pitchFamily="18" charset="0"/>
              </a:rPr>
              <a:t>.</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关于“</a:t>
            </a:r>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No Silver Bullet”</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的系列学术争论</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3716338"/>
            <a:ext cx="225742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软件危机</a:t>
            </a:r>
            <a:r>
              <a:rPr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(Software Crisis)</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：计算机软件的开发和维护过程所遇到的一系列严重问题；</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r>
              <a:rPr lang="zh-CN" altLang="en-US" dirty="0" smtClean="0">
                <a:solidFill>
                  <a:schemeClr val="tx1"/>
                </a:solidFill>
                <a:latin typeface="+mn-ea"/>
                <a:cs typeface="Times New Roman" panose="02020603050405020304" pitchFamily="18" charset="0"/>
              </a:rPr>
              <a:t>软件危机的表现：</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对软件开发成本和进度的估算很不准确，甚至严重拖期和超出预算</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无法满足用户需求，导致用户很不满意</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质量很不可靠，经常失效</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难以更改、调试和增强</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没有适当的文档</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软件成本严重上升</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软件开发生产率跟不上计算机应用迅速</a:t>
            </a:r>
            <a:r>
              <a:rPr lang="zh-CN" altLang="en-US" sz="1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发展</a:t>
            </a:r>
            <a:r>
              <a:rPr lang="zh-CN" altLang="en-US" sz="1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的趋势</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危机</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96180" y="763488"/>
            <a:ext cx="8496300" cy="649288"/>
          </a:xfrm>
          <a:prstGeom prst="rect">
            <a:avLst/>
          </a:prstGeom>
        </p:spPr>
        <p:txBody>
          <a:body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一个例子</a:t>
            </a:r>
          </a:p>
        </p:txBody>
      </p:sp>
      <p:sp>
        <p:nvSpPr>
          <p:cNvPr id="8195" name="Rectangle 3"/>
          <p:cNvSpPr>
            <a:spLocks noGrp="1" noChangeArrowheads="1"/>
          </p:cNvSpPr>
          <p:nvPr>
            <p:ph idx="4294967295"/>
          </p:nvPr>
        </p:nvSpPr>
        <p:spPr>
          <a:xfrm>
            <a:off x="395288" y="1484313"/>
            <a:ext cx="8497887" cy="2448743"/>
          </a:xfrm>
          <a:prstGeom prst="rect">
            <a:avLst/>
          </a:prstGeom>
        </p:spPr>
        <p:txBody>
          <a:bodyPr/>
          <a:lstStyle/>
          <a:p>
            <a:pPr eaLnBrk="1" hangingPunct="1"/>
            <a:r>
              <a:rPr lang="zh-CN" altLang="en-US" dirty="0" smtClean="0">
                <a:latin typeface="Times New Roman" panose="02020603050405020304" pitchFamily="18" charset="0"/>
                <a:cs typeface="Times New Roman" panose="02020603050405020304" pitchFamily="18" charset="0"/>
              </a:rPr>
              <a:t>家里小孩上小学时，老师让家长每天出</a:t>
            </a:r>
            <a:r>
              <a:rPr lang="en-US" altLang="zh-CN" dirty="0" smtClean="0">
                <a:latin typeface="Times New Roman" panose="02020603050405020304" pitchFamily="18" charset="0"/>
                <a:cs typeface="Times New Roman" panose="02020603050405020304" pitchFamily="18" charset="0"/>
              </a:rPr>
              <a:t>30</a:t>
            </a:r>
            <a:r>
              <a:rPr lang="zh-CN" altLang="en-US" dirty="0" smtClean="0">
                <a:latin typeface="Times New Roman" panose="02020603050405020304" pitchFamily="18" charset="0"/>
                <a:cs typeface="Times New Roman" panose="02020603050405020304" pitchFamily="18" charset="0"/>
              </a:rPr>
              <a:t>道四则运算题目给小学生做。 </a:t>
            </a:r>
          </a:p>
          <a:p>
            <a:pPr eaLnBrk="1" hangingPunct="1"/>
            <a:r>
              <a:rPr lang="zh-CN" altLang="en-US" dirty="0" smtClean="0">
                <a:latin typeface="Times New Roman" panose="02020603050405020304" pitchFamily="18" charset="0"/>
                <a:cs typeface="Times New Roman" panose="02020603050405020304" pitchFamily="18" charset="0"/>
              </a:rPr>
              <a:t>家长是个程序员，立马就想到写一个小程序来做这件事。 这个事情可以用很多语言或者工具来实现</a:t>
            </a:r>
            <a:r>
              <a:rPr lang="en-US" altLang="zh-CN" dirty="0" smtClean="0">
                <a:latin typeface="Times New Roman" panose="02020603050405020304" pitchFamily="18" charset="0"/>
                <a:cs typeface="Times New Roman" panose="02020603050405020304" pitchFamily="18" charset="0"/>
              </a:rPr>
              <a:t>:</a:t>
            </a:r>
          </a:p>
          <a:p>
            <a:pPr lvl="1" eaLnBrk="1" hangingPunct="1"/>
            <a:r>
              <a:rPr lang="en-US" altLang="zh-CN" sz="1800" dirty="0" smtClean="0">
                <a:latin typeface="Times New Roman" panose="02020603050405020304" pitchFamily="18" charset="0"/>
                <a:cs typeface="Times New Roman" panose="02020603050405020304" pitchFamily="18" charset="0"/>
              </a:rPr>
              <a:t>C/C++, C#, Unix Shell, </a:t>
            </a:r>
            <a:r>
              <a:rPr lang="en-US" altLang="zh-CN" sz="1800" dirty="0" err="1" smtClean="0">
                <a:latin typeface="Times New Roman" panose="02020603050405020304" pitchFamily="18" charset="0"/>
                <a:cs typeface="Times New Roman" panose="02020603050405020304" pitchFamily="18" charset="0"/>
              </a:rPr>
              <a:t>Emacs</a:t>
            </a:r>
            <a:r>
              <a:rPr lang="en-US" altLang="zh-CN" sz="1800" dirty="0" smtClean="0">
                <a:latin typeface="Times New Roman" panose="02020603050405020304" pitchFamily="18" charset="0"/>
                <a:cs typeface="Times New Roman" panose="02020603050405020304" pitchFamily="18" charset="0"/>
              </a:rPr>
              <a:t>, Java, Perl, Python, Delphi …</a:t>
            </a:r>
          </a:p>
          <a:p>
            <a:pPr eaLnBrk="1" hangingPunct="1"/>
            <a:r>
              <a:rPr lang="zh-CN" altLang="en-US" dirty="0" smtClean="0">
                <a:latin typeface="Times New Roman" panose="02020603050405020304" pitchFamily="18" charset="0"/>
                <a:cs typeface="Times New Roman" panose="02020603050405020304" pitchFamily="18" charset="0"/>
              </a:rPr>
              <a:t>程序员用自己最擅长的工具，很短的时间就可以搞定。</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pic>
        <p:nvPicPr>
          <p:cNvPr id="2" name="图片 1">
            <a:hlinkClick r:id="rId3" action="ppaction://hlinkfile"/>
          </p:cNvPr>
          <p:cNvPicPr>
            <a:picLocks noChangeAspect="1"/>
          </p:cNvPicPr>
          <p:nvPr/>
        </p:nvPicPr>
        <p:blipFill>
          <a:blip r:embed="rId4"/>
          <a:stretch>
            <a:fillRect/>
          </a:stretch>
        </p:blipFill>
        <p:spPr>
          <a:xfrm>
            <a:off x="2682268" y="3717032"/>
            <a:ext cx="3960440" cy="2416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7" name="Object 3">
            <a:hlinkClick r:id="" action="ppaction://ole?verb=1"/>
          </p:cNvPr>
          <p:cNvGraphicFramePr>
            <a:graphicFrameLocks noChangeAspect="1"/>
          </p:cNvGraphicFramePr>
          <p:nvPr>
            <p:extLst>
              <p:ext uri="{D42A27DB-BD31-4B8C-83A1-F6EECF244321}">
                <p14:modId xmlns:p14="http://schemas.microsoft.com/office/powerpoint/2010/main" val="2137428326"/>
              </p:ext>
            </p:extLst>
          </p:nvPr>
        </p:nvGraphicFramePr>
        <p:xfrm>
          <a:off x="590550" y="1268760"/>
          <a:ext cx="8029575" cy="5381625"/>
        </p:xfrm>
        <a:graphic>
          <a:graphicData uri="http://schemas.openxmlformats.org/presentationml/2006/ole">
            <mc:AlternateContent xmlns:mc="http://schemas.openxmlformats.org/markup-compatibility/2006">
              <mc:Choice xmlns:v="urn:schemas-microsoft-com:vml" Requires="v">
                <p:oleObj spid="_x0000_s57439" name="演示文稿" r:id="rId4" imgW="667634" imgH="499837" progId="PowerPoint.Show.8">
                  <p:embed/>
                </p:oleObj>
              </mc:Choice>
              <mc:Fallback>
                <p:oleObj name="演示文稿" r:id="rId4" imgW="667634" imgH="499837" progId="PowerPoint.Show.8">
                  <p:embed/>
                  <p:pic>
                    <p:nvPicPr>
                      <p:cNvPr id="0" name="Object 3"/>
                      <p:cNvPicPr>
                        <a:picLocks noChangeAspect="1" noChangeArrowheads="1"/>
                      </p:cNvPicPr>
                      <p:nvPr/>
                    </p:nvPicPr>
                    <p:blipFill>
                      <a:blip r:embed="rId5"/>
                      <a:srcRect l="4613" t="17838" r="3421"/>
                      <a:stretch>
                        <a:fillRect/>
                      </a:stretch>
                    </p:blipFill>
                    <p:spPr bwMode="auto">
                      <a:xfrm>
                        <a:off x="590550" y="1268760"/>
                        <a:ext cx="8029575" cy="5381625"/>
                      </a:xfrm>
                      <a:prstGeom prst="rect">
                        <a:avLst/>
                      </a:prstGeom>
                      <a:noFill/>
                      <a:ln>
                        <a:noFill/>
                      </a:ln>
                      <a:extLst/>
                    </p:spPr>
                  </p:pic>
                </p:oleObj>
              </mc:Fallback>
            </mc:AlternateContent>
          </a:graphicData>
        </a:graphic>
      </p:graphicFrame>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先看统计数字：混乱的软件开发</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Grp="1" noChangeArrowheads="1"/>
          </p:cNvSpPr>
          <p:nvPr>
            <p:ph idx="4294967295"/>
          </p:nvPr>
        </p:nvSpPr>
        <p:spPr>
          <a:xfrm>
            <a:off x="395288" y="1484313"/>
            <a:ext cx="8208962" cy="1223962"/>
          </a:xfrm>
          <a:prstGeom prst="rect">
            <a:avLst/>
          </a:prstGeom>
        </p:spPr>
        <p:txBody>
          <a:bodyPr/>
          <a:lstStyle/>
          <a:p>
            <a:pPr eaLnBrk="1" hangingPunct="1"/>
            <a:r>
              <a:rPr lang="zh-CN" altLang="en-US" sz="2400" dirty="0" smtClean="0">
                <a:solidFill>
                  <a:schemeClr val="tx1"/>
                </a:solidFill>
                <a:latin typeface="+mn-ea"/>
              </a:rPr>
              <a:t>客观上：</a:t>
            </a:r>
            <a:endParaRPr lang="en-US" altLang="zh-TW" sz="2400" dirty="0" smtClean="0">
              <a:solidFill>
                <a:schemeClr val="tx1"/>
              </a:solidFill>
              <a:latin typeface="+mn-ea"/>
            </a:endParaRPr>
          </a:p>
          <a:p>
            <a:pPr lvl="1" eaLnBrk="1" hangingPunct="1"/>
            <a:r>
              <a:rPr lang="zh-CN" altLang="en-US" sz="1800" b="1" dirty="0" smtClean="0"/>
              <a:t>随着软件规模的</a:t>
            </a:r>
            <a:r>
              <a:rPr lang="zh-CN" altLang="en-US" sz="1800" b="1" dirty="0"/>
              <a:t>扩大</a:t>
            </a:r>
            <a:r>
              <a:rPr lang="zh-CN" altLang="en-US" sz="1800" b="1" dirty="0" smtClean="0">
                <a:solidFill>
                  <a:srgbClr val="FF0000"/>
                </a:solidFill>
                <a:latin typeface="楷体" panose="02010609060101010101" pitchFamily="49" charset="-122"/>
                <a:ea typeface="楷体" panose="02010609060101010101" pitchFamily="49" charset="-122"/>
              </a:rPr>
              <a:t>软件产品开发的复杂度和难度随软件规模呈指数级别增长</a:t>
            </a:r>
            <a:r>
              <a:rPr lang="zh-CN" altLang="en-US" sz="1800" b="1" dirty="0" smtClean="0"/>
              <a:t>，传统的软件开发方法已经不可用了</a:t>
            </a:r>
          </a:p>
          <a:p>
            <a:pPr eaLnBrk="1" hangingPunct="1"/>
            <a:endParaRPr lang="zh-CN" altLang="en-US" sz="2100" dirty="0" smtClean="0">
              <a:solidFill>
                <a:srgbClr val="0000FF"/>
              </a:solidFill>
              <a:latin typeface="Times New Roman" panose="02020603050405020304" pitchFamily="18" charset="0"/>
              <a:ea typeface="楷体_GB2312" pitchFamily="49" charset="-122"/>
            </a:endParaRPr>
          </a:p>
          <a:p>
            <a:pPr eaLnBrk="1" hangingPunct="1"/>
            <a:endParaRPr lang="zh-CN" altLang="en-US" sz="2100" dirty="0" smtClean="0">
              <a:solidFill>
                <a:srgbClr val="0000FF"/>
              </a:solidFill>
              <a:latin typeface="Times New Roman" panose="02020603050405020304" pitchFamily="18" charset="0"/>
              <a:ea typeface="楷体_GB2312" pitchFamily="49" charset="-122"/>
            </a:endParaRPr>
          </a:p>
          <a:p>
            <a:pPr eaLnBrk="1" hangingPunct="1"/>
            <a:endParaRPr lang="zh-CN" altLang="en-US" sz="2100" dirty="0" smtClean="0"/>
          </a:p>
          <a:p>
            <a:pPr eaLnBrk="1" hangingPunct="1"/>
            <a:endParaRPr lang="en-US" altLang="zh-CN" dirty="0" smtClean="0"/>
          </a:p>
        </p:txBody>
      </p:sp>
      <p:pic>
        <p:nvPicPr>
          <p:cNvPr id="593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523456"/>
            <a:ext cx="36004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6"/>
          <p:cNvSpPr>
            <a:spLocks noChangeArrowheads="1"/>
          </p:cNvSpPr>
          <p:nvPr/>
        </p:nvSpPr>
        <p:spPr bwMode="auto">
          <a:xfrm>
            <a:off x="395288" y="2708920"/>
            <a:ext cx="8353176" cy="50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r>
              <a:rPr lang="zh-CN" altLang="en-US" sz="2400" dirty="0">
                <a:solidFill>
                  <a:schemeClr val="tx1"/>
                </a:solidFill>
                <a:latin typeface="+mn-ea"/>
                <a:ea typeface="+mn-ea"/>
              </a:rPr>
              <a:t>主观上：</a:t>
            </a:r>
            <a:r>
              <a:rPr lang="zh-CN" altLang="en-US" dirty="0">
                <a:solidFill>
                  <a:srgbClr val="0000FF"/>
                </a:solidFill>
                <a:latin typeface="楷体" panose="02010609060101010101" pitchFamily="49" charset="-122"/>
                <a:ea typeface="楷体" panose="02010609060101010101" pitchFamily="49" charset="-122"/>
              </a:rPr>
              <a:t>软件开发人员缺乏工程性的、系统性的</a:t>
            </a:r>
            <a:r>
              <a:rPr lang="zh-CN" altLang="en-US" dirty="0" smtClean="0">
                <a:solidFill>
                  <a:srgbClr val="0000FF"/>
                </a:solidFill>
                <a:latin typeface="楷体" panose="02010609060101010101" pitchFamily="49" charset="-122"/>
                <a:ea typeface="楷体" panose="02010609060101010101" pitchFamily="49" charset="-122"/>
              </a:rPr>
              <a:t>方法论</a:t>
            </a:r>
            <a:endParaRPr lang="zh-CN" altLang="en-US" sz="1800" b="1" dirty="0"/>
          </a:p>
        </p:txBody>
      </p:sp>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为何出现这种情况？</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Rectangle 6"/>
          <p:cNvSpPr>
            <a:spLocks noChangeArrowheads="1"/>
          </p:cNvSpPr>
          <p:nvPr/>
        </p:nvSpPr>
        <p:spPr bwMode="auto">
          <a:xfrm>
            <a:off x="403440" y="3284984"/>
            <a:ext cx="5040312"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lvl="1" eaLnBrk="1" hangingPunct="1"/>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程序员</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具有编程的能力，但对软件开发这一过程性较强的任务却缺乏足够的工程化</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思维</a:t>
            </a: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对软件开发的一些认识的误区：软件神话</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TW" sz="1800" b="1" dirty="0">
                <a:latin typeface="Times New Roman" panose="02020603050405020304" pitchFamily="18" charset="0"/>
                <a:ea typeface="楷体" panose="02010609060101010101" pitchFamily="49" charset="-122"/>
                <a:cs typeface="Times New Roman" panose="02020603050405020304" pitchFamily="18" charset="0"/>
              </a:rPr>
              <a:t>Software myths</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没有将“软件产品研发”与“程序编码”区分</a:t>
            </a:r>
            <a:r>
              <a:rPr lang="zh-CN" altLang="en-US" sz="18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清楚</a:t>
            </a:r>
            <a:endParaRPr lang="en-US" altLang="zh-TW" sz="1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忽视需求分析、轻视</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软件维护</a:t>
            </a: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3" name="Object 3">
            <a:hlinkClick r:id="" action="ppaction://ole?verb=1"/>
          </p:cNvPr>
          <p:cNvGraphicFramePr>
            <a:graphicFrameLocks noChangeAspect="1"/>
          </p:cNvGraphicFramePr>
          <p:nvPr>
            <p:extLst>
              <p:ext uri="{D42A27DB-BD31-4B8C-83A1-F6EECF244321}">
                <p14:modId xmlns:p14="http://schemas.microsoft.com/office/powerpoint/2010/main" val="2974159366"/>
              </p:ext>
            </p:extLst>
          </p:nvPr>
        </p:nvGraphicFramePr>
        <p:xfrm>
          <a:off x="754063" y="1846263"/>
          <a:ext cx="7705725" cy="4708525"/>
        </p:xfrm>
        <a:graphic>
          <a:graphicData uri="http://schemas.openxmlformats.org/presentationml/2006/ole">
            <mc:AlternateContent xmlns:mc="http://schemas.openxmlformats.org/markup-compatibility/2006">
              <mc:Choice xmlns:v="urn:schemas-microsoft-com:vml" Requires="v">
                <p:oleObj spid="_x0000_s61541" name="演示文稿" r:id="rId4" imgW="3454920" imgH="2592720" progId="PowerPoint.Show.8">
                  <p:embed/>
                </p:oleObj>
              </mc:Choice>
              <mc:Fallback>
                <p:oleObj name="演示文稿" r:id="rId4" imgW="3454920" imgH="2592720" progId="PowerPoint.Show.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t="18518"/>
                      <a:stretch>
                        <a:fillRect/>
                      </a:stretch>
                    </p:blipFill>
                    <p:spPr bwMode="auto">
                      <a:xfrm>
                        <a:off x="754063" y="1846263"/>
                        <a:ext cx="77057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4" name="Line 4"/>
          <p:cNvSpPr>
            <a:spLocks noChangeShapeType="1"/>
          </p:cNvSpPr>
          <p:nvPr/>
        </p:nvSpPr>
        <p:spPr bwMode="auto">
          <a:xfrm>
            <a:off x="5759450" y="3933825"/>
            <a:ext cx="503238" cy="50323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1445" name="Line 5"/>
          <p:cNvSpPr>
            <a:spLocks noChangeShapeType="1"/>
          </p:cNvSpPr>
          <p:nvPr/>
        </p:nvSpPr>
        <p:spPr bwMode="auto">
          <a:xfrm flipH="1">
            <a:off x="5543550" y="5086350"/>
            <a:ext cx="576263"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1446" name="Line 6"/>
          <p:cNvSpPr>
            <a:spLocks noChangeShapeType="1"/>
          </p:cNvSpPr>
          <p:nvPr/>
        </p:nvSpPr>
        <p:spPr bwMode="auto">
          <a:xfrm flipH="1" flipV="1">
            <a:off x="2446338" y="3933825"/>
            <a:ext cx="1296987" cy="6477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1447" name="Line 7"/>
          <p:cNvSpPr>
            <a:spLocks noChangeShapeType="1"/>
          </p:cNvSpPr>
          <p:nvPr/>
        </p:nvSpPr>
        <p:spPr bwMode="auto">
          <a:xfrm flipV="1">
            <a:off x="2519363" y="2854325"/>
            <a:ext cx="719137" cy="14287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61448" name="Freeform 8"/>
          <p:cNvSpPr>
            <a:spLocks noChangeArrowheads="1"/>
          </p:cNvSpPr>
          <p:nvPr/>
        </p:nvSpPr>
        <p:spPr bwMode="auto">
          <a:xfrm>
            <a:off x="3886200" y="1628775"/>
            <a:ext cx="3241675" cy="288925"/>
          </a:xfrm>
          <a:custGeom>
            <a:avLst/>
            <a:gdLst>
              <a:gd name="T0" fmla="*/ 0 w 2042"/>
              <a:gd name="T1" fmla="*/ 2147483646 h 182"/>
              <a:gd name="T2" fmla="*/ 2147483646 w 2042"/>
              <a:gd name="T3" fmla="*/ 0 h 182"/>
              <a:gd name="T4" fmla="*/ 2147483646 w 2042"/>
              <a:gd name="T5" fmla="*/ 2147483646 h 182"/>
              <a:gd name="T6" fmla="*/ 0 60000 65536"/>
              <a:gd name="T7" fmla="*/ 0 60000 65536"/>
              <a:gd name="T8" fmla="*/ 0 60000 65536"/>
            </a:gdLst>
            <a:ahLst/>
            <a:cxnLst>
              <a:cxn ang="T6">
                <a:pos x="T0" y="T1"/>
              </a:cxn>
              <a:cxn ang="T7">
                <a:pos x="T2" y="T3"/>
              </a:cxn>
              <a:cxn ang="T8">
                <a:pos x="T4" y="T5"/>
              </a:cxn>
            </a:cxnLst>
            <a:rect l="0" t="0" r="r" b="b"/>
            <a:pathLst>
              <a:path w="2042" h="182">
                <a:moveTo>
                  <a:pt x="0" y="182"/>
                </a:moveTo>
                <a:cubicBezTo>
                  <a:pt x="374" y="91"/>
                  <a:pt x="749" y="0"/>
                  <a:pt x="1089" y="0"/>
                </a:cubicBezTo>
                <a:cubicBezTo>
                  <a:pt x="1429" y="0"/>
                  <a:pt x="1735" y="91"/>
                  <a:pt x="2042" y="182"/>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1449" name="Freeform 9"/>
          <p:cNvSpPr>
            <a:spLocks noChangeArrowheads="1"/>
          </p:cNvSpPr>
          <p:nvPr/>
        </p:nvSpPr>
        <p:spPr bwMode="auto">
          <a:xfrm>
            <a:off x="2951163" y="4005263"/>
            <a:ext cx="3887787" cy="504825"/>
          </a:xfrm>
          <a:custGeom>
            <a:avLst/>
            <a:gdLst>
              <a:gd name="T0" fmla="*/ 2147483646 w 2268"/>
              <a:gd name="T1" fmla="*/ 0 h 408"/>
              <a:gd name="T2" fmla="*/ 0 w 2268"/>
              <a:gd name="T3" fmla="*/ 2147483646 h 408"/>
              <a:gd name="T4" fmla="*/ 0 60000 65536"/>
              <a:gd name="T5" fmla="*/ 0 60000 65536"/>
            </a:gdLst>
            <a:ahLst/>
            <a:cxnLst>
              <a:cxn ang="T4">
                <a:pos x="T0" y="T1"/>
              </a:cxn>
              <a:cxn ang="T5">
                <a:pos x="T2" y="T3"/>
              </a:cxn>
            </a:cxnLst>
            <a:rect l="0" t="0" r="r" b="b"/>
            <a:pathLst>
              <a:path w="2268" h="408">
                <a:moveTo>
                  <a:pt x="2268" y="0"/>
                </a:moveTo>
                <a:cubicBezTo>
                  <a:pt x="2268" y="0"/>
                  <a:pt x="1134" y="204"/>
                  <a:pt x="0" y="408"/>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0"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11"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软件通常是按这样的方式构造出来的</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软件神话</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(software myths)</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smtClean="0">
                <a:solidFill>
                  <a:schemeClr val="tx1"/>
                </a:solidFill>
                <a:latin typeface="+mn-ea"/>
                <a:cs typeface="Times New Roman" panose="02020603050405020304" pitchFamily="18" charset="0"/>
              </a:rPr>
              <a:t>关于软件及其开发过程被人盲目相信的一些说法</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影响到几乎所有的角色：管理者、顾客、其他非技术性的角色、具体的技术人员</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看起来是事实的合理描述</a:t>
            </a:r>
            <a:r>
              <a:rPr lang="en-US" altLang="zh-CN"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有时的确包含真实的成分</a:t>
            </a:r>
            <a:r>
              <a:rPr lang="en-US" altLang="zh-CN"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、符合直觉，并经常被拿来做宣传</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实际上误导了管理者和技术人员对软件开发的态度，从而引发了严重的问题</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63492" name="TextBox 1"/>
          <p:cNvSpPr txBox="1">
            <a:spLocks noChangeArrowheads="1"/>
          </p:cNvSpPr>
          <p:nvPr/>
        </p:nvSpPr>
        <p:spPr bwMode="auto">
          <a:xfrm>
            <a:off x="2916238" y="5229200"/>
            <a:ext cx="3278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sz="2400" dirty="0">
                <a:solidFill>
                  <a:srgbClr val="FF0000"/>
                </a:solidFill>
                <a:latin typeface="Times New Roman" panose="02020603050405020304" pitchFamily="18" charset="0"/>
                <a:cs typeface="Times New Roman" panose="02020603050405020304" pitchFamily="18" charset="0"/>
              </a:rPr>
              <a:t>经典书籍</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人月神话</a:t>
            </a:r>
            <a:r>
              <a:rPr lang="en-US" altLang="zh-CN" sz="2400" dirty="0">
                <a:solidFill>
                  <a:srgbClr val="FF0000"/>
                </a:solidFill>
                <a:latin typeface="Times New Roman" panose="02020603050405020304" pitchFamily="18" charset="0"/>
                <a:cs typeface="Times New Roman" panose="02020603050405020304" pitchFamily="18" charset="0"/>
              </a:rPr>
              <a:t>》</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软件神话</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5"/>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sz="1800" smtClean="0"/>
              <a:t>客户神话：</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有了对项目目标的大概了解，便足以开始编写程序，我们可以在之后的开发过程中逐步补充新的需求</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如果我将一个软件外包给一家软件公司，我可以完全放手不管</a:t>
            </a:r>
          </a:p>
          <a:p>
            <a:pPr eaLnBrk="1" hangingPunct="1">
              <a:lnSpc>
                <a:spcPct val="90000"/>
              </a:lnSpc>
            </a:pPr>
            <a:r>
              <a:rPr lang="zh-CN" altLang="en-US" sz="1800" smtClean="0"/>
              <a:t>软件公司的管理者：</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我们已经有了一本写满软件开发标准和规程的“宝典”，它无所不包，囊括了我们可能遇到的任何问题</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如果我们未能按时完成计划，我们可以通过增加程序员人数而赶上进度</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只要我们使用了最先进的软件开发语言、开发工具和开发环境，我们的软件项目将会一帆风顺</a:t>
            </a:r>
          </a:p>
          <a:p>
            <a:pPr eaLnBrk="1" hangingPunct="1">
              <a:lnSpc>
                <a:spcPct val="90000"/>
              </a:lnSpc>
            </a:pPr>
            <a:r>
              <a:rPr lang="zh-CN" altLang="en-US" sz="1800" smtClean="0"/>
              <a:t>开发者：</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客户对他们的需求非常了解，他们要什么我就做什么好了</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当我完成程序并将其交付使用之后，我的任务便结束了</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直到程序开始运行，才能评估其质量的好坏</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对一个成功的软件项目，可执行程序是唯一可交付的成果</a:t>
            </a:r>
          </a:p>
          <a:p>
            <a:pPr lvl="1" eaLnBrk="1" hangingPunct="1">
              <a:lnSpc>
                <a:spcPct val="90000"/>
              </a:lnSpc>
            </a:pPr>
            <a:r>
              <a:rPr lang="zh-CN" altLang="en-US" sz="1600" b="1" smtClean="0">
                <a:solidFill>
                  <a:srgbClr val="0000FF"/>
                </a:solidFill>
                <a:latin typeface="楷体" panose="02010609060101010101" pitchFamily="49" charset="-122"/>
                <a:ea typeface="楷体" panose="02010609060101010101" pitchFamily="49" charset="-122"/>
              </a:rPr>
              <a:t>软件工程将导致我们产生大量的无用文档，并因此降低工作效率</a:t>
            </a:r>
            <a:endParaRPr lang="zh-CN" altLang="en-US" sz="1600" b="1" dirty="0" smtClean="0">
              <a:solidFill>
                <a:srgbClr val="0000FF"/>
              </a:solidFill>
              <a:latin typeface="楷体" panose="02010609060101010101" pitchFamily="49" charset="-122"/>
              <a:ea typeface="楷体" panose="02010609060101010101" pitchFamily="49" charset="-122"/>
            </a:endParaRPr>
          </a:p>
        </p:txBody>
      </p:sp>
      <p:sp>
        <p:nvSpPr>
          <p:cNvPr id="8"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软件神话的几个例子</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22249376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Line 3"/>
          <p:cNvSpPr>
            <a:spLocks noChangeShapeType="1"/>
          </p:cNvSpPr>
          <p:nvPr/>
        </p:nvSpPr>
        <p:spPr bwMode="auto">
          <a:xfrm>
            <a:off x="2679700" y="2671763"/>
            <a:ext cx="762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67588" name="Rectangle 4"/>
          <p:cNvSpPr>
            <a:spLocks noChangeArrowheads="1"/>
          </p:cNvSpPr>
          <p:nvPr/>
        </p:nvSpPr>
        <p:spPr bwMode="auto">
          <a:xfrm>
            <a:off x="3517900" y="2252663"/>
            <a:ext cx="182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a:solidFill>
                  <a:schemeClr val="tx1"/>
                </a:solidFill>
                <a:latin typeface="Times New Roman" panose="02020603050405020304" pitchFamily="18" charset="0"/>
              </a:rPr>
              <a:t>软件数量多规模大</a:t>
            </a:r>
          </a:p>
          <a:p>
            <a:pPr eaLnBrk="1" hangingPunct="1">
              <a:spcBef>
                <a:spcPct val="20000"/>
              </a:spcBef>
              <a:spcAft>
                <a:spcPct val="0"/>
              </a:spcAft>
              <a:buClrTx/>
              <a:buFont typeface="Wingdings" panose="05000000000000000000" pitchFamily="2" charset="2"/>
              <a:buNone/>
            </a:pPr>
            <a:endParaRPr lang="en-US" altLang="zh-CN" sz="2800">
              <a:solidFill>
                <a:schemeClr val="tx1"/>
              </a:solidFill>
              <a:latin typeface="Times New Roman" panose="02020603050405020304" pitchFamily="18" charset="0"/>
            </a:endParaRPr>
          </a:p>
        </p:txBody>
      </p:sp>
      <p:sp>
        <p:nvSpPr>
          <p:cNvPr id="67589" name="Rectangle 5"/>
          <p:cNvSpPr>
            <a:spLocks noChangeArrowheads="1"/>
          </p:cNvSpPr>
          <p:nvPr/>
        </p:nvSpPr>
        <p:spPr bwMode="auto">
          <a:xfrm>
            <a:off x="5880100" y="2252663"/>
            <a:ext cx="182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a:solidFill>
                  <a:schemeClr val="tx1"/>
                </a:solidFill>
                <a:latin typeface="Times New Roman" panose="02020603050405020304" pitchFamily="18" charset="0"/>
              </a:rPr>
              <a:t>软件成本高质量低</a:t>
            </a:r>
          </a:p>
          <a:p>
            <a:pPr eaLnBrk="1" hangingPunct="1">
              <a:spcBef>
                <a:spcPct val="20000"/>
              </a:spcBef>
              <a:spcAft>
                <a:spcPct val="0"/>
              </a:spcAft>
              <a:buClrTx/>
              <a:buFont typeface="Wingdings" panose="05000000000000000000" pitchFamily="2" charset="2"/>
              <a:buNone/>
            </a:pPr>
            <a:endParaRPr lang="en-US" altLang="zh-CN" sz="2800">
              <a:solidFill>
                <a:schemeClr val="tx1"/>
              </a:solidFill>
              <a:latin typeface="Times New Roman" panose="02020603050405020304" pitchFamily="18" charset="0"/>
            </a:endParaRPr>
          </a:p>
        </p:txBody>
      </p:sp>
      <p:sp>
        <p:nvSpPr>
          <p:cNvPr id="67590" name="Line 6"/>
          <p:cNvSpPr>
            <a:spLocks noChangeShapeType="1"/>
          </p:cNvSpPr>
          <p:nvPr/>
        </p:nvSpPr>
        <p:spPr bwMode="auto">
          <a:xfrm>
            <a:off x="5146675" y="2671763"/>
            <a:ext cx="762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67591" name="Rectangle 7"/>
          <p:cNvSpPr>
            <a:spLocks noChangeArrowheads="1"/>
          </p:cNvSpPr>
          <p:nvPr/>
        </p:nvSpPr>
        <p:spPr bwMode="auto">
          <a:xfrm>
            <a:off x="1827213" y="3395663"/>
            <a:ext cx="297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dirty="0">
                <a:solidFill>
                  <a:schemeClr val="tx1"/>
                </a:solidFill>
                <a:latin typeface="Times New Roman" panose="02020603050405020304" pitchFamily="18" charset="0"/>
              </a:rPr>
              <a:t>个体化软件开发方法</a:t>
            </a:r>
          </a:p>
          <a:p>
            <a:pPr eaLnBrk="1" hangingPunct="1">
              <a:spcBef>
                <a:spcPct val="20000"/>
              </a:spcBef>
              <a:spcAft>
                <a:spcPct val="0"/>
              </a:spcAft>
              <a:buClrTx/>
              <a:buFont typeface="Wingdings" panose="05000000000000000000" pitchFamily="2" charset="2"/>
              <a:buNone/>
            </a:pPr>
            <a:endParaRPr lang="en-US" altLang="zh-CN" sz="2800" dirty="0">
              <a:solidFill>
                <a:schemeClr val="tx1"/>
              </a:solidFill>
              <a:latin typeface="Times New Roman" panose="02020603050405020304" pitchFamily="18" charset="0"/>
            </a:endParaRPr>
          </a:p>
        </p:txBody>
      </p:sp>
      <p:sp>
        <p:nvSpPr>
          <p:cNvPr id="67592" name="Line 8"/>
          <p:cNvSpPr>
            <a:spLocks noChangeShapeType="1"/>
          </p:cNvSpPr>
          <p:nvPr/>
        </p:nvSpPr>
        <p:spPr bwMode="auto">
          <a:xfrm>
            <a:off x="4746625" y="3662363"/>
            <a:ext cx="762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67593" name="Rectangle 9"/>
          <p:cNvSpPr>
            <a:spLocks noChangeArrowheads="1"/>
          </p:cNvSpPr>
          <p:nvPr/>
        </p:nvSpPr>
        <p:spPr bwMode="auto">
          <a:xfrm>
            <a:off x="5561013" y="3395663"/>
            <a:ext cx="297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a:solidFill>
                  <a:schemeClr val="tx1"/>
                </a:solidFill>
                <a:latin typeface="Times New Roman" panose="02020603050405020304" pitchFamily="18" charset="0"/>
              </a:rPr>
              <a:t>软件维护困难</a:t>
            </a:r>
          </a:p>
          <a:p>
            <a:pPr eaLnBrk="1" hangingPunct="1">
              <a:spcBef>
                <a:spcPct val="20000"/>
              </a:spcBef>
              <a:spcAft>
                <a:spcPct val="0"/>
              </a:spcAft>
              <a:buClrTx/>
              <a:buFont typeface="Wingdings" panose="05000000000000000000" pitchFamily="2" charset="2"/>
              <a:buNone/>
            </a:pPr>
            <a:endParaRPr lang="en-US" altLang="zh-CN" sz="2800">
              <a:solidFill>
                <a:schemeClr val="tx1"/>
              </a:solidFill>
              <a:latin typeface="Times New Roman" panose="02020603050405020304" pitchFamily="18" charset="0"/>
            </a:endParaRPr>
          </a:p>
        </p:txBody>
      </p:sp>
      <p:sp>
        <p:nvSpPr>
          <p:cNvPr id="67594" name="AutoShape 10"/>
          <p:cNvSpPr>
            <a:spLocks/>
          </p:cNvSpPr>
          <p:nvPr/>
        </p:nvSpPr>
        <p:spPr bwMode="auto">
          <a:xfrm>
            <a:off x="7669213" y="2328863"/>
            <a:ext cx="152400" cy="1524000"/>
          </a:xfrm>
          <a:prstGeom prst="rightBrace">
            <a:avLst>
              <a:gd name="adj1" fmla="val 83287"/>
              <a:gd name="adj2" fmla="val 4875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endParaRPr lang="zh-CN" altLang="en-US" sz="1800">
              <a:solidFill>
                <a:schemeClr val="tx1"/>
              </a:solidFill>
              <a:latin typeface="Arial" panose="020B0604020202020204" pitchFamily="34" charset="0"/>
            </a:endParaRPr>
          </a:p>
        </p:txBody>
      </p:sp>
      <p:sp>
        <p:nvSpPr>
          <p:cNvPr id="67595" name="Line 11"/>
          <p:cNvSpPr>
            <a:spLocks noChangeShapeType="1"/>
          </p:cNvSpPr>
          <p:nvPr/>
        </p:nvSpPr>
        <p:spPr bwMode="auto">
          <a:xfrm>
            <a:off x="2079625" y="5033963"/>
            <a:ext cx="762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67596" name="Rectangle 12"/>
          <p:cNvSpPr>
            <a:spLocks noChangeArrowheads="1"/>
          </p:cNvSpPr>
          <p:nvPr/>
        </p:nvSpPr>
        <p:spPr bwMode="auto">
          <a:xfrm>
            <a:off x="2917825" y="4767263"/>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dirty="0">
                <a:solidFill>
                  <a:schemeClr val="tx1"/>
                </a:solidFill>
                <a:latin typeface="Times New Roman" panose="02020603050405020304" pitchFamily="18" charset="0"/>
              </a:rPr>
              <a:t>软件危机</a:t>
            </a:r>
          </a:p>
          <a:p>
            <a:pPr eaLnBrk="1" hangingPunct="1">
              <a:spcBef>
                <a:spcPct val="20000"/>
              </a:spcBef>
              <a:spcAft>
                <a:spcPct val="0"/>
              </a:spcAft>
              <a:buClrTx/>
              <a:buFont typeface="Wingdings" panose="05000000000000000000" pitchFamily="2" charset="2"/>
              <a:buNone/>
            </a:pPr>
            <a:endParaRPr lang="en-US" altLang="zh-CN" sz="2800" dirty="0">
              <a:solidFill>
                <a:schemeClr val="tx1"/>
              </a:solidFill>
              <a:latin typeface="Times New Roman" panose="02020603050405020304" pitchFamily="18" charset="0"/>
            </a:endParaRPr>
          </a:p>
        </p:txBody>
      </p:sp>
      <p:sp>
        <p:nvSpPr>
          <p:cNvPr id="67597" name="Line 13"/>
          <p:cNvSpPr>
            <a:spLocks noChangeShapeType="1"/>
          </p:cNvSpPr>
          <p:nvPr/>
        </p:nvSpPr>
        <p:spPr bwMode="auto">
          <a:xfrm>
            <a:off x="4365625" y="5033963"/>
            <a:ext cx="7620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67598" name="Rectangle 14"/>
          <p:cNvSpPr>
            <a:spLocks noChangeArrowheads="1"/>
          </p:cNvSpPr>
          <p:nvPr/>
        </p:nvSpPr>
        <p:spPr bwMode="auto">
          <a:xfrm>
            <a:off x="5356225" y="4767263"/>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a:solidFill>
                  <a:schemeClr val="tx1"/>
                </a:solidFill>
                <a:latin typeface="Times New Roman" panose="02020603050405020304" pitchFamily="18" charset="0"/>
              </a:rPr>
              <a:t>软件工程</a:t>
            </a:r>
          </a:p>
          <a:p>
            <a:pPr eaLnBrk="1" hangingPunct="1">
              <a:spcBef>
                <a:spcPct val="20000"/>
              </a:spcBef>
              <a:spcAft>
                <a:spcPct val="0"/>
              </a:spcAft>
              <a:buClrTx/>
              <a:buFont typeface="Wingdings" panose="05000000000000000000" pitchFamily="2" charset="2"/>
              <a:buNone/>
            </a:pPr>
            <a:endParaRPr lang="en-US" altLang="zh-CN" sz="2800">
              <a:solidFill>
                <a:schemeClr val="tx1"/>
              </a:solidFill>
              <a:latin typeface="Times New Roman" panose="02020603050405020304" pitchFamily="18" charset="0"/>
            </a:endParaRPr>
          </a:p>
        </p:txBody>
      </p:sp>
      <p:sp>
        <p:nvSpPr>
          <p:cNvPr id="67599" name="Rectangle 15"/>
          <p:cNvSpPr>
            <a:spLocks noChangeArrowheads="1"/>
          </p:cNvSpPr>
          <p:nvPr/>
        </p:nvSpPr>
        <p:spPr bwMode="auto">
          <a:xfrm>
            <a:off x="827088" y="2252663"/>
            <a:ext cx="182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20000"/>
              </a:spcBef>
              <a:spcAft>
                <a:spcPct val="0"/>
              </a:spcAft>
              <a:buClrTx/>
              <a:buFont typeface="Wingdings" panose="05000000000000000000" pitchFamily="2" charset="2"/>
              <a:buNone/>
            </a:pPr>
            <a:r>
              <a:rPr lang="zh-CN" altLang="en-US" sz="2400">
                <a:solidFill>
                  <a:schemeClr val="tx1"/>
                </a:solidFill>
                <a:latin typeface="Times New Roman" panose="02020603050405020304" pitchFamily="18" charset="0"/>
              </a:rPr>
              <a:t>计算机应用发展</a:t>
            </a:r>
            <a:endParaRPr lang="zh-CN" altLang="en-US" sz="2800">
              <a:solidFill>
                <a:schemeClr val="tx1"/>
              </a:solidFill>
              <a:latin typeface="Times New Roman" panose="02020603050405020304" pitchFamily="18" charset="0"/>
            </a:endParaRPr>
          </a:p>
        </p:txBody>
      </p:sp>
      <p:sp>
        <p:nvSpPr>
          <p:cNvPr id="1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“软件工程”的提出</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sz="2400" dirty="0" smtClean="0">
                <a:solidFill>
                  <a:schemeClr val="tx2"/>
                </a:solidFill>
                <a:latin typeface="Times New Roman" panose="02020603050405020304" pitchFamily="18" charset="0"/>
                <a:cs typeface="Times New Roman" panose="02020603050405020304" pitchFamily="18" charset="0"/>
              </a:rPr>
              <a:t>1.1 </a:t>
            </a:r>
            <a:r>
              <a:rPr lang="zh-CN" altLang="en-US" sz="2400" dirty="0" smtClean="0">
                <a:solidFill>
                  <a:schemeClr val="tx2"/>
                </a:solidFill>
                <a:latin typeface="Times New Roman" panose="02020603050405020304" pitchFamily="18" charset="0"/>
                <a:cs typeface="Times New Roman" panose="02020603050405020304" pitchFamily="18" charset="0"/>
              </a:rPr>
              <a:t>软件的基本概念</a:t>
            </a:r>
            <a:endParaRPr lang="en-US" altLang="zh-CN" sz="2400"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1.1.1</a:t>
            </a:r>
            <a:r>
              <a:rPr lang="zh-CN" altLang="en-US" b="1" dirty="0" smtClean="0">
                <a:latin typeface="Times New Roman" panose="02020603050405020304" pitchFamily="18" charset="0"/>
                <a:cs typeface="Times New Roman" panose="02020603050405020304" pitchFamily="18" charset="0"/>
              </a:rPr>
              <a:t> 什么是软件</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1.1.2</a:t>
            </a:r>
            <a:r>
              <a:rPr lang="zh-CN" altLang="en-US" b="1" dirty="0" smtClean="0">
                <a:latin typeface="Times New Roman" panose="02020603050405020304" pitchFamily="18" charset="0"/>
                <a:cs typeface="Times New Roman" panose="02020603050405020304" pitchFamily="18" charset="0"/>
              </a:rPr>
              <a:t> 软件的发展</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smtClean="0">
                <a:solidFill>
                  <a:srgbClr val="FF0000"/>
                </a:solidFill>
                <a:latin typeface="Times New Roman" panose="02020603050405020304" pitchFamily="18" charset="0"/>
                <a:cs typeface="Times New Roman" panose="02020603050405020304" pitchFamily="18" charset="0"/>
              </a:rPr>
              <a:t>1.2 </a:t>
            </a:r>
            <a:r>
              <a:rPr lang="zh-CN" altLang="en-US" sz="2400" dirty="0" smtClean="0">
                <a:solidFill>
                  <a:srgbClr val="FF0000"/>
                </a:solidFill>
                <a:latin typeface="Times New Roman" panose="02020603050405020304" pitchFamily="18" charset="0"/>
                <a:cs typeface="Times New Roman" panose="02020603050405020304" pitchFamily="18" charset="0"/>
              </a:rPr>
              <a:t>软件工程的基本概念</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chemeClr val="tx2"/>
                </a:solidFill>
                <a:latin typeface="Times New Roman" panose="02020603050405020304" pitchFamily="18" charset="0"/>
                <a:cs typeface="Times New Roman" panose="02020603050405020304" pitchFamily="18" charset="0"/>
              </a:rPr>
              <a:t>1.2.1</a:t>
            </a:r>
            <a:r>
              <a:rPr lang="zh-CN" altLang="en-US" b="1" dirty="0" smtClean="0">
                <a:solidFill>
                  <a:schemeClr val="tx2"/>
                </a:solidFill>
                <a:latin typeface="Times New Roman" panose="02020603050405020304" pitchFamily="18" charset="0"/>
                <a:cs typeface="Times New Roman" panose="02020603050405020304" pitchFamily="18" charset="0"/>
              </a:rPr>
              <a:t> 软件工程产生的历史根源</a:t>
            </a:r>
            <a:endParaRPr lang="en-US" altLang="zh-CN" b="1"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rgbClr val="FF0000"/>
                </a:solidFill>
                <a:latin typeface="Times New Roman" panose="02020603050405020304" pitchFamily="18" charset="0"/>
                <a:cs typeface="Times New Roman" panose="02020603050405020304" pitchFamily="18" charset="0"/>
              </a:rPr>
              <a:t>1.2.2 </a:t>
            </a:r>
            <a:r>
              <a:rPr lang="zh-CN" altLang="en-US" b="1" dirty="0" smtClean="0">
                <a:solidFill>
                  <a:srgbClr val="FF0000"/>
                </a:solidFill>
                <a:latin typeface="Times New Roman" panose="02020603050405020304" pitchFamily="18" charset="0"/>
                <a:cs typeface="Times New Roman" panose="02020603050405020304" pitchFamily="18" charset="0"/>
              </a:rPr>
              <a:t>软件工程的基本概念</a:t>
            </a:r>
            <a:endParaRPr lang="en-US" altLang="zh-CN" b="1"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1.2.3 </a:t>
            </a:r>
            <a:r>
              <a:rPr lang="zh-CN" altLang="en-US" b="1" dirty="0" smtClean="0">
                <a:latin typeface="Times New Roman" panose="02020603050405020304" pitchFamily="18" charset="0"/>
                <a:cs typeface="Times New Roman" panose="02020603050405020304" pitchFamily="18" charset="0"/>
              </a:rPr>
              <a:t>软件工程的知识体系</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1.3 </a:t>
            </a:r>
            <a:r>
              <a:rPr lang="zh-CN" altLang="en-US" sz="2400" dirty="0">
                <a:solidFill>
                  <a:schemeClr val="tx1"/>
                </a:solidFill>
                <a:latin typeface="Times New Roman" panose="02020603050405020304" pitchFamily="18" charset="0"/>
                <a:cs typeface="Times New Roman" panose="02020603050405020304" pitchFamily="18" charset="0"/>
              </a:rPr>
              <a:t>软件工程工具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a:latin typeface="Times New Roman" panose="02020603050405020304" pitchFamily="18" charset="0"/>
                <a:cs typeface="Times New Roman" panose="02020603050405020304" pitchFamily="18" charset="0"/>
              </a:rPr>
              <a:t>CASE</a:t>
            </a:r>
            <a:r>
              <a:rPr lang="zh-CN" altLang="en-US" b="1" dirty="0">
                <a:latin typeface="Times New Roman" panose="02020603050405020304" pitchFamily="18" charset="0"/>
                <a:cs typeface="Times New Roman" panose="02020603050405020304" pitchFamily="18" charset="0"/>
              </a:rPr>
              <a:t>工具</a:t>
            </a:r>
            <a:endParaRPr lang="en-US" altLang="zh-CN" b="1" dirty="0">
              <a:latin typeface="Times New Roman" panose="02020603050405020304" pitchFamily="18" charset="0"/>
              <a:cs typeface="Times New Roman" panose="02020603050405020304" pitchFamily="18" charset="0"/>
            </a:endParaRPr>
          </a:p>
          <a:p>
            <a:pPr marL="230187" lvl="1" indent="0" eaLnBrk="1" hangingPunct="1">
              <a:buNone/>
            </a:pPr>
            <a:endParaRPr lang="en-US" altLang="zh-CN"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620688"/>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5"/>
          <p:cNvSpPr>
            <a:spLocks noGrp="1" noChangeArrowheads="1"/>
          </p:cNvSpPr>
          <p:nvPr>
            <p:ph idx="4294967295"/>
          </p:nvPr>
        </p:nvSpPr>
        <p:spPr>
          <a:xfrm>
            <a:off x="395288" y="1484313"/>
            <a:ext cx="8208962" cy="5184775"/>
          </a:xfrm>
          <a:prstGeom prst="rect">
            <a:avLst/>
          </a:prstGeom>
        </p:spPr>
        <p:txBody>
          <a:bodyPr/>
          <a:lstStyle/>
          <a:p>
            <a:pPr eaLnBrk="1" hangingPunct="1"/>
            <a:r>
              <a:rPr lang="en-US" altLang="zh-CN" dirty="0" smtClean="0">
                <a:latin typeface="Times New Roman" panose="02020603050405020304" pitchFamily="18" charset="0"/>
                <a:cs typeface="Times New Roman" panose="02020603050405020304" pitchFamily="18" charset="0"/>
              </a:rPr>
              <a:t>1968</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NATO</a:t>
            </a:r>
            <a:r>
              <a:rPr lang="zh-CN" altLang="en-US" dirty="0" smtClean="0">
                <a:latin typeface="Times New Roman" panose="02020603050405020304" pitchFamily="18" charset="0"/>
                <a:cs typeface="Times New Roman" panose="02020603050405020304" pitchFamily="18" charset="0"/>
              </a:rPr>
              <a:t>的科学委员会在德国召开的一次计算机软件国际会议上，对软件开发的方法、 技术进行了广泛的讨论，首次提出了“软件工程”的概念：</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软件工程是为了经济地获得能够在实际机器上</a:t>
            </a:r>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高效运行的可靠软件而建立和使用的一系列工程化原则</a:t>
            </a:r>
            <a:endParaRPr lang="zh-CN" altLang="en-US" sz="1800" b="1" dirty="0" smtClean="0">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(IEEE) </a:t>
            </a:r>
            <a:r>
              <a:rPr lang="zh-CN" altLang="en-US" dirty="0" smtClean="0">
                <a:latin typeface="Times New Roman" panose="02020603050405020304" pitchFamily="18" charset="0"/>
                <a:cs typeface="Times New Roman" panose="02020603050405020304" pitchFamily="18" charset="0"/>
              </a:rPr>
              <a:t>软件工程：</a:t>
            </a:r>
          </a:p>
          <a:p>
            <a:pPr lvl="1" eaLnBrk="1" hangingPunct="1"/>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将系统性的、规范化的、可定量的方法应用于软件的开发、运行和维护，即将工程化应用到软件上</a:t>
            </a:r>
          </a:p>
          <a:p>
            <a:pPr eaLnBrk="1" hangingPunct="1"/>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国务院学位委员会</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软件工程：</a:t>
            </a:r>
          </a:p>
          <a:p>
            <a:pPr lvl="1" eaLnBrk="1" hangingPunct="1"/>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应用计算机科学理论和技术以及工程管理原则和方法，</a:t>
            </a:r>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按预算和进度实现满足用户要求的软件产品的定义、开发、发布和维护的工程</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，或以其为研究对象的学科</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“软件工程”术语的产生</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4294967295"/>
          </p:nvPr>
        </p:nvSpPr>
        <p:spPr>
          <a:xfrm>
            <a:off x="467544" y="1340768"/>
            <a:ext cx="8353176" cy="5113337"/>
          </a:xfrm>
          <a:prstGeom prst="rect">
            <a:avLst/>
          </a:prstGeom>
        </p:spPr>
        <p:txBody>
          <a:bodyPr/>
          <a:lstStyle/>
          <a:p>
            <a:pPr eaLnBrk="1" hangingPunct="1">
              <a:spcBef>
                <a:spcPct val="40000"/>
              </a:spcBef>
              <a:buSzPct val="75000"/>
            </a:pPr>
            <a:r>
              <a:rPr lang="zh-CN" altLang="en-GB" sz="2400" dirty="0" smtClean="0">
                <a:solidFill>
                  <a:schemeClr val="tx1"/>
                </a:solidFill>
                <a:latin typeface="+mn-ea"/>
                <a:cs typeface="Times New Roman" panose="02020603050405020304" pitchFamily="18" charset="0"/>
              </a:rPr>
              <a:t>软件工程：</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用来开发、管理和维护软件产品的理论、方法和工具</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GB"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 </a:t>
            </a:r>
            <a:r>
              <a:rPr lang="en-GB" altLang="zh-TW"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Sommerville</a:t>
            </a:r>
            <a:r>
              <a:rPr lang="en-GB"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40000"/>
              </a:spcBef>
              <a:buSzPct val="75000"/>
            </a:pPr>
            <a:r>
              <a:rPr lang="zh-CN" altLang="en-GB" sz="2400" dirty="0">
                <a:solidFill>
                  <a:schemeClr val="tx1"/>
                </a:solidFill>
                <a:latin typeface="+mn-ea"/>
                <a:cs typeface="Times New Roman" panose="02020603050405020304" pitchFamily="18" charset="0"/>
              </a:rPr>
              <a:t>软件工程：</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开发高质量软件的生产过程，力争按期交付、不超过预</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算成本、尽可能的满足用户需求</a:t>
            </a:r>
            <a:r>
              <a:rPr lang="en-US"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S.R</a:t>
            </a:r>
            <a:r>
              <a:rPr lang="en-US"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Schach</a:t>
            </a:r>
            <a:r>
              <a:rPr lang="en-US"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spcBef>
                <a:spcPct val="40000"/>
              </a:spcBef>
              <a:buSzPct val="75000"/>
            </a:pPr>
            <a:r>
              <a:rPr lang="zh-CN" altLang="en-GB" sz="2400" dirty="0">
                <a:solidFill>
                  <a:schemeClr val="tx1"/>
                </a:solidFill>
                <a:latin typeface="+mn-ea"/>
                <a:cs typeface="Times New Roman" panose="02020603050405020304" pitchFamily="18" charset="0"/>
              </a:rPr>
              <a:t>软件工程：</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将科学知识实际应用于计算机程序及其开发、操作和维</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护相关的文档的设计与构造过程</a:t>
            </a:r>
            <a:r>
              <a:rPr lang="en-GB"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(B.W. Boehm)</a:t>
            </a:r>
            <a:endParaRPr lang="en-GB"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30000"/>
              </a:spcBef>
              <a:buSzPct val="75000"/>
            </a:pPr>
            <a:r>
              <a:rPr lang="zh-CN" altLang="en-GB" sz="2400" dirty="0">
                <a:solidFill>
                  <a:schemeClr val="tx1"/>
                </a:solidFill>
                <a:latin typeface="+mn-ea"/>
                <a:cs typeface="Times New Roman" panose="02020603050405020304" pitchFamily="18" charset="0"/>
              </a:rPr>
              <a:t>软件工程：</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技术与管理型的方法，以在预定时间与成本约束条件下</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系统化的生产、开发、维护和修改软件产品</a:t>
            </a:r>
            <a:r>
              <a:rPr lang="zh-TW" altLang="en-GB"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GB" altLang="zh-TW"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 Fairley)</a:t>
            </a:r>
            <a:endParaRPr lang="en-GB"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30000"/>
              </a:spcBef>
              <a:buSzPct val="75000"/>
            </a:pPr>
            <a:r>
              <a:rPr lang="zh-CN" altLang="en-US" sz="2400" dirty="0">
                <a:solidFill>
                  <a:schemeClr val="tx1"/>
                </a:solidFill>
                <a:latin typeface="+mn-ea"/>
                <a:cs typeface="Times New Roman" panose="02020603050405020304" pitchFamily="18" charset="0"/>
              </a:rPr>
              <a:t>软件工程：</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将相关工具与技术系统化的应用于软件开发的过程当中</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 Conger)</a:t>
            </a:r>
          </a:p>
          <a:p>
            <a:pPr eaLnBrk="1" hangingPunct="1">
              <a:spcBef>
                <a:spcPct val="30000"/>
              </a:spcBef>
              <a:buSzPct val="75000"/>
            </a:pPr>
            <a:r>
              <a:rPr lang="zh-CN" altLang="en-US" sz="2400" dirty="0">
                <a:solidFill>
                  <a:schemeClr val="tx1"/>
                </a:solidFill>
                <a:latin typeface="+mn-ea"/>
                <a:cs typeface="Times New Roman" panose="02020603050405020304" pitchFamily="18" charset="0"/>
              </a:rPr>
              <a:t>软件工程：</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设计与开发高质量的软件系统的技术</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(S.L. </a:t>
            </a:r>
            <a:r>
              <a:rPr lang="en-US" altLang="zh-CN"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Pfleeger</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什么是“软件工程”？</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noChangeArrowheads="1"/>
          </p:cNvSpPr>
          <p:nvPr>
            <p:ph idx="4294967295"/>
          </p:nvPr>
        </p:nvSpPr>
        <p:spPr>
          <a:xfrm>
            <a:off x="395288" y="1484313"/>
            <a:ext cx="8208962" cy="5113337"/>
          </a:xfrm>
          <a:prstGeom prst="rect">
            <a:avLst/>
          </a:prstGeom>
        </p:spPr>
        <p:txBody>
          <a:bodyPr/>
          <a:lstStyle/>
          <a:p>
            <a:r>
              <a:rPr lang="zh-CN" altLang="en-US" sz="2200" dirty="0" smtClean="0">
                <a:solidFill>
                  <a:srgbClr val="0000FF"/>
                </a:solidFill>
              </a:rPr>
              <a:t>软件工程重要的</a:t>
            </a:r>
            <a:r>
              <a:rPr lang="zh-CN" altLang="en-US" sz="2200" dirty="0" smtClean="0">
                <a:solidFill>
                  <a:srgbClr val="FF0000"/>
                </a:solidFill>
              </a:rPr>
              <a:t>不是技术</a:t>
            </a:r>
            <a:r>
              <a:rPr lang="zh-CN" altLang="en-US" sz="2200" dirty="0" smtClean="0">
                <a:solidFill>
                  <a:srgbClr val="0000FF"/>
                </a:solidFill>
              </a:rPr>
              <a:t>而是如何</a:t>
            </a:r>
            <a:r>
              <a:rPr lang="zh-CN" altLang="en-US" sz="2200" dirty="0" smtClean="0">
                <a:solidFill>
                  <a:srgbClr val="FF0000"/>
                </a:solidFill>
              </a:rPr>
              <a:t>开发软件项目的思想</a:t>
            </a:r>
          </a:p>
          <a:p>
            <a:endParaRPr lang="zh-CN" altLang="en-US" dirty="0" smtClean="0">
              <a:solidFill>
                <a:srgbClr val="FF0000"/>
              </a:solidFill>
            </a:endParaRPr>
          </a:p>
          <a:p>
            <a:r>
              <a:rPr lang="zh-CN" altLang="en-US" dirty="0" smtClean="0"/>
              <a:t>软件工程是一种</a:t>
            </a:r>
            <a:r>
              <a:rPr lang="zh-CN" altLang="en-US" dirty="0" smtClean="0">
                <a:solidFill>
                  <a:srgbClr val="FF0000"/>
                </a:solidFill>
                <a:latin typeface="楷体" panose="02010609060101010101" pitchFamily="49" charset="-122"/>
                <a:ea typeface="楷体" panose="02010609060101010101" pitchFamily="49" charset="-122"/>
              </a:rPr>
              <a:t>建模</a:t>
            </a:r>
            <a:r>
              <a:rPr lang="zh-CN" altLang="en-US" dirty="0" smtClean="0"/>
              <a:t>活动</a:t>
            </a:r>
          </a:p>
          <a:p>
            <a:r>
              <a:rPr lang="zh-CN" altLang="en-US" dirty="0" smtClean="0"/>
              <a:t>软件工程是一种</a:t>
            </a:r>
            <a:r>
              <a:rPr lang="zh-CN" altLang="en-US" dirty="0" smtClean="0">
                <a:solidFill>
                  <a:srgbClr val="FF0000"/>
                </a:solidFill>
                <a:latin typeface="楷体" panose="02010609060101010101" pitchFamily="49" charset="-122"/>
                <a:ea typeface="楷体" panose="02010609060101010101" pitchFamily="49" charset="-122"/>
              </a:rPr>
              <a:t>解决问题</a:t>
            </a:r>
            <a:r>
              <a:rPr lang="zh-CN" altLang="en-US" dirty="0" smtClean="0"/>
              <a:t>的活动</a:t>
            </a:r>
          </a:p>
          <a:p>
            <a:r>
              <a:rPr lang="zh-CN" altLang="en-US" dirty="0" smtClean="0"/>
              <a:t>软件工程是一种</a:t>
            </a:r>
            <a:r>
              <a:rPr lang="zh-CN" altLang="en-US" dirty="0" smtClean="0">
                <a:solidFill>
                  <a:srgbClr val="FF0000"/>
                </a:solidFill>
                <a:latin typeface="楷体" panose="02010609060101010101" pitchFamily="49" charset="-122"/>
                <a:ea typeface="楷体" panose="02010609060101010101" pitchFamily="49" charset="-122"/>
              </a:rPr>
              <a:t>知识获取</a:t>
            </a:r>
            <a:r>
              <a:rPr lang="zh-CN" altLang="en-US" dirty="0" smtClean="0"/>
              <a:t>的活动</a:t>
            </a:r>
          </a:p>
          <a:p>
            <a:r>
              <a:rPr lang="zh-CN" altLang="en-US" dirty="0" smtClean="0"/>
              <a:t>软件工程是一种</a:t>
            </a:r>
            <a:r>
              <a:rPr lang="zh-CN" altLang="en-US" dirty="0" smtClean="0">
                <a:solidFill>
                  <a:srgbClr val="FF0000"/>
                </a:solidFill>
                <a:latin typeface="楷体" panose="02010609060101010101" pitchFamily="49" charset="-122"/>
                <a:ea typeface="楷体" panose="02010609060101010101" pitchFamily="49" charset="-122"/>
              </a:rPr>
              <a:t>受软件工程原理指导</a:t>
            </a:r>
            <a:r>
              <a:rPr lang="zh-CN" altLang="en-US" dirty="0" smtClean="0"/>
              <a:t>的活动</a:t>
            </a:r>
          </a:p>
          <a:p>
            <a:endParaRPr lang="zh-CN" altLang="en-US" sz="1600" dirty="0" smtClean="0"/>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什么是“软件工程”？</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395288" y="1484313"/>
            <a:ext cx="8353425" cy="5113337"/>
          </a:xfrm>
          <a:prstGeom prst="rect">
            <a:avLst/>
          </a:prstGeom>
        </p:spPr>
        <p:txBody>
          <a:bodyPr/>
          <a:lstStyle/>
          <a:p>
            <a:pPr eaLnBrk="1" hangingPunct="1"/>
            <a:r>
              <a:rPr lang="zh-CN" altLang="en-US" dirty="0" smtClean="0"/>
              <a:t>老师看了作业之后，对</a:t>
            </a:r>
            <a:r>
              <a:rPr lang="zh-CN" altLang="en-US" dirty="0" smtClean="0"/>
              <a:t>家长              赞许</a:t>
            </a:r>
            <a:r>
              <a:rPr lang="zh-CN" altLang="en-US" dirty="0" smtClean="0"/>
              <a:t>有加。别的老师闻讯，问他能否扩大影响力，编个软件给二年级到四年级都用，多了一些</a:t>
            </a:r>
            <a:r>
              <a:rPr lang="zh-CN" altLang="en-US" dirty="0" smtClean="0">
                <a:solidFill>
                  <a:srgbClr val="FF0000"/>
                </a:solidFill>
              </a:rPr>
              <a:t>小小</a:t>
            </a:r>
            <a:r>
              <a:rPr lang="zh-CN" altLang="en-US" dirty="0" smtClean="0"/>
              <a:t>的要求</a:t>
            </a:r>
            <a:r>
              <a:rPr lang="en-US" altLang="zh-CN" dirty="0" smtClean="0"/>
              <a:t>:</a:t>
            </a:r>
          </a:p>
          <a:p>
            <a:pPr lvl="1" eaLnBrk="1" hangingPunct="1"/>
            <a:r>
              <a:rPr lang="zh-CN" altLang="en-US" sz="1800" b="1" dirty="0" smtClean="0">
                <a:solidFill>
                  <a:srgbClr val="0000FF"/>
                </a:solidFill>
              </a:rPr>
              <a:t>题目避免重复</a:t>
            </a:r>
          </a:p>
          <a:p>
            <a:pPr lvl="1" eaLnBrk="1" hangingPunct="1"/>
            <a:r>
              <a:rPr lang="zh-CN" altLang="en-US" sz="1800" b="1" dirty="0" smtClean="0">
                <a:solidFill>
                  <a:srgbClr val="0000FF"/>
                </a:solidFill>
              </a:rPr>
              <a:t>可定制（</a:t>
            </a:r>
            <a:r>
              <a:rPr lang="zh-CN" altLang="en-US" sz="1800" b="1" dirty="0" smtClean="0">
                <a:solidFill>
                  <a:srgbClr val="0000FF"/>
                </a:solidFill>
              </a:rPr>
              <a:t>数量 </a:t>
            </a:r>
            <a:r>
              <a:rPr lang="en-US" altLang="zh-CN" sz="1800" b="1" dirty="0" smtClean="0">
                <a:solidFill>
                  <a:srgbClr val="0000FF"/>
                </a:solidFill>
              </a:rPr>
              <a:t>/ </a:t>
            </a:r>
            <a:r>
              <a:rPr lang="zh-CN" altLang="en-US" sz="1800" b="1" dirty="0" smtClean="0">
                <a:solidFill>
                  <a:srgbClr val="0000FF"/>
                </a:solidFill>
              </a:rPr>
              <a:t>打印</a:t>
            </a:r>
            <a:r>
              <a:rPr lang="zh-CN" altLang="en-US" sz="1800" b="1" dirty="0" smtClean="0">
                <a:solidFill>
                  <a:srgbClr val="0000FF"/>
                </a:solidFill>
              </a:rPr>
              <a:t>方式）</a:t>
            </a:r>
          </a:p>
          <a:p>
            <a:pPr lvl="1" eaLnBrk="1" hangingPunct="1"/>
            <a:r>
              <a:rPr lang="zh-CN" altLang="en-US" sz="1800" b="1" dirty="0" smtClean="0">
                <a:solidFill>
                  <a:srgbClr val="0000FF"/>
                </a:solidFill>
              </a:rPr>
              <a:t>可以控制下列参数</a:t>
            </a:r>
            <a:r>
              <a:rPr lang="en-US" altLang="zh-CN" sz="1800" b="1" dirty="0" smtClean="0">
                <a:solidFill>
                  <a:srgbClr val="0000FF"/>
                </a:solidFill>
              </a:rPr>
              <a:t>:</a:t>
            </a:r>
          </a:p>
          <a:p>
            <a:pPr lvl="2" eaLnBrk="1" hangingPunct="1"/>
            <a:r>
              <a:rPr lang="zh-CN" altLang="en-US" b="1" dirty="0" smtClean="0">
                <a:solidFill>
                  <a:srgbClr val="0000FF"/>
                </a:solidFill>
              </a:rPr>
              <a:t>是否有乘除法、是否有括号</a:t>
            </a:r>
          </a:p>
          <a:p>
            <a:pPr lvl="2" eaLnBrk="1" hangingPunct="1"/>
            <a:r>
              <a:rPr lang="zh-CN" altLang="en-US" b="1" dirty="0" smtClean="0">
                <a:solidFill>
                  <a:srgbClr val="0000FF"/>
                </a:solidFill>
              </a:rPr>
              <a:t>数值范围、加减有无负数</a:t>
            </a:r>
          </a:p>
          <a:p>
            <a:pPr lvl="2" eaLnBrk="1" hangingPunct="1"/>
            <a:r>
              <a:rPr lang="zh-CN" altLang="en-US" b="1" dirty="0" smtClean="0">
                <a:solidFill>
                  <a:srgbClr val="0000FF"/>
                </a:solidFill>
              </a:rPr>
              <a:t>除法有无余数、是否支持分数 </a:t>
            </a:r>
            <a:r>
              <a:rPr lang="en-US" altLang="zh-CN" b="1" dirty="0" smtClean="0">
                <a:solidFill>
                  <a:srgbClr val="0000FF"/>
                </a:solidFill>
              </a:rPr>
              <a:t>(</a:t>
            </a:r>
            <a:r>
              <a:rPr lang="zh-CN" altLang="en-US" b="1" dirty="0" smtClean="0">
                <a:solidFill>
                  <a:srgbClr val="0000FF"/>
                </a:solidFill>
              </a:rPr>
              <a:t>真分数</a:t>
            </a:r>
            <a:r>
              <a:rPr lang="en-US" altLang="zh-CN" b="1" dirty="0" smtClean="0">
                <a:solidFill>
                  <a:srgbClr val="0000FF"/>
                </a:solidFill>
              </a:rPr>
              <a:t>, </a:t>
            </a:r>
            <a:r>
              <a:rPr lang="zh-CN" altLang="en-US" b="1" dirty="0" smtClean="0">
                <a:solidFill>
                  <a:srgbClr val="0000FF"/>
                </a:solidFill>
              </a:rPr>
              <a:t>假分数</a:t>
            </a:r>
            <a:r>
              <a:rPr lang="en-US" altLang="zh-CN" b="1" dirty="0" smtClean="0">
                <a:solidFill>
                  <a:srgbClr val="0000FF"/>
                </a:solidFill>
              </a:rPr>
              <a:t>, …)</a:t>
            </a:r>
          </a:p>
          <a:p>
            <a:pPr lvl="2" eaLnBrk="1" hangingPunct="1"/>
            <a:r>
              <a:rPr lang="zh-CN" altLang="en-US" b="1" dirty="0" smtClean="0">
                <a:solidFill>
                  <a:srgbClr val="0000FF"/>
                </a:solidFill>
              </a:rPr>
              <a:t>是否支持小数 </a:t>
            </a:r>
            <a:r>
              <a:rPr lang="en-US" altLang="zh-CN" b="1" dirty="0" smtClean="0">
                <a:solidFill>
                  <a:srgbClr val="0000FF"/>
                </a:solidFill>
              </a:rPr>
              <a:t>(</a:t>
            </a:r>
            <a:r>
              <a:rPr lang="zh-CN" altLang="en-US" b="1" dirty="0" smtClean="0">
                <a:solidFill>
                  <a:srgbClr val="0000FF"/>
                </a:solidFill>
              </a:rPr>
              <a:t>精确到多少位</a:t>
            </a:r>
            <a:r>
              <a:rPr lang="en-US" altLang="zh-CN" b="1" dirty="0" smtClean="0">
                <a:solidFill>
                  <a:srgbClr val="0000FF"/>
                </a:solidFill>
              </a:rPr>
              <a:t>)</a:t>
            </a:r>
            <a:r>
              <a:rPr lang="zh-CN" altLang="en-US" b="1" dirty="0" smtClean="0">
                <a:solidFill>
                  <a:srgbClr val="0000FF"/>
                </a:solidFill>
              </a:rPr>
              <a:t>、打印中每行的间隔可调整</a:t>
            </a:r>
          </a:p>
          <a:p>
            <a:pPr lvl="2" eaLnBrk="1" hangingPunct="1"/>
            <a:endParaRPr lang="zh-CN" altLang="en-US" b="1" dirty="0" smtClean="0"/>
          </a:p>
          <a:p>
            <a:pPr eaLnBrk="1" hangingPunct="1"/>
            <a:r>
              <a:rPr lang="zh-CN" altLang="en-US" dirty="0" smtClean="0"/>
              <a:t>小同学</a:t>
            </a:r>
            <a:r>
              <a:rPr lang="zh-CN" altLang="en-US" dirty="0" smtClean="0"/>
              <a:t>兴高采烈                 地</a:t>
            </a:r>
            <a:r>
              <a:rPr lang="zh-CN" altLang="en-US" dirty="0" smtClean="0"/>
              <a:t>拿着需求回来了，跟老爸说：“老师明天就想要！”</a:t>
            </a:r>
            <a:endParaRPr lang="en-US" altLang="zh-CN" dirty="0" smtClean="0"/>
          </a:p>
          <a:p>
            <a:pPr eaLnBrk="1" hangingPunct="1"/>
            <a:r>
              <a:rPr lang="zh-CN" altLang="en-US" dirty="0"/>
              <a:t>家长</a:t>
            </a:r>
            <a:r>
              <a:rPr lang="zh-CN" altLang="en-US" dirty="0" smtClean="0"/>
              <a:t>：</a:t>
            </a:r>
            <a:r>
              <a:rPr lang="en-US" altLang="zh-CN" dirty="0" smtClean="0"/>
              <a:t>……</a:t>
            </a:r>
            <a:r>
              <a:rPr lang="zh-CN" altLang="en-US" dirty="0" smtClean="0">
                <a:sym typeface="Wingdings" panose="05000000000000000000" pitchFamily="2" charset="2"/>
              </a:rPr>
              <a:t> </a:t>
            </a:r>
            <a:endParaRPr lang="zh-CN" altLang="en-US" dirty="0" smtClean="0"/>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noChangeArrowheads="1"/>
          </p:cNvSpPr>
          <p:nvPr/>
        </p:nvSpPr>
        <p:spPr>
          <a:xfrm>
            <a:off x="396180" y="7634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一个例子</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788668" y="1460815"/>
            <a:ext cx="495300" cy="390525"/>
          </a:xfrm>
          <a:prstGeom prst="rect">
            <a:avLst/>
          </a:prstGeom>
        </p:spPr>
      </p:pic>
      <p:pic>
        <p:nvPicPr>
          <p:cNvPr id="3" name="图片 2"/>
          <p:cNvPicPr>
            <a:picLocks noChangeAspect="1"/>
          </p:cNvPicPr>
          <p:nvPr/>
        </p:nvPicPr>
        <p:blipFill>
          <a:blip r:embed="rId3"/>
          <a:stretch>
            <a:fillRect/>
          </a:stretch>
        </p:blipFill>
        <p:spPr>
          <a:xfrm>
            <a:off x="4263486" y="1422715"/>
            <a:ext cx="419100" cy="428625"/>
          </a:xfrm>
          <a:prstGeom prst="rect">
            <a:avLst/>
          </a:prstGeom>
        </p:spPr>
      </p:pic>
      <p:pic>
        <p:nvPicPr>
          <p:cNvPr id="6" name="图片 5"/>
          <p:cNvPicPr>
            <a:picLocks noChangeAspect="1"/>
          </p:cNvPicPr>
          <p:nvPr/>
        </p:nvPicPr>
        <p:blipFill>
          <a:blip r:embed="rId4"/>
          <a:stretch>
            <a:fillRect/>
          </a:stretch>
        </p:blipFill>
        <p:spPr>
          <a:xfrm>
            <a:off x="2522890" y="4797152"/>
            <a:ext cx="595115" cy="546534"/>
          </a:xfrm>
          <a:prstGeom prst="rect">
            <a:avLst/>
          </a:prstGeom>
        </p:spPr>
      </p:pic>
      <p:pic>
        <p:nvPicPr>
          <p:cNvPr id="7" name="图片 6"/>
          <p:cNvPicPr>
            <a:picLocks noChangeAspect="1"/>
          </p:cNvPicPr>
          <p:nvPr/>
        </p:nvPicPr>
        <p:blipFill>
          <a:blip r:embed="rId5"/>
          <a:stretch>
            <a:fillRect/>
          </a:stretch>
        </p:blipFill>
        <p:spPr>
          <a:xfrm>
            <a:off x="2031901" y="5589240"/>
            <a:ext cx="523875" cy="457200"/>
          </a:xfrm>
          <a:prstGeom prst="rect">
            <a:avLst/>
          </a:prstGeom>
        </p:spPr>
      </p:pic>
      <p:pic>
        <p:nvPicPr>
          <p:cNvPr id="9" name="图片 8"/>
          <p:cNvPicPr>
            <a:picLocks noChangeAspect="1"/>
          </p:cNvPicPr>
          <p:nvPr/>
        </p:nvPicPr>
        <p:blipFill>
          <a:blip r:embed="rId6"/>
          <a:stretch>
            <a:fillRect/>
          </a:stretch>
        </p:blipFill>
        <p:spPr>
          <a:xfrm>
            <a:off x="3026945" y="4797152"/>
            <a:ext cx="536943" cy="51457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t>范围：</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rPr>
              <a:t>软件开发过程</a:t>
            </a:r>
            <a:r>
              <a:rPr lang="en-US" altLang="zh-CN" sz="1800" b="1" dirty="0" smtClean="0">
                <a:solidFill>
                  <a:srgbClr val="0000FF"/>
                </a:solidFill>
                <a:latin typeface="楷体" panose="02010609060101010101" pitchFamily="49" charset="-122"/>
                <a:ea typeface="楷体" panose="02010609060101010101" pitchFamily="49" charset="-122"/>
              </a:rPr>
              <a:t>(</a:t>
            </a:r>
            <a:r>
              <a:rPr lang="zh-CN" altLang="en-US" sz="1800" b="1" dirty="0" smtClean="0">
                <a:solidFill>
                  <a:srgbClr val="0000FF"/>
                </a:solidFill>
                <a:latin typeface="楷体" panose="02010609060101010101" pitchFamily="49" charset="-122"/>
                <a:ea typeface="楷体" panose="02010609060101010101" pitchFamily="49" charset="-122"/>
              </a:rPr>
              <a:t>分析、设计、实现、测试、运行、维护</a:t>
            </a:r>
            <a:r>
              <a:rPr lang="en-US" altLang="zh-CN" sz="1800" b="1" dirty="0" smtClean="0">
                <a:solidFill>
                  <a:srgbClr val="0000FF"/>
                </a:solidFill>
                <a:latin typeface="楷体" panose="02010609060101010101" pitchFamily="49" charset="-122"/>
                <a:ea typeface="楷体" panose="02010609060101010101" pitchFamily="49" charset="-122"/>
              </a:rPr>
              <a:t>)</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rPr>
              <a:t>软件开发中应遵循的原则和管理技术</a:t>
            </a:r>
          </a:p>
          <a:p>
            <a:pPr lvl="1" eaLnBrk="1" hangingPunct="1"/>
            <a:r>
              <a:rPr lang="zh-CN" altLang="en-US" sz="1800" b="1" dirty="0" smtClean="0">
                <a:solidFill>
                  <a:srgbClr val="0000FF"/>
                </a:solidFill>
                <a:latin typeface="楷体" panose="02010609060101010101" pitchFamily="49" charset="-122"/>
                <a:ea typeface="楷体" panose="02010609060101010101" pitchFamily="49" charset="-122"/>
              </a:rPr>
              <a:t>软件开发中所采用的技术和工具</a:t>
            </a:r>
            <a:endParaRPr lang="en-US" altLang="zh-CN" sz="1800" b="1" dirty="0" smtClean="0">
              <a:solidFill>
                <a:srgbClr val="0000FF"/>
              </a:solidFill>
              <a:latin typeface="楷体" panose="02010609060101010101" pitchFamily="49" charset="-122"/>
              <a:ea typeface="楷体" panose="02010609060101010101" pitchFamily="49" charset="-122"/>
            </a:endParaRPr>
          </a:p>
          <a:p>
            <a:pPr lvl="1" eaLnBrk="1" hangingPunct="1"/>
            <a:endParaRPr lang="zh-CN" altLang="en-US" sz="1800" b="1" dirty="0" smtClean="0">
              <a:solidFill>
                <a:srgbClr val="0000FF"/>
              </a:solidFill>
              <a:latin typeface="楷体" panose="02010609060101010101" pitchFamily="49" charset="-122"/>
              <a:ea typeface="楷体" panose="02010609060101010101" pitchFamily="49" charset="-122"/>
            </a:endParaRPr>
          </a:p>
          <a:p>
            <a:pPr eaLnBrk="1" hangingPunct="1"/>
            <a:r>
              <a:rPr lang="zh-CN" altLang="en-US" dirty="0" smtClean="0"/>
              <a:t>目标：</a:t>
            </a:r>
          </a:p>
          <a:p>
            <a:pPr lvl="1" eaLnBrk="1" hangingPunct="1"/>
            <a:r>
              <a:rPr lang="zh-CN" altLang="en-US" sz="1800" b="1" dirty="0" smtClean="0">
                <a:solidFill>
                  <a:srgbClr val="FF0000"/>
                </a:solidFill>
                <a:latin typeface="楷体" panose="02010609060101010101" pitchFamily="49" charset="-122"/>
                <a:ea typeface="楷体" panose="02010609060101010101" pitchFamily="49" charset="-122"/>
              </a:rPr>
              <a:t>高质量</a:t>
            </a:r>
          </a:p>
          <a:p>
            <a:pPr lvl="1" eaLnBrk="1" hangingPunct="1"/>
            <a:r>
              <a:rPr lang="zh-CN" altLang="en-US" sz="1800" b="1" dirty="0" smtClean="0">
                <a:solidFill>
                  <a:srgbClr val="FF0000"/>
                </a:solidFill>
                <a:latin typeface="楷体" panose="02010609060101010101" pitchFamily="49" charset="-122"/>
                <a:ea typeface="楷体" panose="02010609060101010101" pitchFamily="49" charset="-122"/>
              </a:rPr>
              <a:t>按时交付</a:t>
            </a:r>
          </a:p>
          <a:p>
            <a:pPr lvl="1" eaLnBrk="1" hangingPunct="1"/>
            <a:r>
              <a:rPr lang="zh-CN" altLang="en-US" sz="1800" b="1" dirty="0" smtClean="0">
                <a:solidFill>
                  <a:srgbClr val="FF0000"/>
                </a:solidFill>
                <a:latin typeface="楷体" panose="02010609060101010101" pitchFamily="49" charset="-122"/>
                <a:ea typeface="楷体" panose="02010609060101010101" pitchFamily="49" charset="-122"/>
              </a:rPr>
              <a:t>控制成本</a:t>
            </a:r>
          </a:p>
          <a:p>
            <a:pPr lvl="1" eaLnBrk="1" hangingPunct="1"/>
            <a:r>
              <a:rPr lang="zh-CN" altLang="en-US" sz="1800" b="1" dirty="0" smtClean="0">
                <a:solidFill>
                  <a:srgbClr val="FF0000"/>
                </a:solidFill>
                <a:latin typeface="楷体" panose="02010609060101010101" pitchFamily="49" charset="-122"/>
                <a:ea typeface="楷体" panose="02010609060101010101" pitchFamily="49" charset="-122"/>
              </a:rPr>
              <a:t>满足用户需求</a:t>
            </a:r>
          </a:p>
        </p:txBody>
      </p:sp>
      <p:grpSp>
        <p:nvGrpSpPr>
          <p:cNvPr id="75780" name="Group 4"/>
          <p:cNvGrpSpPr>
            <a:grpSpLocks/>
          </p:cNvGrpSpPr>
          <p:nvPr/>
        </p:nvGrpSpPr>
        <p:grpSpPr bwMode="auto">
          <a:xfrm>
            <a:off x="3059113" y="3298825"/>
            <a:ext cx="5653087" cy="3225800"/>
            <a:chOff x="438" y="1759"/>
            <a:chExt cx="5118" cy="2547"/>
          </a:xfrm>
        </p:grpSpPr>
        <p:grpSp>
          <p:nvGrpSpPr>
            <p:cNvPr id="75781" name="Group 5"/>
            <p:cNvGrpSpPr>
              <a:grpSpLocks/>
            </p:cNvGrpSpPr>
            <p:nvPr/>
          </p:nvGrpSpPr>
          <p:grpSpPr bwMode="auto">
            <a:xfrm>
              <a:off x="438" y="1759"/>
              <a:ext cx="5118" cy="2547"/>
              <a:chOff x="927" y="1162"/>
              <a:chExt cx="4448" cy="2594"/>
            </a:xfrm>
          </p:grpSpPr>
          <p:sp>
            <p:nvSpPr>
              <p:cNvPr id="75786" name="Rectangle 6"/>
              <p:cNvSpPr>
                <a:spLocks noChangeArrowheads="1"/>
              </p:cNvSpPr>
              <p:nvPr/>
            </p:nvSpPr>
            <p:spPr bwMode="auto">
              <a:xfrm>
                <a:off x="2653" y="1254"/>
                <a:ext cx="86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r>
                  <a:rPr lang="zh-CN" altLang="en-US" sz="3600">
                    <a:solidFill>
                      <a:schemeClr val="bg1"/>
                    </a:solidFill>
                    <a:latin typeface="Times New Roman" panose="02020603050405020304" pitchFamily="18" charset="0"/>
                    <a:ea typeface="黑体" panose="02010609060101010101" pitchFamily="49" charset="-122"/>
                  </a:rPr>
                  <a:t>工具</a:t>
                </a:r>
                <a:endParaRPr lang="zh-CN" altLang="en-US" sz="3600">
                  <a:solidFill>
                    <a:schemeClr val="tx1"/>
                  </a:solidFill>
                  <a:latin typeface="Times New Roman" panose="02020603050405020304" pitchFamily="18" charset="0"/>
                  <a:ea typeface="黑体" panose="02010609060101010101" pitchFamily="49" charset="-122"/>
                </a:endParaRPr>
              </a:p>
            </p:txBody>
          </p:sp>
          <p:sp>
            <p:nvSpPr>
              <p:cNvPr id="75787" name="Oval 7"/>
              <p:cNvSpPr>
                <a:spLocks noChangeArrowheads="1"/>
              </p:cNvSpPr>
              <p:nvPr/>
            </p:nvSpPr>
            <p:spPr bwMode="auto">
              <a:xfrm>
                <a:off x="960" y="2016"/>
                <a:ext cx="4415" cy="1152"/>
              </a:xfrm>
              <a:prstGeom prst="ellipse">
                <a:avLst/>
              </a:prstGeom>
              <a:solidFill>
                <a:srgbClr val="009999"/>
              </a:solidFill>
              <a:ln w="12700">
                <a:solidFill>
                  <a:schemeClr val="tx1"/>
                </a:solidFill>
                <a:round/>
                <a:headEnd type="none" w="sm" len="sm"/>
                <a:tailEnd type="none" w="sm" len="sm"/>
              </a:ln>
              <a:effectLst>
                <a:outerShdw dist="205174" dir="4091909" algn="ctr" rotWithShape="0">
                  <a:schemeClr val="bg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2800">
                  <a:solidFill>
                    <a:srgbClr val="FFCC00"/>
                  </a:solidFill>
                  <a:latin typeface="Arial" panose="020B0604020202020204" pitchFamily="34" charset="0"/>
                </a:endParaRPr>
              </a:p>
            </p:txBody>
          </p:sp>
          <p:sp>
            <p:nvSpPr>
              <p:cNvPr id="75788" name="Oval 8"/>
              <p:cNvSpPr>
                <a:spLocks noChangeArrowheads="1"/>
              </p:cNvSpPr>
              <p:nvPr/>
            </p:nvSpPr>
            <p:spPr bwMode="auto">
              <a:xfrm>
                <a:off x="975" y="1680"/>
                <a:ext cx="4309" cy="1008"/>
              </a:xfrm>
              <a:prstGeom prst="ellipse">
                <a:avLst/>
              </a:prstGeom>
              <a:solidFill>
                <a:srgbClr val="6699FF"/>
              </a:solidFill>
              <a:ln w="12700">
                <a:solidFill>
                  <a:schemeClr val="tx1"/>
                </a:solidFill>
                <a:round/>
                <a:headEnd type="none" w="sm" len="sm"/>
                <a:tailEnd type="none" w="sm" len="sm"/>
              </a:ln>
              <a:effectLst>
                <a:outerShdw dist="181836" dir="3913492" algn="ctr" rotWithShape="0">
                  <a:schemeClr val="bg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2400">
                  <a:latin typeface="Arial" panose="020B0604020202020204" pitchFamily="34" charset="0"/>
                </a:endParaRPr>
              </a:p>
            </p:txBody>
          </p:sp>
          <p:sp>
            <p:nvSpPr>
              <p:cNvPr id="75789" name="Rectangle 9"/>
              <p:cNvSpPr>
                <a:spLocks noChangeArrowheads="1"/>
              </p:cNvSpPr>
              <p:nvPr/>
            </p:nvSpPr>
            <p:spPr bwMode="auto">
              <a:xfrm>
                <a:off x="927" y="3290"/>
                <a:ext cx="145"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endParaRPr lang="zh-CN" altLang="zh-CN" sz="3200">
                  <a:solidFill>
                    <a:schemeClr val="tx1"/>
                  </a:solidFill>
                  <a:latin typeface="Times New Roman" panose="02020603050405020304" pitchFamily="18" charset="0"/>
                  <a:ea typeface="黑体" panose="02010609060101010101" pitchFamily="49" charset="-122"/>
                </a:endParaRPr>
              </a:p>
            </p:txBody>
          </p:sp>
          <p:sp>
            <p:nvSpPr>
              <p:cNvPr id="75790" name="Oval 10"/>
              <p:cNvSpPr>
                <a:spLocks noChangeArrowheads="1"/>
              </p:cNvSpPr>
              <p:nvPr/>
            </p:nvSpPr>
            <p:spPr bwMode="auto">
              <a:xfrm>
                <a:off x="1565" y="1298"/>
                <a:ext cx="3129" cy="862"/>
              </a:xfrm>
              <a:prstGeom prst="ellipse">
                <a:avLst/>
              </a:prstGeom>
              <a:solidFill>
                <a:srgbClr val="99CCFF"/>
              </a:solidFill>
              <a:ln w="12700">
                <a:solidFill>
                  <a:schemeClr val="tx1"/>
                </a:solidFill>
                <a:round/>
                <a:headEnd type="none" w="sm" len="sm"/>
                <a:tailEnd type="none" w="sm" len="sm"/>
              </a:ln>
              <a:effectLst>
                <a:outerShdw dist="172738" dir="4373830" algn="ctr" rotWithShape="0">
                  <a:schemeClr val="bg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endParaRPr lang="en-US" altLang="zh-CN" sz="1200">
                  <a:solidFill>
                    <a:schemeClr val="tx1"/>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400">
                  <a:solidFill>
                    <a:srgbClr val="0000FF"/>
                  </a:solidFill>
                  <a:latin typeface="Arial" panose="020B0604020202020204" pitchFamily="34" charset="0"/>
                </a:endParaRPr>
              </a:p>
              <a:p>
                <a:pPr algn="ctr" eaLnBrk="1" hangingPunct="1">
                  <a:spcBef>
                    <a:spcPct val="0"/>
                  </a:spcBef>
                  <a:spcAft>
                    <a:spcPct val="0"/>
                  </a:spcAft>
                  <a:buClrTx/>
                  <a:buFont typeface="Arial" panose="020B0604020202020204" pitchFamily="34" charset="0"/>
                  <a:buNone/>
                </a:pPr>
                <a:endParaRPr lang="en-US" altLang="zh-CN" sz="1600">
                  <a:solidFill>
                    <a:schemeClr val="bg1"/>
                  </a:solidFill>
                  <a:latin typeface="Arial" panose="020B0604020202020204" pitchFamily="34" charset="0"/>
                </a:endParaRPr>
              </a:p>
            </p:txBody>
          </p:sp>
          <p:sp>
            <p:nvSpPr>
              <p:cNvPr id="75791" name="Oval 11"/>
              <p:cNvSpPr>
                <a:spLocks noChangeArrowheads="1"/>
              </p:cNvSpPr>
              <p:nvPr/>
            </p:nvSpPr>
            <p:spPr bwMode="auto">
              <a:xfrm>
                <a:off x="1882" y="1162"/>
                <a:ext cx="2540" cy="624"/>
              </a:xfrm>
              <a:prstGeom prst="ellipse">
                <a:avLst/>
              </a:prstGeom>
              <a:gradFill rotWithShape="0">
                <a:gsLst>
                  <a:gs pos="0">
                    <a:srgbClr val="F8F8F8"/>
                  </a:gs>
                  <a:gs pos="100000">
                    <a:srgbClr val="7D7D7D"/>
                  </a:gs>
                </a:gsLst>
                <a:lin ang="5400000" scaled="1"/>
              </a:gradFill>
              <a:ln w="12700">
                <a:solidFill>
                  <a:schemeClr val="accent2"/>
                </a:solidFill>
                <a:round/>
                <a:headEnd type="none" w="sm" len="sm"/>
                <a:tailEnd type="none" w="sm" len="sm"/>
              </a:ln>
              <a:effectLst>
                <a:outerShdw dist="148106" dir="3542175" algn="ctr" rotWithShape="0">
                  <a:schemeClr val="bg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endParaRPr lang="zh-CN" altLang="zh-CN" sz="2800">
                  <a:solidFill>
                    <a:srgbClr val="800000"/>
                  </a:solidFill>
                  <a:latin typeface="Arial" panose="020B0604020202020204" pitchFamily="34" charset="0"/>
                </a:endParaRPr>
              </a:p>
            </p:txBody>
          </p:sp>
        </p:grpSp>
        <p:sp>
          <p:nvSpPr>
            <p:cNvPr id="75782" name="Rectangle 12"/>
            <p:cNvSpPr>
              <a:spLocks noChangeArrowheads="1"/>
            </p:cNvSpPr>
            <p:nvPr/>
          </p:nvSpPr>
          <p:spPr bwMode="auto">
            <a:xfrm>
              <a:off x="1474" y="2384"/>
              <a:ext cx="294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2800">
                  <a:solidFill>
                    <a:schemeClr val="bg1"/>
                  </a:solidFill>
                  <a:latin typeface="Times New Roman" panose="02020603050405020304" pitchFamily="18" charset="0"/>
                </a:rPr>
                <a:t>方法</a:t>
              </a:r>
            </a:p>
          </p:txBody>
        </p:sp>
        <p:sp>
          <p:nvSpPr>
            <p:cNvPr id="75783" name="Rectangle 13"/>
            <p:cNvSpPr>
              <a:spLocks noChangeArrowheads="1"/>
            </p:cNvSpPr>
            <p:nvPr/>
          </p:nvSpPr>
          <p:spPr bwMode="auto">
            <a:xfrm>
              <a:off x="1339" y="2839"/>
              <a:ext cx="318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en-US" altLang="zh-CN">
                  <a:solidFill>
                    <a:srgbClr val="A50021"/>
                  </a:solidFill>
                  <a:latin typeface="Times New Roman" panose="02020603050405020304" pitchFamily="18" charset="0"/>
                </a:rPr>
                <a:t> </a:t>
              </a:r>
              <a:r>
                <a:rPr lang="zh-CN" altLang="en-US" sz="2800">
                  <a:latin typeface="Times New Roman" panose="02020603050405020304" pitchFamily="18" charset="0"/>
                </a:rPr>
                <a:t>过程</a:t>
              </a:r>
              <a:r>
                <a:rPr lang="zh-CN" altLang="en-US" sz="2800">
                  <a:solidFill>
                    <a:srgbClr val="A50021"/>
                  </a:solidFill>
                  <a:latin typeface="Times New Roman" panose="02020603050405020304" pitchFamily="18" charset="0"/>
                </a:rPr>
                <a:t> </a:t>
              </a:r>
            </a:p>
          </p:txBody>
        </p:sp>
        <p:sp>
          <p:nvSpPr>
            <p:cNvPr id="75784" name="Rectangle 14"/>
            <p:cNvSpPr>
              <a:spLocks noChangeArrowheads="1"/>
            </p:cNvSpPr>
            <p:nvPr/>
          </p:nvSpPr>
          <p:spPr bwMode="auto">
            <a:xfrm>
              <a:off x="931" y="3295"/>
              <a:ext cx="4119"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2800">
                  <a:solidFill>
                    <a:srgbClr val="990033"/>
                  </a:solidFill>
                  <a:latin typeface="Times New Roman" panose="02020603050405020304" pitchFamily="18" charset="0"/>
                </a:rPr>
                <a:t>质量</a:t>
              </a:r>
            </a:p>
          </p:txBody>
        </p:sp>
        <p:sp>
          <p:nvSpPr>
            <p:cNvPr id="75785" name="Rectangle 15"/>
            <p:cNvSpPr>
              <a:spLocks noChangeArrowheads="1"/>
            </p:cNvSpPr>
            <p:nvPr/>
          </p:nvSpPr>
          <p:spPr bwMode="auto">
            <a:xfrm>
              <a:off x="1474" y="1888"/>
              <a:ext cx="2857"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en-US" altLang="zh-CN" sz="2800">
                  <a:solidFill>
                    <a:srgbClr val="800000"/>
                  </a:solidFill>
                  <a:latin typeface="Times New Roman" panose="02020603050405020304" pitchFamily="18" charset="0"/>
                </a:rPr>
                <a:t> </a:t>
              </a:r>
              <a:r>
                <a:rPr lang="zh-CN" altLang="en-US" sz="2800">
                  <a:solidFill>
                    <a:srgbClr val="800000"/>
                  </a:solidFill>
                  <a:latin typeface="Times New Roman" panose="02020603050405020304" pitchFamily="18" charset="0"/>
                </a:rPr>
                <a:t>工具</a:t>
              </a:r>
              <a:r>
                <a:rPr lang="zh-CN" altLang="en-US" sz="2800">
                  <a:solidFill>
                    <a:srgbClr val="A50021"/>
                  </a:solidFill>
                  <a:latin typeface="Times New Roman" panose="02020603050405020304" pitchFamily="18" charset="0"/>
                </a:rPr>
                <a:t> </a:t>
              </a:r>
            </a:p>
          </p:txBody>
        </p:sp>
      </p:grpSp>
      <p:sp>
        <p:nvSpPr>
          <p:cNvPr id="1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1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归纳</a:t>
            </a:r>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起来“软件工程”</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是</a:t>
            </a:r>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sz="2400" dirty="0" smtClean="0">
                <a:solidFill>
                  <a:schemeClr val="tx2"/>
                </a:solidFill>
                <a:latin typeface="Times New Roman" panose="02020603050405020304" pitchFamily="18" charset="0"/>
                <a:cs typeface="Times New Roman" panose="02020603050405020304" pitchFamily="18" charset="0"/>
              </a:rPr>
              <a:t>1.1 </a:t>
            </a:r>
            <a:r>
              <a:rPr lang="zh-CN" altLang="en-US" sz="2400" dirty="0" smtClean="0">
                <a:solidFill>
                  <a:schemeClr val="tx2"/>
                </a:solidFill>
                <a:latin typeface="Times New Roman" panose="02020603050405020304" pitchFamily="18" charset="0"/>
                <a:cs typeface="Times New Roman" panose="02020603050405020304" pitchFamily="18" charset="0"/>
              </a:rPr>
              <a:t>软件的基本概念</a:t>
            </a:r>
            <a:endParaRPr lang="en-US" altLang="zh-CN" sz="2400"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1.1.1</a:t>
            </a:r>
            <a:r>
              <a:rPr lang="zh-CN" altLang="en-US" b="1" dirty="0" smtClean="0">
                <a:latin typeface="Times New Roman" panose="02020603050405020304" pitchFamily="18" charset="0"/>
                <a:cs typeface="Times New Roman" panose="02020603050405020304" pitchFamily="18" charset="0"/>
              </a:rPr>
              <a:t> 什么是软件</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1.1.2</a:t>
            </a:r>
            <a:r>
              <a:rPr lang="zh-CN" altLang="en-US" b="1" dirty="0" smtClean="0">
                <a:latin typeface="Times New Roman" panose="02020603050405020304" pitchFamily="18" charset="0"/>
                <a:cs typeface="Times New Roman" panose="02020603050405020304" pitchFamily="18" charset="0"/>
              </a:rPr>
              <a:t> 软件的发展</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smtClean="0">
                <a:solidFill>
                  <a:srgbClr val="FF0000"/>
                </a:solidFill>
                <a:latin typeface="Times New Roman" panose="02020603050405020304" pitchFamily="18" charset="0"/>
                <a:cs typeface="Times New Roman" panose="02020603050405020304" pitchFamily="18" charset="0"/>
              </a:rPr>
              <a:t>1.2 </a:t>
            </a:r>
            <a:r>
              <a:rPr lang="zh-CN" altLang="en-US" sz="2400" dirty="0" smtClean="0">
                <a:solidFill>
                  <a:srgbClr val="FF0000"/>
                </a:solidFill>
                <a:latin typeface="Times New Roman" panose="02020603050405020304" pitchFamily="18" charset="0"/>
                <a:cs typeface="Times New Roman" panose="02020603050405020304" pitchFamily="18" charset="0"/>
              </a:rPr>
              <a:t>软件工程的基本概念</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chemeClr val="tx2"/>
                </a:solidFill>
                <a:latin typeface="Times New Roman" panose="02020603050405020304" pitchFamily="18" charset="0"/>
                <a:cs typeface="Times New Roman" panose="02020603050405020304" pitchFamily="18" charset="0"/>
              </a:rPr>
              <a:t>1.2.1</a:t>
            </a:r>
            <a:r>
              <a:rPr lang="zh-CN" altLang="en-US" b="1" dirty="0" smtClean="0">
                <a:solidFill>
                  <a:schemeClr val="tx2"/>
                </a:solidFill>
                <a:latin typeface="Times New Roman" panose="02020603050405020304" pitchFamily="18" charset="0"/>
                <a:cs typeface="Times New Roman" panose="02020603050405020304" pitchFamily="18" charset="0"/>
              </a:rPr>
              <a:t> 软件工程产生的历史根源</a:t>
            </a:r>
            <a:endParaRPr lang="en-US" altLang="zh-CN" b="1"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chemeClr val="tx2"/>
                </a:solidFill>
                <a:latin typeface="Times New Roman" panose="02020603050405020304" pitchFamily="18" charset="0"/>
                <a:cs typeface="Times New Roman" panose="02020603050405020304" pitchFamily="18" charset="0"/>
              </a:rPr>
              <a:t>1.2.2 </a:t>
            </a:r>
            <a:r>
              <a:rPr lang="zh-CN" altLang="en-US" b="1" dirty="0" smtClean="0">
                <a:solidFill>
                  <a:schemeClr val="tx2"/>
                </a:solidFill>
                <a:latin typeface="Times New Roman" panose="02020603050405020304" pitchFamily="18" charset="0"/>
                <a:cs typeface="Times New Roman" panose="02020603050405020304" pitchFamily="18" charset="0"/>
              </a:rPr>
              <a:t>软件工程的基本概念</a:t>
            </a:r>
            <a:endParaRPr lang="en-US" altLang="zh-CN" b="1"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rgbClr val="FF0000"/>
                </a:solidFill>
                <a:latin typeface="Times New Roman" panose="02020603050405020304" pitchFamily="18" charset="0"/>
                <a:cs typeface="Times New Roman" panose="02020603050405020304" pitchFamily="18" charset="0"/>
              </a:rPr>
              <a:t>1.2.3 </a:t>
            </a:r>
            <a:r>
              <a:rPr lang="zh-CN" altLang="en-US" b="1" dirty="0" smtClean="0">
                <a:solidFill>
                  <a:srgbClr val="FF0000"/>
                </a:solidFill>
                <a:latin typeface="Times New Roman" panose="02020603050405020304" pitchFamily="18" charset="0"/>
                <a:cs typeface="Times New Roman" panose="02020603050405020304" pitchFamily="18" charset="0"/>
              </a:rPr>
              <a:t>软件工程的知识体系</a:t>
            </a:r>
            <a:endParaRPr lang="en-US" altLang="zh-CN" b="1" dirty="0" smtClean="0">
              <a:solidFill>
                <a:srgbClr val="FF0000"/>
              </a:solidFill>
              <a:latin typeface="Times New Roman" panose="02020603050405020304" pitchFamily="18" charset="0"/>
              <a:cs typeface="Times New Roman" panose="02020603050405020304" pitchFamily="18" charset="0"/>
            </a:endParaRP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1.3 </a:t>
            </a:r>
            <a:r>
              <a:rPr lang="zh-CN" altLang="en-US" sz="2400" dirty="0">
                <a:solidFill>
                  <a:schemeClr val="tx1"/>
                </a:solidFill>
                <a:latin typeface="Times New Roman" panose="02020603050405020304" pitchFamily="18" charset="0"/>
                <a:cs typeface="Times New Roman" panose="02020603050405020304" pitchFamily="18" charset="0"/>
              </a:rPr>
              <a:t>软件工程工具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a:latin typeface="Times New Roman" panose="02020603050405020304" pitchFamily="18" charset="0"/>
                <a:cs typeface="Times New Roman" panose="02020603050405020304" pitchFamily="18" charset="0"/>
              </a:rPr>
              <a:t>CASE</a:t>
            </a:r>
            <a:r>
              <a:rPr lang="zh-CN" altLang="en-US" b="1" dirty="0">
                <a:latin typeface="Times New Roman" panose="02020603050405020304" pitchFamily="18" charset="0"/>
                <a:cs typeface="Times New Roman" panose="02020603050405020304" pitchFamily="18" charset="0"/>
              </a:rPr>
              <a:t>工具</a:t>
            </a:r>
            <a:endParaRPr lang="en-US" altLang="zh-CN" b="1" dirty="0">
              <a:latin typeface="Times New Roman" panose="02020603050405020304" pitchFamily="18" charset="0"/>
              <a:cs typeface="Times New Roman" panose="02020603050405020304" pitchFamily="18" charset="0"/>
            </a:endParaRPr>
          </a:p>
          <a:p>
            <a:pPr marL="230187" lvl="1" indent="0" eaLnBrk="1" hangingPunct="1">
              <a:buNone/>
            </a:pPr>
            <a:endParaRPr lang="en-US" altLang="zh-CN" b="1" dirty="0" smtClean="0">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p>
        </p:txBody>
      </p:sp>
      <p:sp>
        <p:nvSpPr>
          <p:cNvPr id="4" name="Rectangle 3"/>
          <p:cNvSpPr>
            <a:spLocks noChangeArrowheads="1"/>
          </p:cNvSpPr>
          <p:nvPr/>
        </p:nvSpPr>
        <p:spPr bwMode="auto">
          <a:xfrm>
            <a:off x="2376488" y="599633"/>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539750" y="3541713"/>
            <a:ext cx="1903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软件工程学</a:t>
            </a:r>
          </a:p>
        </p:txBody>
      </p:sp>
      <p:sp>
        <p:nvSpPr>
          <p:cNvPr id="78852" name="Rectangle 4"/>
          <p:cNvSpPr>
            <a:spLocks noChangeArrowheads="1"/>
          </p:cNvSpPr>
          <p:nvPr/>
        </p:nvSpPr>
        <p:spPr bwMode="auto">
          <a:xfrm>
            <a:off x="2946400" y="2244725"/>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软件开发技术</a:t>
            </a:r>
          </a:p>
        </p:txBody>
      </p:sp>
      <p:sp>
        <p:nvSpPr>
          <p:cNvPr id="78853" name="Rectangle 5"/>
          <p:cNvSpPr>
            <a:spLocks noChangeArrowheads="1"/>
          </p:cNvSpPr>
          <p:nvPr/>
        </p:nvSpPr>
        <p:spPr bwMode="auto">
          <a:xfrm>
            <a:off x="2946400" y="4765675"/>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软件工程管理</a:t>
            </a:r>
          </a:p>
        </p:txBody>
      </p:sp>
      <p:sp>
        <p:nvSpPr>
          <p:cNvPr id="78854" name="Rectangle 6"/>
          <p:cNvSpPr>
            <a:spLocks noChangeArrowheads="1"/>
          </p:cNvSpPr>
          <p:nvPr/>
        </p:nvSpPr>
        <p:spPr bwMode="auto">
          <a:xfrm>
            <a:off x="5106988" y="1606550"/>
            <a:ext cx="2662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软件开发方法学</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方法</a:t>
            </a:r>
            <a:r>
              <a:rPr lang="en-US" altLang="zh-CN">
                <a:solidFill>
                  <a:schemeClr val="tx1"/>
                </a:solidFill>
                <a:latin typeface="Arial" panose="020B0604020202020204" pitchFamily="34" charset="0"/>
              </a:rPr>
              <a:t>)</a:t>
            </a:r>
          </a:p>
        </p:txBody>
      </p:sp>
      <p:sp>
        <p:nvSpPr>
          <p:cNvPr id="78855" name="Rectangle 7"/>
          <p:cNvSpPr>
            <a:spLocks noChangeArrowheads="1"/>
          </p:cNvSpPr>
          <p:nvPr/>
        </p:nvSpPr>
        <p:spPr bwMode="auto">
          <a:xfrm>
            <a:off x="5106988" y="2038350"/>
            <a:ext cx="1893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软件工具</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工具</a:t>
            </a:r>
            <a:r>
              <a:rPr lang="en-US" altLang="zh-CN">
                <a:solidFill>
                  <a:schemeClr val="tx1"/>
                </a:solidFill>
                <a:latin typeface="Arial" panose="020B0604020202020204" pitchFamily="34" charset="0"/>
              </a:rPr>
              <a:t>)</a:t>
            </a:r>
          </a:p>
        </p:txBody>
      </p:sp>
      <p:sp>
        <p:nvSpPr>
          <p:cNvPr id="78856" name="Rectangle 8"/>
          <p:cNvSpPr>
            <a:spLocks noChangeArrowheads="1"/>
          </p:cNvSpPr>
          <p:nvPr/>
        </p:nvSpPr>
        <p:spPr bwMode="auto">
          <a:xfrm>
            <a:off x="5106988" y="2470150"/>
            <a:ext cx="1893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软件过程</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过程</a:t>
            </a:r>
            <a:r>
              <a:rPr lang="en-US" altLang="zh-CN">
                <a:solidFill>
                  <a:schemeClr val="tx1"/>
                </a:solidFill>
                <a:latin typeface="Arial" panose="020B0604020202020204" pitchFamily="34" charset="0"/>
              </a:rPr>
              <a:t>)</a:t>
            </a:r>
          </a:p>
        </p:txBody>
      </p:sp>
      <p:sp>
        <p:nvSpPr>
          <p:cNvPr id="78857" name="Rectangle 9"/>
          <p:cNvSpPr>
            <a:spLocks noChangeArrowheads="1"/>
          </p:cNvSpPr>
          <p:nvPr/>
        </p:nvSpPr>
        <p:spPr bwMode="auto">
          <a:xfrm>
            <a:off x="5106988" y="2901950"/>
            <a:ext cx="240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软件工程环境</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工具</a:t>
            </a:r>
            <a:r>
              <a:rPr lang="en-US" altLang="zh-CN">
                <a:solidFill>
                  <a:schemeClr val="tx1"/>
                </a:solidFill>
                <a:latin typeface="Arial" panose="020B0604020202020204" pitchFamily="34" charset="0"/>
              </a:rPr>
              <a:t>)</a:t>
            </a:r>
          </a:p>
        </p:txBody>
      </p:sp>
      <p:sp>
        <p:nvSpPr>
          <p:cNvPr id="78858" name="Rectangle 10"/>
          <p:cNvSpPr>
            <a:spLocks noChangeArrowheads="1"/>
          </p:cNvSpPr>
          <p:nvPr/>
        </p:nvSpPr>
        <p:spPr bwMode="auto">
          <a:xfrm>
            <a:off x="5106988" y="4332288"/>
            <a:ext cx="2919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软件管理学</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过程、质量</a:t>
            </a:r>
            <a:r>
              <a:rPr lang="en-US" altLang="zh-CN">
                <a:solidFill>
                  <a:schemeClr val="tx1"/>
                </a:solidFill>
                <a:latin typeface="Arial" panose="020B0604020202020204" pitchFamily="34" charset="0"/>
              </a:rPr>
              <a:t>)</a:t>
            </a:r>
          </a:p>
        </p:txBody>
      </p:sp>
      <p:sp>
        <p:nvSpPr>
          <p:cNvPr id="78859" name="Rectangle 11"/>
          <p:cNvSpPr>
            <a:spLocks noChangeArrowheads="1"/>
          </p:cNvSpPr>
          <p:nvPr/>
        </p:nvSpPr>
        <p:spPr bwMode="auto">
          <a:xfrm>
            <a:off x="5106988" y="4760913"/>
            <a:ext cx="2919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软件经济学</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过程、质量</a:t>
            </a:r>
            <a:r>
              <a:rPr lang="en-US" altLang="zh-CN">
                <a:solidFill>
                  <a:schemeClr val="tx1"/>
                </a:solidFill>
                <a:latin typeface="Arial" panose="020B0604020202020204" pitchFamily="34" charset="0"/>
              </a:rPr>
              <a:t>)</a:t>
            </a:r>
          </a:p>
        </p:txBody>
      </p:sp>
      <p:sp>
        <p:nvSpPr>
          <p:cNvPr id="78860" name="Rectangle 12"/>
          <p:cNvSpPr>
            <a:spLocks noChangeArrowheads="1"/>
          </p:cNvSpPr>
          <p:nvPr/>
        </p:nvSpPr>
        <p:spPr bwMode="auto">
          <a:xfrm>
            <a:off x="5106988" y="5189538"/>
            <a:ext cx="2919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a:solidFill>
                  <a:schemeClr val="tx1"/>
                </a:solidFill>
                <a:latin typeface="Arial" panose="020B0604020202020204" pitchFamily="34" charset="0"/>
              </a:rPr>
              <a:t>软件度量学</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过程、质量</a:t>
            </a:r>
            <a:r>
              <a:rPr lang="en-US" altLang="zh-CN">
                <a:solidFill>
                  <a:schemeClr val="tx1"/>
                </a:solidFill>
                <a:latin typeface="Arial" panose="020B0604020202020204" pitchFamily="34" charset="0"/>
              </a:rPr>
              <a:t>)</a:t>
            </a:r>
          </a:p>
        </p:txBody>
      </p:sp>
      <p:sp>
        <p:nvSpPr>
          <p:cNvPr id="78861" name="AutoShape 13"/>
          <p:cNvSpPr>
            <a:spLocks/>
          </p:cNvSpPr>
          <p:nvPr/>
        </p:nvSpPr>
        <p:spPr bwMode="auto">
          <a:xfrm>
            <a:off x="4746625" y="1670050"/>
            <a:ext cx="373063" cy="1536700"/>
          </a:xfrm>
          <a:prstGeom prst="leftBrace">
            <a:avLst>
              <a:gd name="adj1" fmla="val 3430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endParaRPr lang="zh-CN" altLang="en-US">
              <a:solidFill>
                <a:schemeClr val="tx1"/>
              </a:solidFill>
              <a:latin typeface="Arial" panose="020B0604020202020204" pitchFamily="34" charset="0"/>
            </a:endParaRPr>
          </a:p>
        </p:txBody>
      </p:sp>
      <p:sp>
        <p:nvSpPr>
          <p:cNvPr id="78862" name="AutoShape 14"/>
          <p:cNvSpPr>
            <a:spLocks/>
          </p:cNvSpPr>
          <p:nvPr/>
        </p:nvSpPr>
        <p:spPr bwMode="auto">
          <a:xfrm>
            <a:off x="4746625" y="4440238"/>
            <a:ext cx="373063" cy="1008062"/>
          </a:xfrm>
          <a:prstGeom prst="leftBrace">
            <a:avLst>
              <a:gd name="adj1" fmla="val 2250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endParaRPr lang="zh-CN" altLang="en-US">
              <a:solidFill>
                <a:schemeClr val="tx1"/>
              </a:solidFill>
              <a:latin typeface="Arial" panose="020B0604020202020204" pitchFamily="34" charset="0"/>
            </a:endParaRPr>
          </a:p>
        </p:txBody>
      </p:sp>
      <p:sp>
        <p:nvSpPr>
          <p:cNvPr id="78863" name="AutoShape 15"/>
          <p:cNvSpPr>
            <a:spLocks/>
          </p:cNvSpPr>
          <p:nvPr/>
        </p:nvSpPr>
        <p:spPr bwMode="auto">
          <a:xfrm>
            <a:off x="2514600" y="2462213"/>
            <a:ext cx="373063" cy="2519362"/>
          </a:xfrm>
          <a:prstGeom prst="leftBrace">
            <a:avLst>
              <a:gd name="adj1" fmla="val 562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endParaRPr lang="zh-CN" altLang="en-US">
              <a:solidFill>
                <a:schemeClr val="tx1"/>
              </a:solidFill>
              <a:latin typeface="Arial" panose="020B0604020202020204" pitchFamily="34" charset="0"/>
            </a:endParaRPr>
          </a:p>
        </p:txBody>
      </p:sp>
      <p:sp>
        <p:nvSpPr>
          <p:cNvPr id="1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1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软件工程的范畴 </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4294967295"/>
          </p:nvPr>
        </p:nvSpPr>
        <p:spPr>
          <a:xfrm>
            <a:off x="395288" y="1484313"/>
            <a:ext cx="8208962" cy="4320951"/>
          </a:xfrm>
          <a:prstGeom prst="rect">
            <a:avLst/>
          </a:prstGeom>
        </p:spPr>
        <p:txBody>
          <a:bodyPr/>
          <a:lstStyle/>
          <a:p>
            <a:pPr eaLnBrk="1" hangingPunct="1"/>
            <a:r>
              <a:rPr lang="zh-CN" altLang="en-US" sz="2400" dirty="0" smtClean="0">
                <a:latin typeface="Times New Roman" panose="02020603050405020304" pitchFamily="18" charset="0"/>
                <a:cs typeface="Times New Roman" panose="02020603050405020304" pitchFamily="18" charset="0"/>
              </a:rPr>
              <a:t>软件开发方法：</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“如何做”，</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How to do</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使用预先定义好的一组模型表示方法、良好的设计技术与原则、质量保证标准等方面来组织软件开发的过程</a:t>
            </a:r>
          </a:p>
          <a:p>
            <a:pPr eaLnBrk="1" hangingPunct="1"/>
            <a:r>
              <a:rPr lang="zh-CN" altLang="en-US" sz="2400" dirty="0" smtClean="0">
                <a:latin typeface="Times New Roman" panose="02020603050405020304" pitchFamily="18" charset="0"/>
                <a:cs typeface="Times New Roman" panose="02020603050405020304" pitchFamily="18" charset="0"/>
              </a:rPr>
              <a:t>分类</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结构化开发方法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(Structured Analysis and Design Technique, SADT)</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面向对象开发方法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(Object Oriented Analysis and Design, OOAD)</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UML</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OOAD</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软件开发方法学</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sz="2400" dirty="0" smtClean="0"/>
              <a:t>传统软件工程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以结构化程序设计为基础</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程序</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数据结构</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算法</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自顶向下：结构化需求分析 </a:t>
            </a:r>
            <a:r>
              <a:rPr lang="zh-CN" altLang="en-US"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结构化设计</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概要设计、详细设计</a:t>
            </a:r>
            <a:r>
              <a:rPr lang="en-US" altLang="zh-CN" b="1" dirty="0" smtClean="0">
                <a:solidFill>
                  <a:srgbClr val="0000FF"/>
                </a:solidFill>
                <a:latin typeface="楷体" panose="02010609060101010101" pitchFamily="49" charset="-122"/>
                <a:ea typeface="楷体" panose="02010609060101010101" pitchFamily="49" charset="-122"/>
              </a:rPr>
              <a:t>) </a:t>
            </a:r>
            <a:r>
              <a:rPr lang="en-US" altLang="zh-CN"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面向过程的编码 </a:t>
            </a:r>
            <a:r>
              <a:rPr lang="zh-CN" altLang="en-US"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测试</a:t>
            </a:r>
          </a:p>
          <a:p>
            <a:pPr eaLnBrk="1" hangingPunct="1"/>
            <a:endParaRPr lang="zh-CN" altLang="en-US" sz="800" dirty="0" smtClean="0"/>
          </a:p>
          <a:p>
            <a:pPr eaLnBrk="1" hangingPunct="1"/>
            <a:r>
              <a:rPr lang="zh-CN" altLang="en-US" sz="2400" dirty="0" smtClean="0"/>
              <a:t>面向对象软件工程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以面向对象程序设计为基础</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程序 </a:t>
            </a:r>
            <a:r>
              <a:rPr lang="en-US" altLang="zh-CN" b="1" dirty="0" smtClean="0">
                <a:solidFill>
                  <a:srgbClr val="0000FF"/>
                </a:solidFill>
                <a:latin typeface="楷体" panose="02010609060101010101" pitchFamily="49" charset="-122"/>
                <a:ea typeface="楷体" panose="02010609060101010101" pitchFamily="49" charset="-122"/>
              </a:rPr>
              <a:t>= </a:t>
            </a:r>
            <a:r>
              <a:rPr lang="zh-CN" altLang="en-US" b="1" dirty="0" smtClean="0">
                <a:solidFill>
                  <a:srgbClr val="0000FF"/>
                </a:solidFill>
                <a:latin typeface="楷体" panose="02010609060101010101" pitchFamily="49" charset="-122"/>
                <a:ea typeface="楷体" panose="02010609060101010101" pitchFamily="49" charset="-122"/>
              </a:rPr>
              <a:t>对象 </a:t>
            </a:r>
            <a:r>
              <a:rPr lang="en-US" altLang="zh-CN" b="1" dirty="0" smtClean="0">
                <a:solidFill>
                  <a:srgbClr val="0000FF"/>
                </a:solidFill>
                <a:latin typeface="楷体" panose="02010609060101010101" pitchFamily="49" charset="-122"/>
                <a:ea typeface="楷体" panose="02010609060101010101" pitchFamily="49" charset="-122"/>
              </a:rPr>
              <a:t>+ </a:t>
            </a:r>
            <a:r>
              <a:rPr lang="zh-CN" altLang="en-US" b="1" dirty="0" smtClean="0">
                <a:solidFill>
                  <a:srgbClr val="0000FF"/>
                </a:solidFill>
                <a:latin typeface="楷体" panose="02010609060101010101" pitchFamily="49" charset="-122"/>
                <a:ea typeface="楷体" panose="02010609060101010101" pitchFamily="49" charset="-122"/>
              </a:rPr>
              <a:t>消息</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软件分析与对象抽取 </a:t>
            </a:r>
            <a:r>
              <a:rPr lang="zh-CN" altLang="en-US"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对象详细设计 </a:t>
            </a:r>
            <a:r>
              <a:rPr lang="zh-CN" altLang="en-US"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a:t>
            </a:r>
            <a:r>
              <a:rPr lang="zh-CN" altLang="en-US" b="1" dirty="0" smtClean="0">
                <a:solidFill>
                  <a:srgbClr val="0000FF"/>
                </a:solidFill>
                <a:latin typeface="楷体" panose="02010609060101010101" pitchFamily="49" charset="-122"/>
                <a:ea typeface="楷体" panose="02010609060101010101" pitchFamily="49" charset="-122"/>
              </a:rPr>
              <a:t>面向对象的编码 </a:t>
            </a:r>
            <a:r>
              <a:rPr lang="zh-CN" altLang="en-US" b="1" dirty="0" smtClean="0">
                <a:solidFill>
                  <a:srgbClr val="0000FF"/>
                </a:solidFill>
                <a:latin typeface="楷体" panose="02010609060101010101" pitchFamily="49" charset="-122"/>
                <a:ea typeface="楷体" panose="02010609060101010101" pitchFamily="49" charset="-122"/>
                <a:sym typeface="Wingdings" panose="05000000000000000000" pitchFamily="2" charset="2"/>
              </a:rPr>
              <a:t> 面向对象的</a:t>
            </a:r>
            <a:r>
              <a:rPr lang="zh-CN" altLang="en-US" b="1" dirty="0" smtClean="0">
                <a:solidFill>
                  <a:srgbClr val="0000FF"/>
                </a:solidFill>
                <a:latin typeface="楷体" panose="02010609060101010101" pitchFamily="49" charset="-122"/>
                <a:ea typeface="楷体" panose="02010609060101010101" pitchFamily="49" charset="-122"/>
              </a:rPr>
              <a:t>测试</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软件开发方法学</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2"/>
          <p:cNvSpPr>
            <a:spLocks noChangeShapeType="1"/>
          </p:cNvSpPr>
          <p:nvPr/>
        </p:nvSpPr>
        <p:spPr bwMode="auto">
          <a:xfrm>
            <a:off x="2240017" y="4680421"/>
            <a:ext cx="5038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4995" name="Line 3"/>
          <p:cNvSpPr>
            <a:spLocks noChangeShapeType="1"/>
          </p:cNvSpPr>
          <p:nvPr/>
        </p:nvSpPr>
        <p:spPr bwMode="auto">
          <a:xfrm>
            <a:off x="2240017" y="2411884"/>
            <a:ext cx="5038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4997" name="Rectangle 5"/>
          <p:cNvSpPr>
            <a:spLocks noChangeArrowheads="1"/>
          </p:cNvSpPr>
          <p:nvPr/>
        </p:nvSpPr>
        <p:spPr bwMode="auto">
          <a:xfrm>
            <a:off x="3175054" y="1584796"/>
            <a:ext cx="3240088" cy="503238"/>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问题域</a:t>
            </a:r>
          </a:p>
        </p:txBody>
      </p:sp>
      <p:sp>
        <p:nvSpPr>
          <p:cNvPr id="84998" name="Rectangle 6"/>
          <p:cNvSpPr>
            <a:spLocks noChangeArrowheads="1"/>
          </p:cNvSpPr>
          <p:nvPr/>
        </p:nvSpPr>
        <p:spPr bwMode="auto">
          <a:xfrm>
            <a:off x="3608442" y="2159471"/>
            <a:ext cx="2376487" cy="503238"/>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需求分析</a:t>
            </a:r>
          </a:p>
        </p:txBody>
      </p:sp>
      <p:sp>
        <p:nvSpPr>
          <p:cNvPr id="84999" name="Rectangle 7"/>
          <p:cNvSpPr>
            <a:spLocks noChangeArrowheads="1"/>
          </p:cNvSpPr>
          <p:nvPr/>
        </p:nvSpPr>
        <p:spPr bwMode="auto">
          <a:xfrm>
            <a:off x="3608442" y="3240559"/>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概要设计</a:t>
            </a:r>
          </a:p>
        </p:txBody>
      </p:sp>
      <p:sp>
        <p:nvSpPr>
          <p:cNvPr id="85000" name="Rectangle 8"/>
          <p:cNvSpPr>
            <a:spLocks noChangeArrowheads="1"/>
          </p:cNvSpPr>
          <p:nvPr/>
        </p:nvSpPr>
        <p:spPr bwMode="auto">
          <a:xfrm>
            <a:off x="3608442" y="3827934"/>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详细设计</a:t>
            </a:r>
          </a:p>
        </p:txBody>
      </p:sp>
      <p:sp>
        <p:nvSpPr>
          <p:cNvPr id="85001" name="Rectangle 9"/>
          <p:cNvSpPr>
            <a:spLocks noChangeArrowheads="1"/>
          </p:cNvSpPr>
          <p:nvPr/>
        </p:nvSpPr>
        <p:spPr bwMode="auto">
          <a:xfrm>
            <a:off x="3608442" y="4415309"/>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编码</a:t>
            </a:r>
          </a:p>
        </p:txBody>
      </p:sp>
      <p:sp>
        <p:nvSpPr>
          <p:cNvPr id="85002" name="Rectangle 10"/>
          <p:cNvSpPr>
            <a:spLocks noChangeArrowheads="1"/>
          </p:cNvSpPr>
          <p:nvPr/>
        </p:nvSpPr>
        <p:spPr bwMode="auto">
          <a:xfrm>
            <a:off x="3608442" y="5002684"/>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测试</a:t>
            </a:r>
          </a:p>
        </p:txBody>
      </p:sp>
      <p:sp>
        <p:nvSpPr>
          <p:cNvPr id="85003" name="Rectangle 11"/>
          <p:cNvSpPr>
            <a:spLocks noChangeArrowheads="1"/>
          </p:cNvSpPr>
          <p:nvPr/>
        </p:nvSpPr>
        <p:spPr bwMode="auto">
          <a:xfrm>
            <a:off x="3176642" y="5590059"/>
            <a:ext cx="32400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计算机</a:t>
            </a:r>
          </a:p>
        </p:txBody>
      </p:sp>
      <p:sp>
        <p:nvSpPr>
          <p:cNvPr id="85004" name="Text Box 12"/>
          <p:cNvSpPr txBox="1">
            <a:spLocks noChangeArrowheads="1"/>
          </p:cNvSpPr>
          <p:nvPr/>
        </p:nvSpPr>
        <p:spPr bwMode="auto">
          <a:xfrm>
            <a:off x="1160517" y="223249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自然语言</a:t>
            </a:r>
          </a:p>
        </p:txBody>
      </p:sp>
      <p:sp>
        <p:nvSpPr>
          <p:cNvPr id="85005" name="Text Box 13"/>
          <p:cNvSpPr txBox="1">
            <a:spLocks noChangeArrowheads="1"/>
          </p:cNvSpPr>
          <p:nvPr/>
        </p:nvSpPr>
        <p:spPr bwMode="auto">
          <a:xfrm>
            <a:off x="1152588" y="4326409"/>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传统的</a:t>
            </a:r>
          </a:p>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编程语言</a:t>
            </a:r>
          </a:p>
        </p:txBody>
      </p:sp>
      <p:sp>
        <p:nvSpPr>
          <p:cNvPr id="85006" name="AutoShape 14"/>
          <p:cNvSpPr>
            <a:spLocks/>
          </p:cNvSpPr>
          <p:nvPr/>
        </p:nvSpPr>
        <p:spPr bwMode="auto">
          <a:xfrm>
            <a:off x="5984929" y="2510309"/>
            <a:ext cx="215900" cy="863600"/>
          </a:xfrm>
          <a:prstGeom prst="rightBrace">
            <a:avLst>
              <a:gd name="adj1" fmla="val 3331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endParaRPr lang="zh-CN" altLang="en-US" sz="1800">
              <a:solidFill>
                <a:schemeClr val="tx1"/>
              </a:solidFill>
              <a:latin typeface="Arial" panose="020B0604020202020204" pitchFamily="34" charset="0"/>
            </a:endParaRPr>
          </a:p>
        </p:txBody>
      </p:sp>
      <p:sp>
        <p:nvSpPr>
          <p:cNvPr id="85007" name="Text Box 15"/>
          <p:cNvSpPr txBox="1">
            <a:spLocks noChangeArrowheads="1"/>
          </p:cNvSpPr>
          <p:nvPr/>
        </p:nvSpPr>
        <p:spPr bwMode="auto">
          <a:xfrm>
            <a:off x="6272267" y="2735734"/>
            <a:ext cx="2044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分析与设计的鸿沟</a:t>
            </a:r>
          </a:p>
        </p:txBody>
      </p:sp>
      <p:sp>
        <p:nvSpPr>
          <p:cNvPr id="1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1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传统软件工程方法：结构化方法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Line 3"/>
          <p:cNvSpPr>
            <a:spLocks noChangeShapeType="1"/>
          </p:cNvSpPr>
          <p:nvPr/>
        </p:nvSpPr>
        <p:spPr bwMode="auto">
          <a:xfrm>
            <a:off x="2557463" y="4069035"/>
            <a:ext cx="5038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44" name="Line 4"/>
          <p:cNvSpPr>
            <a:spLocks noChangeShapeType="1"/>
          </p:cNvSpPr>
          <p:nvPr/>
        </p:nvSpPr>
        <p:spPr bwMode="auto">
          <a:xfrm>
            <a:off x="2557463" y="2887935"/>
            <a:ext cx="5038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87045" name="Rectangle 5"/>
          <p:cNvSpPr>
            <a:spLocks noChangeArrowheads="1"/>
          </p:cNvSpPr>
          <p:nvPr/>
        </p:nvSpPr>
        <p:spPr bwMode="auto">
          <a:xfrm>
            <a:off x="3492500" y="2060848"/>
            <a:ext cx="3240088"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问题域</a:t>
            </a:r>
          </a:p>
        </p:txBody>
      </p:sp>
      <p:sp>
        <p:nvSpPr>
          <p:cNvPr id="87046" name="Rectangle 6"/>
          <p:cNvSpPr>
            <a:spLocks noChangeArrowheads="1"/>
          </p:cNvSpPr>
          <p:nvPr/>
        </p:nvSpPr>
        <p:spPr bwMode="auto">
          <a:xfrm>
            <a:off x="3925888" y="2635523"/>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面向对象分析</a:t>
            </a:r>
          </a:p>
        </p:txBody>
      </p:sp>
      <p:sp>
        <p:nvSpPr>
          <p:cNvPr id="87047" name="Rectangle 7"/>
          <p:cNvSpPr>
            <a:spLocks noChangeArrowheads="1"/>
          </p:cNvSpPr>
          <p:nvPr/>
        </p:nvSpPr>
        <p:spPr bwMode="auto">
          <a:xfrm>
            <a:off x="3925888" y="3211785"/>
            <a:ext cx="2376487" cy="503238"/>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面向对象设计</a:t>
            </a:r>
          </a:p>
        </p:txBody>
      </p:sp>
      <p:sp>
        <p:nvSpPr>
          <p:cNvPr id="87048" name="Rectangle 8"/>
          <p:cNvSpPr>
            <a:spLocks noChangeArrowheads="1"/>
          </p:cNvSpPr>
          <p:nvPr/>
        </p:nvSpPr>
        <p:spPr bwMode="auto">
          <a:xfrm>
            <a:off x="3925888" y="3803923"/>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面向对象编程</a:t>
            </a:r>
          </a:p>
        </p:txBody>
      </p:sp>
      <p:sp>
        <p:nvSpPr>
          <p:cNvPr id="87049" name="Rectangle 9"/>
          <p:cNvSpPr>
            <a:spLocks noChangeArrowheads="1"/>
          </p:cNvSpPr>
          <p:nvPr/>
        </p:nvSpPr>
        <p:spPr bwMode="auto">
          <a:xfrm>
            <a:off x="3925888" y="4391298"/>
            <a:ext cx="23764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面向对象测试</a:t>
            </a:r>
          </a:p>
        </p:txBody>
      </p:sp>
      <p:sp>
        <p:nvSpPr>
          <p:cNvPr id="87050" name="Rectangle 10"/>
          <p:cNvSpPr>
            <a:spLocks noChangeArrowheads="1"/>
          </p:cNvSpPr>
          <p:nvPr/>
        </p:nvSpPr>
        <p:spPr bwMode="auto">
          <a:xfrm>
            <a:off x="3494088" y="4978673"/>
            <a:ext cx="3240087" cy="503237"/>
          </a:xfrm>
          <a:prstGeom prst="rect">
            <a:avLst/>
          </a:prstGeom>
          <a:solidFill>
            <a:schemeClr val="bg1"/>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计算机</a:t>
            </a:r>
          </a:p>
        </p:txBody>
      </p:sp>
      <p:sp>
        <p:nvSpPr>
          <p:cNvPr id="87051" name="Text Box 11"/>
          <p:cNvSpPr txBox="1">
            <a:spLocks noChangeArrowheads="1"/>
          </p:cNvSpPr>
          <p:nvPr/>
        </p:nvSpPr>
        <p:spPr bwMode="auto">
          <a:xfrm>
            <a:off x="1374775" y="270854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solidFill>
                  <a:schemeClr val="tx1"/>
                </a:solidFill>
                <a:latin typeface="Arial" panose="020B0604020202020204" pitchFamily="34" charset="0"/>
              </a:rPr>
              <a:t>自然语言</a:t>
            </a:r>
          </a:p>
        </p:txBody>
      </p:sp>
      <p:sp>
        <p:nvSpPr>
          <p:cNvPr id="87052" name="Text Box 12"/>
          <p:cNvSpPr txBox="1">
            <a:spLocks noChangeArrowheads="1"/>
          </p:cNvSpPr>
          <p:nvPr/>
        </p:nvSpPr>
        <p:spPr bwMode="auto">
          <a:xfrm>
            <a:off x="1250628" y="3715023"/>
            <a:ext cx="13468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dirty="0">
                <a:solidFill>
                  <a:schemeClr val="tx1"/>
                </a:solidFill>
                <a:latin typeface="Arial" panose="020B0604020202020204" pitchFamily="34" charset="0"/>
              </a:rPr>
              <a:t>面向对象的</a:t>
            </a:r>
          </a:p>
          <a:p>
            <a:pPr algn="ctr" eaLnBrk="1" hangingPunct="1">
              <a:spcBef>
                <a:spcPct val="0"/>
              </a:spcBef>
              <a:spcAft>
                <a:spcPct val="0"/>
              </a:spcAft>
              <a:buClrTx/>
              <a:buFont typeface="Arial" panose="020B0604020202020204" pitchFamily="34" charset="0"/>
              <a:buNone/>
            </a:pPr>
            <a:r>
              <a:rPr lang="zh-CN" altLang="en-US" sz="1800" dirty="0">
                <a:solidFill>
                  <a:schemeClr val="tx1"/>
                </a:solidFill>
                <a:latin typeface="Arial" panose="020B0604020202020204" pitchFamily="34" charset="0"/>
              </a:rPr>
              <a:t>编程语言</a:t>
            </a:r>
          </a:p>
        </p:txBody>
      </p:sp>
      <p:sp>
        <p:nvSpPr>
          <p:cNvPr id="13"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14"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面向对象方法</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4"/>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latin typeface="Times New Roman" panose="02020603050405020304" pitchFamily="18" charset="0"/>
                <a:cs typeface="Times New Roman" panose="02020603050405020304" pitchFamily="18" charset="0"/>
              </a:rPr>
              <a:t>工具：自动或半自动的软件支撑环境，辅助软件开发任务的完成，提高开发效率和软件质量、降低开发成本</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项目管理工具</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需求管理工具</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设计建模工具</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编程与调试工具</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测试与维护工具</a:t>
            </a:r>
          </a:p>
          <a:p>
            <a:pPr eaLnBrk="1" hangingPunct="1"/>
            <a:r>
              <a:rPr lang="zh-CN" altLang="en-US" dirty="0" smtClean="0">
                <a:latin typeface="Times New Roman" panose="02020603050405020304" pitchFamily="18" charset="0"/>
                <a:cs typeface="Times New Roman" panose="02020603050405020304" pitchFamily="18" charset="0"/>
              </a:rPr>
              <a:t>多个工具集成在一起，形成了软件工程开发环境</a:t>
            </a:r>
            <a:r>
              <a:rPr lang="en-US" altLang="zh-CN" dirty="0" smtClean="0">
                <a:latin typeface="Times New Roman" panose="02020603050405020304" pitchFamily="18" charset="0"/>
                <a:cs typeface="Times New Roman" panose="02020603050405020304" pitchFamily="18" charset="0"/>
              </a:rPr>
              <a:t>CASE (Computer Aided Software Engineering)</a:t>
            </a:r>
            <a:r>
              <a:rPr lang="zh-CN" altLang="en-US" dirty="0" smtClean="0">
                <a:latin typeface="Times New Roman" panose="02020603050405020304" pitchFamily="18" charset="0"/>
                <a:cs typeface="Times New Roman" panose="02020603050405020304" pitchFamily="18" charset="0"/>
              </a:rPr>
              <a:t>，全面支持软件开发的全过程</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软件工具与软件工程环境</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9" name="Object 3">
            <a:hlinkClick r:id="" action="ppaction://ole?verb=1"/>
          </p:cNvPr>
          <p:cNvGraphicFramePr>
            <a:graphicFrameLocks noChangeAspect="1"/>
          </p:cNvGraphicFramePr>
          <p:nvPr>
            <p:extLst>
              <p:ext uri="{D42A27DB-BD31-4B8C-83A1-F6EECF244321}">
                <p14:modId xmlns:p14="http://schemas.microsoft.com/office/powerpoint/2010/main" val="2674473673"/>
              </p:ext>
            </p:extLst>
          </p:nvPr>
        </p:nvGraphicFramePr>
        <p:xfrm>
          <a:off x="1620093" y="1485354"/>
          <a:ext cx="6264275" cy="4679950"/>
        </p:xfrm>
        <a:graphic>
          <a:graphicData uri="http://schemas.openxmlformats.org/presentationml/2006/ole">
            <mc:AlternateContent xmlns:mc="http://schemas.openxmlformats.org/markup-compatibility/2006">
              <mc:Choice xmlns:v="urn:schemas-microsoft-com:vml" Requires="v">
                <p:oleObj spid="_x0000_s91231" name="演示文稿" r:id="rId4" imgW="4047782" imgH="3035629" progId="PowerPoint.Show.8">
                  <p:embed/>
                </p:oleObj>
              </mc:Choice>
              <mc:Fallback>
                <p:oleObj name="演示文稿" r:id="rId4" imgW="4047782" imgH="3035629" progId="PowerPoint.Show.8">
                  <p:embed/>
                  <p:pic>
                    <p:nvPicPr>
                      <p:cNvPr id="0" name="Object 3"/>
                      <p:cNvPicPr>
                        <a:picLocks noChangeAspect="1" noChangeArrowheads="1"/>
                      </p:cNvPicPr>
                      <p:nvPr/>
                    </p:nvPicPr>
                    <p:blipFill>
                      <a:blip r:embed="rId5"/>
                      <a:srcRect l="5244" t="4208" r="7379" b="8755"/>
                      <a:stretch>
                        <a:fillRect/>
                      </a:stretch>
                    </p:blipFill>
                    <p:spPr bwMode="auto">
                      <a:xfrm>
                        <a:off x="1620093" y="1485354"/>
                        <a:ext cx="62642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计算机辅助软件工程</a:t>
            </a:r>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CASE</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t>软件工程的过程：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管理和控制产品质量的关键</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由一系列活动与步骤组成，如需求分析与设计、开发、验证与测试、演化与维护等</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定义了技术方法的采用、工程产品</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模型、文档、数据、报告、表格等</a:t>
            </a:r>
            <a:r>
              <a:rPr lang="en-US" altLang="zh-CN" b="1" dirty="0" smtClean="0">
                <a:solidFill>
                  <a:srgbClr val="0000FF"/>
                </a:solidFill>
                <a:latin typeface="楷体" panose="02010609060101010101" pitchFamily="49" charset="-122"/>
                <a:ea typeface="楷体" panose="02010609060101010101" pitchFamily="49" charset="-122"/>
              </a:rPr>
              <a:t>)</a:t>
            </a:r>
            <a:r>
              <a:rPr lang="zh-CN" altLang="en-US" b="1" dirty="0" smtClean="0">
                <a:solidFill>
                  <a:srgbClr val="0000FF"/>
                </a:solidFill>
                <a:latin typeface="楷体" panose="02010609060101010101" pitchFamily="49" charset="-122"/>
                <a:ea typeface="楷体" panose="02010609060101010101" pitchFamily="49" charset="-122"/>
              </a:rPr>
              <a:t>的产生、里程碑的建立、质量的保证和变更的管理</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将人员、技术、组织与管理有机的结合在一起，实现在规定的时间和预算内开发高质量软件的目标</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软件过程</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idx="4294967295"/>
          </p:nvPr>
        </p:nvSpPr>
        <p:spPr>
          <a:xfrm>
            <a:off x="395288" y="1484313"/>
            <a:ext cx="8208962" cy="5113337"/>
          </a:xfrm>
          <a:prstGeom prst="rect">
            <a:avLst/>
          </a:prstGeom>
        </p:spPr>
        <p:txBody>
          <a:bodyPr/>
          <a:lstStyle/>
          <a:p>
            <a:pPr eaLnBrk="1" hangingPunct="1">
              <a:defRPr/>
            </a:pPr>
            <a:r>
              <a:rPr lang="zh-CN" altLang="en-US" dirty="0" smtClean="0"/>
              <a:t>假设</a:t>
            </a:r>
            <a:r>
              <a:rPr lang="zh-CN" altLang="en-US" dirty="0"/>
              <a:t>家长</a:t>
            </a:r>
            <a:r>
              <a:rPr lang="zh-CN" altLang="en-US" dirty="0" smtClean="0"/>
              <a:t>熬夜       做出</a:t>
            </a:r>
            <a:r>
              <a:rPr lang="zh-CN" altLang="en-US" dirty="0" smtClean="0"/>
              <a:t>了这个软件的一个初始版本，交给老师了。</a:t>
            </a:r>
          </a:p>
          <a:p>
            <a:pPr eaLnBrk="1" hangingPunct="1">
              <a:defRPr/>
            </a:pPr>
            <a:r>
              <a:rPr lang="zh-CN" altLang="en-US" dirty="0" smtClean="0"/>
              <a:t>可能过几天老师又问：能否把这个程序放到学校的网站上去，再多</a:t>
            </a:r>
            <a:r>
              <a:rPr lang="zh-CN" altLang="en-US" dirty="0" smtClean="0">
                <a:solidFill>
                  <a:srgbClr val="FF0000"/>
                </a:solidFill>
              </a:rPr>
              <a:t>一点点小要求</a:t>
            </a:r>
            <a:r>
              <a:rPr lang="zh-CN" altLang="en-US" dirty="0" smtClean="0"/>
              <a:t>：能够支持二元一次方程，能开根号，并且让所有人可以通过网页订制各种类型的四则运算作业。</a:t>
            </a:r>
            <a:endParaRPr lang="en-US" altLang="zh-CN" dirty="0" smtClean="0"/>
          </a:p>
          <a:p>
            <a:pPr eaLnBrk="1" hangingPunct="1">
              <a:defRPr/>
            </a:pPr>
            <a:r>
              <a:rPr lang="zh-CN" altLang="en-US" dirty="0"/>
              <a:t>家长</a:t>
            </a:r>
            <a:r>
              <a:rPr lang="zh-CN" altLang="en-US" dirty="0" smtClean="0"/>
              <a:t>：</a:t>
            </a:r>
            <a:r>
              <a:rPr lang="en-US" altLang="zh-CN" dirty="0" smtClean="0"/>
              <a:t>……</a:t>
            </a:r>
            <a:r>
              <a:rPr lang="zh-CN" altLang="en-US" dirty="0" smtClean="0">
                <a:sym typeface="Wingdings" panose="05000000000000000000" pitchFamily="2" charset="2"/>
              </a:rPr>
              <a:t> </a:t>
            </a:r>
            <a:r>
              <a:rPr lang="zh-CN" altLang="en-US" dirty="0" smtClean="0">
                <a:sym typeface="Wingdings" panose="05000000000000000000" pitchFamily="2" charset="2"/>
              </a:rPr>
              <a:t>       ！</a:t>
            </a:r>
            <a:endParaRPr lang="zh-CN" altLang="en-US" dirty="0" smtClean="0"/>
          </a:p>
          <a:p>
            <a:pPr eaLnBrk="1" hangingPunct="1">
              <a:defRPr/>
            </a:pPr>
            <a:endParaRPr lang="zh-CN" altLang="en-US" dirty="0" smtClean="0"/>
          </a:p>
          <a:p>
            <a:pPr marL="0" indent="0" eaLnBrk="1" hangingPunct="1">
              <a:buFont typeface="Wingdings" panose="05000000000000000000" pitchFamily="2" charset="2"/>
              <a:buNone/>
              <a:defRPr/>
            </a:pPr>
            <a:endParaRPr lang="zh-CN" altLang="en-US" dirty="0" smtClean="0"/>
          </a:p>
          <a:p>
            <a:pPr eaLnBrk="1" hangingPunct="1">
              <a:defRPr/>
            </a:pPr>
            <a:r>
              <a:rPr lang="zh-CN" altLang="en-US" dirty="0" smtClean="0"/>
              <a:t>给自己孩子用的：</a:t>
            </a:r>
            <a:r>
              <a:rPr lang="zh-CN" altLang="en-US" dirty="0" smtClean="0">
                <a:solidFill>
                  <a:srgbClr val="C00000"/>
                </a:solidFill>
              </a:rPr>
              <a:t>小程序</a:t>
            </a:r>
          </a:p>
          <a:p>
            <a:pPr eaLnBrk="1" hangingPunct="1">
              <a:defRPr/>
            </a:pPr>
            <a:r>
              <a:rPr lang="zh-CN" altLang="en-US" dirty="0" smtClean="0"/>
              <a:t>给全校学生用的：</a:t>
            </a:r>
            <a:r>
              <a:rPr lang="zh-CN" altLang="en-US" dirty="0" smtClean="0">
                <a:solidFill>
                  <a:srgbClr val="C00000"/>
                </a:solidFill>
              </a:rPr>
              <a:t>软件</a:t>
            </a:r>
          </a:p>
          <a:p>
            <a:pPr eaLnBrk="1" hangingPunct="1">
              <a:defRPr/>
            </a:pPr>
            <a:r>
              <a:rPr lang="zh-CN" altLang="en-US" dirty="0" smtClean="0"/>
              <a:t>放在网站上的：    </a:t>
            </a:r>
            <a:r>
              <a:rPr lang="zh-CN" altLang="en-US" dirty="0" smtClean="0">
                <a:solidFill>
                  <a:srgbClr val="C00000"/>
                </a:solidFill>
              </a:rPr>
              <a:t>服务</a:t>
            </a:r>
          </a:p>
          <a:p>
            <a:pPr eaLnBrk="1" hangingPunct="1">
              <a:defRPr/>
            </a:pPr>
            <a:endParaRPr lang="zh-CN" altLang="en-US" dirty="0" smtClean="0"/>
          </a:p>
          <a:p>
            <a:pPr eaLnBrk="1" hangingPunct="1">
              <a:defRPr/>
            </a:pPr>
            <a:endParaRPr lang="en-US" altLang="zh-CN" dirty="0" smtClean="0"/>
          </a:p>
        </p:txBody>
      </p:sp>
      <p:sp>
        <p:nvSpPr>
          <p:cNvPr id="235524" name="Rectangle 4"/>
          <p:cNvSpPr>
            <a:spLocks noChangeArrowheads="1"/>
          </p:cNvSpPr>
          <p:nvPr/>
        </p:nvSpPr>
        <p:spPr bwMode="auto">
          <a:xfrm>
            <a:off x="4211638" y="4346575"/>
            <a:ext cx="48244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lnSpc>
                <a:spcPct val="140000"/>
              </a:lnSpc>
              <a:spcBef>
                <a:spcPct val="0"/>
              </a:spcBef>
              <a:spcAft>
                <a:spcPct val="0"/>
              </a:spcAft>
              <a:buClrTx/>
              <a:buFont typeface="Arial" panose="020B0604020202020204" pitchFamily="34" charset="0"/>
              <a:buNone/>
            </a:pPr>
            <a:r>
              <a:rPr lang="zh-CN" altLang="en-US" dirty="0">
                <a:solidFill>
                  <a:srgbClr val="0000FF"/>
                </a:solidFill>
                <a:latin typeface="楷体" panose="02010609060101010101" pitchFamily="49" charset="-122"/>
                <a:ea typeface="楷体" panose="02010609060101010101" pitchFamily="49" charset="-122"/>
              </a:rPr>
              <a:t>规模越来越大，需求越来越</a:t>
            </a:r>
            <a:r>
              <a:rPr lang="zh-CN" altLang="en-US" dirty="0" smtClean="0">
                <a:solidFill>
                  <a:srgbClr val="0000FF"/>
                </a:solidFill>
                <a:latin typeface="楷体" panose="02010609060101010101" pitchFamily="49" charset="-122"/>
                <a:ea typeface="楷体" panose="02010609060101010101" pitchFamily="49" charset="-122"/>
              </a:rPr>
              <a:t>复杂</a:t>
            </a:r>
            <a:endParaRPr lang="zh-CN" altLang="en-US" dirty="0">
              <a:solidFill>
                <a:srgbClr val="0000FF"/>
              </a:solidFill>
              <a:latin typeface="楷体" panose="02010609060101010101" pitchFamily="49" charset="-122"/>
              <a:ea typeface="楷体" panose="02010609060101010101" pitchFamily="49" charset="-122"/>
            </a:endParaRPr>
          </a:p>
          <a:p>
            <a:pPr eaLnBrk="1" hangingPunct="1">
              <a:lnSpc>
                <a:spcPct val="140000"/>
              </a:lnSpc>
              <a:spcBef>
                <a:spcPct val="0"/>
              </a:spcBef>
              <a:spcAft>
                <a:spcPct val="0"/>
              </a:spcAft>
              <a:buClrTx/>
              <a:buFont typeface="Arial" panose="020B0604020202020204" pitchFamily="34" charset="0"/>
              <a:buNone/>
            </a:pPr>
            <a:r>
              <a:rPr lang="zh-CN" altLang="en-US" dirty="0">
                <a:solidFill>
                  <a:srgbClr val="0000FF"/>
                </a:solidFill>
                <a:latin typeface="楷体" panose="02010609060101010101" pitchFamily="49" charset="-122"/>
                <a:ea typeface="楷体" panose="02010609060101010101" pitchFamily="49" charset="-122"/>
              </a:rPr>
              <a:t>难度越来越大，所需的时间越来越</a:t>
            </a:r>
            <a:r>
              <a:rPr lang="zh-CN" altLang="en-US" dirty="0" smtClean="0">
                <a:solidFill>
                  <a:srgbClr val="0000FF"/>
                </a:solidFill>
                <a:latin typeface="楷体" panose="02010609060101010101" pitchFamily="49" charset="-122"/>
                <a:ea typeface="楷体" panose="02010609060101010101" pitchFamily="49" charset="-122"/>
              </a:rPr>
              <a:t>长</a:t>
            </a:r>
            <a:r>
              <a:rPr lang="zh-CN" altLang="en-US" dirty="0">
                <a:solidFill>
                  <a:srgbClr val="0000FF"/>
                </a:solidFill>
                <a:latin typeface="楷体" panose="02010609060101010101" pitchFamily="49" charset="-122"/>
                <a:ea typeface="楷体" panose="02010609060101010101" pitchFamily="49" charset="-122"/>
              </a:rPr>
              <a:t/>
            </a:r>
            <a:br>
              <a:rPr lang="zh-CN" altLang="en-US" dirty="0">
                <a:solidFill>
                  <a:srgbClr val="0000FF"/>
                </a:solidFill>
                <a:latin typeface="楷体" panose="02010609060101010101" pitchFamily="49" charset="-122"/>
                <a:ea typeface="楷体" panose="02010609060101010101" pitchFamily="49" charset="-122"/>
              </a:rPr>
            </a:br>
            <a:r>
              <a:rPr lang="zh-CN" altLang="en-US" dirty="0">
                <a:solidFill>
                  <a:srgbClr val="0000FF"/>
                </a:solidFill>
                <a:latin typeface="楷体" panose="02010609060101010101" pitchFamily="49" charset="-122"/>
                <a:ea typeface="楷体" panose="02010609060101010101" pitchFamily="49" charset="-122"/>
              </a:rPr>
              <a:t>出错的概率也越来越</a:t>
            </a:r>
            <a:r>
              <a:rPr lang="zh-CN" altLang="en-US" dirty="0" smtClean="0">
                <a:solidFill>
                  <a:srgbClr val="0000FF"/>
                </a:solidFill>
                <a:latin typeface="楷体" panose="02010609060101010101" pitchFamily="49" charset="-122"/>
                <a:ea typeface="楷体" panose="02010609060101010101" pitchFamily="49" charset="-122"/>
              </a:rPr>
              <a:t>大</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6" name="Rectangle 2"/>
          <p:cNvSpPr txBox="1">
            <a:spLocks noChangeArrowheads="1"/>
          </p:cNvSpPr>
          <p:nvPr/>
        </p:nvSpPr>
        <p:spPr>
          <a:xfrm>
            <a:off x="396180" y="7634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一个例子</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051720" y="2996952"/>
            <a:ext cx="432854" cy="396274"/>
          </a:xfrm>
          <a:prstGeom prst="rect">
            <a:avLst/>
          </a:prstGeom>
        </p:spPr>
      </p:pic>
      <p:pic>
        <p:nvPicPr>
          <p:cNvPr id="3" name="图片 2"/>
          <p:cNvPicPr>
            <a:picLocks noChangeAspect="1"/>
          </p:cNvPicPr>
          <p:nvPr/>
        </p:nvPicPr>
        <p:blipFill>
          <a:blip r:embed="rId3"/>
          <a:stretch>
            <a:fillRect/>
          </a:stretch>
        </p:blipFill>
        <p:spPr>
          <a:xfrm>
            <a:off x="2240416" y="1477457"/>
            <a:ext cx="447675" cy="41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23">
                                            <p:txEl>
                                              <p:pRg st="5" end="5"/>
                                            </p:txEl>
                                          </p:spTgt>
                                        </p:tgtEl>
                                        <p:attrNameLst>
                                          <p:attrName>style.visibility</p:attrName>
                                        </p:attrNameLst>
                                      </p:cBhvr>
                                      <p:to>
                                        <p:strVal val="visible"/>
                                      </p:to>
                                    </p:set>
                                    <p:anim calcmode="lin" valueType="num">
                                      <p:cBhvr additive="base">
                                        <p:cTn id="7" dur="500" fill="hold"/>
                                        <p:tgtEl>
                                          <p:spTgt spid="2355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23">
                                            <p:txEl>
                                              <p:pRg st="6" end="6"/>
                                            </p:txEl>
                                          </p:spTgt>
                                        </p:tgtEl>
                                        <p:attrNameLst>
                                          <p:attrName>style.visibility</p:attrName>
                                        </p:attrNameLst>
                                      </p:cBhvr>
                                      <p:to>
                                        <p:strVal val="visible"/>
                                      </p:to>
                                    </p:set>
                                    <p:anim calcmode="lin" valueType="num">
                                      <p:cBhvr additive="base">
                                        <p:cTn id="11" dur="500" fill="hold"/>
                                        <p:tgtEl>
                                          <p:spTgt spid="23552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2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23">
                                            <p:txEl>
                                              <p:pRg st="7" end="7"/>
                                            </p:txEl>
                                          </p:spTgt>
                                        </p:tgtEl>
                                        <p:attrNameLst>
                                          <p:attrName>style.visibility</p:attrName>
                                        </p:attrNameLst>
                                      </p:cBhvr>
                                      <p:to>
                                        <p:strVal val="visible"/>
                                      </p:to>
                                    </p:set>
                                    <p:anim calcmode="lin" valueType="num">
                                      <p:cBhvr additive="base">
                                        <p:cTn id="15" dur="500" fill="hold"/>
                                        <p:tgtEl>
                                          <p:spTgt spid="23552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5524"/>
                                        </p:tgtEl>
                                        <p:attrNameLst>
                                          <p:attrName>style.visibility</p:attrName>
                                        </p:attrNameLst>
                                      </p:cBhvr>
                                      <p:to>
                                        <p:strVal val="visible"/>
                                      </p:to>
                                    </p:set>
                                    <p:anim calcmode="lin" valueType="num">
                                      <p:cBhvr additive="base">
                                        <p:cTn id="21" dur="500" fill="hold"/>
                                        <p:tgtEl>
                                          <p:spTgt spid="235524"/>
                                        </p:tgtEl>
                                        <p:attrNameLst>
                                          <p:attrName>ppt_x</p:attrName>
                                        </p:attrNameLst>
                                      </p:cBhvr>
                                      <p:tavLst>
                                        <p:tav tm="0">
                                          <p:val>
                                            <p:strVal val="#ppt_x"/>
                                          </p:val>
                                        </p:tav>
                                        <p:tav tm="100000">
                                          <p:val>
                                            <p:strVal val="#ppt_x"/>
                                          </p:val>
                                        </p:tav>
                                      </p:tavLst>
                                    </p:anim>
                                    <p:anim calcmode="lin" valueType="num">
                                      <p:cBhvr additive="base">
                                        <p:cTn id="22" dur="500" fill="hold"/>
                                        <p:tgtEl>
                                          <p:spTgt spid="235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4"/>
          <p:cNvPicPr>
            <a:picLocks noChangeAspect="1" noChangeArrowheads="1"/>
          </p:cNvPicPr>
          <p:nvPr/>
        </p:nvPicPr>
        <p:blipFill>
          <a:blip r:embed="rId3">
            <a:extLst>
              <a:ext uri="{28A0092B-C50C-407E-A947-70E740481C1C}">
                <a14:useLocalDpi xmlns:a14="http://schemas.microsoft.com/office/drawing/2010/main" val="0"/>
              </a:ext>
            </a:extLst>
          </a:blip>
          <a:srcRect l="4930" t="2913" r="674"/>
          <a:stretch>
            <a:fillRect/>
          </a:stretch>
        </p:blipFill>
        <p:spPr bwMode="auto">
          <a:xfrm>
            <a:off x="755650" y="1412875"/>
            <a:ext cx="76327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软件过程</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t>目的</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为了按照进度和预算完成软件开发计划</a:t>
            </a:r>
          </a:p>
          <a:p>
            <a:pPr eaLnBrk="1" hangingPunct="1"/>
            <a:r>
              <a:rPr lang="zh-CN" altLang="en-US" dirty="0" smtClean="0"/>
              <a:t>内容</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成本估算</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进度安排</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人员组织</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质量保证</a:t>
            </a:r>
          </a:p>
          <a:p>
            <a:pPr lvl="1" eaLnBrk="1" hangingPunct="1"/>
            <a:r>
              <a:rPr lang="en-US" altLang="zh-CN" b="1" dirty="0" smtClean="0">
                <a:solidFill>
                  <a:srgbClr val="0000FF"/>
                </a:solidFill>
                <a:latin typeface="楷体" panose="02010609060101010101" pitchFamily="49" charset="-122"/>
                <a:ea typeface="楷体" panose="02010609060101010101" pitchFamily="49" charset="-122"/>
              </a:rPr>
              <a:t>…</a:t>
            </a:r>
          </a:p>
          <a:p>
            <a:pPr eaLnBrk="1" hangingPunct="1"/>
            <a:endParaRPr lang="en-US" altLang="zh-CN" dirty="0" smtClean="0"/>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软件工程管理</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2">
            <a:hlinkClick r:id="" action="ppaction://ole?verb=1"/>
          </p:cNvPr>
          <p:cNvGraphicFramePr>
            <a:graphicFrameLocks noChangeAspect="1"/>
          </p:cNvGraphicFramePr>
          <p:nvPr>
            <p:extLst>
              <p:ext uri="{D42A27DB-BD31-4B8C-83A1-F6EECF244321}">
                <p14:modId xmlns:p14="http://schemas.microsoft.com/office/powerpoint/2010/main" val="485395331"/>
              </p:ext>
            </p:extLst>
          </p:nvPr>
        </p:nvGraphicFramePr>
        <p:xfrm>
          <a:off x="1258888" y="2787650"/>
          <a:ext cx="6192837" cy="3803650"/>
        </p:xfrm>
        <a:graphic>
          <a:graphicData uri="http://schemas.openxmlformats.org/presentationml/2006/ole">
            <mc:AlternateContent xmlns:mc="http://schemas.openxmlformats.org/markup-compatibility/2006">
              <mc:Choice xmlns:v="urn:schemas-microsoft-com:vml" Requires="v">
                <p:oleObj spid="_x0000_s99425" name="演示文稿" r:id="rId4" imgW="3374172" imgH="2528371" progId="PowerPoint.Show.8">
                  <p:embed/>
                </p:oleObj>
              </mc:Choice>
              <mc:Fallback>
                <p:oleObj name="演示文稿" r:id="rId4" imgW="3374172" imgH="2528371" progId="PowerPoint.Show.8">
                  <p:embed/>
                  <p:pic>
                    <p:nvPicPr>
                      <p:cNvPr id="0" name="Object 2"/>
                      <p:cNvPicPr>
                        <a:picLocks noChangeAspect="1" noChangeArrowheads="1"/>
                      </p:cNvPicPr>
                      <p:nvPr/>
                    </p:nvPicPr>
                    <p:blipFill>
                      <a:blip r:embed="rId5"/>
                      <a:srcRect t="4213" b="13889"/>
                      <a:stretch>
                        <a:fillRect/>
                      </a:stretch>
                    </p:blipFill>
                    <p:spPr bwMode="auto">
                      <a:xfrm>
                        <a:off x="1258888" y="2787650"/>
                        <a:ext cx="6192837"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2" name="Rectangle 4"/>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t>软件质量：</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软件产品与需求相一致的程度，由一系列质量特性来描述</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并不</a:t>
            </a:r>
            <a:r>
              <a:rPr lang="zh-CN" altLang="en-US" b="1" dirty="0">
                <a:solidFill>
                  <a:srgbClr val="0000FF"/>
                </a:solidFill>
                <a:latin typeface="楷体" panose="02010609060101010101" pitchFamily="49" charset="-122"/>
                <a:ea typeface="楷体" panose="02010609060101010101" pitchFamily="49" charset="-122"/>
              </a:rPr>
              <a:t>完全</a:t>
            </a:r>
            <a:r>
              <a:rPr lang="zh-CN" altLang="en-US" b="1" dirty="0" smtClean="0">
                <a:solidFill>
                  <a:srgbClr val="0000FF"/>
                </a:solidFill>
                <a:latin typeface="楷体" panose="02010609060101010101" pitchFamily="49" charset="-122"/>
                <a:ea typeface="楷体" panose="02010609060101010101" pitchFamily="49" charset="-122"/>
              </a:rPr>
              <a:t>取决于开发人员自身，通常与客户、用户、维护人员等提出的要求密切相关</a:t>
            </a: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(5)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软件质量特性</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4294967295"/>
          </p:nvPr>
        </p:nvSpPr>
        <p:spPr>
          <a:xfrm>
            <a:off x="395288" y="1484313"/>
            <a:ext cx="8208962" cy="5113337"/>
          </a:xfrm>
          <a:prstGeom prst="rect">
            <a:avLst/>
          </a:prstGeom>
        </p:spPr>
        <p:txBody>
          <a:bodyPr/>
          <a:lstStyle/>
          <a:p>
            <a:pPr eaLnBrk="1" hangingPunct="1">
              <a:lnSpc>
                <a:spcPct val="90000"/>
              </a:lnSpc>
            </a:pPr>
            <a:r>
              <a:rPr lang="zh-CN" altLang="en-US" dirty="0" smtClean="0">
                <a:latin typeface="Times New Roman" panose="02020603050405020304" pitchFamily="18" charset="0"/>
                <a:cs typeface="Times New Roman" panose="02020603050405020304" pitchFamily="18" charset="0"/>
              </a:rPr>
              <a:t>软件有 “</a:t>
            </a:r>
            <a:r>
              <a:rPr lang="en-US" altLang="zh-CN" dirty="0" smtClean="0">
                <a:latin typeface="Times New Roman" panose="02020603050405020304" pitchFamily="18" charset="0"/>
                <a:cs typeface="Times New Roman" panose="02020603050405020304" pitchFamily="18" charset="0"/>
              </a:rPr>
              <a:t>bug</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缺陷</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，软件团队的很多人都整天和 </a:t>
            </a:r>
            <a:r>
              <a:rPr lang="en-US" altLang="zh-CN" dirty="0" smtClean="0">
                <a:latin typeface="Times New Roman" panose="02020603050405020304" pitchFamily="18" charset="0"/>
                <a:cs typeface="Times New Roman" panose="02020603050405020304" pitchFamily="18" charset="0"/>
              </a:rPr>
              <a:t>bug </a:t>
            </a:r>
            <a:r>
              <a:rPr lang="zh-CN" altLang="en-US" dirty="0" smtClean="0">
                <a:latin typeface="Times New Roman" panose="02020603050405020304" pitchFamily="18" charset="0"/>
                <a:cs typeface="Times New Roman" panose="02020603050405020304" pitchFamily="18" charset="0"/>
              </a:rPr>
              <a:t>打交道，</a:t>
            </a:r>
            <a:r>
              <a:rPr lang="en-US" altLang="zh-CN" dirty="0" smtClean="0">
                <a:latin typeface="Times New Roman" panose="02020603050405020304" pitchFamily="18" charset="0"/>
                <a:cs typeface="Times New Roman" panose="02020603050405020304" pitchFamily="18" charset="0"/>
              </a:rPr>
              <a:t>bug </a:t>
            </a:r>
            <a:r>
              <a:rPr lang="zh-CN" altLang="en-US" dirty="0" smtClean="0">
                <a:latin typeface="Times New Roman" panose="02020603050405020304" pitchFamily="18" charset="0"/>
                <a:cs typeface="Times New Roman" panose="02020603050405020304" pitchFamily="18" charset="0"/>
              </a:rPr>
              <a:t>的多少可以直接衡量一个软件的开发效率、用户满意度、可靠性、可维护性</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软件开发效率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开发过程中</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bug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太多了，导致软件无法按时交付</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用户满意度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用户使用时报告很多</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bug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纷纷表示对生活影响很大</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可靠性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这个软件经常会崩溃，这个操作系统会死机</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可维护性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这个软件太难维护了，按下葫芦起了瓢，修复了一个问题</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另一个问题又出来了。 也没有足够的文档，维护人员纷纷表示要把原作者找出来打一顿</a:t>
            </a:r>
          </a:p>
          <a:p>
            <a:pPr eaLnBrk="1" hangingPunct="1">
              <a:lnSpc>
                <a:spcPct val="90000"/>
              </a:lnSpc>
            </a:pPr>
            <a:r>
              <a:rPr lang="en-US" altLang="zh-CN" dirty="0" smtClean="0">
                <a:latin typeface="Times New Roman" panose="02020603050405020304" pitchFamily="18" charset="0"/>
                <a:cs typeface="Times New Roman" panose="02020603050405020304" pitchFamily="18" charset="0"/>
              </a:rPr>
              <a:t>Bug=</a:t>
            </a:r>
            <a:r>
              <a:rPr lang="zh-CN" altLang="en-US" dirty="0" smtClean="0">
                <a:latin typeface="Times New Roman" panose="02020603050405020304" pitchFamily="18" charset="0"/>
                <a:cs typeface="Times New Roman" panose="02020603050405020304" pitchFamily="18" charset="0"/>
              </a:rPr>
              <a:t>软件的行为和用户的期望值不一样</a:t>
            </a:r>
          </a:p>
          <a:p>
            <a:pPr eaLnBrk="1" hangingPunct="1">
              <a:lnSpc>
                <a:spcPct val="90000"/>
              </a:lnSpc>
            </a:pPr>
            <a:r>
              <a:rPr lang="zh-CN" altLang="en-US" sz="2400" dirty="0" smtClean="0">
                <a:solidFill>
                  <a:srgbClr val="C00000"/>
                </a:solidFill>
                <a:latin typeface="Times New Roman" panose="02020603050405020304" pitchFamily="18" charset="0"/>
                <a:cs typeface="Times New Roman" panose="02020603050405020304" pitchFamily="18" charset="0"/>
              </a:rPr>
              <a:t>微软的观点：</a:t>
            </a:r>
            <a:r>
              <a:rPr lang="en-US" altLang="zh-CN" sz="2400" dirty="0" smtClean="0">
                <a:solidFill>
                  <a:srgbClr val="C00000"/>
                </a:solidFill>
                <a:latin typeface="Times New Roman" panose="02020603050405020304" pitchFamily="18" charset="0"/>
                <a:cs typeface="Times New Roman" panose="02020603050405020304" pitchFamily="18" charset="0"/>
              </a:rPr>
              <a:t/>
            </a:r>
            <a:br>
              <a:rPr lang="en-US" altLang="zh-CN" sz="2400" dirty="0" smtClean="0">
                <a:solidFill>
                  <a:srgbClr val="C00000"/>
                </a:solidFill>
                <a:latin typeface="Times New Roman" panose="02020603050405020304" pitchFamily="18" charset="0"/>
                <a:cs typeface="Times New Roman" panose="02020603050405020304" pitchFamily="18" charset="0"/>
              </a:rPr>
            </a:br>
            <a:r>
              <a:rPr lang="en-US" altLang="zh-CN" sz="2400" dirty="0" smtClean="0">
                <a:solidFill>
                  <a:srgbClr val="C0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完美的软件在世界上是不存在的， 软件工程的一个重要任务就是</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要决定一个软件在什么时候能“足够好”，没有严重“</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bug</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r>
            <a:b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就可以发布！</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5"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(5) </a:t>
            </a:r>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软件质量特性</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图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1725" y="4292600"/>
            <a:ext cx="16208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Rectangle 3"/>
          <p:cNvSpPr>
            <a:spLocks noGrp="1" noChangeArrowheads="1"/>
          </p:cNvSpPr>
          <p:nvPr>
            <p:ph type="body" idx="4294967295"/>
          </p:nvPr>
        </p:nvSpPr>
        <p:spPr>
          <a:xfrm>
            <a:off x="323850" y="1412875"/>
            <a:ext cx="8229600" cy="4530725"/>
          </a:xfrm>
          <a:prstGeom prst="rect">
            <a:avLst/>
          </a:prstGeom>
        </p:spPr>
        <p:txBody>
          <a:bodyPr/>
          <a:lstStyle/>
          <a:p>
            <a:r>
              <a:rPr lang="en-US" altLang="zh-CN" dirty="0" smtClean="0">
                <a:latin typeface="Times New Roman" panose="02020603050405020304" pitchFamily="18" charset="0"/>
                <a:cs typeface="Times New Roman" panose="02020603050405020304" pitchFamily="18" charset="0"/>
              </a:rPr>
              <a:t>IEEE CS </a:t>
            </a:r>
            <a:r>
              <a:rPr lang="zh-CN" altLang="en-US" dirty="0" smtClean="0">
                <a:latin typeface="Times New Roman" panose="02020603050405020304" pitchFamily="18" charset="0"/>
                <a:cs typeface="Times New Roman" panose="02020603050405020304" pitchFamily="18" charset="0"/>
              </a:rPr>
              <a:t>软件工程专业知识体系</a:t>
            </a:r>
            <a:r>
              <a:rPr lang="en-US" altLang="zh-CN" dirty="0" smtClean="0">
                <a:latin typeface="Times New Roman" panose="02020603050405020304" pitchFamily="18" charset="0"/>
                <a:cs typeface="Times New Roman" panose="02020603050405020304" pitchFamily="18" charset="0"/>
              </a:rPr>
              <a:t>SWEBOK</a:t>
            </a:r>
            <a:r>
              <a:rPr lang="zh-CN" altLang="en-US" dirty="0" smtClean="0">
                <a:latin typeface="Times New Roman" panose="02020603050405020304" pitchFamily="18" charset="0"/>
                <a:cs typeface="Times New Roman" panose="02020603050405020304" pitchFamily="18" charset="0"/>
              </a:rPr>
              <a:t>，软件工程知识体系</a:t>
            </a:r>
            <a:r>
              <a:rPr lang="en-US" altLang="zh-CN" dirty="0" smtClean="0">
                <a:latin typeface="Times New Roman" panose="02020603050405020304" pitchFamily="18" charset="0"/>
                <a:cs typeface="Times New Roman" panose="02020603050405020304" pitchFamily="18" charset="0"/>
              </a:rPr>
              <a:t>(Software Engineering Body of Knowledge, SWEBOK)</a:t>
            </a:r>
          </a:p>
          <a:p>
            <a:r>
              <a:rPr lang="zh-CN" altLang="en-US" dirty="0" smtClean="0">
                <a:latin typeface="Times New Roman" panose="02020603050405020304" pitchFamily="18" charset="0"/>
                <a:cs typeface="Times New Roman" panose="02020603050405020304" pitchFamily="18" charset="0"/>
              </a:rPr>
              <a:t>美国电子电气工程师学会</a:t>
            </a:r>
            <a:r>
              <a:rPr lang="en-US" altLang="zh-CN" dirty="0" smtClean="0">
                <a:latin typeface="Times New Roman" panose="02020603050405020304" pitchFamily="18" charset="0"/>
                <a:cs typeface="Times New Roman" panose="02020603050405020304" pitchFamily="18" charset="0"/>
              </a:rPr>
              <a:t>IEEE CS</a:t>
            </a:r>
            <a:r>
              <a:rPr lang="zh-CN" altLang="en-US" dirty="0" smtClean="0">
                <a:latin typeface="Times New Roman" panose="02020603050405020304" pitchFamily="18" charset="0"/>
                <a:cs typeface="Times New Roman" panose="02020603050405020304" pitchFamily="18" charset="0"/>
              </a:rPr>
              <a:t>与美国计算机联合会</a:t>
            </a:r>
            <a:r>
              <a:rPr lang="en-US" altLang="zh-CN" dirty="0" smtClean="0">
                <a:latin typeface="Times New Roman" panose="02020603050405020304" pitchFamily="18" charset="0"/>
                <a:cs typeface="Times New Roman" panose="02020603050405020304" pitchFamily="18" charset="0"/>
              </a:rPr>
              <a:t>ACM</a:t>
            </a:r>
            <a:r>
              <a:rPr lang="zh-CN" altLang="en-US" dirty="0" smtClean="0">
                <a:latin typeface="Times New Roman" panose="02020603050405020304" pitchFamily="18" charset="0"/>
                <a:cs typeface="Times New Roman" panose="02020603050405020304" pitchFamily="18" charset="0"/>
              </a:rPr>
              <a:t>成立了软件工程协调委员会， 于</a:t>
            </a:r>
            <a:r>
              <a:rPr lang="en-US" altLang="zh-CN" dirty="0" smtClean="0">
                <a:latin typeface="Times New Roman" panose="02020603050405020304" pitchFamily="18" charset="0"/>
                <a:cs typeface="Times New Roman" panose="02020603050405020304" pitchFamily="18" charset="0"/>
              </a:rPr>
              <a:t>1994</a:t>
            </a:r>
            <a:r>
              <a:rPr lang="zh-CN" altLang="en-US" dirty="0" smtClean="0">
                <a:latin typeface="Times New Roman" panose="02020603050405020304" pitchFamily="18" charset="0"/>
                <a:cs typeface="Times New Roman" panose="02020603050405020304" pitchFamily="18" charset="0"/>
              </a:rPr>
              <a:t>年开始研究软件工程知识体系（</a:t>
            </a:r>
            <a:r>
              <a:rPr lang="en-US" altLang="zh-CN" dirty="0" smtClean="0">
                <a:latin typeface="Times New Roman" panose="02020603050405020304" pitchFamily="18" charset="0"/>
                <a:cs typeface="Times New Roman" panose="02020603050405020304" pitchFamily="18" charset="0"/>
              </a:rPr>
              <a:t>SWEBOK</a:t>
            </a:r>
            <a:r>
              <a:rPr lang="zh-CN" altLang="en-US" dirty="0" smtClean="0">
                <a:latin typeface="Times New Roman" panose="02020603050405020304" pitchFamily="18" charset="0"/>
                <a:cs typeface="Times New Roman" panose="02020603050405020304" pitchFamily="18" charset="0"/>
              </a:rPr>
              <a:t>）；历经草人阶段、石人阶段和铁人阶段；</a:t>
            </a:r>
            <a:r>
              <a:rPr lang="en-US" altLang="zh-CN" dirty="0" smtClean="0">
                <a:latin typeface="Times New Roman" panose="02020603050405020304" pitchFamily="18" charset="0"/>
                <a:cs typeface="Times New Roman" panose="02020603050405020304" pitchFamily="18" charset="0"/>
              </a:rPr>
              <a:t>IEEE CS</a:t>
            </a:r>
            <a:r>
              <a:rPr lang="zh-CN" altLang="en-US" dirty="0" smtClean="0">
                <a:latin typeface="Times New Roman" panose="02020603050405020304" pitchFamily="18" charset="0"/>
                <a:cs typeface="Times New Roman" panose="02020603050405020304" pitchFamily="18" charset="0"/>
              </a:rPr>
              <a:t>于</a:t>
            </a:r>
            <a:r>
              <a:rPr lang="en-US" altLang="zh-CN" dirty="0" smtClean="0">
                <a:latin typeface="Times New Roman" panose="02020603050405020304" pitchFamily="18" charset="0"/>
                <a:cs typeface="Times New Roman" panose="02020603050405020304" pitchFamily="18" charset="0"/>
              </a:rPr>
              <a:t>2001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2004</a:t>
            </a:r>
            <a:r>
              <a:rPr lang="zh-CN" altLang="en-US" dirty="0" smtClean="0">
                <a:latin typeface="Times New Roman" panose="02020603050405020304" pitchFamily="18" charset="0"/>
                <a:cs typeface="Times New Roman" panose="02020603050405020304" pitchFamily="18" charset="0"/>
              </a:rPr>
              <a:t>年先后发布</a:t>
            </a:r>
            <a:r>
              <a:rPr lang="en-US" altLang="zh-CN" dirty="0" smtClean="0">
                <a:latin typeface="Times New Roman" panose="02020603050405020304" pitchFamily="18" charset="0"/>
                <a:cs typeface="Times New Roman" panose="02020603050405020304" pitchFamily="18" charset="0"/>
              </a:rPr>
              <a:t>SWEBOK 1.0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a:t>
            </a:r>
            <a:r>
              <a:rPr lang="zh-CN" altLang="en-US" dirty="0" smtClean="0">
                <a:latin typeface="Times New Roman" panose="02020603050405020304" pitchFamily="18" charset="0"/>
                <a:cs typeface="Times New Roman" panose="02020603050405020304" pitchFamily="18" charset="0"/>
              </a:rPr>
              <a:t>版。</a:t>
            </a:r>
            <a:r>
              <a:rPr lang="en-US" altLang="zh-CN" dirty="0" smtClean="0">
                <a:latin typeface="Times New Roman" panose="02020603050405020304" pitchFamily="18" charset="0"/>
                <a:cs typeface="Times New Roman" panose="02020603050405020304" pitchFamily="18" charset="0"/>
              </a:rPr>
              <a:t>2014</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IEEE CS</a:t>
            </a:r>
            <a:r>
              <a:rPr lang="zh-CN" altLang="en-US" dirty="0" smtClean="0">
                <a:latin typeface="Times New Roman" panose="02020603050405020304" pitchFamily="18" charset="0"/>
                <a:cs typeface="Times New Roman" panose="02020603050405020304" pitchFamily="18" charset="0"/>
              </a:rPr>
              <a:t>正式发布</a:t>
            </a:r>
            <a:r>
              <a:rPr lang="en-US" altLang="zh-CN" dirty="0" smtClean="0">
                <a:latin typeface="Times New Roman" panose="02020603050405020304" pitchFamily="18" charset="0"/>
                <a:cs typeface="Times New Roman" panose="02020603050405020304" pitchFamily="18" charset="0"/>
              </a:rPr>
              <a:t>SWEBOK 3.0</a:t>
            </a:r>
            <a:r>
              <a:rPr lang="zh-CN" altLang="en-US" dirty="0" smtClean="0">
                <a:latin typeface="Times New Roman" panose="02020603050405020304" pitchFamily="18" charset="0"/>
                <a:cs typeface="Times New Roman" panose="02020603050405020304" pitchFamily="18" charset="0"/>
              </a:rPr>
              <a:t>版，成为软件工程知识体系的样板</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为软件工程学科定义清晰的边界</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描述软件工程学科的内容、特征，以及与其他相关学科的关系</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为软件工程课程计划的开发和职业资格认证提供依据</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最新版本由</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IEEE‐CS</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2014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年发布</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软件工程知识体系</a:t>
            </a:r>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SWEBOK</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2"/>
          <p:cNvSpPr txBox="1">
            <a:spLocks noChangeArrowheads="1"/>
          </p:cNvSpPr>
          <p:nvPr/>
        </p:nvSpPr>
        <p:spPr bwMode="auto">
          <a:xfrm>
            <a:off x="9758363" y="60118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endParaRPr lang="zh-CN" altLang="en-US" sz="2400" b="0">
              <a:solidFill>
                <a:srgbClr val="080808"/>
              </a:solidFill>
              <a:latin typeface="Times New Roman" panose="02020603050405020304" pitchFamily="18" charset="0"/>
            </a:endParaRPr>
          </a:p>
        </p:txBody>
      </p:sp>
      <p:grpSp>
        <p:nvGrpSpPr>
          <p:cNvPr id="105476" name="组合 61"/>
          <p:cNvGrpSpPr>
            <a:grpSpLocks/>
          </p:cNvGrpSpPr>
          <p:nvPr/>
        </p:nvGrpSpPr>
        <p:grpSpPr bwMode="auto">
          <a:xfrm>
            <a:off x="157163" y="1692275"/>
            <a:ext cx="8878887" cy="4616450"/>
            <a:chOff x="157107" y="1692098"/>
            <a:chExt cx="8879389" cy="4617222"/>
          </a:xfrm>
        </p:grpSpPr>
        <p:sp>
          <p:nvSpPr>
            <p:cNvPr id="63" name="矩形 62"/>
            <p:cNvSpPr/>
            <p:nvPr/>
          </p:nvSpPr>
          <p:spPr>
            <a:xfrm>
              <a:off x="2340042" y="1692098"/>
              <a:ext cx="4135672" cy="503322"/>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Calibri" panose="020F0502020204030204"/>
              </a:endParaRPr>
            </a:p>
          </p:txBody>
        </p:sp>
        <p:sp>
          <p:nvSpPr>
            <p:cNvPr id="105494" name="TextBox 4"/>
            <p:cNvSpPr txBox="1">
              <a:spLocks noChangeArrowheads="1"/>
            </p:cNvSpPr>
            <p:nvPr/>
          </p:nvSpPr>
          <p:spPr bwMode="auto">
            <a:xfrm>
              <a:off x="2340042" y="1752433"/>
              <a:ext cx="4240453" cy="4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a:latin typeface="Calibri" panose="020F0502020204030204" pitchFamily="34" charset="0"/>
                </a:rPr>
                <a:t>软件工程知识体系（</a:t>
              </a:r>
              <a:r>
                <a:rPr lang="en-US" altLang="zh-CN">
                  <a:latin typeface="Calibri" panose="020F0502020204030204" pitchFamily="34" charset="0"/>
                </a:rPr>
                <a:t>SWEBOK V3.0</a:t>
              </a:r>
              <a:r>
                <a:rPr lang="zh-CN" altLang="en-US">
                  <a:latin typeface="Calibri" panose="020F0502020204030204" pitchFamily="34" charset="0"/>
                </a:rPr>
                <a:t>）</a:t>
              </a:r>
            </a:p>
          </p:txBody>
        </p:sp>
        <p:sp>
          <p:nvSpPr>
            <p:cNvPr id="105495" name="TextBox 6"/>
            <p:cNvSpPr txBox="1">
              <a:spLocks noChangeArrowheads="1"/>
            </p:cNvSpPr>
            <p:nvPr/>
          </p:nvSpPr>
          <p:spPr bwMode="auto">
            <a:xfrm>
              <a:off x="157107" y="2857518"/>
              <a:ext cx="1128776" cy="368362"/>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软件需求</a:t>
              </a:r>
            </a:p>
          </p:txBody>
        </p:sp>
        <p:sp>
          <p:nvSpPr>
            <p:cNvPr id="105496" name="TextBox 7"/>
            <p:cNvSpPr txBox="1">
              <a:spLocks noChangeArrowheads="1"/>
            </p:cNvSpPr>
            <p:nvPr/>
          </p:nvSpPr>
          <p:spPr bwMode="auto">
            <a:xfrm>
              <a:off x="830245" y="3702209"/>
              <a:ext cx="1114488" cy="369950"/>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软件设计</a:t>
              </a:r>
            </a:p>
          </p:txBody>
        </p:sp>
        <p:cxnSp>
          <p:nvCxnSpPr>
            <p:cNvPr id="105497" name="直接连接符 66"/>
            <p:cNvCxnSpPr>
              <a:cxnSpLocks noChangeShapeType="1"/>
            </p:cNvCxnSpPr>
            <p:nvPr/>
          </p:nvCxnSpPr>
          <p:spPr bwMode="auto">
            <a:xfrm>
              <a:off x="721441" y="2466348"/>
              <a:ext cx="8315055" cy="730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498" name="直接连接符 67"/>
            <p:cNvCxnSpPr>
              <a:cxnSpLocks noChangeShapeType="1"/>
              <a:stCxn id="105495" idx="0"/>
            </p:cNvCxnSpPr>
            <p:nvPr/>
          </p:nvCxnSpPr>
          <p:spPr bwMode="auto">
            <a:xfrm flipV="1">
              <a:off x="721441" y="2484187"/>
              <a:ext cx="3056"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499" name="直接连接符 68"/>
            <p:cNvCxnSpPr>
              <a:cxnSpLocks noChangeShapeType="1"/>
              <a:stCxn id="105496" idx="0"/>
            </p:cNvCxnSpPr>
            <p:nvPr/>
          </p:nvCxnSpPr>
          <p:spPr bwMode="auto">
            <a:xfrm flipH="1" flipV="1">
              <a:off x="1387660" y="2466348"/>
              <a:ext cx="328" cy="123574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00" name="直接连接符 69"/>
            <p:cNvCxnSpPr>
              <a:cxnSpLocks noChangeShapeType="1"/>
              <a:stCxn id="105496" idx="0"/>
            </p:cNvCxnSpPr>
            <p:nvPr/>
          </p:nvCxnSpPr>
          <p:spPr bwMode="auto">
            <a:xfrm flipV="1">
              <a:off x="4427984" y="2196154"/>
              <a:ext cx="0" cy="27019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01" name="TextBox 6"/>
            <p:cNvSpPr txBox="1">
              <a:spLocks noChangeArrowheads="1"/>
            </p:cNvSpPr>
            <p:nvPr/>
          </p:nvSpPr>
          <p:spPr bwMode="auto">
            <a:xfrm>
              <a:off x="1498620" y="4629464"/>
              <a:ext cx="1128777" cy="369950"/>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软件构造</a:t>
              </a:r>
            </a:p>
          </p:txBody>
        </p:sp>
        <p:sp>
          <p:nvSpPr>
            <p:cNvPr id="105502" name="TextBox 7"/>
            <p:cNvSpPr txBox="1">
              <a:spLocks noChangeArrowheads="1"/>
            </p:cNvSpPr>
            <p:nvPr/>
          </p:nvSpPr>
          <p:spPr bwMode="auto">
            <a:xfrm>
              <a:off x="2233674" y="2857518"/>
              <a:ext cx="1114488" cy="368362"/>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软件测试</a:t>
              </a:r>
            </a:p>
          </p:txBody>
        </p:sp>
        <p:cxnSp>
          <p:nvCxnSpPr>
            <p:cNvPr id="105503" name="直接连接符 72"/>
            <p:cNvCxnSpPr>
              <a:cxnSpLocks noChangeShapeType="1"/>
              <a:stCxn id="105501" idx="0"/>
            </p:cNvCxnSpPr>
            <p:nvPr/>
          </p:nvCxnSpPr>
          <p:spPr bwMode="auto">
            <a:xfrm flipV="1">
              <a:off x="2063450" y="2494243"/>
              <a:ext cx="1" cy="2135706"/>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04" name="直接连接符 73"/>
            <p:cNvCxnSpPr>
              <a:cxnSpLocks noChangeShapeType="1"/>
              <a:stCxn id="105502" idx="0"/>
            </p:cNvCxnSpPr>
            <p:nvPr/>
          </p:nvCxnSpPr>
          <p:spPr bwMode="auto">
            <a:xfrm flipH="1" flipV="1">
              <a:off x="2787689" y="2484186"/>
              <a:ext cx="2971" cy="372869"/>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05" name="TextBox 6"/>
            <p:cNvSpPr txBox="1">
              <a:spLocks noChangeArrowheads="1"/>
            </p:cNvSpPr>
            <p:nvPr/>
          </p:nvSpPr>
          <p:spPr bwMode="auto">
            <a:xfrm>
              <a:off x="2906812" y="3718087"/>
              <a:ext cx="1128776" cy="368362"/>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软件维护</a:t>
              </a:r>
            </a:p>
          </p:txBody>
        </p:sp>
        <p:sp>
          <p:nvSpPr>
            <p:cNvPr id="105506" name="TextBox 7"/>
            <p:cNvSpPr txBox="1">
              <a:spLocks noChangeArrowheads="1"/>
            </p:cNvSpPr>
            <p:nvPr/>
          </p:nvSpPr>
          <p:spPr bwMode="auto">
            <a:xfrm>
              <a:off x="3564075" y="4629464"/>
              <a:ext cx="1114488" cy="646221"/>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软件配置</a:t>
              </a:r>
              <a:endParaRPr lang="en-US" altLang="zh-CN" sz="1800">
                <a:latin typeface="Calibri" panose="020F0502020204030204" pitchFamily="34" charset="0"/>
              </a:endParaRPr>
            </a:p>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管理</a:t>
              </a:r>
            </a:p>
          </p:txBody>
        </p:sp>
        <p:cxnSp>
          <p:nvCxnSpPr>
            <p:cNvPr id="105507" name="直接连接符 76"/>
            <p:cNvCxnSpPr>
              <a:cxnSpLocks noChangeShapeType="1"/>
              <a:stCxn id="105505" idx="0"/>
            </p:cNvCxnSpPr>
            <p:nvPr/>
          </p:nvCxnSpPr>
          <p:spPr bwMode="auto">
            <a:xfrm flipH="1" flipV="1">
              <a:off x="3459825" y="2502117"/>
              <a:ext cx="10951" cy="121565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08" name="直接连接符 77"/>
            <p:cNvCxnSpPr>
              <a:cxnSpLocks noChangeShapeType="1"/>
              <a:stCxn id="105506" idx="0"/>
            </p:cNvCxnSpPr>
            <p:nvPr/>
          </p:nvCxnSpPr>
          <p:spPr bwMode="auto">
            <a:xfrm flipV="1">
              <a:off x="4121092" y="2502117"/>
              <a:ext cx="6632" cy="2127832"/>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09" name="TextBox 6"/>
            <p:cNvSpPr txBox="1">
              <a:spLocks noChangeArrowheads="1"/>
            </p:cNvSpPr>
            <p:nvPr/>
          </p:nvSpPr>
          <p:spPr bwMode="auto">
            <a:xfrm>
              <a:off x="4283252" y="2879747"/>
              <a:ext cx="1128777" cy="646221"/>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软件工程</a:t>
              </a:r>
              <a:endParaRPr lang="en-US" altLang="zh-CN" sz="18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管理</a:t>
              </a:r>
            </a:p>
          </p:txBody>
        </p:sp>
        <p:sp>
          <p:nvSpPr>
            <p:cNvPr id="105510" name="TextBox 7"/>
            <p:cNvSpPr txBox="1">
              <a:spLocks noChangeArrowheads="1"/>
            </p:cNvSpPr>
            <p:nvPr/>
          </p:nvSpPr>
          <p:spPr bwMode="auto">
            <a:xfrm>
              <a:off x="4859548" y="3724438"/>
              <a:ext cx="1347863" cy="646221"/>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软件工程</a:t>
              </a:r>
              <a:endParaRPr lang="en-US" altLang="zh-CN" sz="18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模型与方法</a:t>
              </a:r>
            </a:p>
          </p:txBody>
        </p:sp>
        <p:cxnSp>
          <p:nvCxnSpPr>
            <p:cNvPr id="105511" name="直接连接符 80"/>
            <p:cNvCxnSpPr>
              <a:cxnSpLocks noChangeShapeType="1"/>
              <a:stCxn id="105509" idx="0"/>
            </p:cNvCxnSpPr>
            <p:nvPr/>
          </p:nvCxnSpPr>
          <p:spPr bwMode="auto">
            <a:xfrm flipV="1">
              <a:off x="4848302" y="2506600"/>
              <a:ext cx="3056"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12" name="直接连接符 81"/>
            <p:cNvCxnSpPr>
              <a:cxnSpLocks noChangeShapeType="1"/>
              <a:stCxn id="105510" idx="0"/>
            </p:cNvCxnSpPr>
            <p:nvPr/>
          </p:nvCxnSpPr>
          <p:spPr bwMode="auto">
            <a:xfrm flipV="1">
              <a:off x="5533454" y="2473653"/>
              <a:ext cx="3046" cy="125085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13" name="TextBox 6"/>
            <p:cNvSpPr txBox="1">
              <a:spLocks noChangeArrowheads="1"/>
            </p:cNvSpPr>
            <p:nvPr/>
          </p:nvSpPr>
          <p:spPr bwMode="auto">
            <a:xfrm>
              <a:off x="5724784" y="4629464"/>
              <a:ext cx="1128777" cy="646221"/>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软件工程</a:t>
              </a:r>
              <a:endParaRPr lang="en-US" altLang="zh-CN" sz="18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过程</a:t>
              </a:r>
            </a:p>
          </p:txBody>
        </p:sp>
        <p:sp>
          <p:nvSpPr>
            <p:cNvPr id="105514" name="TextBox 7"/>
            <p:cNvSpPr txBox="1">
              <a:spLocks noChangeArrowheads="1"/>
            </p:cNvSpPr>
            <p:nvPr/>
          </p:nvSpPr>
          <p:spPr bwMode="auto">
            <a:xfrm>
              <a:off x="6393160" y="2879747"/>
              <a:ext cx="1114488" cy="368362"/>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软件质量</a:t>
              </a:r>
            </a:p>
          </p:txBody>
        </p:sp>
        <p:cxnSp>
          <p:nvCxnSpPr>
            <p:cNvPr id="105515" name="直接连接符 84"/>
            <p:cNvCxnSpPr>
              <a:cxnSpLocks noChangeShapeType="1"/>
              <a:stCxn id="105513" idx="0"/>
            </p:cNvCxnSpPr>
            <p:nvPr/>
          </p:nvCxnSpPr>
          <p:spPr bwMode="auto">
            <a:xfrm flipV="1">
              <a:off x="6288462" y="2524909"/>
              <a:ext cx="4136" cy="210504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16" name="直接连接符 85"/>
            <p:cNvCxnSpPr>
              <a:cxnSpLocks noChangeShapeType="1"/>
              <a:stCxn id="105514" idx="0"/>
            </p:cNvCxnSpPr>
            <p:nvPr/>
          </p:nvCxnSpPr>
          <p:spPr bwMode="auto">
            <a:xfrm flipH="1" flipV="1">
              <a:off x="6939884" y="2524909"/>
              <a:ext cx="10772" cy="354559"/>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17" name="TextBox 6"/>
            <p:cNvSpPr txBox="1">
              <a:spLocks noChangeArrowheads="1"/>
            </p:cNvSpPr>
            <p:nvPr/>
          </p:nvSpPr>
          <p:spPr bwMode="auto">
            <a:xfrm>
              <a:off x="7052009" y="3732377"/>
              <a:ext cx="1128777" cy="646220"/>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软件工程</a:t>
              </a:r>
              <a:endParaRPr lang="en-US" altLang="zh-CN" sz="18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经济学</a:t>
              </a:r>
            </a:p>
          </p:txBody>
        </p:sp>
        <p:sp>
          <p:nvSpPr>
            <p:cNvPr id="105518" name="TextBox 7"/>
            <p:cNvSpPr txBox="1">
              <a:spLocks noChangeArrowheads="1"/>
            </p:cNvSpPr>
            <p:nvPr/>
          </p:nvSpPr>
          <p:spPr bwMode="auto">
            <a:xfrm>
              <a:off x="7701334" y="4629464"/>
              <a:ext cx="1114488" cy="646221"/>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软件工程</a:t>
              </a:r>
              <a:endParaRPr lang="en-US" altLang="zh-CN" sz="1800">
                <a:latin typeface="Calibri" panose="020F0502020204030204" pitchFamily="34" charset="0"/>
              </a:endParaRPr>
            </a:p>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职业实践</a:t>
              </a:r>
            </a:p>
          </p:txBody>
        </p:sp>
        <p:cxnSp>
          <p:nvCxnSpPr>
            <p:cNvPr id="105519" name="直接连接符 88"/>
            <p:cNvCxnSpPr>
              <a:cxnSpLocks noChangeShapeType="1"/>
              <a:stCxn id="105517" idx="0"/>
            </p:cNvCxnSpPr>
            <p:nvPr/>
          </p:nvCxnSpPr>
          <p:spPr bwMode="auto">
            <a:xfrm flipH="1" flipV="1">
              <a:off x="7612606" y="2493198"/>
              <a:ext cx="3681" cy="123965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20" name="直接连接符 89"/>
            <p:cNvCxnSpPr>
              <a:cxnSpLocks noChangeShapeType="1"/>
              <a:stCxn id="105518" idx="0"/>
            </p:cNvCxnSpPr>
            <p:nvPr/>
          </p:nvCxnSpPr>
          <p:spPr bwMode="auto">
            <a:xfrm flipV="1">
              <a:off x="8257891" y="2492072"/>
              <a:ext cx="20346" cy="213787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21" name="TextBox 6"/>
            <p:cNvSpPr txBox="1">
              <a:spLocks noChangeArrowheads="1"/>
            </p:cNvSpPr>
            <p:nvPr/>
          </p:nvSpPr>
          <p:spPr bwMode="auto">
            <a:xfrm>
              <a:off x="3040170" y="5939371"/>
              <a:ext cx="1128776" cy="369949"/>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计算基础</a:t>
              </a:r>
            </a:p>
          </p:txBody>
        </p:sp>
        <p:sp>
          <p:nvSpPr>
            <p:cNvPr id="105522" name="TextBox 7"/>
            <p:cNvSpPr txBox="1">
              <a:spLocks noChangeArrowheads="1"/>
            </p:cNvSpPr>
            <p:nvPr/>
          </p:nvSpPr>
          <p:spPr bwMode="auto">
            <a:xfrm>
              <a:off x="4500753" y="5939371"/>
              <a:ext cx="1112900" cy="369949"/>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工程基础</a:t>
              </a:r>
            </a:p>
          </p:txBody>
        </p:sp>
        <p:cxnSp>
          <p:nvCxnSpPr>
            <p:cNvPr id="105523" name="直接连接符 92"/>
            <p:cNvCxnSpPr>
              <a:cxnSpLocks noChangeShapeType="1"/>
              <a:stCxn id="105521" idx="0"/>
            </p:cNvCxnSpPr>
            <p:nvPr/>
          </p:nvCxnSpPr>
          <p:spPr bwMode="auto">
            <a:xfrm flipV="1">
              <a:off x="3604040" y="5531352"/>
              <a:ext cx="0" cy="408636"/>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5524" name="TextBox 6"/>
            <p:cNvSpPr txBox="1">
              <a:spLocks noChangeArrowheads="1"/>
            </p:cNvSpPr>
            <p:nvPr/>
          </p:nvSpPr>
          <p:spPr bwMode="auto">
            <a:xfrm>
              <a:off x="6061353" y="5929845"/>
              <a:ext cx="1128777" cy="368362"/>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800">
                  <a:latin typeface="Calibri" panose="020F0502020204030204" pitchFamily="34" charset="0"/>
                </a:rPr>
                <a:t>数学基础</a:t>
              </a:r>
            </a:p>
          </p:txBody>
        </p:sp>
        <p:cxnSp>
          <p:nvCxnSpPr>
            <p:cNvPr id="105525" name="直接连接符 94"/>
            <p:cNvCxnSpPr>
              <a:cxnSpLocks noChangeShapeType="1"/>
              <a:stCxn id="105524" idx="0"/>
            </p:cNvCxnSpPr>
            <p:nvPr/>
          </p:nvCxnSpPr>
          <p:spPr bwMode="auto">
            <a:xfrm flipV="1">
              <a:off x="6625538" y="5556380"/>
              <a:ext cx="3056"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26" name="直接连接符 95"/>
            <p:cNvCxnSpPr>
              <a:cxnSpLocks noChangeShapeType="1"/>
              <a:stCxn id="105524" idx="0"/>
            </p:cNvCxnSpPr>
            <p:nvPr/>
          </p:nvCxnSpPr>
          <p:spPr bwMode="auto">
            <a:xfrm flipV="1">
              <a:off x="9013989" y="2481286"/>
              <a:ext cx="7393" cy="306115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27" name="直接连接符 96"/>
            <p:cNvCxnSpPr>
              <a:cxnSpLocks noChangeShapeType="1"/>
              <a:stCxn id="105524" idx="0"/>
            </p:cNvCxnSpPr>
            <p:nvPr/>
          </p:nvCxnSpPr>
          <p:spPr bwMode="auto">
            <a:xfrm>
              <a:off x="3604040" y="5550074"/>
              <a:ext cx="5417436" cy="36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5528" name="直接连接符 97"/>
            <p:cNvCxnSpPr>
              <a:cxnSpLocks noChangeShapeType="1"/>
              <a:stCxn id="105524" idx="0"/>
            </p:cNvCxnSpPr>
            <p:nvPr/>
          </p:nvCxnSpPr>
          <p:spPr bwMode="auto">
            <a:xfrm flipV="1">
              <a:off x="5004048" y="5540644"/>
              <a:ext cx="0" cy="408636"/>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sp>
        <p:nvSpPr>
          <p:cNvPr id="99" name="线形标注 1 98"/>
          <p:cNvSpPr/>
          <p:nvPr/>
        </p:nvSpPr>
        <p:spPr bwMode="auto">
          <a:xfrm>
            <a:off x="141288" y="3598863"/>
            <a:ext cx="1982787" cy="2513012"/>
          </a:xfrm>
          <a:prstGeom prst="borderCallout1">
            <a:avLst>
              <a:gd name="adj1" fmla="val -408"/>
              <a:gd name="adj2" fmla="val 12149"/>
              <a:gd name="adj3" fmla="val -14299"/>
              <a:gd name="adj4" fmla="val 1214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软件需求基础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需求过程</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需求捕获</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需求分析</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需求定义</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需求验证</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实际考虑</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软件需求工具</a:t>
            </a:r>
            <a:endParaRPr lang="zh-CN" altLang="en-US" sz="2000" b="1" kern="0" dirty="0">
              <a:solidFill>
                <a:srgbClr val="080808"/>
              </a:solidFill>
              <a:latin typeface="Times New Roman" panose="02020603050405020304" pitchFamily="18" charset="0"/>
              <a:ea typeface="+mn-ea"/>
              <a:sym typeface="+mn-ea"/>
            </a:endParaRPr>
          </a:p>
        </p:txBody>
      </p:sp>
      <p:sp>
        <p:nvSpPr>
          <p:cNvPr id="100" name="线形标注 1 99"/>
          <p:cNvSpPr/>
          <p:nvPr/>
        </p:nvSpPr>
        <p:spPr bwMode="auto">
          <a:xfrm>
            <a:off x="2462213" y="3560763"/>
            <a:ext cx="3189287" cy="2570162"/>
          </a:xfrm>
          <a:prstGeom prst="borderCallout1">
            <a:avLst>
              <a:gd name="adj1" fmla="val 14309"/>
              <a:gd name="adj2" fmla="val 227"/>
              <a:gd name="adj3" fmla="val 14628"/>
              <a:gd name="adj4" fmla="val -16672"/>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软件设计基础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软件设计关键问题</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软件结构与体系结构</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用户界面设计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软件设计质量分析与评价</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软件设计标注</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软件设计策略与方法</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软件设计工具</a:t>
            </a:r>
          </a:p>
        </p:txBody>
      </p:sp>
      <p:sp>
        <p:nvSpPr>
          <p:cNvPr id="101" name="线形标注 1 100"/>
          <p:cNvSpPr/>
          <p:nvPr/>
        </p:nvSpPr>
        <p:spPr bwMode="auto">
          <a:xfrm>
            <a:off x="3132138" y="3943350"/>
            <a:ext cx="2236787" cy="1655763"/>
          </a:xfrm>
          <a:prstGeom prst="borderCallout1">
            <a:avLst>
              <a:gd name="adj1" fmla="val 55911"/>
              <a:gd name="adj2" fmla="val -228"/>
              <a:gd name="adj3" fmla="val 55354"/>
              <a:gd name="adj4" fmla="val -23168"/>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软件构造基础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管理软件构造</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实际考虑</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构造技术和软件构造工具</a:t>
            </a:r>
          </a:p>
        </p:txBody>
      </p:sp>
      <p:sp>
        <p:nvSpPr>
          <p:cNvPr id="102" name="线形标注 1 101"/>
          <p:cNvSpPr/>
          <p:nvPr/>
        </p:nvSpPr>
        <p:spPr bwMode="auto">
          <a:xfrm>
            <a:off x="2144713" y="3500438"/>
            <a:ext cx="2387600" cy="1947862"/>
          </a:xfrm>
          <a:prstGeom prst="borderCallout1">
            <a:avLst>
              <a:gd name="adj1" fmla="val -408"/>
              <a:gd name="adj2" fmla="val 12149"/>
              <a:gd name="adj3" fmla="val -14299"/>
              <a:gd name="adj4" fmla="val 1214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软件测试基础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软件测试级别</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软件测试技术</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软件测试度量</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软件测试过程和软件测试工具</a:t>
            </a:r>
          </a:p>
        </p:txBody>
      </p:sp>
      <p:sp>
        <p:nvSpPr>
          <p:cNvPr id="103" name="线形标注 1 102"/>
          <p:cNvSpPr/>
          <p:nvPr/>
        </p:nvSpPr>
        <p:spPr bwMode="auto">
          <a:xfrm>
            <a:off x="4449763" y="3763963"/>
            <a:ext cx="2498725" cy="1639887"/>
          </a:xfrm>
          <a:prstGeom prst="borderCallout1">
            <a:avLst>
              <a:gd name="adj1" fmla="val 14309"/>
              <a:gd name="adj2" fmla="val 227"/>
              <a:gd name="adj3" fmla="val 14628"/>
              <a:gd name="adj4" fmla="val -16672"/>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zh-CN" sz="2000" b="1" kern="0" dirty="0">
                <a:solidFill>
                  <a:srgbClr val="080808"/>
                </a:solidFill>
                <a:latin typeface="Times New Roman" panose="02020603050405020304" pitchFamily="18" charset="0"/>
                <a:ea typeface="+mn-ea"/>
                <a:sym typeface="+mn-ea"/>
              </a:rPr>
              <a:t>软件维护</a:t>
            </a:r>
            <a:r>
              <a:rPr lang="zh-CN" altLang="en-US" sz="2000" b="1" kern="0" dirty="0">
                <a:solidFill>
                  <a:srgbClr val="080808"/>
                </a:solidFill>
                <a:latin typeface="Times New Roman" panose="02020603050405020304" pitchFamily="18" charset="0"/>
                <a:ea typeface="+mn-ea"/>
                <a:sym typeface="+mn-ea"/>
              </a:rPr>
              <a:t>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软件维护关键问题</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软件维护过程</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软件维护技术</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软件维护工具</a:t>
            </a:r>
            <a:endParaRPr lang="en-US" altLang="zh-CN" sz="2000" b="1" kern="0" dirty="0">
              <a:solidFill>
                <a:srgbClr val="080808"/>
              </a:solidFill>
              <a:latin typeface="Times New Roman" panose="02020603050405020304" pitchFamily="18" charset="0"/>
              <a:ea typeface="+mn-ea"/>
              <a:sym typeface="+mn-ea"/>
            </a:endParaRPr>
          </a:p>
        </p:txBody>
      </p:sp>
      <p:sp>
        <p:nvSpPr>
          <p:cNvPr id="104" name="线形标注 1 103"/>
          <p:cNvSpPr/>
          <p:nvPr/>
        </p:nvSpPr>
        <p:spPr bwMode="auto">
          <a:xfrm>
            <a:off x="5305425" y="3702050"/>
            <a:ext cx="2795588" cy="2236788"/>
          </a:xfrm>
          <a:prstGeom prst="borderCallout1">
            <a:avLst>
              <a:gd name="adj1" fmla="val 55911"/>
              <a:gd name="adj2" fmla="val -228"/>
              <a:gd name="adj3" fmla="val 55354"/>
              <a:gd name="adj4" fmla="val -23168"/>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软件配置管理过程的管理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软件配置标识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软件配置控制</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软件配置状态簿记</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软件配置状态审计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软件发布管理与交付</a:t>
            </a:r>
          </a:p>
        </p:txBody>
      </p:sp>
      <p:sp>
        <p:nvSpPr>
          <p:cNvPr id="105" name="线形标注 1 104"/>
          <p:cNvSpPr/>
          <p:nvPr/>
        </p:nvSpPr>
        <p:spPr bwMode="auto">
          <a:xfrm>
            <a:off x="4262438" y="3914775"/>
            <a:ext cx="1982787" cy="2773363"/>
          </a:xfrm>
          <a:prstGeom prst="borderCallout1">
            <a:avLst>
              <a:gd name="adj1" fmla="val -408"/>
              <a:gd name="adj2" fmla="val 12149"/>
              <a:gd name="adj3" fmla="val -14299"/>
              <a:gd name="adj4" fmla="val 1214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初始化与范围定义</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软件项目规划</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软件项目执行</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审查和评估</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软件项目结束</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软件工程测量</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软件工程管理工具</a:t>
            </a:r>
          </a:p>
        </p:txBody>
      </p:sp>
      <p:sp>
        <p:nvSpPr>
          <p:cNvPr id="106" name="线形标注 1 105"/>
          <p:cNvSpPr/>
          <p:nvPr/>
        </p:nvSpPr>
        <p:spPr bwMode="auto">
          <a:xfrm>
            <a:off x="6548438" y="3357563"/>
            <a:ext cx="2073275" cy="1327150"/>
          </a:xfrm>
          <a:prstGeom prst="borderCallout1">
            <a:avLst>
              <a:gd name="adj1" fmla="val 51860"/>
              <a:gd name="adj2" fmla="val -228"/>
              <a:gd name="adj3" fmla="val 51984"/>
              <a:gd name="adj4" fmla="val -17383"/>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模型化</a:t>
            </a:r>
            <a:r>
              <a:rPr lang="en-US" altLang="zh-CN" sz="2000" b="1" kern="0" dirty="0">
                <a:solidFill>
                  <a:srgbClr val="080808"/>
                </a:solidFill>
                <a:latin typeface="Times New Roman" panose="02020603050405020304" pitchFamily="18" charset="0"/>
                <a:ea typeface="+mn-ea"/>
                <a:sym typeface="+mn-ea"/>
              </a:rPr>
              <a:t>/</a:t>
            </a:r>
            <a:r>
              <a:rPr lang="zh-CN" altLang="en-US" sz="2000" b="1" kern="0" dirty="0">
                <a:solidFill>
                  <a:srgbClr val="080808"/>
                </a:solidFill>
                <a:latin typeface="Times New Roman" panose="02020603050405020304" pitchFamily="18" charset="0"/>
                <a:ea typeface="+mn-ea"/>
                <a:sym typeface="+mn-ea"/>
              </a:rPr>
              <a:t>建模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模型分类</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模型分析</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软件工程方法</a:t>
            </a:r>
          </a:p>
        </p:txBody>
      </p:sp>
      <p:sp>
        <p:nvSpPr>
          <p:cNvPr id="107" name="线形标注 1 106"/>
          <p:cNvSpPr/>
          <p:nvPr/>
        </p:nvSpPr>
        <p:spPr bwMode="auto">
          <a:xfrm>
            <a:off x="3362325" y="3716338"/>
            <a:ext cx="2073275" cy="2201862"/>
          </a:xfrm>
          <a:prstGeom prst="borderCallout1">
            <a:avLst>
              <a:gd name="adj1" fmla="val 58634"/>
              <a:gd name="adj2" fmla="val 100286"/>
              <a:gd name="adj3" fmla="val 58758"/>
              <a:gd name="adj4" fmla="val 114948"/>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软件过程定义</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软件生命周期</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软件过程的评估和改进</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软件度量</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软件工程过程工具</a:t>
            </a:r>
          </a:p>
        </p:txBody>
      </p:sp>
      <p:sp>
        <p:nvSpPr>
          <p:cNvPr id="108" name="线形标注 1 107"/>
          <p:cNvSpPr/>
          <p:nvPr/>
        </p:nvSpPr>
        <p:spPr bwMode="auto">
          <a:xfrm>
            <a:off x="6429375" y="3562350"/>
            <a:ext cx="1982788" cy="2235200"/>
          </a:xfrm>
          <a:prstGeom prst="borderCallout1">
            <a:avLst>
              <a:gd name="adj1" fmla="val -408"/>
              <a:gd name="adj2" fmla="val 12149"/>
              <a:gd name="adj3" fmla="val -14299"/>
              <a:gd name="adj4" fmla="val 1214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软件质量基础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软件质量管理过程</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实际注意事项</a:t>
            </a:r>
            <a:r>
              <a:rPr lang="en-US" altLang="zh-CN" sz="2000" b="1" kern="0" dirty="0">
                <a:solidFill>
                  <a:srgbClr val="080808"/>
                </a:solidFill>
                <a:latin typeface="Times New Roman" panose="02020603050405020304" pitchFamily="18" charset="0"/>
                <a:ea typeface="+mn-ea"/>
                <a:sym typeface="+mn-ea"/>
              </a:rPr>
              <a:t>/</a:t>
            </a:r>
            <a:r>
              <a:rPr lang="zh-CN" altLang="en-US" sz="2000" b="1" kern="0" dirty="0">
                <a:solidFill>
                  <a:srgbClr val="080808"/>
                </a:solidFill>
                <a:latin typeface="Times New Roman" panose="02020603050405020304" pitchFamily="18" charset="0"/>
                <a:ea typeface="+mn-ea"/>
                <a:sym typeface="+mn-ea"/>
              </a:rPr>
              <a:t>需要考虑的条件</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软件质量工具</a:t>
            </a:r>
          </a:p>
        </p:txBody>
      </p:sp>
      <p:sp>
        <p:nvSpPr>
          <p:cNvPr id="109" name="线形标注 1 108"/>
          <p:cNvSpPr/>
          <p:nvPr/>
        </p:nvSpPr>
        <p:spPr bwMode="auto">
          <a:xfrm>
            <a:off x="4408488" y="3389313"/>
            <a:ext cx="2182812" cy="1887537"/>
          </a:xfrm>
          <a:prstGeom prst="borderCallout1">
            <a:avLst>
              <a:gd name="adj1" fmla="val 39151"/>
              <a:gd name="adj2" fmla="val 100009"/>
              <a:gd name="adj3" fmla="val 39274"/>
              <a:gd name="adj4" fmla="val 119929"/>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软件工程经济学基础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生命周期经济学</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风险与不确定性</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经济分析方法</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实际的考虑</a:t>
            </a:r>
          </a:p>
        </p:txBody>
      </p:sp>
      <p:pic>
        <p:nvPicPr>
          <p:cNvPr id="105488" name="图片 1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7988" y="23813"/>
            <a:ext cx="1081087"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线形标注 1 110"/>
          <p:cNvSpPr/>
          <p:nvPr/>
        </p:nvSpPr>
        <p:spPr bwMode="auto">
          <a:xfrm>
            <a:off x="5824538" y="2133600"/>
            <a:ext cx="2894012" cy="3419475"/>
          </a:xfrm>
          <a:prstGeom prst="borderCallout1">
            <a:avLst>
              <a:gd name="adj1" fmla="val 99973"/>
              <a:gd name="adj2" fmla="val 19219"/>
              <a:gd name="adj3" fmla="val 109943"/>
              <a:gd name="adj4" fmla="val 1921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集合、关系与函数</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基本逻辑</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证明技巧</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图与树</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离散概率</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有限状态机</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语法</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数值精度</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准确度和误差</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数论</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代数结构</a:t>
            </a:r>
          </a:p>
        </p:txBody>
      </p:sp>
      <p:sp>
        <p:nvSpPr>
          <p:cNvPr id="113" name="线形标注 1 112"/>
          <p:cNvSpPr/>
          <p:nvPr/>
        </p:nvSpPr>
        <p:spPr bwMode="auto">
          <a:xfrm>
            <a:off x="4337050" y="3379788"/>
            <a:ext cx="2894013" cy="2211387"/>
          </a:xfrm>
          <a:prstGeom prst="borderCallout1">
            <a:avLst>
              <a:gd name="adj1" fmla="val 99973"/>
              <a:gd name="adj2" fmla="val 19219"/>
              <a:gd name="adj3" fmla="val 116562"/>
              <a:gd name="adj4" fmla="val 1921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实证方法和试验技术</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统计分析</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测量</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工程设计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建模、仿真和原型</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标准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根本原因分析</a:t>
            </a:r>
          </a:p>
        </p:txBody>
      </p:sp>
      <p:sp>
        <p:nvSpPr>
          <p:cNvPr id="114" name="线形标注 1 113"/>
          <p:cNvSpPr/>
          <p:nvPr/>
        </p:nvSpPr>
        <p:spPr bwMode="auto">
          <a:xfrm>
            <a:off x="4833938" y="4576763"/>
            <a:ext cx="2401887" cy="989012"/>
          </a:xfrm>
          <a:prstGeom prst="borderCallout1">
            <a:avLst>
              <a:gd name="adj1" fmla="val 39151"/>
              <a:gd name="adj2" fmla="val 100009"/>
              <a:gd name="adj3" fmla="val 39274"/>
              <a:gd name="adj4" fmla="val 119929"/>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职业技能</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团队动力和心理学</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沟通技巧</a:t>
            </a:r>
          </a:p>
        </p:txBody>
      </p:sp>
      <p:sp>
        <p:nvSpPr>
          <p:cNvPr id="57"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58"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软件工程知识体系</a:t>
            </a:r>
            <a:r>
              <a:rPr lang="en-US" altLang="zh-CN"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SWEBOK</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2" name="线形标注 1 111"/>
          <p:cNvSpPr/>
          <p:nvPr/>
        </p:nvSpPr>
        <p:spPr bwMode="auto">
          <a:xfrm>
            <a:off x="2533650" y="333375"/>
            <a:ext cx="3706813" cy="5329238"/>
          </a:xfrm>
          <a:prstGeom prst="borderCallout1">
            <a:avLst>
              <a:gd name="adj1" fmla="val 99973"/>
              <a:gd name="adj2" fmla="val 19219"/>
              <a:gd name="adj3" fmla="val 105402"/>
              <a:gd name="adj4" fmla="val 19211"/>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问题求解技巧</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抽象化</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程序设计基础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编程语言基础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调试工具和技巧</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数据结构和数据表示</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算法及其复杂性</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系统的基本概念</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计算机组织</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编译器基础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操作系统基础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数据库基础和数据管理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网络通信基础</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并行和分布式计算</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基本用户的人因素</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基础开发人员的人因素</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安全软件开发与维护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anim calcmode="lin" valueType="num">
                                      <p:cBhvr>
                                        <p:cTn id="8" dur="1000" fill="hold"/>
                                        <p:tgtEl>
                                          <p:spTgt spid="99"/>
                                        </p:tgtEl>
                                        <p:attrNameLst>
                                          <p:attrName>ppt_x</p:attrName>
                                        </p:attrNameLst>
                                      </p:cBhvr>
                                      <p:tavLst>
                                        <p:tav tm="0">
                                          <p:val>
                                            <p:strVal val="#ppt_x"/>
                                          </p:val>
                                        </p:tav>
                                        <p:tav tm="100000">
                                          <p:val>
                                            <p:strVal val="#ppt_x"/>
                                          </p:val>
                                        </p:tav>
                                      </p:tavLst>
                                    </p:anim>
                                    <p:anim calcmode="lin" valueType="num">
                                      <p:cBhvr>
                                        <p:cTn id="9" dur="1000" fill="hold"/>
                                        <p:tgtEl>
                                          <p:spTgt spid="9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wipe(right)">
                                      <p:cBhvr>
                                        <p:cTn id="14" dur="500"/>
                                        <p:tgtEl>
                                          <p:spTgt spid="100"/>
                                        </p:tgtEl>
                                      </p:cBhvr>
                                    </p:animEffect>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right)">
                                      <p:cBhvr>
                                        <p:cTn id="19"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1000"/>
                                        <p:tgtEl>
                                          <p:spTgt spid="102"/>
                                        </p:tgtEl>
                                      </p:cBhvr>
                                    </p:animEffect>
                                    <p:anim calcmode="lin" valueType="num">
                                      <p:cBhvr>
                                        <p:cTn id="25" dur="1000" fill="hold"/>
                                        <p:tgtEl>
                                          <p:spTgt spid="102"/>
                                        </p:tgtEl>
                                        <p:attrNameLst>
                                          <p:attrName>ppt_x</p:attrName>
                                        </p:attrNameLst>
                                      </p:cBhvr>
                                      <p:tavLst>
                                        <p:tav tm="0">
                                          <p:val>
                                            <p:strVal val="#ppt_x"/>
                                          </p:val>
                                        </p:tav>
                                        <p:tav tm="100000">
                                          <p:val>
                                            <p:strVal val="#ppt_x"/>
                                          </p:val>
                                        </p:tav>
                                      </p:tavLst>
                                    </p:anim>
                                    <p:anim calcmode="lin" valueType="num">
                                      <p:cBhvr>
                                        <p:cTn id="26" dur="1000" fill="hold"/>
                                        <p:tgtEl>
                                          <p:spTgt spid="10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wipe(right)">
                                      <p:cBhvr>
                                        <p:cTn id="31" dur="500"/>
                                        <p:tgtEl>
                                          <p:spTgt spid="103"/>
                                        </p:tgtEl>
                                      </p:cBhvr>
                                    </p:animEffect>
                                  </p:childTnLst>
                                  <p:subTnLst>
                                    <p:set>
                                      <p:cBhvr override="childStyle">
                                        <p:cTn dur="1" fill="hold" display="0" masterRel="nextClick" afterEffect="1"/>
                                        <p:tgtEl>
                                          <p:spTgt spid="103"/>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right)">
                                      <p:cBhvr>
                                        <p:cTn id="36" dur="500"/>
                                        <p:tgtEl>
                                          <p:spTgt spid="104"/>
                                        </p:tgtEl>
                                      </p:cBhvr>
                                    </p:animEffect>
                                  </p:childTnLst>
                                  <p:subTnLst>
                                    <p:set>
                                      <p:cBhvr override="childStyle">
                                        <p:cTn dur="1" fill="hold" display="0" masterRel="nextClick" afterEffect="1"/>
                                        <p:tgtEl>
                                          <p:spTgt spid="104"/>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1000"/>
                                        <p:tgtEl>
                                          <p:spTgt spid="105"/>
                                        </p:tgtEl>
                                      </p:cBhvr>
                                    </p:animEffect>
                                    <p:anim calcmode="lin" valueType="num">
                                      <p:cBhvr>
                                        <p:cTn id="42" dur="1000" fill="hold"/>
                                        <p:tgtEl>
                                          <p:spTgt spid="105"/>
                                        </p:tgtEl>
                                        <p:attrNameLst>
                                          <p:attrName>ppt_x</p:attrName>
                                        </p:attrNameLst>
                                      </p:cBhvr>
                                      <p:tavLst>
                                        <p:tav tm="0">
                                          <p:val>
                                            <p:strVal val="#ppt_x"/>
                                          </p:val>
                                        </p:tav>
                                        <p:tav tm="100000">
                                          <p:val>
                                            <p:strVal val="#ppt_x"/>
                                          </p:val>
                                        </p:tav>
                                      </p:tavLst>
                                    </p:anim>
                                    <p:anim calcmode="lin" valueType="num">
                                      <p:cBhvr>
                                        <p:cTn id="43" dur="1000" fill="hold"/>
                                        <p:tgtEl>
                                          <p:spTgt spid="10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wipe(right)">
                                      <p:cBhvr>
                                        <p:cTn id="48"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wipe(left)">
                                      <p:cBhvr>
                                        <p:cTn id="53" dur="500"/>
                                        <p:tgtEl>
                                          <p:spTgt spid="107"/>
                                        </p:tgtEl>
                                      </p:cBhvr>
                                    </p:animEffec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8"/>
                                        </p:tgtEl>
                                        <p:attrNameLst>
                                          <p:attrName>style.visibility</p:attrName>
                                        </p:attrNameLst>
                                      </p:cBhvr>
                                      <p:to>
                                        <p:strVal val="visible"/>
                                      </p:to>
                                    </p:set>
                                    <p:animEffect transition="in" filter="fade">
                                      <p:cBhvr>
                                        <p:cTn id="58" dur="1000"/>
                                        <p:tgtEl>
                                          <p:spTgt spid="108"/>
                                        </p:tgtEl>
                                      </p:cBhvr>
                                    </p:animEffect>
                                    <p:anim calcmode="lin" valueType="num">
                                      <p:cBhvr>
                                        <p:cTn id="59" dur="1000" fill="hold"/>
                                        <p:tgtEl>
                                          <p:spTgt spid="108"/>
                                        </p:tgtEl>
                                        <p:attrNameLst>
                                          <p:attrName>ppt_x</p:attrName>
                                        </p:attrNameLst>
                                      </p:cBhvr>
                                      <p:tavLst>
                                        <p:tav tm="0">
                                          <p:val>
                                            <p:strVal val="#ppt_x"/>
                                          </p:val>
                                        </p:tav>
                                        <p:tav tm="100000">
                                          <p:val>
                                            <p:strVal val="#ppt_x"/>
                                          </p:val>
                                        </p:tav>
                                      </p:tavLst>
                                    </p:anim>
                                    <p:anim calcmode="lin" valueType="num">
                                      <p:cBhvr>
                                        <p:cTn id="60" dur="1000" fill="hold"/>
                                        <p:tgtEl>
                                          <p:spTgt spid="10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8"/>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fade">
                                      <p:cBhvr>
                                        <p:cTn id="65" dur="1000"/>
                                        <p:tgtEl>
                                          <p:spTgt spid="109"/>
                                        </p:tgtEl>
                                      </p:cBhvr>
                                    </p:animEffect>
                                    <p:anim calcmode="lin" valueType="num">
                                      <p:cBhvr>
                                        <p:cTn id="66" dur="1000" fill="hold"/>
                                        <p:tgtEl>
                                          <p:spTgt spid="109"/>
                                        </p:tgtEl>
                                        <p:attrNameLst>
                                          <p:attrName>ppt_x</p:attrName>
                                        </p:attrNameLst>
                                      </p:cBhvr>
                                      <p:tavLst>
                                        <p:tav tm="0">
                                          <p:val>
                                            <p:strVal val="#ppt_x"/>
                                          </p:val>
                                        </p:tav>
                                        <p:tav tm="100000">
                                          <p:val>
                                            <p:strVal val="#ppt_x"/>
                                          </p:val>
                                        </p:tav>
                                      </p:tavLst>
                                    </p:anim>
                                    <p:anim calcmode="lin" valueType="num">
                                      <p:cBhvr>
                                        <p:cTn id="67" dur="1000" fill="hold"/>
                                        <p:tgtEl>
                                          <p:spTgt spid="10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wipe(left)">
                                      <p:cBhvr>
                                        <p:cTn id="72" dur="500"/>
                                        <p:tgtEl>
                                          <p:spTgt spid="114"/>
                                        </p:tgtEl>
                                      </p:cBhvr>
                                    </p:animEffec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12"/>
                                        </p:tgtEl>
                                        <p:attrNameLst>
                                          <p:attrName>style.visibility</p:attrName>
                                        </p:attrNameLst>
                                      </p:cBhvr>
                                      <p:to>
                                        <p:strVal val="visible"/>
                                      </p:to>
                                    </p:set>
                                    <p:animEffect transition="in" filter="wipe(up)">
                                      <p:cBhvr>
                                        <p:cTn id="77" dur="500"/>
                                        <p:tgtEl>
                                          <p:spTgt spid="112"/>
                                        </p:tgtEl>
                                      </p:cBhvr>
                                    </p:animEffec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up)">
                                      <p:cBhvr>
                                        <p:cTn id="82"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11"/>
                                        </p:tgtEl>
                                        <p:attrNameLst>
                                          <p:attrName>style.visibility</p:attrName>
                                        </p:attrNameLst>
                                      </p:cBhvr>
                                      <p:to>
                                        <p:strVal val="visible"/>
                                      </p:to>
                                    </p:set>
                                    <p:animEffect transition="in" filter="wipe(up)">
                                      <p:cBhvr>
                                        <p:cTn id="87" dur="500"/>
                                        <p:tgtEl>
                                          <p:spTgt spid="111"/>
                                        </p:tgtEl>
                                      </p:cBhvr>
                                    </p:animEffec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1" grpId="0" animBg="1"/>
      <p:bldP spid="113" grpId="0" animBg="1"/>
      <p:bldP spid="114" grpId="0" animBg="1"/>
      <p:bldP spid="1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2"/>
          <p:cNvSpPr txBox="1">
            <a:spLocks noChangeArrowheads="1"/>
          </p:cNvSpPr>
          <p:nvPr/>
        </p:nvSpPr>
        <p:spPr bwMode="auto">
          <a:xfrm>
            <a:off x="9758363" y="60118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 typeface="Arial" panose="020B0604020202020204" pitchFamily="34" charset="0"/>
              <a:buNone/>
            </a:pPr>
            <a:endParaRPr lang="zh-CN" altLang="en-US" sz="2400" b="0">
              <a:solidFill>
                <a:srgbClr val="080808"/>
              </a:solidFill>
              <a:latin typeface="Times New Roman" panose="02020603050405020304" pitchFamily="18" charset="0"/>
            </a:endParaRPr>
          </a:p>
        </p:txBody>
      </p:sp>
      <p:grpSp>
        <p:nvGrpSpPr>
          <p:cNvPr id="107524" name="组合 158"/>
          <p:cNvGrpSpPr>
            <a:grpSpLocks/>
          </p:cNvGrpSpPr>
          <p:nvPr/>
        </p:nvGrpSpPr>
        <p:grpSpPr bwMode="auto">
          <a:xfrm>
            <a:off x="142875" y="1989138"/>
            <a:ext cx="8785225" cy="3719512"/>
            <a:chOff x="506729" y="1332058"/>
            <a:chExt cx="11272895" cy="3682039"/>
          </a:xfrm>
        </p:grpSpPr>
        <p:sp>
          <p:nvSpPr>
            <p:cNvPr id="160" name="矩形 159"/>
            <p:cNvSpPr/>
            <p:nvPr/>
          </p:nvSpPr>
          <p:spPr>
            <a:xfrm>
              <a:off x="3973745" y="1332058"/>
              <a:ext cx="4135160" cy="504453"/>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anchor="ctr"/>
            <a:lstStyle/>
            <a:p>
              <a:pPr algn="ctr" eaLnBrk="1" fontAlgn="auto" hangingPunct="1">
                <a:spcBef>
                  <a:spcPts val="0"/>
                </a:spcBef>
                <a:spcAft>
                  <a:spcPts val="0"/>
                </a:spcAft>
                <a:defRPr/>
              </a:pPr>
              <a:endParaRPr lang="zh-CN" altLang="en-US" sz="1300" kern="0">
                <a:solidFill>
                  <a:prstClr val="white"/>
                </a:solidFill>
                <a:latin typeface="Calibri" panose="020F0502020204030204"/>
              </a:endParaRPr>
            </a:p>
          </p:txBody>
        </p:sp>
        <p:sp>
          <p:nvSpPr>
            <p:cNvPr id="107534" name="TextBox 4"/>
            <p:cNvSpPr txBox="1">
              <a:spLocks noChangeArrowheads="1"/>
            </p:cNvSpPr>
            <p:nvPr/>
          </p:nvSpPr>
          <p:spPr bwMode="auto">
            <a:xfrm>
              <a:off x="4150967" y="1446777"/>
              <a:ext cx="4072012" cy="33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600">
                  <a:latin typeface="Calibri" panose="020F0502020204030204" pitchFamily="34" charset="0"/>
                </a:rPr>
                <a:t>软件工程知识体系（</a:t>
              </a:r>
              <a:r>
                <a:rPr lang="en-US" altLang="zh-CN" sz="1600">
                  <a:latin typeface="Calibri" panose="020F0502020204030204" pitchFamily="34" charset="0"/>
                </a:rPr>
                <a:t>C-SWEBOK</a:t>
              </a:r>
              <a:r>
                <a:rPr lang="zh-CN" altLang="en-US" sz="1600">
                  <a:latin typeface="Calibri" panose="020F0502020204030204" pitchFamily="34" charset="0"/>
                </a:rPr>
                <a:t>）</a:t>
              </a:r>
            </a:p>
          </p:txBody>
        </p:sp>
        <p:sp>
          <p:nvSpPr>
            <p:cNvPr id="107535" name="TextBox 6"/>
            <p:cNvSpPr txBox="1">
              <a:spLocks noChangeArrowheads="1"/>
            </p:cNvSpPr>
            <p:nvPr/>
          </p:nvSpPr>
          <p:spPr bwMode="auto">
            <a:xfrm>
              <a:off x="506729" y="2496544"/>
              <a:ext cx="1128512" cy="28915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软件需求</a:t>
              </a:r>
            </a:p>
          </p:txBody>
        </p:sp>
        <p:sp>
          <p:nvSpPr>
            <p:cNvPr id="107536" name="TextBox 7"/>
            <p:cNvSpPr txBox="1">
              <a:spLocks noChangeArrowheads="1"/>
            </p:cNvSpPr>
            <p:nvPr/>
          </p:nvSpPr>
          <p:spPr bwMode="auto">
            <a:xfrm>
              <a:off x="1293021" y="3342014"/>
              <a:ext cx="1093883" cy="289157"/>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软件设计</a:t>
              </a:r>
            </a:p>
          </p:txBody>
        </p:sp>
        <p:cxnSp>
          <p:nvCxnSpPr>
            <p:cNvPr id="107537" name="直接连接符 163"/>
            <p:cNvCxnSpPr>
              <a:cxnSpLocks noChangeShapeType="1"/>
            </p:cNvCxnSpPr>
            <p:nvPr/>
          </p:nvCxnSpPr>
          <p:spPr bwMode="auto">
            <a:xfrm>
              <a:off x="1071063" y="2106308"/>
              <a:ext cx="10708561" cy="35769"/>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38" name="直接连接符 164"/>
            <p:cNvCxnSpPr>
              <a:cxnSpLocks noChangeShapeType="1"/>
              <a:stCxn id="107535" idx="0"/>
            </p:cNvCxnSpPr>
            <p:nvPr/>
          </p:nvCxnSpPr>
          <p:spPr bwMode="auto">
            <a:xfrm flipV="1">
              <a:off x="1071063" y="2124147"/>
              <a:ext cx="3057"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39" name="直接连接符 165"/>
            <p:cNvCxnSpPr>
              <a:cxnSpLocks noChangeShapeType="1"/>
              <a:stCxn id="107535" idx="0"/>
            </p:cNvCxnSpPr>
            <p:nvPr/>
          </p:nvCxnSpPr>
          <p:spPr bwMode="auto">
            <a:xfrm flipV="1">
              <a:off x="1847659" y="2124146"/>
              <a:ext cx="1" cy="1217909"/>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40" name="直接连接符 166"/>
            <p:cNvCxnSpPr>
              <a:cxnSpLocks noChangeShapeType="1"/>
              <a:stCxn id="107535" idx="0"/>
            </p:cNvCxnSpPr>
            <p:nvPr/>
          </p:nvCxnSpPr>
          <p:spPr bwMode="auto">
            <a:xfrm flipV="1">
              <a:off x="6023992" y="1836114"/>
              <a:ext cx="0" cy="288032"/>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41" name="TextBox 6"/>
            <p:cNvSpPr txBox="1">
              <a:spLocks noChangeArrowheads="1"/>
            </p:cNvSpPr>
            <p:nvPr/>
          </p:nvSpPr>
          <p:spPr bwMode="auto">
            <a:xfrm>
              <a:off x="2111905" y="2501259"/>
              <a:ext cx="1128512" cy="28915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软件构建</a:t>
              </a:r>
            </a:p>
          </p:txBody>
        </p:sp>
        <p:sp>
          <p:nvSpPr>
            <p:cNvPr id="107542" name="TextBox 7"/>
            <p:cNvSpPr txBox="1">
              <a:spLocks noChangeArrowheads="1"/>
            </p:cNvSpPr>
            <p:nvPr/>
          </p:nvSpPr>
          <p:spPr bwMode="auto">
            <a:xfrm>
              <a:off x="2853382" y="3346729"/>
              <a:ext cx="1093883" cy="289157"/>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软件测试</a:t>
              </a:r>
            </a:p>
          </p:txBody>
        </p:sp>
        <p:cxnSp>
          <p:nvCxnSpPr>
            <p:cNvPr id="107543" name="直接连接符 169"/>
            <p:cNvCxnSpPr>
              <a:cxnSpLocks noChangeShapeType="1"/>
              <a:stCxn id="107541" idx="0"/>
            </p:cNvCxnSpPr>
            <p:nvPr/>
          </p:nvCxnSpPr>
          <p:spPr bwMode="auto">
            <a:xfrm flipV="1">
              <a:off x="2675743" y="2128630"/>
              <a:ext cx="3057"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44" name="TextBox 6"/>
            <p:cNvSpPr txBox="1">
              <a:spLocks noChangeArrowheads="1"/>
            </p:cNvSpPr>
            <p:nvPr/>
          </p:nvSpPr>
          <p:spPr bwMode="auto">
            <a:xfrm>
              <a:off x="3523563" y="2515402"/>
              <a:ext cx="1128512" cy="28915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软件维护</a:t>
              </a:r>
            </a:p>
          </p:txBody>
        </p:sp>
        <p:sp>
          <p:nvSpPr>
            <p:cNvPr id="107545" name="TextBox 7"/>
            <p:cNvSpPr txBox="1">
              <a:spLocks noChangeArrowheads="1"/>
            </p:cNvSpPr>
            <p:nvPr/>
          </p:nvSpPr>
          <p:spPr bwMode="auto">
            <a:xfrm>
              <a:off x="4332261" y="3327871"/>
              <a:ext cx="1091845" cy="487167"/>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软件配置</a:t>
              </a:r>
              <a:endParaRPr lang="en-US" altLang="zh-CN" sz="1300">
                <a:latin typeface="Calibri" panose="020F0502020204030204" pitchFamily="34" charset="0"/>
              </a:endParaRPr>
            </a:p>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管理</a:t>
              </a:r>
            </a:p>
          </p:txBody>
        </p:sp>
        <p:cxnSp>
          <p:nvCxnSpPr>
            <p:cNvPr id="107546" name="直接连接符 172"/>
            <p:cNvCxnSpPr>
              <a:cxnSpLocks noChangeShapeType="1"/>
              <a:stCxn id="107544" idx="0"/>
            </p:cNvCxnSpPr>
            <p:nvPr/>
          </p:nvCxnSpPr>
          <p:spPr bwMode="auto">
            <a:xfrm flipV="1">
              <a:off x="4087683" y="2142076"/>
              <a:ext cx="3057"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47" name="TextBox 6"/>
            <p:cNvSpPr txBox="1">
              <a:spLocks noChangeArrowheads="1"/>
            </p:cNvSpPr>
            <p:nvPr/>
          </p:nvSpPr>
          <p:spPr bwMode="auto">
            <a:xfrm>
              <a:off x="5128739" y="2520117"/>
              <a:ext cx="1128512" cy="48716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软件工程</a:t>
              </a:r>
              <a:endParaRPr lang="en-US" altLang="zh-CN" sz="13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管理</a:t>
              </a:r>
            </a:p>
          </p:txBody>
        </p:sp>
        <p:sp>
          <p:nvSpPr>
            <p:cNvPr id="107548" name="TextBox 7"/>
            <p:cNvSpPr txBox="1">
              <a:spLocks noChangeArrowheads="1"/>
            </p:cNvSpPr>
            <p:nvPr/>
          </p:nvSpPr>
          <p:spPr bwMode="auto">
            <a:xfrm>
              <a:off x="5754105" y="3364015"/>
              <a:ext cx="1307770" cy="487167"/>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软件工程</a:t>
              </a:r>
              <a:endParaRPr lang="en-US" altLang="zh-CN" sz="13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模型与方法</a:t>
              </a:r>
            </a:p>
          </p:txBody>
        </p:sp>
        <p:cxnSp>
          <p:nvCxnSpPr>
            <p:cNvPr id="107549" name="直接连接符 175"/>
            <p:cNvCxnSpPr>
              <a:cxnSpLocks noChangeShapeType="1"/>
              <a:stCxn id="107547" idx="0"/>
            </p:cNvCxnSpPr>
            <p:nvPr/>
          </p:nvCxnSpPr>
          <p:spPr bwMode="auto">
            <a:xfrm flipV="1">
              <a:off x="5692362" y="2146561"/>
              <a:ext cx="3057" cy="37286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50" name="直接连接符 176"/>
            <p:cNvCxnSpPr>
              <a:cxnSpLocks noChangeShapeType="1"/>
              <a:stCxn id="107547" idx="0"/>
            </p:cNvCxnSpPr>
            <p:nvPr/>
          </p:nvCxnSpPr>
          <p:spPr bwMode="auto">
            <a:xfrm flipV="1">
              <a:off x="6394445" y="2110792"/>
              <a:ext cx="3346" cy="1253676"/>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51" name="TextBox 6"/>
            <p:cNvSpPr txBox="1">
              <a:spLocks noChangeArrowheads="1"/>
            </p:cNvSpPr>
            <p:nvPr/>
          </p:nvSpPr>
          <p:spPr bwMode="auto">
            <a:xfrm>
              <a:off x="6682988" y="2542118"/>
              <a:ext cx="1128512" cy="48716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软件工程</a:t>
              </a:r>
              <a:endParaRPr lang="en-US" altLang="zh-CN" sz="13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过程</a:t>
              </a:r>
            </a:p>
          </p:txBody>
        </p:sp>
        <p:sp>
          <p:nvSpPr>
            <p:cNvPr id="107552" name="TextBox 7"/>
            <p:cNvSpPr txBox="1">
              <a:spLocks noChangeArrowheads="1"/>
            </p:cNvSpPr>
            <p:nvPr/>
          </p:nvSpPr>
          <p:spPr bwMode="auto">
            <a:xfrm>
              <a:off x="7483539" y="3387588"/>
              <a:ext cx="1093882" cy="289157"/>
            </a:xfrm>
            <a:prstGeom prst="rect">
              <a:avLst/>
            </a:prstGeom>
            <a:solidFill>
              <a:srgbClr val="B4C7E7"/>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软件质量</a:t>
              </a:r>
            </a:p>
          </p:txBody>
        </p:sp>
        <p:cxnSp>
          <p:nvCxnSpPr>
            <p:cNvPr id="107553" name="直接连接符 179"/>
            <p:cNvCxnSpPr>
              <a:cxnSpLocks noChangeShapeType="1"/>
              <a:stCxn id="107551" idx="0"/>
            </p:cNvCxnSpPr>
            <p:nvPr/>
          </p:nvCxnSpPr>
          <p:spPr bwMode="auto">
            <a:xfrm flipH="1" flipV="1">
              <a:off x="7243889" y="2151137"/>
              <a:ext cx="3857" cy="390701"/>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54" name="TextBox 6"/>
            <p:cNvSpPr txBox="1">
              <a:spLocks noChangeArrowheads="1"/>
            </p:cNvSpPr>
            <p:nvPr/>
          </p:nvSpPr>
          <p:spPr bwMode="auto">
            <a:xfrm>
              <a:off x="8288164" y="2546832"/>
              <a:ext cx="1128512" cy="48716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软件工程</a:t>
              </a:r>
              <a:endParaRPr lang="en-US" altLang="zh-CN" sz="1300">
                <a:latin typeface="Calibri" panose="020F0502020204030204" pitchFamily="34" charset="0"/>
              </a:endParaRPr>
            </a:p>
            <a:p>
              <a:pPr algn="ct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经济学</a:t>
              </a:r>
            </a:p>
          </p:txBody>
        </p:sp>
        <p:sp>
          <p:nvSpPr>
            <p:cNvPr id="107555" name="TextBox 7"/>
            <p:cNvSpPr txBox="1">
              <a:spLocks noChangeArrowheads="1"/>
            </p:cNvSpPr>
            <p:nvPr/>
          </p:nvSpPr>
          <p:spPr bwMode="auto">
            <a:xfrm>
              <a:off x="9043900" y="3338871"/>
              <a:ext cx="1093882" cy="487167"/>
            </a:xfrm>
            <a:prstGeom prst="rect">
              <a:avLst/>
            </a:prstGeom>
            <a:solidFill>
              <a:srgbClr val="00B0F0"/>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软件服务</a:t>
              </a:r>
              <a:endParaRPr lang="en-US" altLang="zh-CN" sz="1300">
                <a:latin typeface="Calibri" panose="020F0502020204030204" pitchFamily="34" charset="0"/>
              </a:endParaRPr>
            </a:p>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工程</a:t>
              </a:r>
            </a:p>
          </p:txBody>
        </p:sp>
        <p:cxnSp>
          <p:nvCxnSpPr>
            <p:cNvPr id="107556" name="直接连接符 182"/>
            <p:cNvCxnSpPr>
              <a:cxnSpLocks noChangeShapeType="1"/>
              <a:stCxn id="107554" idx="0"/>
            </p:cNvCxnSpPr>
            <p:nvPr/>
          </p:nvCxnSpPr>
          <p:spPr bwMode="auto">
            <a:xfrm flipV="1">
              <a:off x="8852426" y="2151135"/>
              <a:ext cx="6802" cy="395186"/>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57" name="TextBox 6"/>
            <p:cNvSpPr txBox="1">
              <a:spLocks noChangeArrowheads="1"/>
            </p:cNvSpPr>
            <p:nvPr/>
          </p:nvSpPr>
          <p:spPr bwMode="auto">
            <a:xfrm>
              <a:off x="9699822" y="2559404"/>
              <a:ext cx="1128512" cy="487167"/>
            </a:xfrm>
            <a:prstGeom prst="rect">
              <a:avLst/>
            </a:prstGeom>
            <a:solidFill>
              <a:srgbClr val="00B0F0"/>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软件工程</a:t>
              </a:r>
              <a:endParaRPr lang="en-US" altLang="zh-CN" sz="1300">
                <a:latin typeface="Calibri" panose="020F0502020204030204" pitchFamily="34" charset="0"/>
              </a:endParaRPr>
            </a:p>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典型应用</a:t>
              </a:r>
            </a:p>
          </p:txBody>
        </p:sp>
        <p:sp>
          <p:nvSpPr>
            <p:cNvPr id="107558" name="TextBox 7"/>
            <p:cNvSpPr txBox="1">
              <a:spLocks noChangeArrowheads="1"/>
            </p:cNvSpPr>
            <p:nvPr/>
          </p:nvSpPr>
          <p:spPr bwMode="auto">
            <a:xfrm>
              <a:off x="10441299" y="3327871"/>
              <a:ext cx="1091845" cy="487167"/>
            </a:xfrm>
            <a:prstGeom prst="rect">
              <a:avLst/>
            </a:prstGeom>
            <a:solidFill>
              <a:srgbClr val="66FFFF"/>
            </a:solidFill>
            <a:ln w="19050">
              <a:solidFill>
                <a:srgbClr val="000000"/>
              </a:solidFill>
              <a:round/>
              <a:headEnd/>
              <a:tailEnd/>
            </a:ln>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软件工程</a:t>
              </a:r>
              <a:endParaRPr lang="en-US" altLang="zh-CN" sz="1300">
                <a:latin typeface="Calibri" panose="020F0502020204030204" pitchFamily="34" charset="0"/>
              </a:endParaRPr>
            </a:p>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职业实践</a:t>
              </a:r>
            </a:p>
          </p:txBody>
        </p:sp>
        <p:cxnSp>
          <p:nvCxnSpPr>
            <p:cNvPr id="107559" name="直接连接符 185"/>
            <p:cNvCxnSpPr>
              <a:cxnSpLocks noChangeShapeType="1"/>
              <a:stCxn id="107557" idx="0"/>
            </p:cNvCxnSpPr>
            <p:nvPr/>
          </p:nvCxnSpPr>
          <p:spPr bwMode="auto">
            <a:xfrm flipV="1">
              <a:off x="10264366" y="2151135"/>
              <a:ext cx="0" cy="40863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60" name="直接连接符 186"/>
            <p:cNvCxnSpPr>
              <a:cxnSpLocks noChangeShapeType="1"/>
              <a:stCxn id="107557" idx="0"/>
            </p:cNvCxnSpPr>
            <p:nvPr/>
          </p:nvCxnSpPr>
          <p:spPr bwMode="auto">
            <a:xfrm flipH="1" flipV="1">
              <a:off x="11768782" y="2146652"/>
              <a:ext cx="10842" cy="2183301"/>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61" name="直接连接符 187"/>
            <p:cNvCxnSpPr>
              <a:cxnSpLocks noChangeShapeType="1"/>
              <a:stCxn id="107557" idx="0"/>
            </p:cNvCxnSpPr>
            <p:nvPr/>
          </p:nvCxnSpPr>
          <p:spPr bwMode="auto">
            <a:xfrm>
              <a:off x="5365222" y="4329953"/>
              <a:ext cx="6401428"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62" name="TextBox 6"/>
            <p:cNvSpPr txBox="1">
              <a:spLocks noChangeArrowheads="1"/>
            </p:cNvSpPr>
            <p:nvPr/>
          </p:nvSpPr>
          <p:spPr bwMode="auto">
            <a:xfrm>
              <a:off x="4827259" y="4706082"/>
              <a:ext cx="1128512" cy="290729"/>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计算基础</a:t>
              </a:r>
            </a:p>
          </p:txBody>
        </p:sp>
        <p:cxnSp>
          <p:nvCxnSpPr>
            <p:cNvPr id="107563" name="直接连接符 189"/>
            <p:cNvCxnSpPr>
              <a:cxnSpLocks noChangeShapeType="1"/>
              <a:stCxn id="107562" idx="0"/>
            </p:cNvCxnSpPr>
            <p:nvPr/>
          </p:nvCxnSpPr>
          <p:spPr bwMode="auto">
            <a:xfrm flipV="1">
              <a:off x="5392049" y="4333942"/>
              <a:ext cx="3057" cy="372866"/>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64" name="TextBox 6"/>
            <p:cNvSpPr txBox="1">
              <a:spLocks noChangeArrowheads="1"/>
            </p:cNvSpPr>
            <p:nvPr/>
          </p:nvSpPr>
          <p:spPr bwMode="auto">
            <a:xfrm>
              <a:off x="6432435" y="4710797"/>
              <a:ext cx="1128512" cy="28915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工程基础</a:t>
              </a:r>
            </a:p>
          </p:txBody>
        </p:sp>
        <p:cxnSp>
          <p:nvCxnSpPr>
            <p:cNvPr id="107565" name="直接连接符 191"/>
            <p:cNvCxnSpPr>
              <a:cxnSpLocks noChangeShapeType="1"/>
              <a:stCxn id="107564" idx="0"/>
            </p:cNvCxnSpPr>
            <p:nvPr/>
          </p:nvCxnSpPr>
          <p:spPr bwMode="auto">
            <a:xfrm flipV="1">
              <a:off x="6996728" y="4338424"/>
              <a:ext cx="3057" cy="37286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sp>
          <p:nvSpPr>
            <p:cNvPr id="107566" name="TextBox 6"/>
            <p:cNvSpPr txBox="1">
              <a:spLocks noChangeArrowheads="1"/>
            </p:cNvSpPr>
            <p:nvPr/>
          </p:nvSpPr>
          <p:spPr bwMode="auto">
            <a:xfrm>
              <a:off x="7844092" y="4724940"/>
              <a:ext cx="1128512" cy="289157"/>
            </a:xfrm>
            <a:prstGeom prst="rect">
              <a:avLst/>
            </a:prstGeom>
            <a:solidFill>
              <a:srgbClr val="B4C7E7"/>
            </a:solidFill>
            <a:ln w="19050">
              <a:solidFill>
                <a:srgbClr val="000000"/>
              </a:solidFill>
              <a:round/>
              <a:headEnd/>
              <a:tailEnd/>
            </a:ln>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sz="1300">
                  <a:latin typeface="Calibri" panose="020F0502020204030204" pitchFamily="34" charset="0"/>
                </a:rPr>
                <a:t>数学基础</a:t>
              </a:r>
            </a:p>
          </p:txBody>
        </p:sp>
        <p:cxnSp>
          <p:nvCxnSpPr>
            <p:cNvPr id="107567" name="直接连接符 193"/>
            <p:cNvCxnSpPr>
              <a:cxnSpLocks noChangeShapeType="1"/>
              <a:stCxn id="107566" idx="0"/>
            </p:cNvCxnSpPr>
            <p:nvPr/>
          </p:nvCxnSpPr>
          <p:spPr bwMode="auto">
            <a:xfrm flipV="1">
              <a:off x="8408669" y="4351871"/>
              <a:ext cx="3057" cy="372867"/>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cxnSp>
        <p:nvCxnSpPr>
          <p:cNvPr id="107525" name="直接连接符 194"/>
          <p:cNvCxnSpPr>
            <a:cxnSpLocks noChangeShapeType="1"/>
            <a:stCxn id="107566" idx="0"/>
          </p:cNvCxnSpPr>
          <p:nvPr/>
        </p:nvCxnSpPr>
        <p:spPr bwMode="auto">
          <a:xfrm flipV="1">
            <a:off x="2411413" y="2816225"/>
            <a:ext cx="0" cy="118903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107526" name="直接连接符 195"/>
          <p:cNvCxnSpPr>
            <a:cxnSpLocks noChangeShapeType="1"/>
            <a:stCxn id="107552" idx="0"/>
          </p:cNvCxnSpPr>
          <p:nvPr/>
        </p:nvCxnSpPr>
        <p:spPr bwMode="auto">
          <a:xfrm flipH="1" flipV="1">
            <a:off x="5995988" y="2806700"/>
            <a:ext cx="9525" cy="1258888"/>
          </a:xfrm>
          <a:prstGeom prst="line">
            <a:avLst/>
          </a:prstGeom>
          <a:noFill/>
          <a:ln w="12700">
            <a:solidFill>
              <a:srgbClr val="080808"/>
            </a:solidFill>
            <a:miter lim="800000"/>
            <a:headEnd/>
            <a:tailEnd/>
          </a:ln>
          <a:extLst>
            <a:ext uri="{909E8E84-426E-40DD-AFC4-6F175D3DCCD1}">
              <a14:hiddenFill xmlns:a14="http://schemas.microsoft.com/office/drawing/2010/main">
                <a:noFill/>
              </a14:hiddenFill>
            </a:ext>
          </a:extLst>
        </p:spPr>
      </p:cxnSp>
      <p:cxnSp>
        <p:nvCxnSpPr>
          <p:cNvPr id="107527" name="直接连接符 196"/>
          <p:cNvCxnSpPr>
            <a:cxnSpLocks noChangeShapeType="1"/>
            <a:stCxn id="107552" idx="0"/>
          </p:cNvCxnSpPr>
          <p:nvPr/>
        </p:nvCxnSpPr>
        <p:spPr bwMode="auto">
          <a:xfrm flipV="1">
            <a:off x="7202488" y="2827338"/>
            <a:ext cx="11112" cy="1177925"/>
          </a:xfrm>
          <a:prstGeom prst="line">
            <a:avLst/>
          </a:prstGeom>
          <a:noFill/>
          <a:ln w="12700">
            <a:solidFill>
              <a:srgbClr val="080808"/>
            </a:solidFill>
            <a:miter lim="800000"/>
            <a:headEnd/>
            <a:tailEnd/>
          </a:ln>
          <a:extLst>
            <a:ext uri="{909E8E84-426E-40DD-AFC4-6F175D3DCCD1}">
              <a14:hiddenFill xmlns:a14="http://schemas.microsoft.com/office/drawing/2010/main">
                <a:noFill/>
              </a14:hiddenFill>
            </a:ext>
          </a:extLst>
        </p:spPr>
      </p:cxnSp>
      <p:cxnSp>
        <p:nvCxnSpPr>
          <p:cNvPr id="107528" name="直接连接符 197"/>
          <p:cNvCxnSpPr>
            <a:cxnSpLocks noChangeShapeType="1"/>
            <a:stCxn id="107552" idx="0"/>
          </p:cNvCxnSpPr>
          <p:nvPr/>
        </p:nvCxnSpPr>
        <p:spPr bwMode="auto">
          <a:xfrm flipV="1">
            <a:off x="8316913" y="2835275"/>
            <a:ext cx="1587" cy="1169988"/>
          </a:xfrm>
          <a:prstGeom prst="line">
            <a:avLst/>
          </a:prstGeom>
          <a:noFill/>
          <a:ln w="12700">
            <a:solidFill>
              <a:srgbClr val="080808"/>
            </a:solidFill>
            <a:miter lim="800000"/>
            <a:headEnd/>
            <a:tailEnd/>
          </a:ln>
          <a:extLst>
            <a:ext uri="{909E8E84-426E-40DD-AFC4-6F175D3DCCD1}">
              <a14:hiddenFill xmlns:a14="http://schemas.microsoft.com/office/drawing/2010/main">
                <a:noFill/>
              </a14:hiddenFill>
            </a:ext>
          </a:extLst>
        </p:spPr>
      </p:cxnSp>
      <p:cxnSp>
        <p:nvCxnSpPr>
          <p:cNvPr id="107529" name="直接连接符 198"/>
          <p:cNvCxnSpPr>
            <a:cxnSpLocks noChangeShapeType="1"/>
            <a:stCxn id="107552" idx="0"/>
          </p:cNvCxnSpPr>
          <p:nvPr/>
        </p:nvCxnSpPr>
        <p:spPr bwMode="auto">
          <a:xfrm flipV="1">
            <a:off x="3563938" y="2816225"/>
            <a:ext cx="0" cy="1189038"/>
          </a:xfrm>
          <a:prstGeom prst="line">
            <a:avLst/>
          </a:prstGeom>
          <a:noFill/>
          <a:ln w="28575">
            <a:solidFill>
              <a:srgbClr val="00B050"/>
            </a:solidFill>
            <a:miter lim="800000"/>
            <a:headEnd/>
            <a:tailEnd/>
          </a:ln>
          <a:extLst>
            <a:ext uri="{909E8E84-426E-40DD-AFC4-6F175D3DCCD1}">
              <a14:hiddenFill xmlns:a14="http://schemas.microsoft.com/office/drawing/2010/main">
                <a:noFill/>
              </a14:hiddenFill>
            </a:ext>
          </a:extLst>
        </p:spPr>
      </p:cxnSp>
      <p:sp>
        <p:nvSpPr>
          <p:cNvPr id="200" name="线形标注 1 199"/>
          <p:cNvSpPr/>
          <p:nvPr/>
        </p:nvSpPr>
        <p:spPr bwMode="auto">
          <a:xfrm>
            <a:off x="4813300" y="4765675"/>
            <a:ext cx="2813050" cy="1638300"/>
          </a:xfrm>
          <a:prstGeom prst="borderCallout1">
            <a:avLst>
              <a:gd name="adj1" fmla="val -815"/>
              <a:gd name="adj2" fmla="val 84954"/>
              <a:gd name="adj3" fmla="val -15224"/>
              <a:gd name="adj4" fmla="val 85216"/>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服务体系结构与设计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软件服务使能技术</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服务业务分析</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服务管理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服务应用实践</a:t>
            </a:r>
          </a:p>
        </p:txBody>
      </p:sp>
      <p:sp>
        <p:nvSpPr>
          <p:cNvPr id="201" name="线形标注 1 200"/>
          <p:cNvSpPr/>
          <p:nvPr/>
        </p:nvSpPr>
        <p:spPr bwMode="auto">
          <a:xfrm>
            <a:off x="3492500" y="1987550"/>
            <a:ext cx="3582988" cy="3836988"/>
          </a:xfrm>
          <a:prstGeom prst="borderCallout1">
            <a:avLst>
              <a:gd name="adj1" fmla="val 39531"/>
              <a:gd name="adj2" fmla="val 100198"/>
              <a:gd name="adj3" fmla="val 39467"/>
              <a:gd name="adj4" fmla="val 106288"/>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互联网计算</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信息系统与数据处理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金融与电子商务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信息安全与安全软件</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嵌入式系统与工业过程控制</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电信与移动通信</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科学计算</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多媒体</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游戏和娱乐系统</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地理信息系统与</a:t>
            </a:r>
            <a:r>
              <a:rPr lang="en-US" altLang="zh-CN" sz="2000" b="1" kern="0" dirty="0">
                <a:solidFill>
                  <a:srgbClr val="080808"/>
                </a:solidFill>
                <a:latin typeface="Times New Roman" panose="02020603050405020304" pitchFamily="18" charset="0"/>
                <a:ea typeface="+mn-ea"/>
                <a:sym typeface="+mn-ea"/>
              </a:rPr>
              <a:t>3S</a:t>
            </a:r>
            <a:r>
              <a:rPr lang="zh-CN" altLang="en-US" sz="2000" b="1" kern="0" dirty="0">
                <a:solidFill>
                  <a:srgbClr val="080808"/>
                </a:solidFill>
                <a:latin typeface="Times New Roman" panose="02020603050405020304" pitchFamily="18" charset="0"/>
                <a:ea typeface="+mn-ea"/>
                <a:sym typeface="+mn-ea"/>
              </a:rPr>
              <a:t>系统</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语言信息处理</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其他行业软件应用</a:t>
            </a:r>
          </a:p>
        </p:txBody>
      </p:sp>
      <p:sp>
        <p:nvSpPr>
          <p:cNvPr id="202" name="线形标注 1 201"/>
          <p:cNvSpPr/>
          <p:nvPr/>
        </p:nvSpPr>
        <p:spPr bwMode="auto">
          <a:xfrm>
            <a:off x="5292725" y="4778375"/>
            <a:ext cx="3556000" cy="1633538"/>
          </a:xfrm>
          <a:prstGeom prst="borderCallout1">
            <a:avLst>
              <a:gd name="adj1" fmla="val 73"/>
              <a:gd name="adj2" fmla="val 85362"/>
              <a:gd name="adj3" fmla="val -15224"/>
              <a:gd name="adj4" fmla="val 85216"/>
            </a:avLst>
          </a:prstGeom>
          <a:solidFill>
            <a:srgbClr val="FFFFFF"/>
          </a:solidFill>
          <a:ln w="28575" cap="flat" cmpd="sng" algn="ctr">
            <a:solidFill>
              <a:srgbClr val="00B050"/>
            </a:solidFill>
            <a:prstDash val="solid"/>
            <a:round/>
            <a:headEnd type="none" w="med" len="med"/>
            <a:tailEnd type="none" w="med" len="med"/>
          </a:ln>
          <a:effectLst/>
        </p:spPr>
        <p:txBody>
          <a:bodyPr/>
          <a:lstStyle/>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职业技能</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团队动力和心理学</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沟通技巧</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企业软件开发与管理实践</a:t>
            </a:r>
            <a:endParaRPr lang="en-US" altLang="zh-CN" sz="2000" b="1" kern="0" dirty="0">
              <a:solidFill>
                <a:srgbClr val="080808"/>
              </a:solidFill>
              <a:latin typeface="Times New Roman" panose="02020603050405020304" pitchFamily="18" charset="0"/>
              <a:ea typeface="+mn-ea"/>
              <a:sym typeface="+mn-ea"/>
            </a:endParaRPr>
          </a:p>
          <a:p>
            <a:pPr marL="174625" indent="-174625" eaLnBrk="1" fontAlgn="auto" hangingPunct="1">
              <a:spcBef>
                <a:spcPts val="0"/>
              </a:spcBef>
              <a:spcAft>
                <a:spcPts val="0"/>
              </a:spcAft>
              <a:buClr>
                <a:srgbClr val="FF0000"/>
              </a:buClr>
              <a:buFont typeface="Arial" panose="020B0604020202020204" pitchFamily="34" charset="0"/>
              <a:buChar char="•"/>
              <a:defRPr/>
            </a:pPr>
            <a:r>
              <a:rPr lang="zh-CN" altLang="en-US" sz="2000" b="1" kern="0" dirty="0">
                <a:solidFill>
                  <a:srgbClr val="080808"/>
                </a:solidFill>
                <a:latin typeface="Times New Roman" panose="02020603050405020304" pitchFamily="18" charset="0"/>
                <a:ea typeface="+mn-ea"/>
                <a:sym typeface="+mn-ea"/>
              </a:rPr>
              <a:t>软件生命周期项目开发实践</a:t>
            </a:r>
          </a:p>
        </p:txBody>
      </p:sp>
      <p:sp>
        <p:nvSpPr>
          <p:cNvPr id="4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
        <p:nvSpPr>
          <p:cNvPr id="49"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软件工程知识体系：</a:t>
            </a: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C-SWEBOK</a:t>
            </a:r>
            <a:r>
              <a:rPr lang="zh-CN" altLang="en-US"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（中国软件工程教指委）</a:t>
            </a:r>
            <a:endParaRPr lang="zh-CN" altLang="en-US" sz="20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anim calcmode="lin" valueType="num">
                                      <p:cBhvr>
                                        <p:cTn id="8" dur="1000" fill="hold"/>
                                        <p:tgtEl>
                                          <p:spTgt spid="200"/>
                                        </p:tgtEl>
                                        <p:attrNameLst>
                                          <p:attrName>ppt_x</p:attrName>
                                        </p:attrNameLst>
                                      </p:cBhvr>
                                      <p:tavLst>
                                        <p:tav tm="0">
                                          <p:val>
                                            <p:strVal val="#ppt_x"/>
                                          </p:val>
                                        </p:tav>
                                        <p:tav tm="100000">
                                          <p:val>
                                            <p:strVal val="#ppt_x"/>
                                          </p:val>
                                        </p:tav>
                                      </p:tavLst>
                                    </p:anim>
                                    <p:anim calcmode="lin" valueType="num">
                                      <p:cBhvr>
                                        <p:cTn id="9" dur="1000" fill="hold"/>
                                        <p:tgtEl>
                                          <p:spTgt spid="20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00"/>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01"/>
                                        </p:tgtEl>
                                        <p:attrNameLst>
                                          <p:attrName>style.visibility</p:attrName>
                                        </p:attrNameLst>
                                      </p:cBhvr>
                                      <p:to>
                                        <p:strVal val="visible"/>
                                      </p:to>
                                    </p:set>
                                    <p:animEffect transition="in" filter="wipe(left)">
                                      <p:cBhvr>
                                        <p:cTn id="14" dur="500"/>
                                        <p:tgtEl>
                                          <p:spTgt spid="201"/>
                                        </p:tgtEl>
                                      </p:cBhvr>
                                    </p:animEffect>
                                  </p:childTnLst>
                                  <p:subTnLst>
                                    <p:set>
                                      <p:cBhvr override="childStyle">
                                        <p:cTn dur="1" fill="hold" display="0" masterRel="nextClick" afterEffect="1"/>
                                        <p:tgtEl>
                                          <p:spTgt spid="20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2"/>
                                        </p:tgtEl>
                                        <p:attrNameLst>
                                          <p:attrName>style.visibility</p:attrName>
                                        </p:attrNameLst>
                                      </p:cBhvr>
                                      <p:to>
                                        <p:strVal val="visible"/>
                                      </p:to>
                                    </p:set>
                                    <p:animEffect transition="in" filter="fade">
                                      <p:cBhvr>
                                        <p:cTn id="19" dur="1000"/>
                                        <p:tgtEl>
                                          <p:spTgt spid="202"/>
                                        </p:tgtEl>
                                      </p:cBhvr>
                                    </p:animEffect>
                                    <p:anim calcmode="lin" valueType="num">
                                      <p:cBhvr>
                                        <p:cTn id="20" dur="1000" fill="hold"/>
                                        <p:tgtEl>
                                          <p:spTgt spid="202"/>
                                        </p:tgtEl>
                                        <p:attrNameLst>
                                          <p:attrName>ppt_x</p:attrName>
                                        </p:attrNameLst>
                                      </p:cBhvr>
                                      <p:tavLst>
                                        <p:tav tm="0">
                                          <p:val>
                                            <p:strVal val="#ppt_x"/>
                                          </p:val>
                                        </p:tav>
                                        <p:tav tm="100000">
                                          <p:val>
                                            <p:strVal val="#ppt_x"/>
                                          </p:val>
                                        </p:tav>
                                      </p:tavLst>
                                    </p:anim>
                                    <p:anim calcmode="lin" valueType="num">
                                      <p:cBhvr>
                                        <p:cTn id="21" dur="1000" fill="hold"/>
                                        <p:tgtEl>
                                          <p:spTgt spid="20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en-US" altLang="zh-CN" sz="2400" dirty="0" smtClean="0">
                <a:solidFill>
                  <a:schemeClr val="tx2"/>
                </a:solidFill>
                <a:latin typeface="Times New Roman" panose="02020603050405020304" pitchFamily="18" charset="0"/>
                <a:cs typeface="Times New Roman" panose="02020603050405020304" pitchFamily="18" charset="0"/>
              </a:rPr>
              <a:t>1.1 </a:t>
            </a:r>
            <a:r>
              <a:rPr lang="zh-CN" altLang="en-US" sz="2400" dirty="0" smtClean="0">
                <a:solidFill>
                  <a:schemeClr val="tx2"/>
                </a:solidFill>
                <a:latin typeface="Times New Roman" panose="02020603050405020304" pitchFamily="18" charset="0"/>
                <a:cs typeface="Times New Roman" panose="02020603050405020304" pitchFamily="18" charset="0"/>
              </a:rPr>
              <a:t>软件的基本概念</a:t>
            </a:r>
            <a:endParaRPr lang="en-US" altLang="zh-CN" sz="2400"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1.1.1</a:t>
            </a:r>
            <a:r>
              <a:rPr lang="zh-CN" altLang="en-US" b="1" dirty="0" smtClean="0">
                <a:latin typeface="Times New Roman" panose="02020603050405020304" pitchFamily="18" charset="0"/>
                <a:cs typeface="Times New Roman" panose="02020603050405020304" pitchFamily="18" charset="0"/>
              </a:rPr>
              <a:t> 什么是软件</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en-US" altLang="zh-CN" b="1" dirty="0" smtClean="0">
                <a:latin typeface="Times New Roman" panose="02020603050405020304" pitchFamily="18" charset="0"/>
                <a:cs typeface="Times New Roman" panose="02020603050405020304" pitchFamily="18" charset="0"/>
              </a:rPr>
              <a:t>1.1.2</a:t>
            </a:r>
            <a:r>
              <a:rPr lang="zh-CN" altLang="en-US" b="1" dirty="0" smtClean="0">
                <a:latin typeface="Times New Roman" panose="02020603050405020304" pitchFamily="18" charset="0"/>
                <a:cs typeface="Times New Roman" panose="02020603050405020304" pitchFamily="18" charset="0"/>
              </a:rPr>
              <a:t> 软件的发展</a:t>
            </a:r>
            <a:endParaRPr lang="en-US" altLang="zh-CN" b="1" dirty="0" smtClean="0">
              <a:latin typeface="Times New Roman" panose="02020603050405020304" pitchFamily="18" charset="0"/>
              <a:cs typeface="Times New Roman" panose="02020603050405020304" pitchFamily="18" charset="0"/>
            </a:endParaRPr>
          </a:p>
          <a:p>
            <a:pPr eaLnBrk="1" hangingPunct="1"/>
            <a:r>
              <a:rPr lang="en-US" altLang="zh-CN" sz="2400" dirty="0" smtClean="0">
                <a:solidFill>
                  <a:schemeClr val="tx1"/>
                </a:solidFill>
                <a:latin typeface="Times New Roman" panose="02020603050405020304" pitchFamily="18" charset="0"/>
                <a:cs typeface="Times New Roman" panose="02020603050405020304" pitchFamily="18" charset="0"/>
              </a:rPr>
              <a:t>1.2 </a:t>
            </a:r>
            <a:r>
              <a:rPr lang="zh-CN" altLang="en-US" sz="2400" dirty="0" smtClean="0">
                <a:solidFill>
                  <a:schemeClr val="tx1"/>
                </a:solidFill>
                <a:latin typeface="Times New Roman" panose="02020603050405020304" pitchFamily="18" charset="0"/>
                <a:cs typeface="Times New Roman" panose="02020603050405020304" pitchFamily="18" charset="0"/>
              </a:rPr>
              <a:t>软件工程的基本概念</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chemeClr val="tx1"/>
                </a:solidFill>
                <a:latin typeface="Times New Roman" panose="02020603050405020304" pitchFamily="18" charset="0"/>
                <a:cs typeface="Times New Roman" panose="02020603050405020304" pitchFamily="18" charset="0"/>
              </a:rPr>
              <a:t>1.2.1</a:t>
            </a:r>
            <a:r>
              <a:rPr lang="zh-CN" altLang="en-US" b="1" dirty="0" smtClean="0">
                <a:solidFill>
                  <a:schemeClr val="tx1"/>
                </a:solidFill>
                <a:latin typeface="Times New Roman" panose="02020603050405020304" pitchFamily="18" charset="0"/>
                <a:cs typeface="Times New Roman" panose="02020603050405020304" pitchFamily="18" charset="0"/>
              </a:rPr>
              <a:t> 软件工程产生的历史根源</a:t>
            </a:r>
            <a:endParaRPr lang="en-US" altLang="zh-CN" b="1" dirty="0" smtClean="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chemeClr val="tx1"/>
                </a:solidFill>
                <a:latin typeface="Times New Roman" panose="02020603050405020304" pitchFamily="18" charset="0"/>
                <a:cs typeface="Times New Roman" panose="02020603050405020304" pitchFamily="18" charset="0"/>
              </a:rPr>
              <a:t>1.2.2 </a:t>
            </a:r>
            <a:r>
              <a:rPr lang="zh-CN" altLang="en-US" b="1" dirty="0" smtClean="0">
                <a:solidFill>
                  <a:schemeClr val="tx1"/>
                </a:solidFill>
                <a:latin typeface="Times New Roman" panose="02020603050405020304" pitchFamily="18" charset="0"/>
                <a:cs typeface="Times New Roman" panose="02020603050405020304" pitchFamily="18" charset="0"/>
              </a:rPr>
              <a:t>软件工程的基本概念</a:t>
            </a:r>
            <a:endParaRPr lang="en-US" altLang="zh-CN" b="1" dirty="0" smtClean="0">
              <a:solidFill>
                <a:schemeClr val="tx1"/>
              </a:solidFill>
              <a:latin typeface="Times New Roman" panose="02020603050405020304" pitchFamily="18" charset="0"/>
              <a:cs typeface="Times New Roman" panose="02020603050405020304" pitchFamily="18" charset="0"/>
            </a:endParaRPr>
          </a:p>
          <a:p>
            <a:pPr lvl="1" eaLnBrk="1" hangingPunct="1"/>
            <a:r>
              <a:rPr lang="en-US" altLang="zh-CN" b="1" dirty="0" smtClean="0">
                <a:solidFill>
                  <a:schemeClr val="tx1"/>
                </a:solidFill>
                <a:latin typeface="Times New Roman" panose="02020603050405020304" pitchFamily="18" charset="0"/>
                <a:cs typeface="Times New Roman" panose="02020603050405020304" pitchFamily="18" charset="0"/>
              </a:rPr>
              <a:t>1.2.3 </a:t>
            </a:r>
            <a:r>
              <a:rPr lang="zh-CN" altLang="en-US" b="1" dirty="0" smtClean="0">
                <a:solidFill>
                  <a:schemeClr val="tx1"/>
                </a:solidFill>
                <a:latin typeface="Times New Roman" panose="02020603050405020304" pitchFamily="18" charset="0"/>
                <a:cs typeface="Times New Roman" panose="02020603050405020304" pitchFamily="18" charset="0"/>
              </a:rPr>
              <a:t>软件工程的知识体系</a:t>
            </a:r>
            <a:endParaRPr lang="en-US" altLang="zh-CN" b="1" dirty="0" smtClean="0">
              <a:solidFill>
                <a:schemeClr val="tx1"/>
              </a:solidFill>
              <a:latin typeface="Times New Roman" panose="02020603050405020304" pitchFamily="18" charset="0"/>
              <a:cs typeface="Times New Roman" panose="02020603050405020304" pitchFamily="18" charset="0"/>
            </a:endParaRPr>
          </a:p>
          <a:p>
            <a:pPr eaLnBrk="1" hangingPunct="1"/>
            <a:r>
              <a:rPr lang="en-US" altLang="zh-CN" sz="2400" dirty="0">
                <a:solidFill>
                  <a:srgbClr val="FF0000"/>
                </a:solidFill>
                <a:latin typeface="Times New Roman" panose="02020603050405020304" pitchFamily="18" charset="0"/>
                <a:cs typeface="Times New Roman" panose="02020603050405020304" pitchFamily="18" charset="0"/>
              </a:rPr>
              <a:t>1.3 </a:t>
            </a:r>
            <a:r>
              <a:rPr lang="zh-CN" altLang="en-US" sz="2400" dirty="0">
                <a:solidFill>
                  <a:srgbClr val="FF0000"/>
                </a:solidFill>
                <a:latin typeface="Times New Roman" panose="02020603050405020304" pitchFamily="18" charset="0"/>
                <a:cs typeface="Times New Roman" panose="02020603050405020304" pitchFamily="18" charset="0"/>
              </a:rPr>
              <a:t>软件工程工具</a:t>
            </a:r>
            <a:endParaRPr lang="en-US" altLang="zh-CN" sz="2400" dirty="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FF0000"/>
                </a:solidFill>
                <a:latin typeface="Times New Roman" panose="02020603050405020304" pitchFamily="18" charset="0"/>
                <a:cs typeface="Times New Roman" panose="02020603050405020304" pitchFamily="18" charset="0"/>
              </a:rPr>
              <a:t>CASE</a:t>
            </a:r>
            <a:r>
              <a:rPr lang="zh-CN" altLang="en-US" b="1" dirty="0">
                <a:solidFill>
                  <a:srgbClr val="FF0000"/>
                </a:solidFill>
                <a:latin typeface="Times New Roman" panose="02020603050405020304" pitchFamily="18" charset="0"/>
                <a:cs typeface="Times New Roman" panose="02020603050405020304" pitchFamily="18" charset="0"/>
              </a:rPr>
              <a:t>工具</a:t>
            </a:r>
            <a:endParaRPr lang="en-US" altLang="zh-CN" b="1" dirty="0">
              <a:solidFill>
                <a:srgbClr val="FF0000"/>
              </a:solidFill>
              <a:latin typeface="Times New Roman" panose="02020603050405020304" pitchFamily="18" charset="0"/>
              <a:cs typeface="Times New Roman" panose="02020603050405020304" pitchFamily="18" charset="0"/>
            </a:endParaRPr>
          </a:p>
          <a:p>
            <a:pPr marL="230187" lvl="1" indent="0" eaLnBrk="1" hangingPunct="1">
              <a:buNone/>
            </a:pPr>
            <a:endParaRPr lang="en-US" altLang="zh-CN" b="1" dirty="0" smtClean="0">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p>
        </p:txBody>
      </p:sp>
      <p:sp>
        <p:nvSpPr>
          <p:cNvPr id="4" name="Rectangle 3"/>
          <p:cNvSpPr>
            <a:spLocks noChangeArrowheads="1"/>
          </p:cNvSpPr>
          <p:nvPr/>
        </p:nvSpPr>
        <p:spPr bwMode="auto">
          <a:xfrm>
            <a:off x="2376488" y="599633"/>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mn-cs"/>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221210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软件过程与工具</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lvl="0" eaLnBrk="1" hangingPunct="1"/>
            <a:r>
              <a:rPr lang="en-US" altLang="zh-CN" sz="28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CASE</a:t>
            </a:r>
            <a:r>
              <a:rPr lang="zh-CN" altLang="en-US" sz="28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工具</a:t>
            </a:r>
            <a:r>
              <a:rPr lang="zh-CN" altLang="en-US" sz="20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Computer </a:t>
            </a: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Aided </a:t>
            </a:r>
            <a:r>
              <a:rPr lang="en-US" altLang="zh-CN" sz="2000"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Software Engineering</a:t>
            </a:r>
            <a:r>
              <a:rPr lang="zh-CN" altLang="en-US"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a:p>
            <a:pPr lvl="0" eaLnBrk="1" hangingPunct="1"/>
            <a:endPar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Rectangle 3"/>
          <p:cNvSpPr txBox="1">
            <a:spLocks noChangeArrowheads="1"/>
          </p:cNvSpPr>
          <p:nvPr/>
        </p:nvSpPr>
        <p:spPr bwMode="white">
          <a:xfrm>
            <a:off x="785813" y="1498600"/>
            <a:ext cx="7543800" cy="4711700"/>
          </a:xfrm>
          <a:prstGeom prst="rect">
            <a:avLst/>
          </a:prstGeom>
          <a:noFill/>
          <a:ln>
            <a:solidFill>
              <a:srgbClr val="CCFFCC"/>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marL="461963" indent="-461963" algn="l" rtl="0" eaLnBrk="0" fontAlgn="base" hangingPunct="0">
              <a:spcBef>
                <a:spcPct val="20000"/>
              </a:spcBef>
              <a:spcAft>
                <a:spcPct val="0"/>
              </a:spcAft>
              <a:buClr>
                <a:srgbClr val="000000"/>
              </a:buClr>
              <a:buFont typeface="Wingdings" panose="05000000000000000000" pitchFamily="2" charset="2"/>
              <a:buChar char="v"/>
              <a:defRPr kumimoji="1" sz="2800" b="1">
                <a:solidFill>
                  <a:schemeClr val="bg2"/>
                </a:solidFill>
                <a:latin typeface="+mn-lt"/>
                <a:ea typeface="+mn-ea"/>
                <a:cs typeface="+mn-cs"/>
              </a:defRPr>
            </a:lvl1pPr>
            <a:lvl2pPr marL="912813" indent="-336550" algn="l" rtl="0" eaLnBrk="0" fontAlgn="base" hangingPunct="0">
              <a:spcBef>
                <a:spcPct val="20000"/>
              </a:spcBef>
              <a:spcAft>
                <a:spcPct val="0"/>
              </a:spcAft>
              <a:buClr>
                <a:srgbClr val="000000"/>
              </a:buClr>
              <a:buFont typeface="Arial" panose="020B0604020202020204" pitchFamily="34" charset="0"/>
              <a:buChar char="–"/>
              <a:defRPr kumimoji="1" sz="2800">
                <a:solidFill>
                  <a:schemeClr val="bg2"/>
                </a:solidFill>
                <a:latin typeface="+mn-lt"/>
              </a:defRPr>
            </a:lvl2pPr>
            <a:lvl3pPr marL="1312863" indent="-230188" algn="l" rtl="0" eaLnBrk="0" fontAlgn="base" hangingPunct="0">
              <a:spcBef>
                <a:spcPct val="20000"/>
              </a:spcBef>
              <a:spcAft>
                <a:spcPct val="0"/>
              </a:spcAft>
              <a:buClr>
                <a:srgbClr val="000000"/>
              </a:buClr>
              <a:buChar char="•"/>
              <a:defRPr kumimoji="1" sz="2400">
                <a:solidFill>
                  <a:schemeClr val="bg2"/>
                </a:solidFill>
                <a:latin typeface="+mn-lt"/>
              </a:defRPr>
            </a:lvl3pPr>
            <a:lvl4pPr marL="16557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4pPr>
            <a:lvl5pPr marL="1998663" indent="-228600" algn="l" rtl="0" eaLnBrk="0" fontAlgn="base" hangingPunct="0">
              <a:spcBef>
                <a:spcPct val="20000"/>
              </a:spcBef>
              <a:spcAft>
                <a:spcPct val="0"/>
              </a:spcAft>
              <a:buClr>
                <a:srgbClr val="000000"/>
              </a:buClr>
              <a:buFont typeface="Wingdings" panose="05000000000000000000" pitchFamily="2" charset="2"/>
              <a:buChar char="v"/>
              <a:defRPr kumimoji="1" sz="1600" b="1">
                <a:solidFill>
                  <a:schemeClr val="bg2"/>
                </a:solidFill>
                <a:latin typeface="Arial Black" pitchFamily="34" charset="0"/>
              </a:defRPr>
            </a:lvl5pPr>
            <a:lvl6pPr marL="24558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6pPr>
            <a:lvl7pPr marL="29130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7pPr>
            <a:lvl8pPr marL="33702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8pPr>
            <a:lvl9pPr marL="3827463" indent="-228600" algn="l" rtl="0" eaLnBrk="0" fontAlgn="base" hangingPunct="0">
              <a:spcBef>
                <a:spcPct val="20000"/>
              </a:spcBef>
              <a:spcAft>
                <a:spcPct val="0"/>
              </a:spcAft>
              <a:buClr>
                <a:srgbClr val="000000"/>
              </a:buClr>
              <a:buFont typeface="Wingdings" pitchFamily="2" charset="2"/>
              <a:buChar char="v"/>
              <a:defRPr kumimoji="1" sz="1600" b="1">
                <a:solidFill>
                  <a:schemeClr val="bg2"/>
                </a:solidFill>
                <a:latin typeface="Arial Black" pitchFamily="34" charset="0"/>
              </a:defRPr>
            </a:lvl9pPr>
          </a:lstStyle>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计算机辅助系统工程工具</a:t>
            </a:r>
            <a:r>
              <a:rPr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a:t>
            </a:r>
          </a:p>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制图、建模工具：</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Rational Rose / </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Microsoft Visio / </a:t>
            </a:r>
            <a:r>
              <a:rPr kumimoji="0" lang="en-US" altLang="zh-CN" sz="2400" kern="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StarUML</a:t>
            </a:r>
            <a:endPar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原型制作工具：</a:t>
            </a:r>
            <a:r>
              <a:rPr kumimoji="0" lang="en-US" altLang="zh-CN" sz="2400" kern="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Balsamiq</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Mockups / </a:t>
            </a:r>
            <a:r>
              <a:rPr kumimoji="0" lang="en-US" altLang="zh-CN" sz="2400" kern="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ExtJS</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jQuery / </a:t>
            </a:r>
            <a:r>
              <a:rPr kumimoji="0" lang="en-US" altLang="zh-CN" sz="2400" kern="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EasyUI</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墨刀</a:t>
            </a:r>
            <a:endPar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集成开发环境：</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Visual Studio.NET / Eclipse</a:t>
            </a:r>
            <a:endPar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数据库设计工具：</a:t>
            </a:r>
            <a:r>
              <a:rPr kumimoji="0" lang="en-US" altLang="zh-CN" sz="2400" kern="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PowerDesigner</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kern="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ERWin</a:t>
            </a:r>
            <a:endPar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代码生成工具：</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Rational Rose</a:t>
            </a: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a:t>
            </a:r>
          </a:p>
          <a:p>
            <a:pPr marL="622300" indent="-355600">
              <a:lnSpc>
                <a:spcPct val="125000"/>
              </a:lnSpc>
            </a:pPr>
            <a:r>
              <a:rPr kumimoji="0" lang="zh-CN" altLang="en-US"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项目管理工具 </a:t>
            </a:r>
            <a:r>
              <a:rPr kumimoji="0" lang="en-US" altLang="zh-CN" sz="2400"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Microsoft Project</a:t>
            </a:r>
          </a:p>
        </p:txBody>
      </p:sp>
    </p:spTree>
    <p:extLst>
      <p:ext uri="{BB962C8B-B14F-4D97-AF65-F5344CB8AC3E}">
        <p14:creationId xmlns:p14="http://schemas.microsoft.com/office/powerpoint/2010/main" val="28583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1"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t="5997" r="2028" b="9348"/>
          <a:stretch>
            <a:fillRect/>
          </a:stretch>
        </p:blipFill>
        <p:spPr bwMode="auto">
          <a:xfrm>
            <a:off x="528638" y="1106488"/>
            <a:ext cx="7924800" cy="570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Freeform 4"/>
          <p:cNvSpPr>
            <a:spLocks noChangeArrowheads="1"/>
          </p:cNvSpPr>
          <p:nvPr/>
        </p:nvSpPr>
        <p:spPr bwMode="auto">
          <a:xfrm>
            <a:off x="1692275" y="2143125"/>
            <a:ext cx="3467100" cy="4165600"/>
          </a:xfrm>
          <a:custGeom>
            <a:avLst/>
            <a:gdLst>
              <a:gd name="T0" fmla="*/ 0 w 2184"/>
              <a:gd name="T1" fmla="*/ 2147483646 h 2288"/>
              <a:gd name="T2" fmla="*/ 2147483646 w 2184"/>
              <a:gd name="T3" fmla="*/ 2147483646 h 2288"/>
              <a:gd name="T4" fmla="*/ 2147483646 w 2184"/>
              <a:gd name="T5" fmla="*/ 2147483646 h 2288"/>
              <a:gd name="T6" fmla="*/ 2147483646 w 2184"/>
              <a:gd name="T7" fmla="*/ 2147483646 h 2288"/>
              <a:gd name="T8" fmla="*/ 2147483646 w 2184"/>
              <a:gd name="T9" fmla="*/ 2147483646 h 2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4" h="2288">
                <a:moveTo>
                  <a:pt x="0" y="128"/>
                </a:moveTo>
                <a:cubicBezTo>
                  <a:pt x="828" y="64"/>
                  <a:pt x="1656" y="0"/>
                  <a:pt x="1920" y="128"/>
                </a:cubicBezTo>
                <a:cubicBezTo>
                  <a:pt x="2184" y="256"/>
                  <a:pt x="1592" y="680"/>
                  <a:pt x="1584" y="896"/>
                </a:cubicBezTo>
                <a:cubicBezTo>
                  <a:pt x="1576" y="1112"/>
                  <a:pt x="1816" y="1192"/>
                  <a:pt x="1872" y="1424"/>
                </a:cubicBezTo>
                <a:cubicBezTo>
                  <a:pt x="1928" y="1656"/>
                  <a:pt x="1924" y="1972"/>
                  <a:pt x="1920" y="2288"/>
                </a:cubicBezTo>
              </a:path>
            </a:pathLst>
          </a:custGeom>
          <a:noFill/>
          <a:ln w="38100">
            <a:solidFill>
              <a:srgbClr val="FF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9941" name="Freeform 5"/>
          <p:cNvSpPr>
            <a:spLocks noChangeArrowheads="1"/>
          </p:cNvSpPr>
          <p:nvPr/>
        </p:nvSpPr>
        <p:spPr bwMode="auto">
          <a:xfrm>
            <a:off x="5562600" y="3544888"/>
            <a:ext cx="1981200" cy="2641600"/>
          </a:xfrm>
          <a:custGeom>
            <a:avLst/>
            <a:gdLst>
              <a:gd name="T0" fmla="*/ 2147483646 w 1248"/>
              <a:gd name="T1" fmla="*/ 2147483646 h 1664"/>
              <a:gd name="T2" fmla="*/ 2147483646 w 1248"/>
              <a:gd name="T3" fmla="*/ 2147483646 h 1664"/>
              <a:gd name="T4" fmla="*/ 2147483646 w 1248"/>
              <a:gd name="T5" fmla="*/ 2147483646 h 1664"/>
              <a:gd name="T6" fmla="*/ 2147483646 w 1248"/>
              <a:gd name="T7" fmla="*/ 2147483646 h 1664"/>
              <a:gd name="T8" fmla="*/ 2147483646 w 1248"/>
              <a:gd name="T9" fmla="*/ 2147483646 h 1664"/>
              <a:gd name="T10" fmla="*/ 2147483646 w 1248"/>
              <a:gd name="T11" fmla="*/ 2147483646 h 16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8" h="1664">
                <a:moveTo>
                  <a:pt x="48" y="1664"/>
                </a:moveTo>
                <a:cubicBezTo>
                  <a:pt x="24" y="1412"/>
                  <a:pt x="0" y="1160"/>
                  <a:pt x="48" y="896"/>
                </a:cubicBezTo>
                <a:cubicBezTo>
                  <a:pt x="96" y="632"/>
                  <a:pt x="144" y="160"/>
                  <a:pt x="336" y="80"/>
                </a:cubicBezTo>
                <a:cubicBezTo>
                  <a:pt x="528" y="0"/>
                  <a:pt x="1152" y="320"/>
                  <a:pt x="1200" y="416"/>
                </a:cubicBezTo>
                <a:cubicBezTo>
                  <a:pt x="1248" y="512"/>
                  <a:pt x="688" y="520"/>
                  <a:pt x="624" y="656"/>
                </a:cubicBezTo>
                <a:cubicBezTo>
                  <a:pt x="560" y="792"/>
                  <a:pt x="688" y="1012"/>
                  <a:pt x="816" y="1232"/>
                </a:cubicBezTo>
              </a:path>
            </a:pathLst>
          </a:custGeom>
          <a:noFill/>
          <a:ln w="38100">
            <a:solidFill>
              <a:srgbClr val="FF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endParaRPr>
          </a:p>
        </p:txBody>
      </p:sp>
      <p:sp>
        <p:nvSpPr>
          <p:cNvPr id="7" name="Rectangle 2"/>
          <p:cNvSpPr txBox="1">
            <a:spLocks noChangeArrowheads="1"/>
          </p:cNvSpPr>
          <p:nvPr/>
        </p:nvSpPr>
        <p:spPr>
          <a:xfrm>
            <a:off x="611559" y="763488"/>
            <a:ext cx="8008565"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小结：软件工程的知识与技术范畴</a:t>
            </a:r>
            <a:endPar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ppt_x"/>
                                          </p:val>
                                        </p:tav>
                                        <p:tav tm="100000">
                                          <p:val>
                                            <p:strVal val="#ppt_x"/>
                                          </p:val>
                                        </p:tav>
                                      </p:tavLst>
                                    </p:anim>
                                    <p:anim calcmode="lin" valueType="num">
                                      <p:cBhvr additive="base">
                                        <p:cTn id="14"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67544" y="712947"/>
            <a:ext cx="8136706" cy="649288"/>
          </a:xfrm>
          <a:prstGeom prst="rect">
            <a:avLst/>
          </a:prstGeom>
        </p:spPr>
        <p:txBody>
          <a:bodyPr/>
          <a:lstStyle/>
          <a:p>
            <a:pPr eaLnBrk="1" hangingPunct="1"/>
            <a:r>
              <a:rPr lang="zh-CN" altLang="en-US" b="1"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什么是“软件”？</a:t>
            </a:r>
          </a:p>
        </p:txBody>
      </p:sp>
      <p:sp>
        <p:nvSpPr>
          <p:cNvPr id="11267" name="Rectangle 4"/>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sz="2400"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a:t>
            </a:r>
            <a:r>
              <a:rPr lang="en-US" altLang="zh-CN" sz="2400"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(Software)</a:t>
            </a:r>
            <a:r>
              <a:rPr lang="zh-CN" altLang="en-US" sz="2400"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一组对象或项目所形成的一个“配置”，由</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程序、文档和数据</a:t>
            </a:r>
            <a:r>
              <a:rPr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等部分构成。</a:t>
            </a:r>
          </a:p>
          <a:p>
            <a:pPr lvl="1" eaLnBrk="1" hangingPunct="1"/>
            <a:r>
              <a:rPr lang="zh-CN" altLang="en-US" sz="1800" b="1" dirty="0" smtClean="0">
                <a:latin typeface="Times New Roman" panose="02020603050405020304" pitchFamily="18" charset="0"/>
                <a:cs typeface="Times New Roman" panose="02020603050405020304" pitchFamily="18" charset="0"/>
              </a:rPr>
              <a:t>程序</a:t>
            </a:r>
            <a:r>
              <a:rPr lang="en-US" altLang="zh-CN" sz="1800" b="1" dirty="0" smtClean="0">
                <a:latin typeface="Times New Roman" panose="02020603050405020304" pitchFamily="18" charset="0"/>
                <a:cs typeface="Times New Roman" panose="02020603050405020304" pitchFamily="18" charset="0"/>
              </a:rPr>
              <a:t>(program)</a:t>
            </a:r>
            <a:r>
              <a:rPr lang="zh-CN" altLang="en-US" sz="1800" b="1" dirty="0" smtClean="0">
                <a:latin typeface="Times New Roman" panose="02020603050405020304" pitchFamily="18" charset="0"/>
                <a:cs typeface="Times New Roman" panose="02020603050405020304" pitchFamily="18" charset="0"/>
              </a:rPr>
              <a:t>：</a:t>
            </a:r>
            <a:r>
              <a:rPr lang="zh-CN" altLang="en-US" sz="1800" b="1" dirty="0" smtClean="0">
                <a:solidFill>
                  <a:srgbClr val="0000FF"/>
                </a:solidFill>
                <a:latin typeface="Times New Roman" panose="02020603050405020304" pitchFamily="18" charset="0"/>
                <a:cs typeface="Times New Roman" panose="02020603050405020304" pitchFamily="18" charset="0"/>
              </a:rPr>
              <a:t>可被计算机硬件理解并执行的一组指令，提供期望的功能和</a:t>
            </a:r>
            <a:r>
              <a:rPr lang="zh-CN" altLang="en-US" sz="1800" b="1" dirty="0" smtClean="0">
                <a:solidFill>
                  <a:srgbClr val="0000FF"/>
                </a:solidFill>
                <a:latin typeface="Times New Roman" panose="02020603050405020304" pitchFamily="18" charset="0"/>
                <a:cs typeface="Times New Roman" panose="02020603050405020304" pitchFamily="18" charset="0"/>
              </a:rPr>
              <a:t>性能</a:t>
            </a:r>
            <a:endParaRPr lang="zh-CN" altLang="en-US" sz="1800" b="1" dirty="0" smtClean="0">
              <a:solidFill>
                <a:srgbClr val="0000FF"/>
              </a:solidFill>
              <a:latin typeface="Times New Roman" panose="02020603050405020304" pitchFamily="18" charset="0"/>
              <a:cs typeface="Times New Roman" panose="02020603050405020304" pitchFamily="18" charset="0"/>
            </a:endParaRPr>
          </a:p>
          <a:p>
            <a:pPr lvl="1" eaLnBrk="1" hangingPunct="1"/>
            <a:r>
              <a:rPr lang="zh-CN" altLang="en-US" sz="1800" b="1" dirty="0" smtClean="0">
                <a:latin typeface="Times New Roman" panose="02020603050405020304" pitchFamily="18" charset="0"/>
                <a:cs typeface="Times New Roman" panose="02020603050405020304" pitchFamily="18" charset="0"/>
              </a:rPr>
              <a:t>数据</a:t>
            </a:r>
            <a:r>
              <a:rPr lang="en-US" altLang="zh-CN" sz="1800" b="1" dirty="0" smtClean="0">
                <a:latin typeface="Times New Roman" panose="02020603050405020304" pitchFamily="18" charset="0"/>
                <a:cs typeface="Times New Roman" panose="02020603050405020304" pitchFamily="18" charset="0"/>
              </a:rPr>
              <a:t>(data structure)</a:t>
            </a:r>
            <a:r>
              <a:rPr lang="zh-CN" altLang="en-US" sz="1800" b="1" dirty="0" smtClean="0">
                <a:latin typeface="Times New Roman" panose="02020603050405020304" pitchFamily="18" charset="0"/>
                <a:cs typeface="Times New Roman" panose="02020603050405020304" pitchFamily="18" charset="0"/>
              </a:rPr>
              <a:t>：</a:t>
            </a:r>
            <a:r>
              <a:rPr lang="zh-CN" altLang="en-US" sz="1800" b="1" dirty="0" smtClean="0">
                <a:solidFill>
                  <a:srgbClr val="0000FF"/>
                </a:solidFill>
                <a:latin typeface="Times New Roman" panose="02020603050405020304" pitchFamily="18" charset="0"/>
                <a:cs typeface="Times New Roman" panose="02020603050405020304" pitchFamily="18" charset="0"/>
              </a:rPr>
              <a:t>程序能正常操纵信息的</a:t>
            </a:r>
            <a:r>
              <a:rPr lang="zh-CN" altLang="en-US" sz="1800" b="1" dirty="0" smtClean="0">
                <a:solidFill>
                  <a:srgbClr val="0000FF"/>
                </a:solidFill>
                <a:latin typeface="Times New Roman" panose="02020603050405020304" pitchFamily="18" charset="0"/>
                <a:cs typeface="Times New Roman" panose="02020603050405020304" pitchFamily="18" charset="0"/>
              </a:rPr>
              <a:t>数据结构</a:t>
            </a:r>
            <a:endParaRPr lang="zh-CN" altLang="en-US" sz="1800" b="1" dirty="0" smtClean="0">
              <a:solidFill>
                <a:srgbClr val="0000FF"/>
              </a:solidFill>
              <a:latin typeface="Times New Roman" panose="02020603050405020304" pitchFamily="18" charset="0"/>
              <a:cs typeface="Times New Roman" panose="02020603050405020304" pitchFamily="18" charset="0"/>
            </a:endParaRPr>
          </a:p>
          <a:p>
            <a:pPr lvl="1" eaLnBrk="1" hangingPunct="1"/>
            <a:r>
              <a:rPr lang="zh-CN" altLang="en-US" sz="1800" b="1" dirty="0" smtClean="0">
                <a:latin typeface="Times New Roman" panose="02020603050405020304" pitchFamily="18" charset="0"/>
                <a:cs typeface="Times New Roman" panose="02020603050405020304" pitchFamily="18" charset="0"/>
              </a:rPr>
              <a:t>文档</a:t>
            </a:r>
            <a:r>
              <a:rPr lang="en-US" altLang="zh-CN" sz="1800" b="1" dirty="0" smtClean="0">
                <a:latin typeface="Times New Roman" panose="02020603050405020304" pitchFamily="18" charset="0"/>
                <a:cs typeface="Times New Roman" panose="02020603050405020304" pitchFamily="18" charset="0"/>
              </a:rPr>
              <a:t>(document)</a:t>
            </a:r>
            <a:r>
              <a:rPr lang="zh-CN" altLang="en-US" sz="1800" b="1" dirty="0" smtClean="0">
                <a:latin typeface="Times New Roman" panose="02020603050405020304" pitchFamily="18" charset="0"/>
                <a:cs typeface="Times New Roman" panose="02020603050405020304" pitchFamily="18" charset="0"/>
              </a:rPr>
              <a:t>：</a:t>
            </a:r>
            <a:r>
              <a:rPr lang="zh-CN" altLang="en-US" sz="1800" b="1" dirty="0" smtClean="0">
                <a:solidFill>
                  <a:srgbClr val="0000FF"/>
                </a:solidFill>
                <a:latin typeface="Times New Roman" panose="02020603050405020304" pitchFamily="18" charset="0"/>
                <a:cs typeface="Times New Roman" panose="02020603050405020304" pitchFamily="18" charset="0"/>
              </a:rPr>
              <a:t>与程序开发、维护和使用有关的图文材料</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solidFill>
                  <a:srgbClr val="FF0000"/>
                </a:solidFill>
                <a:latin typeface="Times New Roman" panose="02020603050405020304" pitchFamily="18" charset="0"/>
                <a:cs typeface="Times New Roman" panose="02020603050405020304" pitchFamily="18" charset="0"/>
              </a:rPr>
              <a:t>程序</a:t>
            </a:r>
            <a:r>
              <a:rPr lang="en-US" altLang="zh-CN" dirty="0" smtClean="0">
                <a:solidFill>
                  <a:srgbClr val="FF0000"/>
                </a:solidFill>
                <a:latin typeface="Times New Roman" panose="02020603050405020304" pitchFamily="18" charset="0"/>
                <a:cs typeface="Times New Roman" panose="02020603050405020304" pitchFamily="18" charset="0"/>
              </a:rPr>
              <a:t>(Program) = </a:t>
            </a:r>
            <a:r>
              <a:rPr lang="zh-CN" altLang="en-US" dirty="0" smtClean="0">
                <a:solidFill>
                  <a:srgbClr val="FF0000"/>
                </a:solidFill>
                <a:latin typeface="Times New Roman" panose="02020603050405020304" pitchFamily="18" charset="0"/>
                <a:cs typeface="Times New Roman" panose="02020603050405020304" pitchFamily="18" charset="0"/>
              </a:rPr>
              <a:t>软件</a:t>
            </a:r>
            <a:r>
              <a:rPr lang="en-US" altLang="zh-CN" dirty="0" smtClean="0">
                <a:solidFill>
                  <a:srgbClr val="FF0000"/>
                </a:solidFill>
                <a:latin typeface="Times New Roman" panose="02020603050405020304" pitchFamily="18" charset="0"/>
                <a:cs typeface="Times New Roman" panose="02020603050405020304" pitchFamily="18" charset="0"/>
              </a:rPr>
              <a:t>(Software)?</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11268" name="TextBox 1"/>
          <p:cNvSpPr txBox="1">
            <a:spLocks noChangeArrowheads="1"/>
          </p:cNvSpPr>
          <p:nvPr/>
        </p:nvSpPr>
        <p:spPr bwMode="auto">
          <a:xfrm>
            <a:off x="1063037" y="4748951"/>
            <a:ext cx="42290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Wingdings" panose="05000000000000000000" pitchFamily="2" charset="2"/>
              <a:buNone/>
            </a:pPr>
            <a:r>
              <a:rPr lang="zh-CN" altLang="en-US" sz="1800" dirty="0">
                <a:solidFill>
                  <a:schemeClr val="tx1"/>
                </a:solidFill>
                <a:latin typeface="Times New Roman" panose="02020603050405020304" pitchFamily="18" charset="0"/>
                <a:cs typeface="Times New Roman" panose="02020603050405020304" pitchFamily="18" charset="0"/>
              </a:rPr>
              <a:t>    </a:t>
            </a:r>
            <a:r>
              <a:rPr lang="zh-CN" altLang="en-US" sz="1800" dirty="0" smtClean="0">
                <a:solidFill>
                  <a:schemeClr val="tx1"/>
                </a:solidFill>
                <a:latin typeface="Times New Roman" panose="02020603050405020304" pitchFamily="18" charset="0"/>
                <a:cs typeface="Times New Roman" panose="02020603050405020304" pitchFamily="18" charset="0"/>
              </a:rPr>
              <a:t>独唱 </a:t>
            </a:r>
            <a:r>
              <a:rPr lang="en-US" altLang="zh-CN"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zh-CN" altLang="en-US" sz="1800" dirty="0" smtClean="0">
                <a:solidFill>
                  <a:schemeClr val="tx1"/>
                </a:solidFill>
                <a:latin typeface="Times New Roman" panose="02020603050405020304" pitchFamily="18" charset="0"/>
                <a:cs typeface="Times New Roman" panose="02020603050405020304" pitchFamily="18" charset="0"/>
              </a:rPr>
              <a:t>小合唱 </a:t>
            </a:r>
            <a:r>
              <a:rPr lang="en-US" altLang="zh-CN"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zh-CN" altLang="en-US" sz="1800" dirty="0" smtClean="0">
                <a:solidFill>
                  <a:schemeClr val="tx1"/>
                </a:solidFill>
                <a:latin typeface="Times New Roman" panose="02020603050405020304" pitchFamily="18" charset="0"/>
                <a:cs typeface="Times New Roman" panose="02020603050405020304" pitchFamily="18" charset="0"/>
              </a:rPr>
              <a:t>合唱 </a:t>
            </a:r>
            <a:r>
              <a:rPr lang="en-US" altLang="zh-CN" sz="1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zh-CN" altLang="en-US" sz="1800" dirty="0" smtClean="0">
                <a:solidFill>
                  <a:schemeClr val="tx1"/>
                </a:solidFill>
                <a:latin typeface="Times New Roman" panose="02020603050405020304" pitchFamily="18" charset="0"/>
                <a:cs typeface="Times New Roman" panose="02020603050405020304" pitchFamily="18" charset="0"/>
              </a:rPr>
              <a:t>万</a:t>
            </a:r>
            <a:r>
              <a:rPr lang="zh-CN" altLang="en-US" sz="1800" dirty="0">
                <a:solidFill>
                  <a:schemeClr val="tx1"/>
                </a:solidFill>
                <a:latin typeface="Times New Roman" panose="02020603050405020304" pitchFamily="18" charset="0"/>
                <a:cs typeface="Times New Roman" panose="02020603050405020304" pitchFamily="18" charset="0"/>
              </a:rPr>
              <a:t>人大合唱</a:t>
            </a:r>
          </a:p>
          <a:p>
            <a:pPr eaLnBrk="1" hangingPunct="1">
              <a:spcBef>
                <a:spcPct val="0"/>
              </a:spcBef>
              <a:spcAft>
                <a:spcPct val="0"/>
              </a:spcAft>
              <a:buClrTx/>
              <a:buFont typeface="Wingdings" panose="05000000000000000000" pitchFamily="2" charset="2"/>
              <a:buNone/>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 typeface="Wingdings" panose="05000000000000000000" pitchFamily="2" charset="2"/>
              <a:buNone/>
            </a:pPr>
            <a:r>
              <a:rPr lang="zh-CN" altLang="en-US" sz="1800" dirty="0">
                <a:solidFill>
                  <a:schemeClr val="tx1"/>
                </a:solidFill>
                <a:latin typeface="Times New Roman" panose="02020603050405020304" pitchFamily="18" charset="0"/>
                <a:cs typeface="Times New Roman" panose="02020603050405020304" pitchFamily="18" charset="0"/>
              </a:rPr>
              <a:t>  简单程序 </a:t>
            </a:r>
            <a:r>
              <a:rPr lang="zh-CN" altLang="en-US" sz="1800" dirty="0" smtClean="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Times New Roman" panose="02020603050405020304" pitchFamily="18" charset="0"/>
                <a:cs typeface="Times New Roman" panose="02020603050405020304" pitchFamily="18" charset="0"/>
              </a:rPr>
              <a:t>较复杂程序  </a:t>
            </a:r>
            <a:r>
              <a:rPr lang="zh-CN" altLang="en-US" sz="1800" dirty="0" smtClean="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Times New Roman" panose="02020603050405020304" pitchFamily="18" charset="0"/>
                <a:cs typeface="Times New Roman" panose="02020603050405020304" pitchFamily="18" charset="0"/>
              </a:rPr>
              <a:t>软件</a:t>
            </a:r>
            <a:endPar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 typeface="Wingdings" panose="05000000000000000000" pitchFamily="2" charset="2"/>
              <a:buNone/>
            </a:pPr>
            <a:endParaRPr lang="en-US" altLang="zh-CN" sz="1800" dirty="0">
              <a:solidFill>
                <a:schemeClr val="tx1"/>
              </a:solidFill>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395287" y="692696"/>
            <a:ext cx="8224837" cy="649288"/>
          </a:xfrm>
          <a:prstGeom prst="rect">
            <a:avLst/>
          </a:prstGeom>
        </p:spPr>
        <p:txBody>
          <a:bodyPr/>
          <a:lstStyle/>
          <a:p>
            <a:pPr eaLnBrk="1" hangingPunct="1"/>
            <a:r>
              <a:rPr lang="zh-CN" altLang="en-US" dirty="0" smtClean="0">
                <a:solidFill>
                  <a:srgbClr val="FF0000"/>
                </a:solidFill>
                <a:latin typeface="华文新魏" panose="02010800040101010101" pitchFamily="2" charset="-122"/>
                <a:ea typeface="华文新魏" panose="02010800040101010101" pitchFamily="2" charset="-122"/>
              </a:rPr>
              <a:t>软件的四大特征</a:t>
            </a:r>
          </a:p>
        </p:txBody>
      </p:sp>
      <p:sp>
        <p:nvSpPr>
          <p:cNvPr id="13315" name="Rectangle 3"/>
          <p:cNvSpPr>
            <a:spLocks noGrp="1" noChangeArrowheads="1"/>
          </p:cNvSpPr>
          <p:nvPr>
            <p:ph idx="4294967295"/>
          </p:nvPr>
        </p:nvSpPr>
        <p:spPr>
          <a:xfrm>
            <a:off x="395288" y="1340768"/>
            <a:ext cx="8137525" cy="5113337"/>
          </a:xfrm>
          <a:prstGeom prst="rect">
            <a:avLst/>
          </a:prstGeom>
        </p:spPr>
        <p:txBody>
          <a:bodyPr/>
          <a:lstStyle/>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复杂性</a:t>
            </a:r>
            <a:r>
              <a:rPr lang="en-US" altLang="zh-CN" dirty="0" smtClean="0">
                <a:solidFill>
                  <a:srgbClr val="0000FF"/>
                </a:solidFill>
                <a:latin typeface="Times New Roman" panose="02020603050405020304" pitchFamily="18" charset="0"/>
                <a:cs typeface="Times New Roman" panose="02020603050405020304" pitchFamily="18" charset="0"/>
              </a:rPr>
              <a:t>(complexity)</a:t>
            </a:r>
          </a:p>
          <a:p>
            <a:pPr lvl="1" eaLnBrk="1" hangingPunct="1">
              <a:lnSpc>
                <a:spcPct val="90000"/>
              </a:lnSpc>
            </a:pP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软件要解决的现实问题通常很复杂，数据、状态、逻辑关系的可能组合导致了软件本身的复杂性</a:t>
            </a:r>
          </a:p>
          <a:p>
            <a:pPr lvl="1" eaLnBrk="1" hangingPunct="1">
              <a:lnSpc>
                <a:spcPct val="90000"/>
              </a:lnSpc>
            </a:pPr>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软件无法以“制造”的方式被生产，只能采用手工开发方式，</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这是一种人为、抽象化的智能活动</a:t>
            </a:r>
            <a:r>
              <a:rPr lang="en-US" altLang="zh-CN" sz="18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智力密集型</a:t>
            </a:r>
            <a:r>
              <a:rPr lang="en-US" altLang="zh-CN" sz="18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，与人的水平密切相关，人类思维的不确定性导致了开发过程的复杂性</a:t>
            </a:r>
          </a:p>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不可见性</a:t>
            </a:r>
            <a:r>
              <a:rPr lang="en-US" altLang="zh-CN" dirty="0" smtClean="0">
                <a:solidFill>
                  <a:srgbClr val="0000FF"/>
                </a:solidFill>
                <a:latin typeface="Times New Roman" panose="02020603050405020304" pitchFamily="18" charset="0"/>
                <a:cs typeface="Times New Roman" panose="02020603050405020304" pitchFamily="18" charset="0"/>
              </a:rPr>
              <a:t>(invisibility)</a:t>
            </a:r>
          </a:p>
          <a:p>
            <a:pPr lvl="1" eaLnBrk="1" hangingPunct="1">
              <a:lnSpc>
                <a:spcPct val="90000"/>
              </a:lnSpc>
            </a:pP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尚未完成的软件是看不见的，无法像产品一样充分呈现其结构，使得人们在沟通上面临极大的困难，难以精确的刻画和度量</a:t>
            </a:r>
          </a:p>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易变性</a:t>
            </a:r>
            <a:r>
              <a:rPr lang="en-US" altLang="zh-CN" dirty="0" smtClean="0">
                <a:solidFill>
                  <a:srgbClr val="0000FF"/>
                </a:solidFill>
                <a:latin typeface="Times New Roman" panose="02020603050405020304" pitchFamily="18" charset="0"/>
                <a:cs typeface="Times New Roman" panose="02020603050405020304" pitchFamily="18" charset="0"/>
              </a:rPr>
              <a:t>(changeability)</a:t>
            </a:r>
          </a:p>
          <a:p>
            <a:pPr lvl="1" eaLnBrk="1" hangingPunct="1">
              <a:lnSpc>
                <a:spcPct val="90000"/>
              </a:lnSpc>
            </a:pP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软件所应用的环境由人群、法规、硬件设备、应用领域等因素汇集而成，而这些因素皆会频繁快速的变化</a:t>
            </a:r>
          </a:p>
          <a:p>
            <a:pPr eaLnBrk="1" hangingPunct="1">
              <a:lnSpc>
                <a:spcPct val="90000"/>
              </a:lnSpc>
            </a:pPr>
            <a:r>
              <a:rPr lang="zh-CN" altLang="en-US" dirty="0" smtClean="0">
                <a:solidFill>
                  <a:srgbClr val="0000FF"/>
                </a:solidFill>
                <a:latin typeface="Times New Roman" panose="02020603050405020304" pitchFamily="18" charset="0"/>
                <a:cs typeface="Times New Roman" panose="02020603050405020304" pitchFamily="18" charset="0"/>
              </a:rPr>
              <a:t>一致性</a:t>
            </a:r>
            <a:r>
              <a:rPr lang="en-US" altLang="zh-CN" dirty="0" smtClean="0">
                <a:solidFill>
                  <a:srgbClr val="0000FF"/>
                </a:solidFill>
                <a:latin typeface="Times New Roman" panose="02020603050405020304" pitchFamily="18" charset="0"/>
                <a:cs typeface="Times New Roman" panose="02020603050405020304" pitchFamily="18" charset="0"/>
              </a:rPr>
              <a:t>(conformity)</a:t>
            </a:r>
          </a:p>
          <a:p>
            <a:pPr lvl="1" eaLnBrk="1" hangingPunct="1">
              <a:lnSpc>
                <a:spcPct val="90000"/>
              </a:lnSpc>
            </a:pPr>
            <a:r>
              <a:rPr lang="zh-CN" altLang="en-US" sz="1800" b="1" dirty="0" smtClean="0">
                <a:latin typeface="楷体" panose="02010609060101010101" pitchFamily="49" charset="-122"/>
                <a:ea typeface="楷体" panose="02010609060101010101" pitchFamily="49" charset="-122"/>
                <a:cs typeface="Times New Roman" panose="02020603050405020304" pitchFamily="18" charset="0"/>
              </a:rPr>
              <a:t>各子系统的接口必须协同一致，而随着时间和环境的演变，要维持这样的一致性通常十分困难</a:t>
            </a: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14338" y="691434"/>
            <a:ext cx="8496300" cy="649288"/>
          </a:xfrm>
          <a:prstGeom prst="rect">
            <a:avLst/>
          </a:prstGeom>
        </p:spPr>
        <p:txBody>
          <a:bodyPr/>
          <a:lstStyle/>
          <a:p>
            <a:pPr eaLnBrk="1" hangingPunct="1"/>
            <a:r>
              <a:rPr lang="zh-CN" altLang="en-US" dirty="0" smtClean="0">
                <a:solidFill>
                  <a:srgbClr val="FF0000"/>
                </a:solidFill>
                <a:latin typeface="华文新魏" panose="02010800040101010101" pitchFamily="2" charset="-122"/>
                <a:ea typeface="华文新魏" panose="02010800040101010101" pitchFamily="2" charset="-122"/>
              </a:rPr>
              <a:t>软件为何需要不断的变化？</a:t>
            </a:r>
          </a:p>
        </p:txBody>
      </p:sp>
      <p:sp>
        <p:nvSpPr>
          <p:cNvPr id="15363" name="Rectangle 4"/>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t>“变化”是永恒的主题：</a:t>
            </a:r>
          </a:p>
          <a:p>
            <a:pPr lvl="1" eaLnBrk="1" hangingPunct="1"/>
            <a:r>
              <a:rPr lang="zh-CN" altLang="en-US" sz="1800" b="1" dirty="0" smtClean="0">
                <a:latin typeface="楷体" panose="02010609060101010101" pitchFamily="49" charset="-122"/>
                <a:ea typeface="楷体" panose="02010609060101010101" pitchFamily="49" charset="-122"/>
              </a:rPr>
              <a:t>软件必须不断的变化以</a:t>
            </a:r>
            <a:r>
              <a:rPr lang="zh-CN" altLang="en-US" sz="1800" b="1" dirty="0" smtClean="0">
                <a:solidFill>
                  <a:srgbClr val="0000FF"/>
                </a:solidFill>
                <a:latin typeface="楷体" panose="02010609060101010101" pitchFamily="49" charset="-122"/>
                <a:ea typeface="楷体" panose="02010609060101010101" pitchFamily="49" charset="-122"/>
              </a:rPr>
              <a:t>适应新的计算环境或新技术的发展</a:t>
            </a:r>
            <a:endParaRPr lang="zh-CN" altLang="en-US" sz="1800" b="1" dirty="0" smtClean="0">
              <a:latin typeface="楷体" panose="02010609060101010101" pitchFamily="49" charset="-122"/>
              <a:ea typeface="楷体" panose="02010609060101010101" pitchFamily="49" charset="-122"/>
            </a:endParaRPr>
          </a:p>
          <a:p>
            <a:pPr lvl="1" eaLnBrk="1" hangingPunct="1"/>
            <a:r>
              <a:rPr lang="zh-CN" altLang="en-US" sz="1800" b="1" dirty="0" smtClean="0">
                <a:latin typeface="楷体" panose="02010609060101010101" pitchFamily="49" charset="-122"/>
                <a:ea typeface="楷体" panose="02010609060101010101" pitchFamily="49" charset="-122"/>
              </a:rPr>
              <a:t>软件必须通过不断的功能增强以</a:t>
            </a:r>
            <a:r>
              <a:rPr lang="zh-CN" altLang="en-US" sz="1800" b="1" dirty="0" smtClean="0">
                <a:solidFill>
                  <a:srgbClr val="0000FF"/>
                </a:solidFill>
                <a:latin typeface="楷体" panose="02010609060101010101" pitchFamily="49" charset="-122"/>
                <a:ea typeface="楷体" panose="02010609060101010101" pitchFamily="49" charset="-122"/>
              </a:rPr>
              <a:t>实现新的业务需求</a:t>
            </a:r>
            <a:endParaRPr lang="zh-CN" altLang="en-US" sz="1800" b="1" dirty="0" smtClean="0">
              <a:latin typeface="楷体" panose="02010609060101010101" pitchFamily="49" charset="-122"/>
              <a:ea typeface="楷体" panose="02010609060101010101" pitchFamily="49" charset="-122"/>
            </a:endParaRPr>
          </a:p>
          <a:p>
            <a:pPr lvl="1" eaLnBrk="1" hangingPunct="1"/>
            <a:r>
              <a:rPr lang="zh-CN" altLang="en-US" sz="1800" b="1" dirty="0" smtClean="0">
                <a:latin typeface="楷体" panose="02010609060101010101" pitchFamily="49" charset="-122"/>
                <a:ea typeface="楷体" panose="02010609060101010101" pitchFamily="49" charset="-122"/>
              </a:rPr>
              <a:t>软件必须通过扩展以与其他软件系统进行</a:t>
            </a:r>
            <a:r>
              <a:rPr lang="zh-CN" altLang="en-US" sz="1800" b="1" dirty="0" smtClean="0">
                <a:solidFill>
                  <a:srgbClr val="0000FF"/>
                </a:solidFill>
                <a:latin typeface="楷体" panose="02010609060101010101" pitchFamily="49" charset="-122"/>
                <a:ea typeface="楷体" panose="02010609060101010101" pitchFamily="49" charset="-122"/>
              </a:rPr>
              <a:t>互操作</a:t>
            </a:r>
            <a:endParaRPr lang="zh-CN" altLang="en-US" sz="1800" b="1" dirty="0" smtClean="0">
              <a:latin typeface="楷体" panose="02010609060101010101" pitchFamily="49" charset="-122"/>
              <a:ea typeface="楷体" panose="02010609060101010101" pitchFamily="49" charset="-122"/>
            </a:endParaRPr>
          </a:p>
          <a:p>
            <a:pPr lvl="1" eaLnBrk="1" hangingPunct="1"/>
            <a:r>
              <a:rPr lang="zh-CN" altLang="en-US" sz="1800" b="1" dirty="0" smtClean="0">
                <a:latin typeface="楷体" panose="02010609060101010101" pitchFamily="49" charset="-122"/>
                <a:ea typeface="楷体" panose="02010609060101010101" pitchFamily="49" charset="-122"/>
              </a:rPr>
              <a:t>软件必须被不断的重构以使其</a:t>
            </a:r>
            <a:r>
              <a:rPr lang="zh-CN" altLang="en-US" sz="1800" b="1" dirty="0" smtClean="0">
                <a:solidFill>
                  <a:srgbClr val="0000FF"/>
                </a:solidFill>
                <a:latin typeface="楷体" panose="02010609060101010101" pitchFamily="49" charset="-122"/>
                <a:ea typeface="楷体" panose="02010609060101010101" pitchFamily="49" charset="-122"/>
              </a:rPr>
              <a:t>生命周期得以延续</a:t>
            </a:r>
            <a:endParaRPr lang="zh-CN" altLang="en-US" sz="1800" b="1" dirty="0" smtClean="0">
              <a:latin typeface="楷体" panose="02010609060101010101" pitchFamily="49" charset="-122"/>
              <a:ea typeface="楷体" panose="02010609060101010101" pitchFamily="49" charset="-122"/>
            </a:endParaRPr>
          </a:p>
          <a:p>
            <a:pPr eaLnBrk="1" hangingPunct="1"/>
            <a:endParaRPr lang="en-US" altLang="zh-CN" dirty="0" smtClean="0"/>
          </a:p>
        </p:txBody>
      </p:sp>
      <p:graphicFrame>
        <p:nvGraphicFramePr>
          <p:cNvPr id="15364" name="Object 5">
            <a:hlinkClick r:id="" action="ppaction://ole?verb=1"/>
          </p:cNvPr>
          <p:cNvGraphicFramePr>
            <a:graphicFrameLocks noChangeAspect="1"/>
          </p:cNvGraphicFramePr>
          <p:nvPr/>
        </p:nvGraphicFramePr>
        <p:xfrm>
          <a:off x="1258888" y="3544888"/>
          <a:ext cx="6624637" cy="2492375"/>
        </p:xfrm>
        <a:graphic>
          <a:graphicData uri="http://schemas.openxmlformats.org/presentationml/2006/ole">
            <mc:AlternateContent xmlns:mc="http://schemas.openxmlformats.org/markup-compatibility/2006">
              <mc:Choice xmlns:v="urn:schemas-microsoft-com:vml" Requires="v">
                <p:oleObj spid="_x0000_s15457" r:id="rId4" imgW="2159640" imgH="1620720" progId="PowerPoint.Show.8">
                  <p:embed/>
                </p:oleObj>
              </mc:Choice>
              <mc:Fallback>
                <p:oleObj r:id="rId4" imgW="2159640" imgH="1620720" progId="PowerPoint.Show.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11008" t="36223" r="7083" b="22685"/>
                      <a:stretch>
                        <a:fillRect/>
                      </a:stretch>
                    </p:blipFill>
                    <p:spPr bwMode="auto">
                      <a:xfrm>
                        <a:off x="1258888" y="3544888"/>
                        <a:ext cx="662463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5" name="Rectangle 7"/>
          <p:cNvSpPr>
            <a:spLocks noChangeArrowheads="1"/>
          </p:cNvSpPr>
          <p:nvPr/>
        </p:nvSpPr>
        <p:spPr bwMode="auto">
          <a:xfrm>
            <a:off x="2562225" y="6200775"/>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sz="2000">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 typeface="Arial" panose="020B0604020202020204" pitchFamily="34" charset="0"/>
              <a:buNone/>
            </a:pPr>
            <a:r>
              <a:rPr lang="zh-CN" altLang="en-US">
                <a:solidFill>
                  <a:srgbClr val="0000FF"/>
                </a:solidFill>
                <a:latin typeface="Arial" panose="020B0604020202020204" pitchFamily="34" charset="0"/>
              </a:rPr>
              <a:t>软件不会磨损和老化，但维护困难</a:t>
            </a:r>
          </a:p>
        </p:txBody>
      </p:sp>
      <p:sp>
        <p:nvSpPr>
          <p:cNvPr id="6"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rPr>
              <a:t>《</a:t>
            </a:r>
            <a:r>
              <a:rPr lang="zh-CN" altLang="en-US" b="1" dirty="0" smtClean="0">
                <a:solidFill>
                  <a:srgbClr val="A50021"/>
                </a:solidFill>
              </a:rPr>
              <a:t>软件过程与工具</a:t>
            </a:r>
            <a:r>
              <a:rPr lang="en-US" altLang="zh-CN" b="1" dirty="0" smtClean="0">
                <a:solidFill>
                  <a:srgbClr val="A50021"/>
                </a:solidFill>
              </a:rPr>
              <a:t>》</a:t>
            </a:r>
            <a:r>
              <a:rPr lang="zh-CN" altLang="en-US" b="1" dirty="0" smtClean="0">
                <a:solidFill>
                  <a:srgbClr val="A50021"/>
                </a:solidFill>
              </a:rPr>
              <a:t>概论</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4294967295"/>
          </p:nvPr>
        </p:nvSpPr>
        <p:spPr>
          <a:xfrm>
            <a:off x="395288" y="1484313"/>
            <a:ext cx="8208962" cy="5113337"/>
          </a:xfrm>
          <a:prstGeom prst="rect">
            <a:avLst/>
          </a:prstGeom>
        </p:spPr>
        <p:txBody>
          <a:bodyPr/>
          <a:lstStyle/>
          <a:p>
            <a:pPr eaLnBrk="1" hangingPunct="1"/>
            <a:r>
              <a:rPr lang="zh-CN" altLang="en-US" dirty="0" smtClean="0">
                <a:latin typeface="Times New Roman" panose="02020603050405020304" pitchFamily="18" charset="0"/>
                <a:cs typeface="Times New Roman" panose="02020603050405020304" pitchFamily="18" charset="0"/>
              </a:rPr>
              <a:t>遗留系统</a:t>
            </a:r>
            <a:r>
              <a:rPr lang="en-US" altLang="zh-CN" dirty="0" smtClean="0">
                <a:latin typeface="Times New Roman" panose="02020603050405020304" pitchFamily="18" charset="0"/>
                <a:cs typeface="Times New Roman" panose="02020603050405020304" pitchFamily="18" charset="0"/>
              </a:rPr>
              <a:t>(Legacy system)</a:t>
            </a:r>
            <a:r>
              <a:rPr lang="zh-CN" altLang="en-US" dirty="0" smtClean="0">
                <a:latin typeface="Times New Roman" panose="02020603050405020304" pitchFamily="18" charset="0"/>
                <a:cs typeface="Times New Roman" panose="02020603050405020304" pitchFamily="18" charset="0"/>
              </a:rPr>
              <a:t>：仍在使用中的软件系统，可满足客户需求，但很难以“优雅的”方式对其进行演变以适应新需求或新环境</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据统计：</a:t>
            </a:r>
            <a:r>
              <a:rPr lang="en-US" altLang="zh-CN" dirty="0" smtClean="0">
                <a:latin typeface="Times New Roman" panose="02020603050405020304" pitchFamily="18" charset="0"/>
                <a:cs typeface="Times New Roman" panose="02020603050405020304" pitchFamily="18" charset="0"/>
              </a:rPr>
              <a:t>60%</a:t>
            </a:r>
            <a:r>
              <a:rPr lang="zh-CN" altLang="en-US" dirty="0" smtClean="0">
                <a:latin typeface="Times New Roman" panose="02020603050405020304" pitchFamily="18" charset="0"/>
                <a:cs typeface="Times New Roman" panose="02020603050405020304" pitchFamily="18" charset="0"/>
              </a:rPr>
              <a:t>的软件维护费用用于向遗留系统增加新功能，</a:t>
            </a:r>
            <a:r>
              <a:rPr lang="en-US" altLang="zh-CN" dirty="0" smtClean="0">
                <a:latin typeface="Times New Roman" panose="02020603050405020304" pitchFamily="18" charset="0"/>
                <a:cs typeface="Times New Roman" panose="02020603050405020304" pitchFamily="18" charset="0"/>
              </a:rPr>
              <a:t>17%</a:t>
            </a:r>
            <a:r>
              <a:rPr lang="zh-CN" altLang="en-US" dirty="0" smtClean="0">
                <a:latin typeface="Times New Roman" panose="02020603050405020304" pitchFamily="18" charset="0"/>
                <a:cs typeface="Times New Roman" panose="02020603050405020304" pitchFamily="18" charset="0"/>
              </a:rPr>
              <a:t>用来修正遗留系统中的</a:t>
            </a:r>
            <a:r>
              <a:rPr lang="en-US" altLang="zh-CN" dirty="0" smtClean="0">
                <a:latin typeface="Times New Roman" panose="02020603050405020304" pitchFamily="18" charset="0"/>
                <a:cs typeface="Times New Roman" panose="02020603050405020304" pitchFamily="18" charset="0"/>
              </a:rPr>
              <a:t>bug</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软件过程与工具</a:t>
            </a:r>
            <a:r>
              <a:rPr lang="en-US" altLang="zh-CN" b="1" dirty="0" smtClean="0">
                <a:solidFill>
                  <a:srgbClr val="A50021"/>
                </a:solidFill>
                <a:cs typeface="Times New Roman" panose="02020603050405020304" pitchFamily="18" charset="0"/>
              </a:rPr>
              <a:t>》</a:t>
            </a:r>
            <a:r>
              <a:rPr lang="zh-CN" altLang="en-US" b="1" dirty="0" smtClean="0">
                <a:solidFill>
                  <a:srgbClr val="A50021"/>
                </a:solidFill>
                <a:cs typeface="Times New Roman" panose="02020603050405020304" pitchFamily="18" charset="0"/>
              </a:rPr>
              <a:t>概论</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414338" y="691434"/>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软件为何需要不断的变化？</a:t>
            </a:r>
            <a:endPar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683</TotalTime>
  <Words>7202</Words>
  <Application>Microsoft Office PowerPoint</Application>
  <PresentationFormat>全屏显示(4:3)</PresentationFormat>
  <Paragraphs>904</Paragraphs>
  <Slides>59</Slides>
  <Notes>49</Notes>
  <HiddenSlides>4</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59</vt:i4>
      </vt:variant>
    </vt:vector>
  </HeadingPairs>
  <TitlesOfParts>
    <vt:vector size="74" baseType="lpstr">
      <vt:lpstr>黑体</vt:lpstr>
      <vt:lpstr>华文行楷</vt:lpstr>
      <vt:lpstr>华文新魏</vt:lpstr>
      <vt:lpstr>楷体</vt:lpstr>
      <vt:lpstr>楷体_GB2312</vt:lpstr>
      <vt:lpstr>宋体</vt:lpstr>
      <vt:lpstr>Arial</vt:lpstr>
      <vt:lpstr>Book Antiqua</vt:lpstr>
      <vt:lpstr>Calibri</vt:lpstr>
      <vt:lpstr>Times New Roman</vt:lpstr>
      <vt:lpstr>Wingdings</vt:lpstr>
      <vt:lpstr>1_CITRUS</vt:lpstr>
      <vt:lpstr>2_CITRUS</vt:lpstr>
      <vt:lpstr>Microsoft PowerPoint 97-2003 演示文稿</vt:lpstr>
      <vt:lpstr>演示文稿</vt:lpstr>
      <vt:lpstr>PowerPoint 演示文稿</vt:lpstr>
      <vt:lpstr>PowerPoint 演示文稿</vt:lpstr>
      <vt:lpstr>一个例子</vt:lpstr>
      <vt:lpstr>PowerPoint 演示文稿</vt:lpstr>
      <vt:lpstr>PowerPoint 演示文稿</vt:lpstr>
      <vt:lpstr>什么是“软件”？</vt:lpstr>
      <vt:lpstr>软件的四大特征</vt:lpstr>
      <vt:lpstr>软件为何需要不断的变化？</vt:lpstr>
      <vt:lpstr>PowerPoint 演示文稿</vt:lpstr>
      <vt:lpstr>PowerPoint 演示文稿</vt:lpstr>
      <vt:lpstr>软件的特性-小幽默</vt:lpstr>
      <vt:lpstr>软件的分类</vt:lpstr>
      <vt:lpstr>PowerPoint 演示文稿</vt:lpstr>
      <vt:lpstr>软件及其开发方式的发展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98</cp:revision>
  <dcterms:modified xsi:type="dcterms:W3CDTF">2021-09-13T02:20:17Z</dcterms:modified>
</cp:coreProperties>
</file>