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85" r:id="rId2"/>
  </p:sldMasterIdLst>
  <p:notesMasterIdLst>
    <p:notesMasterId r:id="rId48"/>
  </p:notesMasterIdLst>
  <p:handoutMasterIdLst>
    <p:handoutMasterId r:id="rId49"/>
  </p:handoutMasterIdLst>
  <p:sldIdLst>
    <p:sldId id="486" r:id="rId3"/>
    <p:sldId id="428" r:id="rId4"/>
    <p:sldId id="430" r:id="rId5"/>
    <p:sldId id="442" r:id="rId6"/>
    <p:sldId id="443" r:id="rId7"/>
    <p:sldId id="444" r:id="rId8"/>
    <p:sldId id="445" r:id="rId9"/>
    <p:sldId id="446" r:id="rId10"/>
    <p:sldId id="431" r:id="rId11"/>
    <p:sldId id="432" r:id="rId12"/>
    <p:sldId id="452" r:id="rId13"/>
    <p:sldId id="453" r:id="rId14"/>
    <p:sldId id="454" r:id="rId15"/>
    <p:sldId id="455" r:id="rId16"/>
    <p:sldId id="456" r:id="rId17"/>
    <p:sldId id="457" r:id="rId18"/>
    <p:sldId id="458" r:id="rId19"/>
    <p:sldId id="459" r:id="rId20"/>
    <p:sldId id="460" r:id="rId21"/>
    <p:sldId id="46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33" r:id="rId37"/>
    <p:sldId id="434" r:id="rId38"/>
    <p:sldId id="462" r:id="rId39"/>
    <p:sldId id="463" r:id="rId40"/>
    <p:sldId id="464" r:id="rId41"/>
    <p:sldId id="465" r:id="rId42"/>
    <p:sldId id="466" r:id="rId43"/>
    <p:sldId id="467" r:id="rId44"/>
    <p:sldId id="468" r:id="rId45"/>
    <p:sldId id="469" r:id="rId46"/>
    <p:sldId id="470" r:id="rId47"/>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C0000"/>
    <a:srgbClr val="66CC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87704" autoAdjust="0"/>
  </p:normalViewPr>
  <p:slideViewPr>
    <p:cSldViewPr>
      <p:cViewPr varScale="1">
        <p:scale>
          <a:sx n="73" d="100"/>
          <a:sy n="73" d="100"/>
        </p:scale>
        <p:origin x="2098"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012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b="0" i="0" dirty="0" smtClean="0">
                <a:solidFill>
                  <a:schemeClr val="tx1"/>
                </a:solidFill>
                <a:latin typeface="Times New Roman" panose="02020603050405020304" pitchFamily="18" charset="0"/>
                <a:ea typeface="+mn-ea"/>
                <a:cs typeface="Times New Roman" panose="02020603050405020304" pitchFamily="18" charset="0"/>
              </a:rPr>
              <a:t>Incremental</a:t>
            </a:r>
            <a:r>
              <a:rPr lang="zh-CN" alt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英 </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altLang="zh-CN" sz="1200" b="0" i="0" kern="1200" dirty="0" err="1" smtClean="0">
                <a:solidFill>
                  <a:schemeClr val="tx1"/>
                </a:solidFill>
                <a:effectLst/>
                <a:latin typeface="Times New Roman" panose="02020603050405020304" pitchFamily="18" charset="0"/>
                <a:ea typeface="+mn-ea"/>
                <a:cs typeface="Times New Roman" panose="02020603050405020304" pitchFamily="18" charset="0"/>
              </a:rPr>
              <a:t>ɪnkrɪ‘mentəl</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zh-CN" alt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美 </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altLang="zh-CN" sz="1200" b="0" i="0" kern="1200" dirty="0" err="1" smtClean="0">
                <a:solidFill>
                  <a:schemeClr val="tx1"/>
                </a:solidFill>
                <a:effectLst/>
                <a:latin typeface="Times New Roman" panose="02020603050405020304" pitchFamily="18" charset="0"/>
                <a:ea typeface="+mn-ea"/>
                <a:cs typeface="Times New Roman" panose="02020603050405020304" pitchFamily="18" charset="0"/>
              </a:rPr>
              <a:t>ɪnkrə’məntl</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altLang="zh-CN" b="0" i="0" dirty="0" smtClean="0">
                <a:solidFill>
                  <a:srgbClr val="0000FF"/>
                </a:solidFill>
                <a:latin typeface="Times New Roman" panose="02020603050405020304" pitchFamily="18" charset="0"/>
                <a:ea typeface="+mn-ea"/>
                <a:cs typeface="Times New Roman" panose="02020603050405020304" pitchFamily="18" charset="0"/>
              </a:rPr>
              <a:t>Spiral</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altLang="zh-CN" sz="1200" b="0" i="0" kern="1200" dirty="0" err="1" smtClean="0">
                <a:solidFill>
                  <a:schemeClr val="tx1"/>
                </a:solidFill>
                <a:effectLst/>
                <a:latin typeface="Times New Roman" panose="02020603050405020304" pitchFamily="18" charset="0"/>
                <a:ea typeface="+mn-ea"/>
                <a:cs typeface="Times New Roman" panose="02020603050405020304" pitchFamily="18" charset="0"/>
              </a:rPr>
              <a:t>spaɪr</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(ə)l]</a:t>
            </a:r>
            <a:r>
              <a:rPr lang="zh-CN" altLang="en-US" b="0" i="0" dirty="0" smtClean="0">
                <a:solidFill>
                  <a:srgbClr val="0000FF"/>
                </a:solidFill>
                <a:latin typeface="Times New Roman" panose="02020603050405020304" pitchFamily="18" charset="0"/>
                <a:ea typeface="+mn-ea"/>
                <a:cs typeface="Times New Roman" panose="02020603050405020304" pitchFamily="18" charset="0"/>
              </a:rPr>
              <a:t>螺旋      </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Agile</a:t>
            </a:r>
            <a:r>
              <a:rPr lang="zh-CN" alt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英 </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altLang="zh-CN" sz="1200" b="0" i="0" kern="1200" dirty="0" err="1" smtClean="0">
                <a:solidFill>
                  <a:schemeClr val="tx1"/>
                </a:solidFill>
                <a:effectLst/>
                <a:latin typeface="Times New Roman" panose="02020603050405020304" pitchFamily="18" charset="0"/>
                <a:ea typeface="+mn-ea"/>
                <a:cs typeface="Times New Roman" panose="02020603050405020304" pitchFamily="18" charset="0"/>
              </a:rPr>
              <a:t>ædʒaɪl</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zh-CN" alt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美 </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altLang="zh-CN" sz="1200" b="0" i="0" kern="1200" dirty="0" err="1" smtClean="0">
                <a:solidFill>
                  <a:schemeClr val="tx1"/>
                </a:solidFill>
                <a:effectLst/>
                <a:latin typeface="Times New Roman" panose="02020603050405020304" pitchFamily="18" charset="0"/>
                <a:ea typeface="+mn-ea"/>
                <a:cs typeface="Times New Roman" panose="02020603050405020304" pitchFamily="18" charset="0"/>
              </a:rPr>
              <a:t>ædʒl</a:t>
            </a:r>
            <a:r>
              <a:rPr lang="en-US" altLang="zh-CN" sz="12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altLang="zh-CN" dirty="0" smtClean="0"/>
              <a:t/>
            </a:r>
            <a:br>
              <a:rPr lang="en-US" altLang="zh-CN"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0518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V&amp;V</a:t>
            </a:r>
            <a:r>
              <a:rPr lang="zh-CN" altLang="en-US" dirty="0" smtClean="0"/>
              <a:t>：验证</a:t>
            </a:r>
            <a:r>
              <a:rPr lang="en-US" altLang="zh-CN" dirty="0" smtClean="0"/>
              <a:t>(Verification)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verɪfɪ'keɪʃ</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(ə)n]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vɛrɪfɪ'keʃən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t>
            </a:r>
            <a:endParaRPr lang="en-US" altLang="zh-CN" dirty="0" smtClean="0"/>
          </a:p>
          <a:p>
            <a:r>
              <a:rPr lang="zh-CN" altLang="en-US" dirty="0" smtClean="0"/>
              <a:t>       确认</a:t>
            </a:r>
            <a:r>
              <a:rPr lang="en-US" altLang="zh-CN" dirty="0" smtClean="0"/>
              <a:t>(Validation)</a:t>
            </a:r>
          </a:p>
          <a:p>
            <a:r>
              <a:rPr lang="zh-CN" altLang="en-US" dirty="0" smtClean="0"/>
              <a:t>瀑布模型于</a:t>
            </a:r>
            <a:r>
              <a:rPr lang="en-US" altLang="zh-CN" dirty="0" smtClean="0"/>
              <a:t>1970</a:t>
            </a:r>
            <a:r>
              <a:rPr lang="zh-CN" altLang="en-US" dirty="0" smtClean="0"/>
              <a:t>年在</a:t>
            </a:r>
            <a:r>
              <a:rPr lang="en-US" altLang="zh-CN" dirty="0" smtClean="0"/>
              <a:t>Winston Royce</a:t>
            </a:r>
            <a:r>
              <a:rPr lang="zh-CN" altLang="en-US" dirty="0" smtClean="0"/>
              <a:t>的论文</a:t>
            </a:r>
            <a:r>
              <a:rPr lang="en-US" altLang="zh-CN" dirty="0" smtClean="0"/>
              <a:t>《</a:t>
            </a:r>
            <a:r>
              <a:rPr lang="zh-CN" altLang="en-US" dirty="0" smtClean="0"/>
              <a:t>管理大型软件系统开发</a:t>
            </a:r>
            <a:r>
              <a:rPr lang="en-US" altLang="zh-CN" dirty="0" smtClean="0"/>
              <a:t>》</a:t>
            </a:r>
            <a:r>
              <a:rPr lang="zh-CN" altLang="en-US" dirty="0" smtClean="0"/>
              <a:t>（</a:t>
            </a:r>
            <a:r>
              <a:rPr lang="en-US" altLang="zh-CN" dirty="0" smtClean="0"/>
              <a:t>Managing the Development of Larger Software Systems</a:t>
            </a:r>
            <a:r>
              <a:rPr lang="zh-CN" altLang="en-US" dirty="0" smtClean="0"/>
              <a:t>）中被提出，将软件生命周期的各项活动规定为按固定顺序而连接的若干阶段工作，形如瀑布流水，最终得到软件产品。自诞生之日起至</a:t>
            </a:r>
            <a:r>
              <a:rPr lang="en-US" altLang="zh-CN" dirty="0" smtClean="0"/>
              <a:t>80</a:t>
            </a:r>
            <a:r>
              <a:rPr lang="zh-CN" altLang="en-US" dirty="0" smtClean="0"/>
              <a:t>年代初期，瀑布模型都是唯一被广泛采用的软件开发模型。</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9066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43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31585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细节外包项目</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8617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3942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01975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4150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5744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2484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05319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1933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13602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42434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68007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4565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43200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30934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1844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6927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993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3715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9486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71989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2326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98192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4237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96565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92989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dirty="0" smtClean="0">
                <a:latin typeface="Times New Roman" panose="02020603050405020304" pitchFamily="18" charset="0"/>
                <a:cs typeface="Times New Roman" panose="02020603050405020304" pitchFamily="18" charset="0"/>
              </a:rPr>
              <a:t>Classic Life Cycle Model</a:t>
            </a:r>
            <a:r>
              <a:rPr kumimoji="1" lang="en-US" altLang="zh-CN" sz="1200" b="1" baseline="0" dirty="0" smtClean="0">
                <a:latin typeface="Times New Roman" panose="02020603050405020304" pitchFamily="18" charset="0"/>
                <a:cs typeface="Times New Roman" panose="02020603050405020304" pitchFamily="18" charset="0"/>
              </a:rPr>
              <a:t> :</a:t>
            </a:r>
            <a:r>
              <a:rPr kumimoji="1" lang="zh-CN" altLang="en-US" sz="1200" b="1" baseline="0" dirty="0" smtClean="0">
                <a:latin typeface="Times New Roman" panose="02020603050405020304" pitchFamily="18" charset="0"/>
                <a:cs typeface="Times New Roman" panose="02020603050405020304" pitchFamily="18" charset="0"/>
              </a:rPr>
              <a:t>经典生命周期模型</a:t>
            </a:r>
            <a:endParaRPr kumimoji="1" lang="en-US" altLang="zh-CN" sz="1200" b="1" baseline="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dirty="0" smtClean="0">
                <a:latin typeface="Times New Roman" panose="02020603050405020304" pitchFamily="18" charset="0"/>
                <a:cs typeface="Times New Roman" panose="02020603050405020304" pitchFamily="18" charset="0"/>
              </a:rPr>
              <a:t>Linear Sequential Model</a:t>
            </a:r>
            <a:r>
              <a:rPr kumimoji="1" lang="zh-CN" altLang="en-US" sz="1200" b="1" dirty="0" smtClean="0">
                <a:latin typeface="Times New Roman" panose="02020603050405020304" pitchFamily="18" charset="0"/>
                <a:cs typeface="Times New Roman" panose="02020603050405020304" pitchFamily="18" charset="0"/>
              </a:rPr>
              <a:t>：线性序列模型，或者称“线性模型”</a:t>
            </a:r>
            <a:endParaRPr kumimoji="1" lang="en-US" altLang="zh-CN" sz="1200" b="1"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dirty="0" smtClean="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35839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9775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33275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36574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Revise </a:t>
            </a:r>
            <a:r>
              <a:rPr lang="zh-CN" altLang="en-US" dirty="0" smtClean="0"/>
              <a:t>英 </a:t>
            </a:r>
            <a:r>
              <a:rPr lang="en-US" altLang="zh-CN" dirty="0" smtClean="0"/>
              <a:t>[</a:t>
            </a:r>
            <a:r>
              <a:rPr lang="en-US" altLang="zh-CN" dirty="0" err="1" smtClean="0"/>
              <a:t>rɪ'vaɪz</a:t>
            </a:r>
            <a:r>
              <a:rPr lang="en-US" altLang="zh-CN" dirty="0" smtClean="0"/>
              <a:t>]</a:t>
            </a:r>
            <a:r>
              <a:rPr lang="zh-CN" altLang="en-US" dirty="0" smtClean="0"/>
              <a:t>美 </a:t>
            </a:r>
            <a:r>
              <a:rPr lang="en-US" altLang="zh-CN" dirty="0" smtClean="0"/>
              <a:t>[</a:t>
            </a:r>
            <a:r>
              <a:rPr lang="en-US" altLang="zh-CN" dirty="0" err="1" smtClean="0"/>
              <a:t>rɪ'vaɪz</a:t>
            </a:r>
            <a:r>
              <a:rPr lang="en-US" altLang="zh-CN" dirty="0" smtClean="0"/>
              <a:t>] </a:t>
            </a:r>
            <a:r>
              <a:rPr lang="en-US" altLang="zh-CN" dirty="0" err="1" smtClean="0"/>
              <a:t>vt.</a:t>
            </a:r>
            <a:r>
              <a:rPr lang="en-US" altLang="zh-CN" dirty="0" smtClean="0"/>
              <a:t> </a:t>
            </a:r>
            <a:r>
              <a:rPr lang="zh-CN" altLang="en-US" dirty="0" smtClean="0"/>
              <a:t>修正；复习；校订</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9802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8806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75828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53516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8287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917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554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320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1398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0976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2021/9/27</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2021/9/27</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2278911008"/>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9512" y="132188"/>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5" name="Line 11"/>
          <p:cNvSpPr>
            <a:spLocks noChangeShapeType="1"/>
          </p:cNvSpPr>
          <p:nvPr userDrawn="1"/>
        </p:nvSpPr>
        <p:spPr bwMode="auto">
          <a:xfrm>
            <a:off x="36513" y="4762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16" name="Line 12"/>
          <p:cNvSpPr>
            <a:spLocks noChangeShapeType="1"/>
          </p:cNvSpPr>
          <p:nvPr userDrawn="1"/>
        </p:nvSpPr>
        <p:spPr bwMode="auto">
          <a:xfrm>
            <a:off x="2411760" y="225112"/>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8" name="Line 17"/>
          <p:cNvSpPr>
            <a:spLocks noChangeShapeType="1"/>
          </p:cNvSpPr>
          <p:nvPr userDrawn="1"/>
        </p:nvSpPr>
        <p:spPr bwMode="auto">
          <a:xfrm>
            <a:off x="36513" y="50512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45268" y="222148"/>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extLst>
      <p:ext uri="{BB962C8B-B14F-4D97-AF65-F5344CB8AC3E}">
        <p14:creationId xmlns:p14="http://schemas.microsoft.com/office/powerpoint/2010/main" val="2430601206"/>
      </p:ext>
    </p:extLst>
  </p:cSld>
  <p:clrMap bg1="lt1" tx1="dk1" bg2="lt2" tx2="dk2" accent1="accent1" accent2="accent2" accent3="accent3" accent4="accent4" accent5="accent5" accent6="accent6" hlink="hlink" folHlink="folHlink"/>
  <p:sldLayoutIdLst>
    <p:sldLayoutId id="2147483786"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25243;&#24323;&#22411;&#21407;&#22411;&#20363;&#23376;.pptx"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21407;&#22411;&#20363;&#23376;/&#36827;&#21270;&#22411;&#21407;&#22411;&#20363;&#23376;/&#36827;&#21270;&#22411;&#21407;&#22411;&#20363;&#23376;-&#30417;&#23519;&#26696;&#20214;&#31649;&#29702;&#27169;&#22359;.exe" TargetMode="External"/><Relationship Id="rId5" Type="http://schemas.openxmlformats.org/officeDocument/2006/relationships/hyperlink" Target="&#21407;&#22411;&#20363;&#23376;/&#36827;&#21270;&#22411;&#21407;&#22411;&#20363;&#23376;/&#36827;&#21270;&#21407;&#22411;&#20363;&#23376;-&#32593;&#39029;&#65288;&#21518;&#21488;&#65289;/index.htm" TargetMode="External"/><Relationship Id="rId4" Type="http://schemas.openxmlformats.org/officeDocument/2006/relationships/hyperlink" Target="&#21407;&#22411;&#20363;&#23376;/&#36827;&#21270;&#22411;&#21407;&#22411;&#20363;&#23376;/&#36827;&#21270;&#21407;&#22411;&#20363;&#23376;-&#32593;&#39029;&#65288;&#21069;&#21488;&#65289;/index.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23.wmf"/><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image" Target="../media/image9.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a:t>
            </a:r>
            <a:r>
              <a:rPr kumimoji="1" lang="zh-CN" altLang="en-US" sz="2800" b="1" i="0" u="none" strike="noStrike" kern="1200" cap="none" spc="0" normalizeH="0" baseline="0" noProof="0" dirty="0" smtClean="0">
                <a:ln>
                  <a:noFill/>
                </a:ln>
                <a:solidFill>
                  <a:srgbClr val="3333CC"/>
                </a:solidFill>
                <a:effectLst/>
                <a:uLnTx/>
                <a:uFillTx/>
                <a:latin typeface="华文新魏" panose="02010800040101010101" pitchFamily="2" charset="-122"/>
                <a:ea typeface="华文新魏" panose="02010800040101010101" pitchFamily="2" charset="-122"/>
                <a:cs typeface="+mn-cs"/>
              </a:rPr>
              <a:t>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smtClean="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09</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44299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典型的软件过程模型</a:t>
            </a:r>
          </a:p>
        </p:txBody>
      </p:sp>
      <p:sp>
        <p:nvSpPr>
          <p:cNvPr id="4" name="Rectangle 4"/>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chemeClr val="tx1"/>
                </a:solidFill>
                <a:latin typeface="Times New Roman" panose="02020603050405020304" pitchFamily="18" charset="0"/>
                <a:cs typeface="Times New Roman" panose="02020603050405020304" pitchFamily="18" charset="0"/>
              </a:rPr>
              <a:t>瀑布模型 </a:t>
            </a:r>
            <a:r>
              <a:rPr lang="en-US" altLang="zh-CN" dirty="0" smtClean="0">
                <a:solidFill>
                  <a:schemeClr val="tx1"/>
                </a:solidFill>
                <a:latin typeface="Times New Roman" panose="02020603050405020304" pitchFamily="18" charset="0"/>
                <a:cs typeface="Times New Roman" panose="02020603050405020304" pitchFamily="18" charset="0"/>
              </a:rPr>
              <a:t>(Waterfall)</a:t>
            </a:r>
          </a:p>
          <a:p>
            <a:pPr eaLnBrk="1" hangingPunct="1"/>
            <a:r>
              <a:rPr lang="zh-CN" altLang="en-US" dirty="0" smtClean="0">
                <a:solidFill>
                  <a:schemeClr val="tx1"/>
                </a:solidFill>
                <a:latin typeface="Times New Roman" panose="02020603050405020304" pitchFamily="18" charset="0"/>
                <a:cs typeface="Times New Roman" panose="02020603050405020304" pitchFamily="18" charset="0"/>
              </a:rPr>
              <a:t>增量过程模型 </a:t>
            </a:r>
            <a:r>
              <a:rPr lang="en-US" altLang="zh-CN" dirty="0" smtClean="0">
                <a:solidFill>
                  <a:schemeClr val="tx1"/>
                </a:solidFill>
                <a:latin typeface="Times New Roman" panose="02020603050405020304" pitchFamily="18" charset="0"/>
                <a:cs typeface="Times New Roman" panose="02020603050405020304" pitchFamily="18" charset="0"/>
              </a:rPr>
              <a:t>(Incremental process model)</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增量模型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(Incremental)</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快速应用程序开发</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(RAD)</a:t>
            </a:r>
          </a:p>
          <a:p>
            <a:pPr eaLnBrk="1" hangingPunct="1"/>
            <a:r>
              <a:rPr lang="zh-CN" altLang="en-US" dirty="0" smtClean="0">
                <a:solidFill>
                  <a:schemeClr val="tx1"/>
                </a:solidFill>
                <a:latin typeface="Times New Roman" panose="02020603050405020304" pitchFamily="18" charset="0"/>
                <a:cs typeface="Times New Roman" panose="02020603050405020304" pitchFamily="18" charset="0"/>
              </a:rPr>
              <a:t>演化过程模型 </a:t>
            </a:r>
            <a:r>
              <a:rPr lang="en-US" altLang="zh-CN" dirty="0" smtClean="0">
                <a:solidFill>
                  <a:schemeClr val="tx1"/>
                </a:solidFill>
                <a:latin typeface="Times New Roman" panose="02020603050405020304" pitchFamily="18" charset="0"/>
                <a:cs typeface="Times New Roman" panose="02020603050405020304" pitchFamily="18" charset="0"/>
              </a:rPr>
              <a:t>(E</a:t>
            </a:r>
            <a:r>
              <a:rPr lang="en-GB" altLang="zh-TW" dirty="0" err="1" smtClean="0">
                <a:solidFill>
                  <a:schemeClr val="tx1"/>
                </a:solidFill>
                <a:latin typeface="Times New Roman" panose="02020603050405020304" pitchFamily="18" charset="0"/>
                <a:cs typeface="Times New Roman" panose="02020603050405020304" pitchFamily="18" charset="0"/>
              </a:rPr>
              <a:t>volutionary</a:t>
            </a:r>
            <a:r>
              <a:rPr lang="en-GB" altLang="zh-TW" dirty="0" smtClean="0">
                <a:solidFill>
                  <a:schemeClr val="tx1"/>
                </a:solidFill>
                <a:latin typeface="Times New Roman" panose="02020603050405020304" pitchFamily="18" charset="0"/>
                <a:cs typeface="Times New Roman" panose="02020603050405020304" pitchFamily="18" charset="0"/>
              </a:rPr>
              <a:t> </a:t>
            </a:r>
            <a:r>
              <a:rPr lang="en-GB" altLang="zh-CN" dirty="0" smtClean="0">
                <a:solidFill>
                  <a:schemeClr val="tx1"/>
                </a:solidFill>
                <a:latin typeface="Times New Roman" panose="02020603050405020304" pitchFamily="18" charset="0"/>
                <a:cs typeface="Times New Roman" panose="02020603050405020304" pitchFamily="18" charset="0"/>
              </a:rPr>
              <a:t>model</a:t>
            </a:r>
            <a:r>
              <a:rPr lang="en-US" altLang="zh-CN" dirty="0" smtClean="0">
                <a:solidFill>
                  <a:schemeClr val="tx1"/>
                </a:solidFill>
                <a:latin typeface="Times New Roman" panose="02020603050405020304" pitchFamily="18" charset="0"/>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螺旋模型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(Spiral)</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原型模型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(Prototype)</a:t>
            </a:r>
          </a:p>
          <a:p>
            <a:pPr eaLnBrk="1" hangingPunct="1"/>
            <a:r>
              <a:rPr lang="zh-CN" altLang="en-US" dirty="0" smtClean="0">
                <a:latin typeface="Times New Roman" panose="02020603050405020304" pitchFamily="18" charset="0"/>
                <a:cs typeface="Times New Roman" panose="02020603050405020304" pitchFamily="18" charset="0"/>
              </a:rPr>
              <a:t>其他过程模型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形式化过程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(Formal</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model</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基于复用的软件过程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敏捷过程模型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(Agile)</a:t>
            </a:r>
          </a:p>
          <a:p>
            <a:pPr lvl="1"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474304"/>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瀑布模型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180137254"/>
              </p:ext>
            </p:extLst>
          </p:nvPr>
        </p:nvGraphicFramePr>
        <p:xfrm>
          <a:off x="395288" y="2276872"/>
          <a:ext cx="7058025" cy="3940175"/>
        </p:xfrm>
        <a:graphic>
          <a:graphicData uri="http://schemas.openxmlformats.org/presentationml/2006/ole">
            <mc:AlternateContent xmlns:mc="http://schemas.openxmlformats.org/markup-compatibility/2006">
              <mc:Choice xmlns:v="urn:schemas-microsoft-com:vml" Requires="v">
                <p:oleObj spid="_x0000_s114781" name="演示文稿" r:id="rId4" imgW="4571972" imgH="3429047" progId="PowerPoint.Show.8">
                  <p:embed/>
                </p:oleObj>
              </mc:Choice>
              <mc:Fallback>
                <p:oleObj name="演示文稿" r:id="rId4" imgW="4571972" imgH="3429047" progId="PowerPoint.Show.8">
                  <p:embed/>
                  <p:pic>
                    <p:nvPicPr>
                      <p:cNvPr id="26627"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9445" t="33194" r="5902" b="3796"/>
                      <a:stretch>
                        <a:fillRect/>
                      </a:stretch>
                    </p:blipFill>
                    <p:spPr bwMode="auto">
                      <a:xfrm>
                        <a:off x="395288" y="2276872"/>
                        <a:ext cx="7058025"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a:spLocks noChangeArrowheads="1"/>
          </p:cNvSpPr>
          <p:nvPr/>
        </p:nvSpPr>
        <p:spPr bwMode="auto">
          <a:xfrm>
            <a:off x="4572000" y="1124744"/>
            <a:ext cx="43926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187325" indent="-1873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25000"/>
              </a:lnSpc>
              <a:spcBef>
                <a:spcPts val="0"/>
              </a:spcBef>
              <a:buFont typeface="Wingdings" panose="05000000000000000000" pitchFamily="2" charset="2"/>
              <a:buChar char="l"/>
            </a:pPr>
            <a:r>
              <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上一个阶段结束，下一个阶段才能</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a:t>
            </a:r>
            <a:endPar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eaLnBrk="1" hangingPunct="1">
              <a:lnSpc>
                <a:spcPct val="125000"/>
              </a:lnSpc>
              <a:spcBef>
                <a:spcPts val="0"/>
              </a:spcBef>
              <a:buFont typeface="Wingdings" panose="05000000000000000000" pitchFamily="2" charset="2"/>
              <a:buChar char="l"/>
            </a:pPr>
            <a:r>
              <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每个阶段均有里程碑和提交</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物</a:t>
            </a:r>
            <a:endPar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eaLnBrk="1" hangingPunct="1">
              <a:lnSpc>
                <a:spcPct val="125000"/>
              </a:lnSpc>
              <a:spcBef>
                <a:spcPts val="0"/>
              </a:spcBef>
              <a:buFont typeface="Wingdings" panose="05000000000000000000" pitchFamily="2" charset="2"/>
              <a:buChar char="l"/>
            </a:pPr>
            <a:r>
              <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上一阶段的输出是下一阶段的</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a:t>
            </a:r>
            <a:endPar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eaLnBrk="1" hangingPunct="1">
              <a:lnSpc>
                <a:spcPct val="125000"/>
              </a:lnSpc>
              <a:spcBef>
                <a:spcPts val="0"/>
              </a:spcBef>
              <a:buFont typeface="Wingdings" panose="05000000000000000000" pitchFamily="2" charset="2"/>
              <a:buChar char="l"/>
            </a:pPr>
            <a:r>
              <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每个阶段均需要进行</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V&amp;V</a:t>
            </a:r>
            <a:endPar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eaLnBrk="1" hangingPunct="1">
              <a:lnSpc>
                <a:spcPct val="125000"/>
              </a:lnSpc>
              <a:spcBef>
                <a:spcPts val="0"/>
              </a:spcBef>
              <a:buFont typeface="Wingdings" panose="05000000000000000000" pitchFamily="2" charset="2"/>
              <a:buChar char="l"/>
            </a:pPr>
            <a:r>
              <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侧重于文档与产出</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物</a:t>
            </a:r>
            <a:endParaRPr kumimoji="1"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Rectangle 6"/>
          <p:cNvSpPr>
            <a:spLocks noChangeArrowheads="1"/>
          </p:cNvSpPr>
          <p:nvPr/>
        </p:nvSpPr>
        <p:spPr bwMode="auto">
          <a:xfrm>
            <a:off x="539750" y="1423988"/>
            <a:ext cx="2787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cs typeface="Times New Roman" panose="02020603050405020304" pitchFamily="18" charset="0"/>
              </a:rPr>
              <a:t>1970</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Winston Royce</a:t>
            </a:r>
          </a:p>
        </p:txBody>
      </p:sp>
    </p:spTree>
    <p:extLst>
      <p:ext uri="{BB962C8B-B14F-4D97-AF65-F5344CB8AC3E}">
        <p14:creationId xmlns:p14="http://schemas.microsoft.com/office/powerpoint/2010/main" val="4109111321"/>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瀑布模型</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也叫做鲑鱼模型</a:t>
            </a:r>
            <a:r>
              <a:rPr lang="en-US" altLang="zh-CN" dirty="0" smtClean="0">
                <a:latin typeface="Times New Roman" panose="02020603050405020304" pitchFamily="18" charset="0"/>
                <a:cs typeface="Times New Roman" panose="02020603050405020304" pitchFamily="18" charset="0"/>
              </a:rPr>
              <a:t>(Salmon model)</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C00000"/>
                </a:solidFill>
                <a:latin typeface="Times New Roman" panose="02020603050405020304" pitchFamily="18" charset="0"/>
                <a:cs typeface="Times New Roman" panose="02020603050405020304" pitchFamily="18" charset="0"/>
              </a:rPr>
              <a:t>向前一阶段回溯，很难</a:t>
            </a:r>
            <a:r>
              <a:rPr lang="en-US" altLang="zh-CN" dirty="0" smtClean="0">
                <a:solidFill>
                  <a:srgbClr val="C00000"/>
                </a:solidFill>
                <a:latin typeface="Times New Roman" panose="02020603050405020304" pitchFamily="18" charset="0"/>
                <a:cs typeface="Times New Roman" panose="02020603050405020304" pitchFamily="18" charset="0"/>
              </a:rPr>
              <a:t>!</a:t>
            </a:r>
            <a:endParaRPr lang="zh-CN" altLang="en-US" dirty="0" smtClean="0">
              <a:solidFill>
                <a:srgbClr val="C00000"/>
              </a:solidFill>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1700808"/>
            <a:ext cx="48196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4005064"/>
            <a:ext cx="61912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94121"/>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瀑布模型</a:t>
            </a:r>
          </a:p>
        </p:txBody>
      </p:sp>
      <p:sp>
        <p:nvSpPr>
          <p:cNvPr id="4" name="Rectangle 4"/>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优点</a:t>
            </a:r>
            <a:r>
              <a:rPr lang="en-US" altLang="zh-CN" dirty="0" smtClean="0"/>
              <a:t>——</a:t>
            </a:r>
            <a:r>
              <a:rPr lang="zh-CN" altLang="en-US" b="0" dirty="0" smtClean="0">
                <a:solidFill>
                  <a:srgbClr val="C00000"/>
                </a:solidFill>
                <a:latin typeface="Times New Roman" panose="02020603050405020304" pitchFamily="18" charset="0"/>
                <a:ea typeface="楷体_GB2312" panose="02010609030101010101" pitchFamily="49" charset="-122"/>
              </a:rPr>
              <a:t>追求效率</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简单、易懂、易用、快速</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为项目提供了按阶段划分的检查点，项目管理比较容易</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每个阶段必须提供文档，而且要求每个阶段的所有产品必须进行正式、严格的技术审查</a:t>
            </a:r>
          </a:p>
          <a:p>
            <a:pPr eaLnBrk="1" hangingPunct="1"/>
            <a:r>
              <a:rPr lang="zh-CN" altLang="en-US" dirty="0" smtClean="0"/>
              <a:t>缺点</a:t>
            </a:r>
            <a:r>
              <a:rPr lang="en-US" altLang="zh-CN" dirty="0" smtClean="0"/>
              <a:t>——</a:t>
            </a:r>
            <a:r>
              <a:rPr lang="zh-CN" altLang="en-US" b="0" dirty="0">
                <a:solidFill>
                  <a:srgbClr val="C00000"/>
                </a:solidFill>
                <a:latin typeface="Times New Roman" panose="02020603050405020304" pitchFamily="18" charset="0"/>
                <a:ea typeface="楷体_GB2312" panose="02010609030101010101" pitchFamily="49" charset="-122"/>
              </a:rPr>
              <a:t>过于理想化</a:t>
            </a:r>
          </a:p>
          <a:p>
            <a:pPr lvl="1" eaLnBrk="1" hangingPunct="1"/>
            <a:r>
              <a:rPr lang="zh-CN" altLang="en-US" b="1" dirty="0" smtClean="0">
                <a:latin typeface="楷体" panose="02010609060101010101" pitchFamily="49" charset="-122"/>
                <a:ea typeface="楷体" panose="02010609060101010101" pitchFamily="49" charset="-122"/>
              </a:rPr>
              <a:t>在开发早期，</a:t>
            </a:r>
            <a:r>
              <a:rPr lang="zh-CN" altLang="en-US" b="1" dirty="0" smtClean="0">
                <a:solidFill>
                  <a:srgbClr val="FF0000"/>
                </a:solidFill>
                <a:latin typeface="楷体" panose="02010609060101010101" pitchFamily="49" charset="-122"/>
                <a:ea typeface="楷体" panose="02010609060101010101" pitchFamily="49" charset="-122"/>
              </a:rPr>
              <a:t>用户难以清楚地确定所有需求</a:t>
            </a:r>
            <a:r>
              <a:rPr lang="zh-CN" altLang="en-US" b="1" dirty="0" smtClean="0">
                <a:latin typeface="楷体" panose="02010609060101010101" pitchFamily="49" charset="-122"/>
                <a:ea typeface="楷体" panose="02010609060101010101" pitchFamily="49" charset="-122"/>
              </a:rPr>
              <a:t>，需求的错误很难在开发后期纠正，因此</a:t>
            </a:r>
            <a:r>
              <a:rPr lang="zh-CN" altLang="en-US" b="1" dirty="0" smtClean="0">
                <a:solidFill>
                  <a:srgbClr val="FF0000"/>
                </a:solidFill>
                <a:latin typeface="楷体" panose="02010609060101010101" pitchFamily="49" charset="-122"/>
                <a:ea typeface="楷体" panose="02010609060101010101" pitchFamily="49" charset="-122"/>
              </a:rPr>
              <a:t>难以快速响应用户需求变更</a:t>
            </a:r>
            <a:endParaRPr lang="zh-CN" altLang="en-US" b="1" dirty="0" smtClean="0">
              <a:latin typeface="楷体" panose="02010609060101010101" pitchFamily="49" charset="-122"/>
              <a:ea typeface="楷体" panose="02010609060101010101" pitchFamily="49" charset="-122"/>
            </a:endParaRPr>
          </a:p>
          <a:p>
            <a:pPr lvl="1" eaLnBrk="1" hangingPunct="1"/>
            <a:r>
              <a:rPr lang="zh-CN" altLang="en-US" b="1" dirty="0" smtClean="0">
                <a:solidFill>
                  <a:srgbClr val="FF0000"/>
                </a:solidFill>
                <a:latin typeface="楷体" panose="02010609060101010101" pitchFamily="49" charset="-122"/>
                <a:ea typeface="楷体" panose="02010609060101010101" pitchFamily="49" charset="-122"/>
              </a:rPr>
              <a:t>开发人员与用户之间缺乏有效的沟通</a:t>
            </a:r>
            <a:r>
              <a:rPr lang="zh-CN" altLang="en-US" b="1" dirty="0" smtClean="0">
                <a:latin typeface="楷体" panose="02010609060101010101" pitchFamily="49" charset="-122"/>
                <a:ea typeface="楷体" panose="02010609060101010101" pitchFamily="49" charset="-122"/>
              </a:rPr>
              <a:t>，开发人员的工作几乎完全依赖规格说明文档，容易导致不能满足客户需求</a:t>
            </a:r>
          </a:p>
          <a:p>
            <a:pPr lvl="1" eaLnBrk="1" hangingPunct="1"/>
            <a:r>
              <a:rPr lang="zh-CN" altLang="en-US" b="1" dirty="0" smtClean="0">
                <a:latin typeface="楷体" panose="02010609060101010101" pitchFamily="49" charset="-122"/>
                <a:ea typeface="楷体" panose="02010609060101010101" pitchFamily="49" charset="-122"/>
              </a:rPr>
              <a:t>客户必须</a:t>
            </a:r>
            <a:r>
              <a:rPr lang="zh-CN" altLang="en-US" b="1" dirty="0" smtClean="0">
                <a:solidFill>
                  <a:srgbClr val="FF0000"/>
                </a:solidFill>
                <a:latin typeface="楷体" panose="02010609060101010101" pitchFamily="49" charset="-122"/>
                <a:ea typeface="楷体" panose="02010609060101010101" pitchFamily="49" charset="-122"/>
              </a:rPr>
              <a:t>在项目接近尾声的时候才能得到可执行的程序</a:t>
            </a:r>
            <a:r>
              <a:rPr lang="zh-CN" altLang="en-US" b="1" dirty="0" smtClean="0">
                <a:latin typeface="楷体" panose="02010609060101010101" pitchFamily="49" charset="-122"/>
                <a:ea typeface="楷体" panose="02010609060101010101" pitchFamily="49" charset="-122"/>
              </a:rPr>
              <a:t>，对系统中存在的重大缺陷，如果在评审之前没有被发现，</a:t>
            </a:r>
            <a:r>
              <a:rPr lang="zh-CN" altLang="en-US" b="1" dirty="0" smtClean="0">
                <a:solidFill>
                  <a:srgbClr val="FF0000"/>
                </a:solidFill>
                <a:latin typeface="楷体" panose="02010609060101010101" pitchFamily="49" charset="-122"/>
                <a:ea typeface="楷体" panose="02010609060101010101" pitchFamily="49" charset="-122"/>
              </a:rPr>
              <a:t>将可能会造成重大损失</a:t>
            </a:r>
          </a:p>
          <a:p>
            <a:pPr eaLnBrk="1" hangingPunct="1"/>
            <a:endParaRPr lang="en-US" altLang="zh-CN" dirty="0" smtClean="0"/>
          </a:p>
        </p:txBody>
      </p:sp>
    </p:spTree>
    <p:extLst>
      <p:ext uri="{BB962C8B-B14F-4D97-AF65-F5344CB8AC3E}">
        <p14:creationId xmlns:p14="http://schemas.microsoft.com/office/powerpoint/2010/main" val="4265212445"/>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瀑布模型</a:t>
            </a:r>
          </a:p>
        </p:txBody>
      </p:sp>
      <p:sp>
        <p:nvSpPr>
          <p:cNvPr id="6" name="Rectangle 3"/>
          <p:cNvSpPr txBox="1">
            <a:spLocks noChangeArrowheads="1"/>
          </p:cNvSpPr>
          <p:nvPr/>
        </p:nvSpPr>
        <p:spPr>
          <a:xfrm>
            <a:off x="395288" y="1267991"/>
            <a:ext cx="554486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瀑布模型太理想化，太单纯，已不再适合现代的软件开发模式，在大型系统开发中已经很少使用</a:t>
            </a:r>
            <a:endParaRPr lang="zh-CN" altLang="en-US" sz="800" dirty="0" smtClean="0"/>
          </a:p>
          <a:p>
            <a:pPr eaLnBrk="1" hangingPunct="1"/>
            <a:r>
              <a:rPr lang="zh-CN" altLang="en-US" dirty="0" smtClean="0"/>
              <a:t>适用场合：</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软件项目较小，各模块间接口定义非常清晰</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需求在项目开始之前已经被全面的了解，产品的定义非常稳定</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需求在开发中不太可能发生重大改变</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使用的技术非常成熟，团队成员都很熟悉这些技术</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负责各个步骤的子团队分属不同的机构或不同的地理位置，不可能做到频繁的交流</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外部环境的不可控因素很少</a:t>
            </a:r>
          </a:p>
        </p:txBody>
      </p:sp>
      <p:pic>
        <p:nvPicPr>
          <p:cNvPr id="7" name="Picture 4" descr="waterfall"/>
          <p:cNvPicPr>
            <a:picLocks noChangeAspect="1" noChangeArrowheads="1"/>
          </p:cNvPicPr>
          <p:nvPr/>
        </p:nvPicPr>
        <p:blipFill>
          <a:blip r:embed="rId3">
            <a:extLst>
              <a:ext uri="{28A0092B-C50C-407E-A947-70E740481C1C}">
                <a14:useLocalDpi xmlns:a14="http://schemas.microsoft.com/office/drawing/2010/main" val="0"/>
              </a:ext>
            </a:extLst>
          </a:blip>
          <a:srcRect l="5997" r="8025" b="7906"/>
          <a:stretch>
            <a:fillRect/>
          </a:stretch>
        </p:blipFill>
        <p:spPr bwMode="auto">
          <a:xfrm>
            <a:off x="6084168" y="1773238"/>
            <a:ext cx="295232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188866"/>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3527" y="619472"/>
            <a:ext cx="829659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增量过程模型</a:t>
            </a:r>
          </a:p>
        </p:txBody>
      </p:sp>
      <p:sp>
        <p:nvSpPr>
          <p:cNvPr id="4" name="Rectangle 3"/>
          <p:cNvSpPr txBox="1">
            <a:spLocks noChangeArrowheads="1"/>
          </p:cNvSpPr>
          <p:nvPr/>
        </p:nvSpPr>
        <p:spPr>
          <a:xfrm>
            <a:off x="395288" y="1700808"/>
            <a:ext cx="8208962" cy="48968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在很多情况下，由于初始需求的不明确，开发过程不宜采用瀑布模型</a:t>
            </a:r>
          </a:p>
          <a:p>
            <a:pPr eaLnBrk="1" hangingPunct="1"/>
            <a:r>
              <a:rPr lang="zh-CN" altLang="en-US" dirty="0" smtClean="0">
                <a:latin typeface="Times New Roman" panose="02020603050405020304" pitchFamily="18" charset="0"/>
                <a:cs typeface="Times New Roman" panose="02020603050405020304" pitchFamily="18" charset="0"/>
              </a:rPr>
              <a:t>因此，无须等到所有需求都出来才进行开发，只要某个需求的核心部分出来，即可进行开发</a:t>
            </a:r>
          </a:p>
          <a:p>
            <a:pPr eaLnBrk="1" hangingPunct="1"/>
            <a:r>
              <a:rPr lang="zh-CN" altLang="en-US" dirty="0" smtClean="0">
                <a:latin typeface="Times New Roman" panose="02020603050405020304" pitchFamily="18" charset="0"/>
                <a:cs typeface="Times New Roman" panose="02020603050405020304" pitchFamily="18" charset="0"/>
              </a:rPr>
              <a:t>另外，可能迫切需要为用户迅速提供一套功能有限的软件产品，然后在后续版本中再细化和扩展功能</a:t>
            </a:r>
          </a:p>
          <a:p>
            <a:pPr eaLnBrk="1" hangingPunct="1"/>
            <a:r>
              <a:rPr lang="zh-CN" altLang="en-US" dirty="0" smtClean="0">
                <a:latin typeface="Times New Roman" panose="02020603050405020304" pitchFamily="18" charset="0"/>
                <a:cs typeface="Times New Roman" panose="02020603050405020304" pitchFamily="18" charset="0"/>
              </a:rPr>
              <a:t>在这种情况下，需要选用</a:t>
            </a:r>
            <a:r>
              <a:rPr lang="zh-CN" altLang="en-US"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增量方式的软件过程模型</a:t>
            </a:r>
            <a:endParaRPr lang="zh-CN" altLang="en-US" dirty="0" smtClean="0">
              <a:latin typeface="Times New Roman" panose="02020603050405020304" pitchFamily="18" charset="0"/>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增量模型</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模型</a:t>
            </a:r>
          </a:p>
        </p:txBody>
      </p:sp>
    </p:spTree>
    <p:extLst>
      <p:ext uri="{BB962C8B-B14F-4D97-AF65-F5344CB8AC3E}">
        <p14:creationId xmlns:p14="http://schemas.microsoft.com/office/powerpoint/2010/main" val="2022623824"/>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536" y="619472"/>
            <a:ext cx="8224588"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增量模型</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247552"/>
            <a:ext cx="7632848" cy="5167875"/>
          </a:xfrm>
          <a:prstGeom prst="rect">
            <a:avLst/>
          </a:prstGeom>
        </p:spPr>
      </p:pic>
    </p:spTree>
    <p:extLst>
      <p:ext uri="{BB962C8B-B14F-4D97-AF65-F5344CB8AC3E}">
        <p14:creationId xmlns:p14="http://schemas.microsoft.com/office/powerpoint/2010/main" val="2914884272"/>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增量模型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软件被作为一系列的增量来设计、实现、集成和测试，每一个增量是由多个相互作用的模块所形成的特定功能的代码片段构成</a:t>
            </a:r>
          </a:p>
          <a:p>
            <a:pPr eaLnBrk="1" hangingPunct="1"/>
            <a:r>
              <a:rPr lang="zh-CN" altLang="en-US" b="0" dirty="0" smtClean="0">
                <a:solidFill>
                  <a:srgbClr val="CC0000"/>
                </a:solidFill>
                <a:latin typeface="Times New Roman" panose="02020603050405020304" pitchFamily="18" charset="0"/>
                <a:ea typeface="楷体_GB2312" panose="02010609030101010101" pitchFamily="49" charset="-122"/>
              </a:rPr>
              <a:t>本质：以迭代的方式运用瀑布模型</a:t>
            </a:r>
          </a:p>
          <a:p>
            <a:pPr lvl="1" eaLnBrk="1" hangingPunct="1"/>
            <a:r>
              <a:rPr lang="zh-CN" altLang="en-US" b="1" dirty="0" smtClean="0">
                <a:solidFill>
                  <a:srgbClr val="C00000"/>
                </a:solidFill>
                <a:latin typeface="宋体" panose="02010600030101010101" pitchFamily="2" charset="-122"/>
                <a:ea typeface="宋体" panose="02010600030101010101" pitchFamily="2" charset="-122"/>
              </a:rPr>
              <a:t>第一个增量往往是核心产品</a:t>
            </a:r>
            <a:r>
              <a:rPr lang="zh-CN" altLang="en-US" b="1" dirty="0" smtClean="0">
                <a:solidFill>
                  <a:srgbClr val="0000FF"/>
                </a:solidFill>
                <a:latin typeface="楷体" panose="02010609060101010101" pitchFamily="49" charset="-122"/>
                <a:ea typeface="楷体" panose="02010609060101010101" pitchFamily="49" charset="-122"/>
              </a:rPr>
              <a:t>：满足了基本的需求，但是缺少附加的特性</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客户使用上一个增量的提交物并进行自我评价，制定下一个增量计划，说明需要增加的特性和功能</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重复上述过程，直到最终产品产生为止</a:t>
            </a:r>
          </a:p>
          <a:p>
            <a:pPr eaLnBrk="1" hangingPunct="1"/>
            <a:endParaRPr lang="en-US" altLang="zh-CN" dirty="0" smtClean="0"/>
          </a:p>
        </p:txBody>
      </p:sp>
    </p:spTree>
    <p:extLst>
      <p:ext uri="{BB962C8B-B14F-4D97-AF65-F5344CB8AC3E}">
        <p14:creationId xmlns:p14="http://schemas.microsoft.com/office/powerpoint/2010/main" val="1690929905"/>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增量模型</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举例</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：开发一个类似于</a:t>
            </a:r>
            <a:r>
              <a:rPr lang="en-US" altLang="zh-CN" dirty="0" smtClean="0">
                <a:latin typeface="Times New Roman" panose="02020603050405020304" pitchFamily="18" charset="0"/>
                <a:cs typeface="Times New Roman" panose="02020603050405020304" pitchFamily="18" charset="0"/>
              </a:rPr>
              <a:t>Word</a:t>
            </a:r>
            <a:r>
              <a:rPr lang="zh-CN" altLang="en-US" dirty="0" smtClean="0">
                <a:latin typeface="Times New Roman" panose="02020603050405020304" pitchFamily="18" charset="0"/>
                <a:cs typeface="Times New Roman" panose="02020603050405020304" pitchFamily="18" charset="0"/>
              </a:rPr>
              <a:t>的字处理软件</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：提供基本的文件管理、编辑和文档生成功能</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：提供高级的文档编辑功能</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：实现拼写和语法检查功能</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：完成高级的页面排版功能</a:t>
            </a:r>
          </a:p>
          <a:p>
            <a:pPr eaLnBrk="1" hangingPunct="1"/>
            <a:endParaRPr lang="zh-CN" altLang="en-US" sz="800"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举例</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：开发一个教务管理系统</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：提供基本的学籍管理和成绩管理</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：提供选课</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：提供查询教室使用情况的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：提供课表生成、上课名单生成、成绩录入等</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79839039"/>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增量模型</a:t>
            </a:r>
          </a:p>
        </p:txBody>
      </p:sp>
      <p:sp>
        <p:nvSpPr>
          <p:cNvPr id="4" name="Rectangle 3"/>
          <p:cNvSpPr txBox="1">
            <a:spLocks noChangeArrowheads="1"/>
          </p:cNvSpPr>
          <p:nvPr/>
        </p:nvSpPr>
        <p:spPr>
          <a:xfrm>
            <a:off x="395288" y="1484313"/>
            <a:ext cx="8208962" cy="4680991"/>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优点：</a:t>
            </a:r>
          </a:p>
          <a:p>
            <a:pPr lvl="1" eaLnBrk="1" hangingPunct="1"/>
            <a:r>
              <a:rPr lang="zh-CN" altLang="en-US" dirty="0" smtClean="0">
                <a:solidFill>
                  <a:schemeClr val="tx1"/>
                </a:solidFill>
                <a:latin typeface="黑体" panose="02010609060101010101" pitchFamily="49" charset="-122"/>
                <a:ea typeface="黑体" panose="02010609060101010101" pitchFamily="49" charset="-122"/>
              </a:rPr>
              <a:t>在时间要求较高的情况</a:t>
            </a:r>
            <a:r>
              <a:rPr lang="zh-CN" altLang="en-US" dirty="0">
                <a:solidFill>
                  <a:schemeClr val="tx1"/>
                </a:solidFill>
                <a:latin typeface="黑体" panose="02010609060101010101" pitchFamily="49" charset="-122"/>
                <a:ea typeface="黑体" panose="02010609060101010101" pitchFamily="49" charset="-122"/>
              </a:rPr>
              <a:t>下交付产品：</a:t>
            </a:r>
            <a:r>
              <a:rPr lang="zh-CN" altLang="en-US" b="1" dirty="0" smtClean="0">
                <a:solidFill>
                  <a:srgbClr val="0000FF"/>
                </a:solidFill>
                <a:latin typeface="楷体" panose="02010609060101010101" pitchFamily="49" charset="-122"/>
                <a:ea typeface="楷体" panose="02010609060101010101" pitchFamily="49" charset="-122"/>
              </a:rPr>
              <a:t>在各个阶段并不交付一个可运行的完整产品，而是</a:t>
            </a:r>
            <a:r>
              <a:rPr lang="zh-CN" altLang="en-US" dirty="0" smtClean="0">
                <a:solidFill>
                  <a:srgbClr val="C00000"/>
                </a:solidFill>
                <a:latin typeface="黑体" panose="02010609060101010101" pitchFamily="49" charset="-122"/>
                <a:ea typeface="黑体" panose="02010609060101010101" pitchFamily="49" charset="-122"/>
              </a:rPr>
              <a:t>交付满足客户需求的一个子集的可运行产品</a:t>
            </a:r>
            <a:r>
              <a:rPr lang="zh-CN" altLang="en-US" b="1" dirty="0" smtClean="0">
                <a:solidFill>
                  <a:srgbClr val="0000FF"/>
                </a:solidFill>
                <a:latin typeface="楷体" panose="02010609060101010101" pitchFamily="49" charset="-122"/>
                <a:ea typeface="楷体" panose="02010609060101010101" pitchFamily="49" charset="-122"/>
              </a:rPr>
              <a:t>，对客户起到“</a:t>
            </a:r>
            <a:r>
              <a:rPr lang="zh-CN" altLang="en-US" dirty="0">
                <a:solidFill>
                  <a:srgbClr val="C00000"/>
                </a:solidFill>
                <a:latin typeface="黑体" panose="02010609060101010101" pitchFamily="49" charset="-122"/>
                <a:ea typeface="黑体" panose="02010609060101010101" pitchFamily="49" charset="-122"/>
              </a:rPr>
              <a:t>镇静剂</a:t>
            </a:r>
            <a:r>
              <a:rPr lang="zh-CN" altLang="en-US" b="1" dirty="0" smtClean="0">
                <a:solidFill>
                  <a:srgbClr val="0000FF"/>
                </a:solidFill>
                <a:latin typeface="楷体" panose="02010609060101010101" pitchFamily="49" charset="-122"/>
                <a:ea typeface="楷体" panose="02010609060101010101" pitchFamily="49" charset="-122"/>
              </a:rPr>
              <a:t>”的作用</a:t>
            </a:r>
          </a:p>
          <a:p>
            <a:pPr lvl="1" eaLnBrk="1" hangingPunct="1"/>
            <a:r>
              <a:rPr lang="zh-CN" altLang="en-US" dirty="0">
                <a:solidFill>
                  <a:schemeClr val="tx1"/>
                </a:solidFill>
                <a:latin typeface="黑体" panose="02010609060101010101" pitchFamily="49" charset="-122"/>
                <a:ea typeface="黑体" panose="02010609060101010101" pitchFamily="49" charset="-122"/>
              </a:rPr>
              <a:t>人员分配灵活：</a:t>
            </a:r>
            <a:r>
              <a:rPr lang="zh-CN" altLang="en-US" dirty="0">
                <a:solidFill>
                  <a:srgbClr val="C00000"/>
                </a:solidFill>
                <a:latin typeface="黑体" panose="02010609060101010101" pitchFamily="49" charset="-122"/>
                <a:ea typeface="黑体" panose="02010609060101010101" pitchFamily="49" charset="-122"/>
              </a:rPr>
              <a:t>如果找不到足够的开发人员，可采用增量模型</a:t>
            </a:r>
            <a:r>
              <a:rPr lang="zh-CN" altLang="en-US" b="1" dirty="0" smtClean="0">
                <a:solidFill>
                  <a:srgbClr val="0000FF"/>
                </a:solidFill>
                <a:latin typeface="楷体" panose="02010609060101010101" pitchFamily="49" charset="-122"/>
                <a:ea typeface="楷体" panose="02010609060101010101" pitchFamily="49" charset="-122"/>
              </a:rPr>
              <a:t>：早期的增量由少量人员实现，如果客户反响较好，则在下一个增量中投入更多的人力</a:t>
            </a:r>
          </a:p>
          <a:p>
            <a:pPr lvl="1" eaLnBrk="1" hangingPunct="1"/>
            <a:r>
              <a:rPr lang="zh-CN" altLang="en-US" dirty="0">
                <a:solidFill>
                  <a:schemeClr val="tx1"/>
                </a:solidFill>
                <a:latin typeface="黑体" panose="02010609060101010101" pitchFamily="49" charset="-122"/>
                <a:ea typeface="黑体" panose="02010609060101010101" pitchFamily="49" charset="-122"/>
              </a:rPr>
              <a:t>逐步增加产品功能</a:t>
            </a:r>
            <a:r>
              <a:rPr lang="zh-CN" altLang="en-US" b="1" dirty="0" smtClean="0">
                <a:solidFill>
                  <a:srgbClr val="0000FF"/>
                </a:solidFill>
                <a:latin typeface="楷体" panose="02010609060101010101" pitchFamily="49" charset="-122"/>
                <a:ea typeface="楷体" panose="02010609060101010101" pitchFamily="49" charset="-122"/>
              </a:rPr>
              <a:t>可以</a:t>
            </a:r>
            <a:r>
              <a:rPr lang="zh-CN" altLang="en-US" dirty="0">
                <a:solidFill>
                  <a:srgbClr val="C00000"/>
                </a:solidFill>
                <a:latin typeface="黑体" panose="02010609060101010101" pitchFamily="49" charset="-122"/>
                <a:ea typeface="黑体" panose="02010609060101010101" pitchFamily="49" charset="-122"/>
              </a:rPr>
              <a:t>使用户有较充裕的时间来学习和适应新产品</a:t>
            </a:r>
            <a:r>
              <a:rPr lang="zh-CN" altLang="en-US" b="1" dirty="0" smtClean="0">
                <a:solidFill>
                  <a:srgbClr val="0000FF"/>
                </a:solidFill>
                <a:latin typeface="楷体" panose="02010609060101010101" pitchFamily="49" charset="-122"/>
                <a:ea typeface="楷体" panose="02010609060101010101" pitchFamily="49" charset="-122"/>
              </a:rPr>
              <a:t>，避免全新软件可能带来的冲击</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因为具有</a:t>
            </a:r>
            <a:r>
              <a:rPr lang="zh-CN" altLang="en-US" dirty="0">
                <a:solidFill>
                  <a:srgbClr val="C00000"/>
                </a:solidFill>
                <a:latin typeface="黑体" panose="02010609060101010101" pitchFamily="49" charset="-122"/>
                <a:ea typeface="黑体" panose="02010609060101010101" pitchFamily="49" charset="-122"/>
              </a:rPr>
              <a:t>较高优先权的模块被首先交付</a:t>
            </a:r>
            <a:r>
              <a:rPr lang="zh-CN" altLang="en-US" b="1" dirty="0" smtClean="0">
                <a:solidFill>
                  <a:srgbClr val="0000FF"/>
                </a:solidFill>
                <a:latin typeface="楷体" panose="02010609060101010101" pitchFamily="49" charset="-122"/>
                <a:ea typeface="楷体" panose="02010609060101010101" pitchFamily="49" charset="-122"/>
              </a:rPr>
              <a:t>，而后面的增量也不断被集成进来，这使得最重要的功能肯定接受了最多的测试，从而使得</a:t>
            </a:r>
            <a:r>
              <a:rPr lang="zh-CN" altLang="en-US" dirty="0">
                <a:solidFill>
                  <a:srgbClr val="C00000"/>
                </a:solidFill>
                <a:latin typeface="黑体" panose="02010609060101010101" pitchFamily="49" charset="-122"/>
                <a:ea typeface="黑体" panose="02010609060101010101" pitchFamily="49" charset="-122"/>
              </a:rPr>
              <a:t>项目总体性失败的风险比较低</a:t>
            </a:r>
          </a:p>
        </p:txBody>
      </p:sp>
    </p:spTree>
    <p:extLst>
      <p:ext uri="{BB962C8B-B14F-4D97-AF65-F5344CB8AC3E}">
        <p14:creationId xmlns:p14="http://schemas.microsoft.com/office/powerpoint/2010/main" val="1815295007"/>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软件过程模型</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2051720" y="1340768"/>
            <a:ext cx="4896768" cy="511333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1 </a:t>
            </a:r>
            <a:r>
              <a:rPr lang="zh-CN" altLang="en-US" dirty="0" smtClean="0">
                <a:solidFill>
                  <a:srgbClr val="C00000"/>
                </a:solidFill>
                <a:latin typeface="Times New Roman" panose="02020603050405020304" pitchFamily="18" charset="0"/>
                <a:cs typeface="Times New Roman" panose="02020603050405020304" pitchFamily="18" charset="0"/>
              </a:rPr>
              <a:t>软件过程</a:t>
            </a:r>
          </a:p>
          <a:p>
            <a:pPr marL="0" indent="0" eaLnBrk="1" hangingPunct="1">
              <a:buNone/>
            </a:pPr>
            <a:r>
              <a:rPr lang="en-US" altLang="zh-CN" dirty="0" smtClean="0">
                <a:solidFill>
                  <a:schemeClr val="tx1"/>
                </a:solidFill>
                <a:latin typeface="Times New Roman" panose="02020603050405020304" pitchFamily="18" charset="0"/>
                <a:cs typeface="Times New Roman" panose="02020603050405020304" pitchFamily="18" charset="0"/>
              </a:rPr>
              <a:t>2 </a:t>
            </a:r>
            <a:r>
              <a:rPr lang="zh-CN" altLang="en-US" dirty="0" smtClean="0">
                <a:solidFill>
                  <a:schemeClr val="tx1"/>
                </a:solidFill>
                <a:latin typeface="Times New Roman" panose="02020603050405020304" pitchFamily="18" charset="0"/>
                <a:cs typeface="Times New Roman" panose="02020603050405020304" pitchFamily="18" charset="0"/>
              </a:rPr>
              <a:t>典型软件过程模型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瀑布模型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增量过程模型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快速应用程序开发</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(RAD)</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演化过程模型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螺旋模型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原型模型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其他过程模型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形式化过程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软件复用过程</a:t>
            </a:r>
          </a:p>
          <a:p>
            <a:pPr marL="0" indent="0" eaLnBrk="1" hangingPunct="1">
              <a:buNone/>
            </a:pPr>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8" y="619472"/>
            <a:ext cx="8224836"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增量模型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困难：</a:t>
            </a:r>
          </a:p>
          <a:p>
            <a:pPr lvl="1" eaLnBrk="1" hangingPunct="1"/>
            <a:r>
              <a:rPr lang="zh-CN" altLang="en-US" b="1" dirty="0" smtClean="0">
                <a:latin typeface="楷体" panose="02010609060101010101" pitchFamily="49" charset="-122"/>
                <a:ea typeface="楷体" panose="02010609060101010101" pitchFamily="49" charset="-122"/>
              </a:rPr>
              <a:t>每个附加的增量并入现有软件时，</a:t>
            </a:r>
            <a:r>
              <a:rPr lang="zh-CN" altLang="en-US" dirty="0" smtClean="0">
                <a:solidFill>
                  <a:srgbClr val="C00000"/>
                </a:solidFill>
                <a:latin typeface="黑体" panose="02010609060101010101" pitchFamily="49" charset="-122"/>
                <a:ea typeface="黑体" panose="02010609060101010101" pitchFamily="49" charset="-122"/>
              </a:rPr>
              <a:t>必须不破坏原来已构造好的部分</a:t>
            </a:r>
            <a:endParaRPr lang="zh-CN" altLang="en-US" b="1" dirty="0" smtClean="0">
              <a:latin typeface="楷体" panose="02010609060101010101" pitchFamily="49" charset="-122"/>
              <a:ea typeface="楷体" panose="02010609060101010101" pitchFamily="49" charset="-122"/>
            </a:endParaRPr>
          </a:p>
          <a:p>
            <a:pPr lvl="1" eaLnBrk="1" hangingPunct="1"/>
            <a:r>
              <a:rPr lang="zh-CN" altLang="en-US" b="1" dirty="0" smtClean="0">
                <a:latin typeface="楷体" panose="02010609060101010101" pitchFamily="49" charset="-122"/>
                <a:ea typeface="楷体" panose="02010609060101010101" pitchFamily="49" charset="-122"/>
              </a:rPr>
              <a:t>同时，</a:t>
            </a:r>
            <a:r>
              <a:rPr lang="zh-CN" altLang="en-US" dirty="0">
                <a:solidFill>
                  <a:srgbClr val="C00000"/>
                </a:solidFill>
                <a:latin typeface="黑体" panose="02010609060101010101" pitchFamily="49" charset="-122"/>
                <a:ea typeface="黑体" panose="02010609060101010101" pitchFamily="49" charset="-122"/>
              </a:rPr>
              <a:t>加入新增量时应简单、方便 </a:t>
            </a:r>
            <a:r>
              <a:rPr lang="en-US" altLang="zh-CN"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该类软件的体系结构应当是开放的</a:t>
            </a:r>
          </a:p>
          <a:p>
            <a:pPr lvl="1" eaLnBrk="1" hangingPunct="1"/>
            <a:r>
              <a:rPr lang="zh-CN" altLang="en-US" b="1" dirty="0" smtClean="0">
                <a:latin typeface="楷体" panose="02010609060101010101" pitchFamily="49" charset="-122"/>
                <a:ea typeface="楷体" panose="02010609060101010101" pitchFamily="49" charset="-122"/>
              </a:rPr>
              <a:t>仍然</a:t>
            </a:r>
            <a:r>
              <a:rPr lang="zh-CN" altLang="en-US" dirty="0">
                <a:solidFill>
                  <a:srgbClr val="C00000"/>
                </a:solidFill>
                <a:latin typeface="黑体" panose="02010609060101010101" pitchFamily="49" charset="-122"/>
                <a:ea typeface="黑体" panose="02010609060101010101" pitchFamily="49" charset="-122"/>
              </a:rPr>
              <a:t>无法处理需求发生变更</a:t>
            </a:r>
            <a:r>
              <a:rPr lang="zh-CN" altLang="en-US" b="1" dirty="0" smtClean="0">
                <a:latin typeface="楷体" panose="02010609060101010101" pitchFamily="49" charset="-122"/>
                <a:ea typeface="楷体" panose="02010609060101010101" pitchFamily="49" charset="-122"/>
              </a:rPr>
              <a:t>的情况</a:t>
            </a:r>
          </a:p>
          <a:p>
            <a:pPr lvl="1" eaLnBrk="1" hangingPunct="1"/>
            <a:r>
              <a:rPr lang="zh-CN" altLang="en-US" b="1" dirty="0" smtClean="0">
                <a:latin typeface="楷体" panose="02010609060101010101" pitchFamily="49" charset="-122"/>
                <a:ea typeface="楷体" panose="02010609060101010101" pitchFamily="49" charset="-122"/>
              </a:rPr>
              <a:t>管理人员必须有足够的技术能力来</a:t>
            </a:r>
            <a:r>
              <a:rPr lang="zh-CN" altLang="en-US" dirty="0">
                <a:solidFill>
                  <a:srgbClr val="C00000"/>
                </a:solidFill>
                <a:latin typeface="黑体" panose="02010609060101010101" pitchFamily="49" charset="-122"/>
                <a:ea typeface="黑体" panose="02010609060101010101" pitchFamily="49" charset="-122"/>
              </a:rPr>
              <a:t>协调好各增量之间的</a:t>
            </a:r>
            <a:r>
              <a:rPr lang="zh-CN" altLang="en-US" dirty="0" smtClean="0">
                <a:solidFill>
                  <a:srgbClr val="C00000"/>
                </a:solidFill>
                <a:latin typeface="黑体" panose="02010609060101010101" pitchFamily="49" charset="-122"/>
                <a:ea typeface="黑体" panose="02010609060101010101" pitchFamily="49" charset="-122"/>
              </a:rPr>
              <a:t>关系</a:t>
            </a:r>
            <a:endParaRPr lang="zh-CN" altLang="en-US" b="1" dirty="0" smtClean="0">
              <a:latin typeface="楷体" panose="02010609060101010101" pitchFamily="49" charset="-122"/>
              <a:ea typeface="楷体" panose="02010609060101010101" pitchFamily="49" charset="-122"/>
            </a:endParaRPr>
          </a:p>
          <a:p>
            <a:pPr eaLnBrk="1" hangingPunct="1"/>
            <a:endParaRPr lang="en-US" altLang="zh-CN" dirty="0" smtClean="0"/>
          </a:p>
        </p:txBody>
      </p:sp>
    </p:spTree>
    <p:extLst>
      <p:ext uri="{BB962C8B-B14F-4D97-AF65-F5344CB8AC3E}">
        <p14:creationId xmlns:p14="http://schemas.microsoft.com/office/powerpoint/2010/main" val="423266313"/>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467544" y="619472"/>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rPr>
              <a:t>RAD</a:t>
            </a:r>
            <a:r>
              <a:rPr lang="zh-CN" altLang="en-US" dirty="0">
                <a:solidFill>
                  <a:srgbClr val="C00000"/>
                </a:solidFill>
                <a:latin typeface="华文新魏" panose="02010800040101010101" pitchFamily="2" charset="-122"/>
                <a:ea typeface="华文新魏" panose="02010800040101010101" pitchFamily="2" charset="-122"/>
              </a:rPr>
              <a:t>模型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387949381"/>
              </p:ext>
            </p:extLst>
          </p:nvPr>
        </p:nvGraphicFramePr>
        <p:xfrm>
          <a:off x="1069975" y="1012974"/>
          <a:ext cx="7002463" cy="5440362"/>
        </p:xfrm>
        <a:graphic>
          <a:graphicData uri="http://schemas.openxmlformats.org/presentationml/2006/ole">
            <mc:AlternateContent xmlns:mc="http://schemas.openxmlformats.org/markup-compatibility/2006">
              <mc:Choice xmlns:v="urn:schemas-microsoft-com:vml" Requires="v">
                <p:oleObj spid="_x0000_s116831" name="演示文稿" r:id="rId4" imgW="4571972" imgH="3429047" progId="PowerPoint.Show.8">
                  <p:embed/>
                </p:oleObj>
              </mc:Choice>
              <mc:Fallback>
                <p:oleObj name="演示文稿" r:id="rId4" imgW="4571972" imgH="3429047" progId="PowerPoint.Show.8">
                  <p:embed/>
                  <p:pic>
                    <p:nvPicPr>
                      <p:cNvPr id="46083"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t="-2577" b="-1027"/>
                      <a:stretch>
                        <a:fillRect/>
                      </a:stretch>
                    </p:blipFill>
                    <p:spPr bwMode="auto">
                      <a:xfrm>
                        <a:off x="1069975" y="1012974"/>
                        <a:ext cx="7002463" cy="544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2197330"/>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467494" y="619472"/>
            <a:ext cx="815263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rPr>
              <a:t>RAD</a:t>
            </a:r>
            <a:r>
              <a:rPr lang="zh-CN" altLang="en-US" dirty="0">
                <a:solidFill>
                  <a:srgbClr val="C00000"/>
                </a:solidFill>
                <a:latin typeface="华文新魏" panose="02010800040101010101" pitchFamily="2" charset="-122"/>
                <a:ea typeface="华文新魏" panose="02010800040101010101" pitchFamily="2" charset="-122"/>
              </a:rPr>
              <a:t>模型</a:t>
            </a:r>
          </a:p>
        </p:txBody>
      </p:sp>
      <p:sp>
        <p:nvSpPr>
          <p:cNvPr id="4" name="Rectangle 3"/>
          <p:cNvSpPr txBox="1">
            <a:spLocks noChangeArrowheads="1"/>
          </p:cNvSpPr>
          <p:nvPr/>
        </p:nvSpPr>
        <p:spPr>
          <a:xfrm>
            <a:off x="467494" y="1412776"/>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快速应用开发</a:t>
            </a:r>
            <a:r>
              <a:rPr lang="en-US" altLang="zh-CN" dirty="0" smtClean="0">
                <a:latin typeface="Times New Roman" panose="02020603050405020304" pitchFamily="18" charset="0"/>
                <a:cs typeface="Times New Roman" panose="02020603050405020304" pitchFamily="18" charset="0"/>
              </a:rPr>
              <a:t>RAD (Rapid Application Development)</a:t>
            </a:r>
          </a:p>
          <a:p>
            <a:pPr lvl="1" eaLnBrk="1" hangingPunct="1"/>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侧重于短开发周期</a:t>
            </a:r>
            <a:r>
              <a:rPr lang="zh-CN" altLang="en-US" b="1" dirty="0" smtClean="0">
                <a:latin typeface="Times New Roman" panose="02020603050405020304" pitchFamily="18" charset="0"/>
                <a:cs typeface="Times New Roman" panose="02020603050405020304" pitchFamily="18" charset="0"/>
              </a:rPr>
              <a:t>（一般为</a:t>
            </a:r>
            <a:r>
              <a:rPr lang="en-US" altLang="zh-CN" b="1" dirty="0" smtClean="0">
                <a:latin typeface="Times New Roman" panose="02020603050405020304" pitchFamily="18" charset="0"/>
                <a:cs typeface="Times New Roman" panose="02020603050405020304" pitchFamily="18" charset="0"/>
              </a:rPr>
              <a:t>60~90</a:t>
            </a:r>
            <a:r>
              <a:rPr lang="zh-CN" altLang="en-US" b="1" dirty="0" smtClean="0">
                <a:latin typeface="Times New Roman" panose="02020603050405020304" pitchFamily="18" charset="0"/>
                <a:cs typeface="Times New Roman" panose="02020603050405020304" pitchFamily="18" charset="0"/>
              </a:rPr>
              <a:t>天）的增量过程模型，是瀑布模型的高速变体，通过</a:t>
            </a:r>
            <a:r>
              <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基于构件的构建方法</a:t>
            </a:r>
            <a:r>
              <a:rPr lang="zh-CN" altLang="en-US" b="1" dirty="0" smtClean="0">
                <a:latin typeface="Times New Roman" panose="02020603050405020304" pitchFamily="18" charset="0"/>
                <a:cs typeface="Times New Roman" panose="02020603050405020304" pitchFamily="18" charset="0"/>
              </a:rPr>
              <a:t>实现快速开发</a:t>
            </a:r>
          </a:p>
          <a:p>
            <a:pPr lvl="1" eaLnBrk="1" hangingPunct="1"/>
            <a:r>
              <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多个团队并行进行开发</a:t>
            </a:r>
            <a:r>
              <a:rPr lang="zh-CN" altLang="en-US" b="1" dirty="0" smtClean="0">
                <a:latin typeface="Times New Roman" panose="02020603050405020304" pitchFamily="18" charset="0"/>
                <a:cs typeface="Times New Roman" panose="02020603050405020304" pitchFamily="18" charset="0"/>
              </a:rPr>
              <a:t>，但启动时间有先后，先启动团队的提交物将作为后启动团队的输入</a:t>
            </a:r>
          </a:p>
          <a:p>
            <a:pPr eaLnBrk="1" hangingPunct="1"/>
            <a:r>
              <a:rPr lang="zh-CN" altLang="en-US" dirty="0" smtClean="0">
                <a:latin typeface="Times New Roman" panose="02020603050405020304" pitchFamily="18" charset="0"/>
                <a:cs typeface="Times New Roman" panose="02020603050405020304" pitchFamily="18" charset="0"/>
              </a:rPr>
              <a:t>缺点：</a:t>
            </a:r>
          </a:p>
          <a:p>
            <a:pPr lvl="1" eaLnBrk="1" hangingPunct="1"/>
            <a:r>
              <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需要大量的人力资源</a:t>
            </a:r>
            <a:r>
              <a:rPr lang="zh-CN" altLang="en-US" b="1" dirty="0" smtClean="0">
                <a:latin typeface="Times New Roman" panose="02020603050405020304" pitchFamily="18" charset="0"/>
                <a:cs typeface="Times New Roman" panose="02020603050405020304" pitchFamily="18" charset="0"/>
              </a:rPr>
              <a:t>来创建多个相对独立的</a:t>
            </a:r>
            <a:r>
              <a:rPr lang="en-US" altLang="zh-CN" b="1" dirty="0" smtClean="0">
                <a:latin typeface="Times New Roman" panose="02020603050405020304" pitchFamily="18" charset="0"/>
                <a:cs typeface="Times New Roman" panose="02020603050405020304" pitchFamily="18" charset="0"/>
              </a:rPr>
              <a:t>RAD</a:t>
            </a:r>
            <a:r>
              <a:rPr lang="zh-CN" altLang="en-US" b="1" dirty="0" smtClean="0">
                <a:latin typeface="Times New Roman" panose="02020603050405020304" pitchFamily="18" charset="0"/>
                <a:cs typeface="Times New Roman" panose="02020603050405020304" pitchFamily="18" charset="0"/>
              </a:rPr>
              <a:t>团队</a:t>
            </a:r>
          </a:p>
          <a:p>
            <a:pPr lvl="1" eaLnBrk="1" hangingPunct="1"/>
            <a:r>
              <a:rPr lang="zh-CN" altLang="en-US" b="1" dirty="0" smtClean="0">
                <a:latin typeface="Times New Roman" panose="02020603050405020304" pitchFamily="18" charset="0"/>
                <a:cs typeface="Times New Roman" panose="02020603050405020304" pitchFamily="18" charset="0"/>
              </a:rPr>
              <a:t>如果</a:t>
            </a:r>
            <a:r>
              <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没有在短时间内为急速完成整个系统做好准备</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RAD</a:t>
            </a:r>
            <a:r>
              <a:rPr lang="zh-CN" altLang="en-US" b="1" dirty="0" smtClean="0">
                <a:latin typeface="Times New Roman" panose="02020603050405020304" pitchFamily="18" charset="0"/>
                <a:cs typeface="Times New Roman" panose="02020603050405020304" pitchFamily="18" charset="0"/>
              </a:rPr>
              <a:t>项目将会失败</a:t>
            </a:r>
          </a:p>
          <a:p>
            <a:pPr lvl="1" eaLnBrk="1" hangingPunct="1"/>
            <a:r>
              <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如果系统不能被合理的模块化</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RAD</a:t>
            </a:r>
            <a:r>
              <a:rPr lang="zh-CN" altLang="en-US" b="1" dirty="0" smtClean="0">
                <a:latin typeface="Times New Roman" panose="02020603050405020304" pitchFamily="18" charset="0"/>
                <a:cs typeface="Times New Roman" panose="02020603050405020304" pitchFamily="18" charset="0"/>
              </a:rPr>
              <a:t>将会带来很多问题</a:t>
            </a:r>
          </a:p>
          <a:p>
            <a:pPr lvl="1" eaLnBrk="1" hangingPunct="1"/>
            <a:r>
              <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技术风险很高的情况下</a:t>
            </a:r>
            <a:r>
              <a:rPr lang="zh-CN" altLang="en-US" b="1" dirty="0" smtClean="0">
                <a:latin typeface="Times New Roman" panose="02020603050405020304" pitchFamily="18" charset="0"/>
                <a:cs typeface="Times New Roman" panose="02020603050405020304" pitchFamily="18" charset="0"/>
              </a:rPr>
              <a:t>（采用很多新技术、软件需与其他已有软件建立集成等等），</a:t>
            </a:r>
            <a:r>
              <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不宜采用</a:t>
            </a:r>
            <a:r>
              <a:rPr lang="en-US" altLang="zh-CN"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RAD</a:t>
            </a:r>
            <a:endParaRPr lang="zh-CN" altLang="en-US"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3560441445"/>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rPr>
              <a:t>(3) </a:t>
            </a:r>
            <a:r>
              <a:rPr lang="zh-CN" altLang="en-US" dirty="0">
                <a:solidFill>
                  <a:srgbClr val="C00000"/>
                </a:solidFill>
                <a:latin typeface="华文新魏" panose="02010800040101010101" pitchFamily="2" charset="-122"/>
                <a:ea typeface="华文新魏" panose="02010800040101010101" pitchFamily="2" charset="-122"/>
              </a:rPr>
              <a:t>演化过程模型</a:t>
            </a:r>
          </a:p>
        </p:txBody>
      </p:sp>
      <p:sp>
        <p:nvSpPr>
          <p:cNvPr id="4" name="Rectangle 3"/>
          <p:cNvSpPr txBox="1">
            <a:spLocks noChangeArrowheads="1"/>
          </p:cNvSpPr>
          <p:nvPr/>
        </p:nvSpPr>
        <p:spPr>
          <a:xfrm>
            <a:off x="395288" y="1340768"/>
            <a:ext cx="8208962" cy="525780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软件开发过程面临的客观情况：</a:t>
            </a:r>
            <a:endParaRPr lang="en-US" altLang="zh-CN" dirty="0" smtClean="0"/>
          </a:p>
          <a:p>
            <a:pPr lvl="1" eaLnBrk="1" hangingPunct="1"/>
            <a:r>
              <a:rPr lang="zh-CN" altLang="en-US" sz="1800" b="1" dirty="0" smtClean="0">
                <a:latin typeface="+mn-ea"/>
              </a:rPr>
              <a:t>软件系统会随着时间的推移而发生变化，</a:t>
            </a:r>
            <a:r>
              <a:rPr lang="zh-CN" altLang="en-US" sz="1800" dirty="0" smtClean="0">
                <a:solidFill>
                  <a:srgbClr val="FF0000"/>
                </a:solidFill>
                <a:latin typeface="黑体" panose="02010609060101010101" pitchFamily="49" charset="-122"/>
                <a:ea typeface="黑体" panose="02010609060101010101" pitchFamily="49" charset="-122"/>
              </a:rPr>
              <a:t>在开发过程中，需求经常发生变化</a:t>
            </a:r>
            <a:r>
              <a:rPr lang="zh-CN" altLang="en-US" sz="1800" b="1" dirty="0" smtClean="0">
                <a:latin typeface="+mn-ea"/>
              </a:rPr>
              <a:t>，直接导致产品难以实现</a:t>
            </a:r>
          </a:p>
          <a:p>
            <a:pPr lvl="1" eaLnBrk="1" hangingPunct="1"/>
            <a:r>
              <a:rPr lang="zh-CN" altLang="en-US" sz="1800" dirty="0">
                <a:solidFill>
                  <a:srgbClr val="FF0000"/>
                </a:solidFill>
                <a:latin typeface="黑体" panose="02010609060101010101" pitchFamily="49" charset="-122"/>
                <a:ea typeface="黑体" panose="02010609060101010101" pitchFamily="49" charset="-122"/>
              </a:rPr>
              <a:t>严格的交付时间使得开发团队不可能圆满完成软件产品</a:t>
            </a:r>
            <a:r>
              <a:rPr lang="zh-CN" altLang="en-US" sz="1800" b="1" dirty="0" smtClean="0">
                <a:latin typeface="+mn-ea"/>
              </a:rPr>
              <a:t>，但是必须交付功能有限的版本以应对竞争或压力</a:t>
            </a:r>
          </a:p>
          <a:p>
            <a:pPr lvl="1" eaLnBrk="1" hangingPunct="1"/>
            <a:r>
              <a:rPr lang="zh-CN" altLang="en-US" sz="1800" b="1" dirty="0" smtClean="0">
                <a:latin typeface="+mn-ea"/>
              </a:rPr>
              <a:t>很好的理解核心产品与系统需求，但</a:t>
            </a:r>
            <a:r>
              <a:rPr lang="zh-CN" altLang="en-US" sz="1800" dirty="0">
                <a:solidFill>
                  <a:srgbClr val="FF0000"/>
                </a:solidFill>
                <a:latin typeface="黑体" panose="02010609060101010101" pitchFamily="49" charset="-122"/>
                <a:ea typeface="黑体" panose="02010609060101010101" pitchFamily="49" charset="-122"/>
              </a:rPr>
              <a:t>对其他扩展的细节问题却没有定义</a:t>
            </a:r>
          </a:p>
          <a:p>
            <a:pPr eaLnBrk="1" hangingPunct="1"/>
            <a:r>
              <a:rPr lang="zh-CN" altLang="en-US" dirty="0" smtClean="0"/>
              <a:t>在上述情况下，需要一种</a:t>
            </a:r>
            <a:r>
              <a:rPr lang="zh-CN" altLang="en-US" b="0" dirty="0">
                <a:solidFill>
                  <a:srgbClr val="FF0000"/>
                </a:solidFill>
                <a:latin typeface="Times New Roman" panose="02020603050405020304" pitchFamily="18" charset="0"/>
                <a:ea typeface="楷体_GB2312" panose="02010609030101010101" pitchFamily="49" charset="-122"/>
              </a:rPr>
              <a:t>专门应对不断演变的软件过程模型</a:t>
            </a:r>
            <a:r>
              <a:rPr lang="zh-CN" altLang="en-US" dirty="0" smtClean="0"/>
              <a:t>，即</a:t>
            </a:r>
            <a:r>
              <a:rPr lang="zh-CN" altLang="en-US" b="0" dirty="0">
                <a:solidFill>
                  <a:srgbClr val="FF0000"/>
                </a:solidFill>
                <a:latin typeface="Times New Roman" panose="02020603050405020304" pitchFamily="18" charset="0"/>
                <a:ea typeface="楷体_GB2312" panose="02010609030101010101" pitchFamily="49" charset="-122"/>
              </a:rPr>
              <a:t>“演化过程模型”</a:t>
            </a:r>
          </a:p>
          <a:p>
            <a:pPr eaLnBrk="1" hangingPunct="1"/>
            <a:r>
              <a:rPr lang="zh-CN" altLang="en-US" dirty="0" smtClean="0"/>
              <a:t>本质：</a:t>
            </a:r>
            <a:r>
              <a:rPr lang="zh-CN" altLang="en-US" b="0" dirty="0" smtClean="0">
                <a:solidFill>
                  <a:srgbClr val="0000FF"/>
                </a:solidFill>
                <a:ea typeface="楷体_GB2312" panose="02010609030101010101" pitchFamily="49" charset="-122"/>
              </a:rPr>
              <a:t>循环、反复、不断调整当前系统以适应需求变化</a:t>
            </a:r>
            <a:endParaRPr lang="zh-CN" altLang="en-US" b="0" dirty="0" smtClean="0"/>
          </a:p>
          <a:p>
            <a:pPr eaLnBrk="1" hangingPunct="1"/>
            <a:r>
              <a:rPr lang="zh-CN" altLang="en-US" dirty="0" smtClean="0"/>
              <a:t>主要包括两种形态：</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快速原型法</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螺旋模型</a:t>
            </a:r>
          </a:p>
        </p:txBody>
      </p:sp>
    </p:spTree>
    <p:extLst>
      <p:ext uri="{BB962C8B-B14F-4D97-AF65-F5344CB8AC3E}">
        <p14:creationId xmlns:p14="http://schemas.microsoft.com/office/powerpoint/2010/main" val="2486179550"/>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3527" y="619472"/>
            <a:ext cx="829659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华文新魏" panose="02010800040101010101" pitchFamily="2" charset="-122"/>
                <a:ea typeface="华文新魏" panose="02010800040101010101" pitchFamily="2" charset="-122"/>
              </a:rPr>
              <a:t>快速原型法 </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4010715737"/>
              </p:ext>
            </p:extLst>
          </p:nvPr>
        </p:nvGraphicFramePr>
        <p:xfrm>
          <a:off x="1042988" y="1196752"/>
          <a:ext cx="7056437" cy="2855912"/>
        </p:xfrm>
        <a:graphic>
          <a:graphicData uri="http://schemas.openxmlformats.org/presentationml/2006/ole">
            <mc:AlternateContent xmlns:mc="http://schemas.openxmlformats.org/markup-compatibility/2006">
              <mc:Choice xmlns:v="urn:schemas-microsoft-com:vml" Requires="v">
                <p:oleObj spid="_x0000_s117853" name="演示文稿" r:id="rId4" imgW="2237207" imgH="1678020" progId="PowerPoint.Show.8">
                  <p:embed/>
                </p:oleObj>
              </mc:Choice>
              <mc:Fallback>
                <p:oleObj name="演示文稿" r:id="rId4" imgW="2237207" imgH="1678020" progId="PowerPoint.Show.8">
                  <p:embed/>
                  <p:pic>
                    <p:nvPicPr>
                      <p:cNvPr id="52227" name="Object 3">
                        <a:hlinkClick r:id="" action="ppaction://ole?verb=0"/>
                      </p:cNvPr>
                      <p:cNvPicPr>
                        <a:picLocks noChangeAspect="1" noChangeArrowheads="1"/>
                      </p:cNvPicPr>
                      <p:nvPr/>
                    </p:nvPicPr>
                    <p:blipFill>
                      <a:blip r:embed="rId5"/>
                      <a:srcRect t="14305" r="2744" b="33194"/>
                      <a:stretch>
                        <a:fillRect/>
                      </a:stretch>
                    </p:blipFill>
                    <p:spPr bwMode="auto">
                      <a:xfrm>
                        <a:off x="1042988" y="1196752"/>
                        <a:ext cx="7056437" cy="285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
          <p:cNvGrpSpPr>
            <a:grpSpLocks/>
          </p:cNvGrpSpPr>
          <p:nvPr/>
        </p:nvGrpSpPr>
        <p:grpSpPr bwMode="auto">
          <a:xfrm>
            <a:off x="2699792" y="3284984"/>
            <a:ext cx="3598863" cy="3381375"/>
            <a:chOff x="1429" y="1162"/>
            <a:chExt cx="2912" cy="2856"/>
          </a:xfrm>
        </p:grpSpPr>
        <p:grpSp>
          <p:nvGrpSpPr>
            <p:cNvPr id="6" name="Group 5"/>
            <p:cNvGrpSpPr>
              <a:grpSpLocks/>
            </p:cNvGrpSpPr>
            <p:nvPr/>
          </p:nvGrpSpPr>
          <p:grpSpPr bwMode="auto">
            <a:xfrm>
              <a:off x="1637" y="1386"/>
              <a:ext cx="2513" cy="2465"/>
              <a:chOff x="1637" y="1386"/>
              <a:chExt cx="2513" cy="2465"/>
            </a:xfrm>
          </p:grpSpPr>
          <p:sp>
            <p:nvSpPr>
              <p:cNvPr id="35" name="Freeform 6"/>
              <p:cNvSpPr>
                <a:spLocks/>
              </p:cNvSpPr>
              <p:nvPr/>
            </p:nvSpPr>
            <p:spPr bwMode="auto">
              <a:xfrm>
                <a:off x="1637" y="1386"/>
                <a:ext cx="2512" cy="2464"/>
              </a:xfrm>
              <a:custGeom>
                <a:avLst/>
                <a:gdLst>
                  <a:gd name="T0" fmla="*/ 2512 w 2512"/>
                  <a:gd name="T1" fmla="*/ 1360 h 2464"/>
                  <a:gd name="T2" fmla="*/ 2456 w 2512"/>
                  <a:gd name="T3" fmla="*/ 1600 h 2464"/>
                  <a:gd name="T4" fmla="*/ 2360 w 2512"/>
                  <a:gd name="T5" fmla="*/ 1816 h 2464"/>
                  <a:gd name="T6" fmla="*/ 2224 w 2512"/>
                  <a:gd name="T7" fmla="*/ 2016 h 2464"/>
                  <a:gd name="T8" fmla="*/ 2056 w 2512"/>
                  <a:gd name="T9" fmla="*/ 2184 h 2464"/>
                  <a:gd name="T10" fmla="*/ 1856 w 2512"/>
                  <a:gd name="T11" fmla="*/ 2312 h 2464"/>
                  <a:gd name="T12" fmla="*/ 1632 w 2512"/>
                  <a:gd name="T13" fmla="*/ 2408 h 2464"/>
                  <a:gd name="T14" fmla="*/ 1384 w 2512"/>
                  <a:gd name="T15" fmla="*/ 2456 h 2464"/>
                  <a:gd name="T16" fmla="*/ 1256 w 2512"/>
                  <a:gd name="T17" fmla="*/ 2464 h 2464"/>
                  <a:gd name="T18" fmla="*/ 1008 w 2512"/>
                  <a:gd name="T19" fmla="*/ 2440 h 2464"/>
                  <a:gd name="T20" fmla="*/ 776 w 2512"/>
                  <a:gd name="T21" fmla="*/ 2368 h 2464"/>
                  <a:gd name="T22" fmla="*/ 560 w 2512"/>
                  <a:gd name="T23" fmla="*/ 2256 h 2464"/>
                  <a:gd name="T24" fmla="*/ 376 w 2512"/>
                  <a:gd name="T25" fmla="*/ 2104 h 2464"/>
                  <a:gd name="T26" fmla="*/ 216 w 2512"/>
                  <a:gd name="T27" fmla="*/ 1920 h 2464"/>
                  <a:gd name="T28" fmla="*/ 104 w 2512"/>
                  <a:gd name="T29" fmla="*/ 1712 h 2464"/>
                  <a:gd name="T30" fmla="*/ 32 w 2512"/>
                  <a:gd name="T31" fmla="*/ 1480 h 2464"/>
                  <a:gd name="T32" fmla="*/ 0 w 2512"/>
                  <a:gd name="T33" fmla="*/ 1232 h 2464"/>
                  <a:gd name="T34" fmla="*/ 8 w 2512"/>
                  <a:gd name="T35" fmla="*/ 1112 h 2464"/>
                  <a:gd name="T36" fmla="*/ 64 w 2512"/>
                  <a:gd name="T37" fmla="*/ 872 h 2464"/>
                  <a:gd name="T38" fmla="*/ 152 w 2512"/>
                  <a:gd name="T39" fmla="*/ 648 h 2464"/>
                  <a:gd name="T40" fmla="*/ 288 w 2512"/>
                  <a:gd name="T41" fmla="*/ 456 h 2464"/>
                  <a:gd name="T42" fmla="*/ 464 w 2512"/>
                  <a:gd name="T43" fmla="*/ 288 h 2464"/>
                  <a:gd name="T44" fmla="*/ 664 w 2512"/>
                  <a:gd name="T45" fmla="*/ 152 h 2464"/>
                  <a:gd name="T46" fmla="*/ 888 w 2512"/>
                  <a:gd name="T47" fmla="*/ 56 h 2464"/>
                  <a:gd name="T48" fmla="*/ 1128 w 2512"/>
                  <a:gd name="T49" fmla="*/ 8 h 2464"/>
                  <a:gd name="T50" fmla="*/ 1256 w 2512"/>
                  <a:gd name="T51" fmla="*/ 0 h 2464"/>
                  <a:gd name="T52" fmla="*/ 1512 w 2512"/>
                  <a:gd name="T53" fmla="*/ 32 h 2464"/>
                  <a:gd name="T54" fmla="*/ 1744 w 2512"/>
                  <a:gd name="T55" fmla="*/ 104 h 2464"/>
                  <a:gd name="T56" fmla="*/ 1960 w 2512"/>
                  <a:gd name="T57" fmla="*/ 216 h 2464"/>
                  <a:gd name="T58" fmla="*/ 2144 w 2512"/>
                  <a:gd name="T59" fmla="*/ 368 h 2464"/>
                  <a:gd name="T60" fmla="*/ 2296 w 2512"/>
                  <a:gd name="T61" fmla="*/ 544 h 2464"/>
                  <a:gd name="T62" fmla="*/ 2416 w 2512"/>
                  <a:gd name="T63" fmla="*/ 760 h 2464"/>
                  <a:gd name="T64" fmla="*/ 2488 w 2512"/>
                  <a:gd name="T65" fmla="*/ 984 h 2464"/>
                  <a:gd name="T66" fmla="*/ 2512 w 2512"/>
                  <a:gd name="T67" fmla="*/ 1232 h 24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12" h="2464">
                    <a:moveTo>
                      <a:pt x="2512" y="1232"/>
                    </a:moveTo>
                    <a:lnTo>
                      <a:pt x="2512" y="1360"/>
                    </a:lnTo>
                    <a:lnTo>
                      <a:pt x="2488" y="1480"/>
                    </a:lnTo>
                    <a:lnTo>
                      <a:pt x="2456" y="1600"/>
                    </a:lnTo>
                    <a:lnTo>
                      <a:pt x="2416" y="1712"/>
                    </a:lnTo>
                    <a:lnTo>
                      <a:pt x="2360" y="1816"/>
                    </a:lnTo>
                    <a:lnTo>
                      <a:pt x="2296" y="1920"/>
                    </a:lnTo>
                    <a:lnTo>
                      <a:pt x="2224" y="2016"/>
                    </a:lnTo>
                    <a:lnTo>
                      <a:pt x="2144" y="2104"/>
                    </a:lnTo>
                    <a:lnTo>
                      <a:pt x="2056" y="2184"/>
                    </a:lnTo>
                    <a:lnTo>
                      <a:pt x="1960" y="2256"/>
                    </a:lnTo>
                    <a:lnTo>
                      <a:pt x="1856" y="2312"/>
                    </a:lnTo>
                    <a:lnTo>
                      <a:pt x="1744" y="2368"/>
                    </a:lnTo>
                    <a:lnTo>
                      <a:pt x="1632" y="2408"/>
                    </a:lnTo>
                    <a:lnTo>
                      <a:pt x="1512" y="2440"/>
                    </a:lnTo>
                    <a:lnTo>
                      <a:pt x="1384" y="2456"/>
                    </a:lnTo>
                    <a:lnTo>
                      <a:pt x="1256" y="2464"/>
                    </a:lnTo>
                    <a:lnTo>
                      <a:pt x="1128" y="2456"/>
                    </a:lnTo>
                    <a:lnTo>
                      <a:pt x="1008" y="2440"/>
                    </a:lnTo>
                    <a:lnTo>
                      <a:pt x="888" y="2408"/>
                    </a:lnTo>
                    <a:lnTo>
                      <a:pt x="776" y="2368"/>
                    </a:lnTo>
                    <a:lnTo>
                      <a:pt x="664" y="2312"/>
                    </a:lnTo>
                    <a:lnTo>
                      <a:pt x="560" y="2256"/>
                    </a:lnTo>
                    <a:lnTo>
                      <a:pt x="464" y="2184"/>
                    </a:lnTo>
                    <a:lnTo>
                      <a:pt x="376" y="2104"/>
                    </a:lnTo>
                    <a:lnTo>
                      <a:pt x="288" y="2016"/>
                    </a:lnTo>
                    <a:lnTo>
                      <a:pt x="216" y="1920"/>
                    </a:lnTo>
                    <a:lnTo>
                      <a:pt x="152" y="1816"/>
                    </a:lnTo>
                    <a:lnTo>
                      <a:pt x="104" y="1712"/>
                    </a:lnTo>
                    <a:lnTo>
                      <a:pt x="64" y="1600"/>
                    </a:lnTo>
                    <a:lnTo>
                      <a:pt x="32" y="1480"/>
                    </a:lnTo>
                    <a:lnTo>
                      <a:pt x="8" y="1360"/>
                    </a:lnTo>
                    <a:lnTo>
                      <a:pt x="0" y="1232"/>
                    </a:lnTo>
                    <a:lnTo>
                      <a:pt x="8" y="1112"/>
                    </a:lnTo>
                    <a:lnTo>
                      <a:pt x="32" y="984"/>
                    </a:lnTo>
                    <a:lnTo>
                      <a:pt x="64" y="872"/>
                    </a:lnTo>
                    <a:lnTo>
                      <a:pt x="104" y="760"/>
                    </a:lnTo>
                    <a:lnTo>
                      <a:pt x="152" y="648"/>
                    </a:lnTo>
                    <a:lnTo>
                      <a:pt x="216" y="544"/>
                    </a:lnTo>
                    <a:lnTo>
                      <a:pt x="288" y="456"/>
                    </a:lnTo>
                    <a:lnTo>
                      <a:pt x="376" y="368"/>
                    </a:lnTo>
                    <a:lnTo>
                      <a:pt x="464" y="288"/>
                    </a:lnTo>
                    <a:lnTo>
                      <a:pt x="560" y="216"/>
                    </a:lnTo>
                    <a:lnTo>
                      <a:pt x="664" y="152"/>
                    </a:lnTo>
                    <a:lnTo>
                      <a:pt x="776" y="104"/>
                    </a:lnTo>
                    <a:lnTo>
                      <a:pt x="888" y="56"/>
                    </a:lnTo>
                    <a:lnTo>
                      <a:pt x="1008" y="32"/>
                    </a:lnTo>
                    <a:lnTo>
                      <a:pt x="1128" y="8"/>
                    </a:lnTo>
                    <a:lnTo>
                      <a:pt x="1256" y="0"/>
                    </a:lnTo>
                    <a:lnTo>
                      <a:pt x="1384" y="8"/>
                    </a:lnTo>
                    <a:lnTo>
                      <a:pt x="1512" y="32"/>
                    </a:lnTo>
                    <a:lnTo>
                      <a:pt x="1632" y="56"/>
                    </a:lnTo>
                    <a:lnTo>
                      <a:pt x="1744" y="104"/>
                    </a:lnTo>
                    <a:lnTo>
                      <a:pt x="1856" y="152"/>
                    </a:lnTo>
                    <a:lnTo>
                      <a:pt x="1960" y="216"/>
                    </a:lnTo>
                    <a:lnTo>
                      <a:pt x="2056" y="288"/>
                    </a:lnTo>
                    <a:lnTo>
                      <a:pt x="2144" y="368"/>
                    </a:lnTo>
                    <a:lnTo>
                      <a:pt x="2224" y="456"/>
                    </a:lnTo>
                    <a:lnTo>
                      <a:pt x="2296" y="544"/>
                    </a:lnTo>
                    <a:lnTo>
                      <a:pt x="2360" y="648"/>
                    </a:lnTo>
                    <a:lnTo>
                      <a:pt x="2416" y="760"/>
                    </a:lnTo>
                    <a:lnTo>
                      <a:pt x="2456" y="872"/>
                    </a:lnTo>
                    <a:lnTo>
                      <a:pt x="2488" y="984"/>
                    </a:lnTo>
                    <a:lnTo>
                      <a:pt x="2512" y="1112"/>
                    </a:lnTo>
                    <a:lnTo>
                      <a:pt x="2512" y="123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36" name="Line 7"/>
              <p:cNvSpPr>
                <a:spLocks noChangeShapeType="1"/>
              </p:cNvSpPr>
              <p:nvPr/>
            </p:nvSpPr>
            <p:spPr bwMode="auto">
              <a:xfrm>
                <a:off x="4149" y="2618"/>
                <a:ext cx="1"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 name="Line 8"/>
              <p:cNvSpPr>
                <a:spLocks noChangeShapeType="1"/>
              </p:cNvSpPr>
              <p:nvPr/>
            </p:nvSpPr>
            <p:spPr bwMode="auto">
              <a:xfrm>
                <a:off x="4149" y="274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 name="Line 9"/>
              <p:cNvSpPr>
                <a:spLocks noChangeShapeType="1"/>
              </p:cNvSpPr>
              <p:nvPr/>
            </p:nvSpPr>
            <p:spPr bwMode="auto">
              <a:xfrm flipH="1">
                <a:off x="4125" y="2746"/>
                <a:ext cx="24"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9" name="Line 10"/>
              <p:cNvSpPr>
                <a:spLocks noChangeShapeType="1"/>
              </p:cNvSpPr>
              <p:nvPr/>
            </p:nvSpPr>
            <p:spPr bwMode="auto">
              <a:xfrm>
                <a:off x="4125" y="286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0" name="Line 11"/>
              <p:cNvSpPr>
                <a:spLocks noChangeShapeType="1"/>
              </p:cNvSpPr>
              <p:nvPr/>
            </p:nvSpPr>
            <p:spPr bwMode="auto">
              <a:xfrm flipH="1">
                <a:off x="4093" y="2866"/>
                <a:ext cx="32"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1" name="Line 12"/>
              <p:cNvSpPr>
                <a:spLocks noChangeShapeType="1"/>
              </p:cNvSpPr>
              <p:nvPr/>
            </p:nvSpPr>
            <p:spPr bwMode="auto">
              <a:xfrm>
                <a:off x="4093" y="298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 name="Line 13"/>
              <p:cNvSpPr>
                <a:spLocks noChangeShapeType="1"/>
              </p:cNvSpPr>
              <p:nvPr/>
            </p:nvSpPr>
            <p:spPr bwMode="auto">
              <a:xfrm flipH="1">
                <a:off x="4053" y="2986"/>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3" name="Line 14"/>
              <p:cNvSpPr>
                <a:spLocks noChangeShapeType="1"/>
              </p:cNvSpPr>
              <p:nvPr/>
            </p:nvSpPr>
            <p:spPr bwMode="auto">
              <a:xfrm>
                <a:off x="4053" y="309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 name="Line 15"/>
              <p:cNvSpPr>
                <a:spLocks noChangeShapeType="1"/>
              </p:cNvSpPr>
              <p:nvPr/>
            </p:nvSpPr>
            <p:spPr bwMode="auto">
              <a:xfrm flipH="1">
                <a:off x="3997" y="3098"/>
                <a:ext cx="56"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 name="Line 16"/>
              <p:cNvSpPr>
                <a:spLocks noChangeShapeType="1"/>
              </p:cNvSpPr>
              <p:nvPr/>
            </p:nvSpPr>
            <p:spPr bwMode="auto">
              <a:xfrm>
                <a:off x="3997" y="32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 name="Line 17"/>
              <p:cNvSpPr>
                <a:spLocks noChangeShapeType="1"/>
              </p:cNvSpPr>
              <p:nvPr/>
            </p:nvSpPr>
            <p:spPr bwMode="auto">
              <a:xfrm flipH="1">
                <a:off x="3933" y="3202"/>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 name="Line 18"/>
              <p:cNvSpPr>
                <a:spLocks noChangeShapeType="1"/>
              </p:cNvSpPr>
              <p:nvPr/>
            </p:nvSpPr>
            <p:spPr bwMode="auto">
              <a:xfrm>
                <a:off x="3933" y="330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 name="Line 19"/>
              <p:cNvSpPr>
                <a:spLocks noChangeShapeType="1"/>
              </p:cNvSpPr>
              <p:nvPr/>
            </p:nvSpPr>
            <p:spPr bwMode="auto">
              <a:xfrm flipH="1">
                <a:off x="3861" y="3306"/>
                <a:ext cx="72"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 name="Line 20"/>
              <p:cNvSpPr>
                <a:spLocks noChangeShapeType="1"/>
              </p:cNvSpPr>
              <p:nvPr/>
            </p:nvSpPr>
            <p:spPr bwMode="auto">
              <a:xfrm>
                <a:off x="3861" y="34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 name="Line 21"/>
              <p:cNvSpPr>
                <a:spLocks noChangeShapeType="1"/>
              </p:cNvSpPr>
              <p:nvPr/>
            </p:nvSpPr>
            <p:spPr bwMode="auto">
              <a:xfrm flipH="1">
                <a:off x="3781" y="3402"/>
                <a:ext cx="80"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1" name="Line 22"/>
              <p:cNvSpPr>
                <a:spLocks noChangeShapeType="1"/>
              </p:cNvSpPr>
              <p:nvPr/>
            </p:nvSpPr>
            <p:spPr bwMode="auto">
              <a:xfrm>
                <a:off x="3781" y="349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2" name="Line 23"/>
              <p:cNvSpPr>
                <a:spLocks noChangeShapeType="1"/>
              </p:cNvSpPr>
              <p:nvPr/>
            </p:nvSpPr>
            <p:spPr bwMode="auto">
              <a:xfrm flipH="1">
                <a:off x="3693" y="3490"/>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3" name="Line 24"/>
              <p:cNvSpPr>
                <a:spLocks noChangeShapeType="1"/>
              </p:cNvSpPr>
              <p:nvPr/>
            </p:nvSpPr>
            <p:spPr bwMode="auto">
              <a:xfrm>
                <a:off x="3693" y="357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 name="Line 25"/>
              <p:cNvSpPr>
                <a:spLocks noChangeShapeType="1"/>
              </p:cNvSpPr>
              <p:nvPr/>
            </p:nvSpPr>
            <p:spPr bwMode="auto">
              <a:xfrm flipH="1">
                <a:off x="3597" y="3570"/>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 name="Line 26"/>
              <p:cNvSpPr>
                <a:spLocks noChangeShapeType="1"/>
              </p:cNvSpPr>
              <p:nvPr/>
            </p:nvSpPr>
            <p:spPr bwMode="auto">
              <a:xfrm>
                <a:off x="3597" y="36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 name="Line 27"/>
              <p:cNvSpPr>
                <a:spLocks noChangeShapeType="1"/>
              </p:cNvSpPr>
              <p:nvPr/>
            </p:nvSpPr>
            <p:spPr bwMode="auto">
              <a:xfrm flipH="1">
                <a:off x="3493" y="3642"/>
                <a:ext cx="104"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 name="Line 28"/>
              <p:cNvSpPr>
                <a:spLocks noChangeShapeType="1"/>
              </p:cNvSpPr>
              <p:nvPr/>
            </p:nvSpPr>
            <p:spPr bwMode="auto">
              <a:xfrm>
                <a:off x="3493" y="369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 name="Line 29"/>
              <p:cNvSpPr>
                <a:spLocks noChangeShapeType="1"/>
              </p:cNvSpPr>
              <p:nvPr/>
            </p:nvSpPr>
            <p:spPr bwMode="auto">
              <a:xfrm flipH="1">
                <a:off x="3381" y="3698"/>
                <a:ext cx="112"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 name="Line 30"/>
              <p:cNvSpPr>
                <a:spLocks noChangeShapeType="1"/>
              </p:cNvSpPr>
              <p:nvPr/>
            </p:nvSpPr>
            <p:spPr bwMode="auto">
              <a:xfrm>
                <a:off x="3381" y="375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 name="Line 31"/>
              <p:cNvSpPr>
                <a:spLocks noChangeShapeType="1"/>
              </p:cNvSpPr>
              <p:nvPr/>
            </p:nvSpPr>
            <p:spPr bwMode="auto">
              <a:xfrm flipH="1">
                <a:off x="3269" y="3754"/>
                <a:ext cx="112"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 name="Line 32"/>
              <p:cNvSpPr>
                <a:spLocks noChangeShapeType="1"/>
              </p:cNvSpPr>
              <p:nvPr/>
            </p:nvSpPr>
            <p:spPr bwMode="auto">
              <a:xfrm>
                <a:off x="3269" y="37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 name="Line 33"/>
              <p:cNvSpPr>
                <a:spLocks noChangeShapeType="1"/>
              </p:cNvSpPr>
              <p:nvPr/>
            </p:nvSpPr>
            <p:spPr bwMode="auto">
              <a:xfrm flipH="1">
                <a:off x="3149" y="3794"/>
                <a:ext cx="120"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3" name="Line 34"/>
              <p:cNvSpPr>
                <a:spLocks noChangeShapeType="1"/>
              </p:cNvSpPr>
              <p:nvPr/>
            </p:nvSpPr>
            <p:spPr bwMode="auto">
              <a:xfrm>
                <a:off x="3149" y="382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4" name="Line 35"/>
              <p:cNvSpPr>
                <a:spLocks noChangeShapeType="1"/>
              </p:cNvSpPr>
              <p:nvPr/>
            </p:nvSpPr>
            <p:spPr bwMode="auto">
              <a:xfrm flipH="1">
                <a:off x="3021" y="3826"/>
                <a:ext cx="128"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5" name="Line 36"/>
              <p:cNvSpPr>
                <a:spLocks noChangeShapeType="1"/>
              </p:cNvSpPr>
              <p:nvPr/>
            </p:nvSpPr>
            <p:spPr bwMode="auto">
              <a:xfrm>
                <a:off x="3021" y="38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6" name="Line 37"/>
              <p:cNvSpPr>
                <a:spLocks noChangeShapeType="1"/>
              </p:cNvSpPr>
              <p:nvPr/>
            </p:nvSpPr>
            <p:spPr bwMode="auto">
              <a:xfrm flipH="1">
                <a:off x="2893" y="3842"/>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7" name="Line 38"/>
              <p:cNvSpPr>
                <a:spLocks noChangeShapeType="1"/>
              </p:cNvSpPr>
              <p:nvPr/>
            </p:nvSpPr>
            <p:spPr bwMode="auto">
              <a:xfrm>
                <a:off x="2893" y="385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8" name="Line 39"/>
              <p:cNvSpPr>
                <a:spLocks noChangeShapeType="1"/>
              </p:cNvSpPr>
              <p:nvPr/>
            </p:nvSpPr>
            <p:spPr bwMode="auto">
              <a:xfrm>
                <a:off x="2893" y="385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 name="Line 40"/>
              <p:cNvSpPr>
                <a:spLocks noChangeShapeType="1"/>
              </p:cNvSpPr>
              <p:nvPr/>
            </p:nvSpPr>
            <p:spPr bwMode="auto">
              <a:xfrm>
                <a:off x="2893" y="385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 name="Line 41"/>
              <p:cNvSpPr>
                <a:spLocks noChangeShapeType="1"/>
              </p:cNvSpPr>
              <p:nvPr/>
            </p:nvSpPr>
            <p:spPr bwMode="auto">
              <a:xfrm flipH="1" flipV="1">
                <a:off x="2765" y="3842"/>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 name="Line 42"/>
              <p:cNvSpPr>
                <a:spLocks noChangeShapeType="1"/>
              </p:cNvSpPr>
              <p:nvPr/>
            </p:nvSpPr>
            <p:spPr bwMode="auto">
              <a:xfrm>
                <a:off x="2765" y="38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2" name="Line 43"/>
              <p:cNvSpPr>
                <a:spLocks noChangeShapeType="1"/>
              </p:cNvSpPr>
              <p:nvPr/>
            </p:nvSpPr>
            <p:spPr bwMode="auto">
              <a:xfrm flipH="1" flipV="1">
                <a:off x="2645" y="3826"/>
                <a:ext cx="120"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3" name="Line 44"/>
              <p:cNvSpPr>
                <a:spLocks noChangeShapeType="1"/>
              </p:cNvSpPr>
              <p:nvPr/>
            </p:nvSpPr>
            <p:spPr bwMode="auto">
              <a:xfrm>
                <a:off x="2645" y="382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4" name="Line 45"/>
              <p:cNvSpPr>
                <a:spLocks noChangeShapeType="1"/>
              </p:cNvSpPr>
              <p:nvPr/>
            </p:nvSpPr>
            <p:spPr bwMode="auto">
              <a:xfrm flipH="1" flipV="1">
                <a:off x="2525" y="3794"/>
                <a:ext cx="120"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5" name="Line 46"/>
              <p:cNvSpPr>
                <a:spLocks noChangeShapeType="1"/>
              </p:cNvSpPr>
              <p:nvPr/>
            </p:nvSpPr>
            <p:spPr bwMode="auto">
              <a:xfrm>
                <a:off x="2525" y="37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6" name="Line 47"/>
              <p:cNvSpPr>
                <a:spLocks noChangeShapeType="1"/>
              </p:cNvSpPr>
              <p:nvPr/>
            </p:nvSpPr>
            <p:spPr bwMode="auto">
              <a:xfrm flipH="1" flipV="1">
                <a:off x="2413" y="3754"/>
                <a:ext cx="112"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7" name="Line 48"/>
              <p:cNvSpPr>
                <a:spLocks noChangeShapeType="1"/>
              </p:cNvSpPr>
              <p:nvPr/>
            </p:nvSpPr>
            <p:spPr bwMode="auto">
              <a:xfrm>
                <a:off x="2413" y="375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8" name="Line 49"/>
              <p:cNvSpPr>
                <a:spLocks noChangeShapeType="1"/>
              </p:cNvSpPr>
              <p:nvPr/>
            </p:nvSpPr>
            <p:spPr bwMode="auto">
              <a:xfrm flipH="1" flipV="1">
                <a:off x="2301" y="3698"/>
                <a:ext cx="112"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9" name="Line 50"/>
              <p:cNvSpPr>
                <a:spLocks noChangeShapeType="1"/>
              </p:cNvSpPr>
              <p:nvPr/>
            </p:nvSpPr>
            <p:spPr bwMode="auto">
              <a:xfrm>
                <a:off x="2301" y="369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0" name="Line 51"/>
              <p:cNvSpPr>
                <a:spLocks noChangeShapeType="1"/>
              </p:cNvSpPr>
              <p:nvPr/>
            </p:nvSpPr>
            <p:spPr bwMode="auto">
              <a:xfrm flipH="1" flipV="1">
                <a:off x="2197" y="3642"/>
                <a:ext cx="104"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1" name="Line 52"/>
              <p:cNvSpPr>
                <a:spLocks noChangeShapeType="1"/>
              </p:cNvSpPr>
              <p:nvPr/>
            </p:nvSpPr>
            <p:spPr bwMode="auto">
              <a:xfrm>
                <a:off x="2197" y="36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2" name="Line 53"/>
              <p:cNvSpPr>
                <a:spLocks noChangeShapeType="1"/>
              </p:cNvSpPr>
              <p:nvPr/>
            </p:nvSpPr>
            <p:spPr bwMode="auto">
              <a:xfrm flipH="1" flipV="1">
                <a:off x="2101" y="3570"/>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3" name="Line 54"/>
              <p:cNvSpPr>
                <a:spLocks noChangeShapeType="1"/>
              </p:cNvSpPr>
              <p:nvPr/>
            </p:nvSpPr>
            <p:spPr bwMode="auto">
              <a:xfrm>
                <a:off x="2101" y="357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4" name="Line 55"/>
              <p:cNvSpPr>
                <a:spLocks noChangeShapeType="1"/>
              </p:cNvSpPr>
              <p:nvPr/>
            </p:nvSpPr>
            <p:spPr bwMode="auto">
              <a:xfrm flipH="1" flipV="1">
                <a:off x="2013" y="3490"/>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5" name="Line 56"/>
              <p:cNvSpPr>
                <a:spLocks noChangeShapeType="1"/>
              </p:cNvSpPr>
              <p:nvPr/>
            </p:nvSpPr>
            <p:spPr bwMode="auto">
              <a:xfrm>
                <a:off x="2013" y="349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6" name="Line 57"/>
              <p:cNvSpPr>
                <a:spLocks noChangeShapeType="1"/>
              </p:cNvSpPr>
              <p:nvPr/>
            </p:nvSpPr>
            <p:spPr bwMode="auto">
              <a:xfrm flipH="1" flipV="1">
                <a:off x="1925" y="3402"/>
                <a:ext cx="88"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 name="Line 58"/>
              <p:cNvSpPr>
                <a:spLocks noChangeShapeType="1"/>
              </p:cNvSpPr>
              <p:nvPr/>
            </p:nvSpPr>
            <p:spPr bwMode="auto">
              <a:xfrm>
                <a:off x="1925" y="34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8" name="Line 59"/>
              <p:cNvSpPr>
                <a:spLocks noChangeShapeType="1"/>
              </p:cNvSpPr>
              <p:nvPr/>
            </p:nvSpPr>
            <p:spPr bwMode="auto">
              <a:xfrm flipH="1" flipV="1">
                <a:off x="1853" y="3306"/>
                <a:ext cx="72"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9" name="Line 60"/>
              <p:cNvSpPr>
                <a:spLocks noChangeShapeType="1"/>
              </p:cNvSpPr>
              <p:nvPr/>
            </p:nvSpPr>
            <p:spPr bwMode="auto">
              <a:xfrm>
                <a:off x="1853" y="330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0" name="Line 61"/>
              <p:cNvSpPr>
                <a:spLocks noChangeShapeType="1"/>
              </p:cNvSpPr>
              <p:nvPr/>
            </p:nvSpPr>
            <p:spPr bwMode="auto">
              <a:xfrm flipH="1" flipV="1">
                <a:off x="1789" y="3202"/>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1" name="Line 62"/>
              <p:cNvSpPr>
                <a:spLocks noChangeShapeType="1"/>
              </p:cNvSpPr>
              <p:nvPr/>
            </p:nvSpPr>
            <p:spPr bwMode="auto">
              <a:xfrm>
                <a:off x="1789" y="32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 name="Line 63"/>
              <p:cNvSpPr>
                <a:spLocks noChangeShapeType="1"/>
              </p:cNvSpPr>
              <p:nvPr/>
            </p:nvSpPr>
            <p:spPr bwMode="auto">
              <a:xfrm flipH="1" flipV="1">
                <a:off x="1741" y="3098"/>
                <a:ext cx="48"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3" name="Line 64"/>
              <p:cNvSpPr>
                <a:spLocks noChangeShapeType="1"/>
              </p:cNvSpPr>
              <p:nvPr/>
            </p:nvSpPr>
            <p:spPr bwMode="auto">
              <a:xfrm>
                <a:off x="1741" y="309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4" name="Line 65"/>
              <p:cNvSpPr>
                <a:spLocks noChangeShapeType="1"/>
              </p:cNvSpPr>
              <p:nvPr/>
            </p:nvSpPr>
            <p:spPr bwMode="auto">
              <a:xfrm flipH="1" flipV="1">
                <a:off x="1701" y="2986"/>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5" name="Line 66"/>
              <p:cNvSpPr>
                <a:spLocks noChangeShapeType="1"/>
              </p:cNvSpPr>
              <p:nvPr/>
            </p:nvSpPr>
            <p:spPr bwMode="auto">
              <a:xfrm>
                <a:off x="1701" y="298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6" name="Line 67"/>
              <p:cNvSpPr>
                <a:spLocks noChangeShapeType="1"/>
              </p:cNvSpPr>
              <p:nvPr/>
            </p:nvSpPr>
            <p:spPr bwMode="auto">
              <a:xfrm flipH="1" flipV="1">
                <a:off x="1669" y="2866"/>
                <a:ext cx="32"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7" name="Line 68"/>
              <p:cNvSpPr>
                <a:spLocks noChangeShapeType="1"/>
              </p:cNvSpPr>
              <p:nvPr/>
            </p:nvSpPr>
            <p:spPr bwMode="auto">
              <a:xfrm>
                <a:off x="1669" y="286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8" name="Line 69"/>
              <p:cNvSpPr>
                <a:spLocks noChangeShapeType="1"/>
              </p:cNvSpPr>
              <p:nvPr/>
            </p:nvSpPr>
            <p:spPr bwMode="auto">
              <a:xfrm flipH="1" flipV="1">
                <a:off x="1645" y="2746"/>
                <a:ext cx="24"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9" name="Line 70"/>
              <p:cNvSpPr>
                <a:spLocks noChangeShapeType="1"/>
              </p:cNvSpPr>
              <p:nvPr/>
            </p:nvSpPr>
            <p:spPr bwMode="auto">
              <a:xfrm>
                <a:off x="1645" y="274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0" name="Line 71"/>
              <p:cNvSpPr>
                <a:spLocks noChangeShapeType="1"/>
              </p:cNvSpPr>
              <p:nvPr/>
            </p:nvSpPr>
            <p:spPr bwMode="auto">
              <a:xfrm flipH="1" flipV="1">
                <a:off x="1637" y="2618"/>
                <a:ext cx="8"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1" name="Line 72"/>
              <p:cNvSpPr>
                <a:spLocks noChangeShapeType="1"/>
              </p:cNvSpPr>
              <p:nvPr/>
            </p:nvSpPr>
            <p:spPr bwMode="auto">
              <a:xfrm>
                <a:off x="1637" y="261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2" name="Line 73"/>
              <p:cNvSpPr>
                <a:spLocks noChangeShapeType="1"/>
              </p:cNvSpPr>
              <p:nvPr/>
            </p:nvSpPr>
            <p:spPr bwMode="auto">
              <a:xfrm>
                <a:off x="1637" y="261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3" name="Line 74"/>
              <p:cNvSpPr>
                <a:spLocks noChangeShapeType="1"/>
              </p:cNvSpPr>
              <p:nvPr/>
            </p:nvSpPr>
            <p:spPr bwMode="auto">
              <a:xfrm>
                <a:off x="1637" y="261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4" name="Line 75"/>
              <p:cNvSpPr>
                <a:spLocks noChangeShapeType="1"/>
              </p:cNvSpPr>
              <p:nvPr/>
            </p:nvSpPr>
            <p:spPr bwMode="auto">
              <a:xfrm flipV="1">
                <a:off x="1637" y="2498"/>
                <a:ext cx="8"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5" name="Line 76"/>
              <p:cNvSpPr>
                <a:spLocks noChangeShapeType="1"/>
              </p:cNvSpPr>
              <p:nvPr/>
            </p:nvSpPr>
            <p:spPr bwMode="auto">
              <a:xfrm>
                <a:off x="1645" y="249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6" name="Line 77"/>
              <p:cNvSpPr>
                <a:spLocks noChangeShapeType="1"/>
              </p:cNvSpPr>
              <p:nvPr/>
            </p:nvSpPr>
            <p:spPr bwMode="auto">
              <a:xfrm flipV="1">
                <a:off x="1645" y="2370"/>
                <a:ext cx="2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7" name="Line 78"/>
              <p:cNvSpPr>
                <a:spLocks noChangeShapeType="1"/>
              </p:cNvSpPr>
              <p:nvPr/>
            </p:nvSpPr>
            <p:spPr bwMode="auto">
              <a:xfrm>
                <a:off x="1669" y="237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8" name="Line 79"/>
              <p:cNvSpPr>
                <a:spLocks noChangeShapeType="1"/>
              </p:cNvSpPr>
              <p:nvPr/>
            </p:nvSpPr>
            <p:spPr bwMode="auto">
              <a:xfrm flipV="1">
                <a:off x="1669" y="2258"/>
                <a:ext cx="32"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9" name="Line 80"/>
              <p:cNvSpPr>
                <a:spLocks noChangeShapeType="1"/>
              </p:cNvSpPr>
              <p:nvPr/>
            </p:nvSpPr>
            <p:spPr bwMode="auto">
              <a:xfrm>
                <a:off x="1701" y="225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0" name="Line 81"/>
              <p:cNvSpPr>
                <a:spLocks noChangeShapeType="1"/>
              </p:cNvSpPr>
              <p:nvPr/>
            </p:nvSpPr>
            <p:spPr bwMode="auto">
              <a:xfrm flipV="1">
                <a:off x="1701" y="2146"/>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1" name="Line 82"/>
              <p:cNvSpPr>
                <a:spLocks noChangeShapeType="1"/>
              </p:cNvSpPr>
              <p:nvPr/>
            </p:nvSpPr>
            <p:spPr bwMode="auto">
              <a:xfrm>
                <a:off x="1741" y="214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 name="Line 83"/>
              <p:cNvSpPr>
                <a:spLocks noChangeShapeType="1"/>
              </p:cNvSpPr>
              <p:nvPr/>
            </p:nvSpPr>
            <p:spPr bwMode="auto">
              <a:xfrm flipV="1">
                <a:off x="1741" y="2034"/>
                <a:ext cx="48"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3" name="Line 84"/>
              <p:cNvSpPr>
                <a:spLocks noChangeShapeType="1"/>
              </p:cNvSpPr>
              <p:nvPr/>
            </p:nvSpPr>
            <p:spPr bwMode="auto">
              <a:xfrm>
                <a:off x="1789" y="203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4" name="Line 85"/>
              <p:cNvSpPr>
                <a:spLocks noChangeShapeType="1"/>
              </p:cNvSpPr>
              <p:nvPr/>
            </p:nvSpPr>
            <p:spPr bwMode="auto">
              <a:xfrm flipV="1">
                <a:off x="1789" y="1930"/>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5" name="Line 86"/>
              <p:cNvSpPr>
                <a:spLocks noChangeShapeType="1"/>
              </p:cNvSpPr>
              <p:nvPr/>
            </p:nvSpPr>
            <p:spPr bwMode="auto">
              <a:xfrm>
                <a:off x="1853" y="193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6" name="Line 87"/>
              <p:cNvSpPr>
                <a:spLocks noChangeShapeType="1"/>
              </p:cNvSpPr>
              <p:nvPr/>
            </p:nvSpPr>
            <p:spPr bwMode="auto">
              <a:xfrm flipV="1">
                <a:off x="1853" y="1842"/>
                <a:ext cx="72"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7" name="Line 88"/>
              <p:cNvSpPr>
                <a:spLocks noChangeShapeType="1"/>
              </p:cNvSpPr>
              <p:nvPr/>
            </p:nvSpPr>
            <p:spPr bwMode="auto">
              <a:xfrm>
                <a:off x="1925" y="18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8" name="Line 89"/>
              <p:cNvSpPr>
                <a:spLocks noChangeShapeType="1"/>
              </p:cNvSpPr>
              <p:nvPr/>
            </p:nvSpPr>
            <p:spPr bwMode="auto">
              <a:xfrm flipV="1">
                <a:off x="1925" y="1754"/>
                <a:ext cx="88"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9" name="Line 90"/>
              <p:cNvSpPr>
                <a:spLocks noChangeShapeType="1"/>
              </p:cNvSpPr>
              <p:nvPr/>
            </p:nvSpPr>
            <p:spPr bwMode="auto">
              <a:xfrm>
                <a:off x="2013" y="175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0" name="Line 91"/>
              <p:cNvSpPr>
                <a:spLocks noChangeShapeType="1"/>
              </p:cNvSpPr>
              <p:nvPr/>
            </p:nvSpPr>
            <p:spPr bwMode="auto">
              <a:xfrm flipV="1">
                <a:off x="2013" y="1674"/>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1" name="Line 92"/>
              <p:cNvSpPr>
                <a:spLocks noChangeShapeType="1"/>
              </p:cNvSpPr>
              <p:nvPr/>
            </p:nvSpPr>
            <p:spPr bwMode="auto">
              <a:xfrm>
                <a:off x="2101" y="167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2" name="Line 93"/>
              <p:cNvSpPr>
                <a:spLocks noChangeShapeType="1"/>
              </p:cNvSpPr>
              <p:nvPr/>
            </p:nvSpPr>
            <p:spPr bwMode="auto">
              <a:xfrm flipV="1">
                <a:off x="2101" y="1602"/>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 name="Line 94"/>
              <p:cNvSpPr>
                <a:spLocks noChangeShapeType="1"/>
              </p:cNvSpPr>
              <p:nvPr/>
            </p:nvSpPr>
            <p:spPr bwMode="auto">
              <a:xfrm>
                <a:off x="2197" y="16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4" name="Line 95"/>
              <p:cNvSpPr>
                <a:spLocks noChangeShapeType="1"/>
              </p:cNvSpPr>
              <p:nvPr/>
            </p:nvSpPr>
            <p:spPr bwMode="auto">
              <a:xfrm flipV="1">
                <a:off x="2197" y="1538"/>
                <a:ext cx="104"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5" name="Line 96"/>
              <p:cNvSpPr>
                <a:spLocks noChangeShapeType="1"/>
              </p:cNvSpPr>
              <p:nvPr/>
            </p:nvSpPr>
            <p:spPr bwMode="auto">
              <a:xfrm>
                <a:off x="2301" y="153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6" name="Line 97"/>
              <p:cNvSpPr>
                <a:spLocks noChangeShapeType="1"/>
              </p:cNvSpPr>
              <p:nvPr/>
            </p:nvSpPr>
            <p:spPr bwMode="auto">
              <a:xfrm flipV="1">
                <a:off x="2301" y="1490"/>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7" name="Line 98"/>
              <p:cNvSpPr>
                <a:spLocks noChangeShapeType="1"/>
              </p:cNvSpPr>
              <p:nvPr/>
            </p:nvSpPr>
            <p:spPr bwMode="auto">
              <a:xfrm>
                <a:off x="2413" y="149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8" name="Line 99"/>
              <p:cNvSpPr>
                <a:spLocks noChangeShapeType="1"/>
              </p:cNvSpPr>
              <p:nvPr/>
            </p:nvSpPr>
            <p:spPr bwMode="auto">
              <a:xfrm flipV="1">
                <a:off x="2413" y="1442"/>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9" name="Line 100"/>
              <p:cNvSpPr>
                <a:spLocks noChangeShapeType="1"/>
              </p:cNvSpPr>
              <p:nvPr/>
            </p:nvSpPr>
            <p:spPr bwMode="auto">
              <a:xfrm>
                <a:off x="2525" y="14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0" name="Line 101"/>
              <p:cNvSpPr>
                <a:spLocks noChangeShapeType="1"/>
              </p:cNvSpPr>
              <p:nvPr/>
            </p:nvSpPr>
            <p:spPr bwMode="auto">
              <a:xfrm flipV="1">
                <a:off x="2525" y="1418"/>
                <a:ext cx="120"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1" name="Line 102"/>
              <p:cNvSpPr>
                <a:spLocks noChangeShapeType="1"/>
              </p:cNvSpPr>
              <p:nvPr/>
            </p:nvSpPr>
            <p:spPr bwMode="auto">
              <a:xfrm>
                <a:off x="2645" y="141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2" name="Line 103"/>
              <p:cNvSpPr>
                <a:spLocks noChangeShapeType="1"/>
              </p:cNvSpPr>
              <p:nvPr/>
            </p:nvSpPr>
            <p:spPr bwMode="auto">
              <a:xfrm flipV="1">
                <a:off x="2645" y="1394"/>
                <a:ext cx="120"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 name="Line 104"/>
              <p:cNvSpPr>
                <a:spLocks noChangeShapeType="1"/>
              </p:cNvSpPr>
              <p:nvPr/>
            </p:nvSpPr>
            <p:spPr bwMode="auto">
              <a:xfrm>
                <a:off x="2765" y="13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4" name="Line 105"/>
              <p:cNvSpPr>
                <a:spLocks noChangeShapeType="1"/>
              </p:cNvSpPr>
              <p:nvPr/>
            </p:nvSpPr>
            <p:spPr bwMode="auto">
              <a:xfrm flipV="1">
                <a:off x="2765" y="1386"/>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5" name="Line 106"/>
              <p:cNvSpPr>
                <a:spLocks noChangeShapeType="1"/>
              </p:cNvSpPr>
              <p:nvPr/>
            </p:nvSpPr>
            <p:spPr bwMode="auto">
              <a:xfrm>
                <a:off x="2893" y="138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6" name="Line 107"/>
              <p:cNvSpPr>
                <a:spLocks noChangeShapeType="1"/>
              </p:cNvSpPr>
              <p:nvPr/>
            </p:nvSpPr>
            <p:spPr bwMode="auto">
              <a:xfrm>
                <a:off x="2893" y="138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7" name="Line 108"/>
              <p:cNvSpPr>
                <a:spLocks noChangeShapeType="1"/>
              </p:cNvSpPr>
              <p:nvPr/>
            </p:nvSpPr>
            <p:spPr bwMode="auto">
              <a:xfrm>
                <a:off x="2893" y="138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8" name="Line 109"/>
              <p:cNvSpPr>
                <a:spLocks noChangeShapeType="1"/>
              </p:cNvSpPr>
              <p:nvPr/>
            </p:nvSpPr>
            <p:spPr bwMode="auto">
              <a:xfrm>
                <a:off x="2893" y="1386"/>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9" name="Line 110"/>
              <p:cNvSpPr>
                <a:spLocks noChangeShapeType="1"/>
              </p:cNvSpPr>
              <p:nvPr/>
            </p:nvSpPr>
            <p:spPr bwMode="auto">
              <a:xfrm>
                <a:off x="3021" y="13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0" name="Line 111"/>
              <p:cNvSpPr>
                <a:spLocks noChangeShapeType="1"/>
              </p:cNvSpPr>
              <p:nvPr/>
            </p:nvSpPr>
            <p:spPr bwMode="auto">
              <a:xfrm>
                <a:off x="3021" y="1394"/>
                <a:ext cx="128"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1" name="Line 112"/>
              <p:cNvSpPr>
                <a:spLocks noChangeShapeType="1"/>
              </p:cNvSpPr>
              <p:nvPr/>
            </p:nvSpPr>
            <p:spPr bwMode="auto">
              <a:xfrm>
                <a:off x="3149" y="141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2" name="Line 113"/>
              <p:cNvSpPr>
                <a:spLocks noChangeShapeType="1"/>
              </p:cNvSpPr>
              <p:nvPr/>
            </p:nvSpPr>
            <p:spPr bwMode="auto">
              <a:xfrm>
                <a:off x="3149" y="1418"/>
                <a:ext cx="120"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3" name="Line 114"/>
              <p:cNvSpPr>
                <a:spLocks noChangeShapeType="1"/>
              </p:cNvSpPr>
              <p:nvPr/>
            </p:nvSpPr>
            <p:spPr bwMode="auto">
              <a:xfrm>
                <a:off x="3269" y="14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4" name="Line 115"/>
              <p:cNvSpPr>
                <a:spLocks noChangeShapeType="1"/>
              </p:cNvSpPr>
              <p:nvPr/>
            </p:nvSpPr>
            <p:spPr bwMode="auto">
              <a:xfrm>
                <a:off x="3269" y="1442"/>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5" name="Line 116"/>
              <p:cNvSpPr>
                <a:spLocks noChangeShapeType="1"/>
              </p:cNvSpPr>
              <p:nvPr/>
            </p:nvSpPr>
            <p:spPr bwMode="auto">
              <a:xfrm>
                <a:off x="3381" y="149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6" name="Line 117"/>
              <p:cNvSpPr>
                <a:spLocks noChangeShapeType="1"/>
              </p:cNvSpPr>
              <p:nvPr/>
            </p:nvSpPr>
            <p:spPr bwMode="auto">
              <a:xfrm>
                <a:off x="3381" y="1490"/>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7" name="Line 118"/>
              <p:cNvSpPr>
                <a:spLocks noChangeShapeType="1"/>
              </p:cNvSpPr>
              <p:nvPr/>
            </p:nvSpPr>
            <p:spPr bwMode="auto">
              <a:xfrm>
                <a:off x="3493" y="153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8" name="Line 119"/>
              <p:cNvSpPr>
                <a:spLocks noChangeShapeType="1"/>
              </p:cNvSpPr>
              <p:nvPr/>
            </p:nvSpPr>
            <p:spPr bwMode="auto">
              <a:xfrm>
                <a:off x="3493" y="1538"/>
                <a:ext cx="104"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9" name="Line 120"/>
              <p:cNvSpPr>
                <a:spLocks noChangeShapeType="1"/>
              </p:cNvSpPr>
              <p:nvPr/>
            </p:nvSpPr>
            <p:spPr bwMode="auto">
              <a:xfrm>
                <a:off x="3597" y="16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0" name="Line 121"/>
              <p:cNvSpPr>
                <a:spLocks noChangeShapeType="1"/>
              </p:cNvSpPr>
              <p:nvPr/>
            </p:nvSpPr>
            <p:spPr bwMode="auto">
              <a:xfrm>
                <a:off x="3597" y="1602"/>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1" name="Line 122"/>
              <p:cNvSpPr>
                <a:spLocks noChangeShapeType="1"/>
              </p:cNvSpPr>
              <p:nvPr/>
            </p:nvSpPr>
            <p:spPr bwMode="auto">
              <a:xfrm>
                <a:off x="3693" y="167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2" name="Line 123"/>
              <p:cNvSpPr>
                <a:spLocks noChangeShapeType="1"/>
              </p:cNvSpPr>
              <p:nvPr/>
            </p:nvSpPr>
            <p:spPr bwMode="auto">
              <a:xfrm>
                <a:off x="3693" y="1674"/>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3" name="Line 124"/>
              <p:cNvSpPr>
                <a:spLocks noChangeShapeType="1"/>
              </p:cNvSpPr>
              <p:nvPr/>
            </p:nvSpPr>
            <p:spPr bwMode="auto">
              <a:xfrm>
                <a:off x="3781" y="175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4" name="Line 125"/>
              <p:cNvSpPr>
                <a:spLocks noChangeShapeType="1"/>
              </p:cNvSpPr>
              <p:nvPr/>
            </p:nvSpPr>
            <p:spPr bwMode="auto">
              <a:xfrm>
                <a:off x="3781" y="1754"/>
                <a:ext cx="80"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5" name="Line 126"/>
              <p:cNvSpPr>
                <a:spLocks noChangeShapeType="1"/>
              </p:cNvSpPr>
              <p:nvPr/>
            </p:nvSpPr>
            <p:spPr bwMode="auto">
              <a:xfrm>
                <a:off x="3861" y="18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6" name="Line 127"/>
              <p:cNvSpPr>
                <a:spLocks noChangeShapeType="1"/>
              </p:cNvSpPr>
              <p:nvPr/>
            </p:nvSpPr>
            <p:spPr bwMode="auto">
              <a:xfrm>
                <a:off x="3861" y="1842"/>
                <a:ext cx="72"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7" name="Line 128"/>
              <p:cNvSpPr>
                <a:spLocks noChangeShapeType="1"/>
              </p:cNvSpPr>
              <p:nvPr/>
            </p:nvSpPr>
            <p:spPr bwMode="auto">
              <a:xfrm>
                <a:off x="3933" y="193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8" name="Line 129"/>
              <p:cNvSpPr>
                <a:spLocks noChangeShapeType="1"/>
              </p:cNvSpPr>
              <p:nvPr/>
            </p:nvSpPr>
            <p:spPr bwMode="auto">
              <a:xfrm>
                <a:off x="3933" y="1930"/>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9" name="Line 130"/>
              <p:cNvSpPr>
                <a:spLocks noChangeShapeType="1"/>
              </p:cNvSpPr>
              <p:nvPr/>
            </p:nvSpPr>
            <p:spPr bwMode="auto">
              <a:xfrm>
                <a:off x="3997" y="203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0" name="Line 131"/>
              <p:cNvSpPr>
                <a:spLocks noChangeShapeType="1"/>
              </p:cNvSpPr>
              <p:nvPr/>
            </p:nvSpPr>
            <p:spPr bwMode="auto">
              <a:xfrm>
                <a:off x="3997" y="2034"/>
                <a:ext cx="56"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1" name="Line 132"/>
              <p:cNvSpPr>
                <a:spLocks noChangeShapeType="1"/>
              </p:cNvSpPr>
              <p:nvPr/>
            </p:nvSpPr>
            <p:spPr bwMode="auto">
              <a:xfrm>
                <a:off x="4053" y="214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2" name="Line 133"/>
              <p:cNvSpPr>
                <a:spLocks noChangeShapeType="1"/>
              </p:cNvSpPr>
              <p:nvPr/>
            </p:nvSpPr>
            <p:spPr bwMode="auto">
              <a:xfrm>
                <a:off x="4053" y="2146"/>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3" name="Line 134"/>
              <p:cNvSpPr>
                <a:spLocks noChangeShapeType="1"/>
              </p:cNvSpPr>
              <p:nvPr/>
            </p:nvSpPr>
            <p:spPr bwMode="auto">
              <a:xfrm>
                <a:off x="4093" y="225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4" name="Line 135"/>
              <p:cNvSpPr>
                <a:spLocks noChangeShapeType="1"/>
              </p:cNvSpPr>
              <p:nvPr/>
            </p:nvSpPr>
            <p:spPr bwMode="auto">
              <a:xfrm>
                <a:off x="4093" y="2258"/>
                <a:ext cx="32"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5" name="Line 136"/>
              <p:cNvSpPr>
                <a:spLocks noChangeShapeType="1"/>
              </p:cNvSpPr>
              <p:nvPr/>
            </p:nvSpPr>
            <p:spPr bwMode="auto">
              <a:xfrm>
                <a:off x="4125" y="237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6" name="Line 137"/>
              <p:cNvSpPr>
                <a:spLocks noChangeShapeType="1"/>
              </p:cNvSpPr>
              <p:nvPr/>
            </p:nvSpPr>
            <p:spPr bwMode="auto">
              <a:xfrm>
                <a:off x="4125" y="2370"/>
                <a:ext cx="2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7" name="Line 138"/>
              <p:cNvSpPr>
                <a:spLocks noChangeShapeType="1"/>
              </p:cNvSpPr>
              <p:nvPr/>
            </p:nvSpPr>
            <p:spPr bwMode="auto">
              <a:xfrm>
                <a:off x="4149" y="249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8" name="Line 139"/>
              <p:cNvSpPr>
                <a:spLocks noChangeShapeType="1"/>
              </p:cNvSpPr>
              <p:nvPr/>
            </p:nvSpPr>
            <p:spPr bwMode="auto">
              <a:xfrm>
                <a:off x="4149" y="2498"/>
                <a:ext cx="1"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9" name="Line 140"/>
              <p:cNvSpPr>
                <a:spLocks noChangeShapeType="1"/>
              </p:cNvSpPr>
              <p:nvPr/>
            </p:nvSpPr>
            <p:spPr bwMode="auto">
              <a:xfrm>
                <a:off x="4149" y="261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0" name="Freeform 141"/>
              <p:cNvSpPr>
                <a:spLocks/>
              </p:cNvSpPr>
              <p:nvPr/>
            </p:nvSpPr>
            <p:spPr bwMode="auto">
              <a:xfrm>
                <a:off x="2013" y="1738"/>
                <a:ext cx="1744" cy="1720"/>
              </a:xfrm>
              <a:custGeom>
                <a:avLst/>
                <a:gdLst>
                  <a:gd name="T0" fmla="*/ 1744 w 1744"/>
                  <a:gd name="T1" fmla="*/ 856 h 1720"/>
                  <a:gd name="T2" fmla="*/ 1720 w 1744"/>
                  <a:gd name="T3" fmla="*/ 1032 h 1720"/>
                  <a:gd name="T4" fmla="*/ 1672 w 1744"/>
                  <a:gd name="T5" fmla="*/ 1192 h 1720"/>
                  <a:gd name="T6" fmla="*/ 1592 w 1744"/>
                  <a:gd name="T7" fmla="*/ 1336 h 1720"/>
                  <a:gd name="T8" fmla="*/ 1488 w 1744"/>
                  <a:gd name="T9" fmla="*/ 1464 h 1720"/>
                  <a:gd name="T10" fmla="*/ 1352 w 1744"/>
                  <a:gd name="T11" fmla="*/ 1576 h 1720"/>
                  <a:gd name="T12" fmla="*/ 1208 w 1744"/>
                  <a:gd name="T13" fmla="*/ 1656 h 1720"/>
                  <a:gd name="T14" fmla="*/ 1040 w 1744"/>
                  <a:gd name="T15" fmla="*/ 1704 h 1720"/>
                  <a:gd name="T16" fmla="*/ 872 w 1744"/>
                  <a:gd name="T17" fmla="*/ 1720 h 1720"/>
                  <a:gd name="T18" fmla="*/ 872 w 1744"/>
                  <a:gd name="T19" fmla="*/ 1720 h 1720"/>
                  <a:gd name="T20" fmla="*/ 696 w 1744"/>
                  <a:gd name="T21" fmla="*/ 1704 h 1720"/>
                  <a:gd name="T22" fmla="*/ 528 w 1744"/>
                  <a:gd name="T23" fmla="*/ 1656 h 1720"/>
                  <a:gd name="T24" fmla="*/ 384 w 1744"/>
                  <a:gd name="T25" fmla="*/ 1576 h 1720"/>
                  <a:gd name="T26" fmla="*/ 256 w 1744"/>
                  <a:gd name="T27" fmla="*/ 1464 h 1720"/>
                  <a:gd name="T28" fmla="*/ 144 w 1744"/>
                  <a:gd name="T29" fmla="*/ 1336 h 1720"/>
                  <a:gd name="T30" fmla="*/ 64 w 1744"/>
                  <a:gd name="T31" fmla="*/ 1192 h 1720"/>
                  <a:gd name="T32" fmla="*/ 16 w 1744"/>
                  <a:gd name="T33" fmla="*/ 1032 h 1720"/>
                  <a:gd name="T34" fmla="*/ 0 w 1744"/>
                  <a:gd name="T35" fmla="*/ 856 h 1720"/>
                  <a:gd name="T36" fmla="*/ 0 w 1744"/>
                  <a:gd name="T37" fmla="*/ 856 h 1720"/>
                  <a:gd name="T38" fmla="*/ 16 w 1744"/>
                  <a:gd name="T39" fmla="*/ 688 h 1720"/>
                  <a:gd name="T40" fmla="*/ 64 w 1744"/>
                  <a:gd name="T41" fmla="*/ 528 h 1720"/>
                  <a:gd name="T42" fmla="*/ 144 w 1744"/>
                  <a:gd name="T43" fmla="*/ 376 h 1720"/>
                  <a:gd name="T44" fmla="*/ 256 w 1744"/>
                  <a:gd name="T45" fmla="*/ 248 h 1720"/>
                  <a:gd name="T46" fmla="*/ 384 w 1744"/>
                  <a:gd name="T47" fmla="*/ 144 h 1720"/>
                  <a:gd name="T48" fmla="*/ 528 w 1744"/>
                  <a:gd name="T49" fmla="*/ 64 h 1720"/>
                  <a:gd name="T50" fmla="*/ 696 w 1744"/>
                  <a:gd name="T51" fmla="*/ 16 h 1720"/>
                  <a:gd name="T52" fmla="*/ 872 w 1744"/>
                  <a:gd name="T53" fmla="*/ 0 h 1720"/>
                  <a:gd name="T54" fmla="*/ 872 w 1744"/>
                  <a:gd name="T55" fmla="*/ 0 h 1720"/>
                  <a:gd name="T56" fmla="*/ 1040 w 1744"/>
                  <a:gd name="T57" fmla="*/ 16 h 1720"/>
                  <a:gd name="T58" fmla="*/ 1208 w 1744"/>
                  <a:gd name="T59" fmla="*/ 64 h 1720"/>
                  <a:gd name="T60" fmla="*/ 1352 w 1744"/>
                  <a:gd name="T61" fmla="*/ 144 h 1720"/>
                  <a:gd name="T62" fmla="*/ 1488 w 1744"/>
                  <a:gd name="T63" fmla="*/ 248 h 1720"/>
                  <a:gd name="T64" fmla="*/ 1592 w 1744"/>
                  <a:gd name="T65" fmla="*/ 376 h 1720"/>
                  <a:gd name="T66" fmla="*/ 1672 w 1744"/>
                  <a:gd name="T67" fmla="*/ 528 h 1720"/>
                  <a:gd name="T68" fmla="*/ 1720 w 1744"/>
                  <a:gd name="T69" fmla="*/ 688 h 1720"/>
                  <a:gd name="T70" fmla="*/ 1744 w 1744"/>
                  <a:gd name="T71" fmla="*/ 856 h 17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44" h="1720">
                    <a:moveTo>
                      <a:pt x="1744" y="856"/>
                    </a:moveTo>
                    <a:lnTo>
                      <a:pt x="1720" y="1032"/>
                    </a:lnTo>
                    <a:lnTo>
                      <a:pt x="1672" y="1192"/>
                    </a:lnTo>
                    <a:lnTo>
                      <a:pt x="1592" y="1336"/>
                    </a:lnTo>
                    <a:lnTo>
                      <a:pt x="1488" y="1464"/>
                    </a:lnTo>
                    <a:lnTo>
                      <a:pt x="1352" y="1576"/>
                    </a:lnTo>
                    <a:lnTo>
                      <a:pt x="1208" y="1656"/>
                    </a:lnTo>
                    <a:lnTo>
                      <a:pt x="1040" y="1704"/>
                    </a:lnTo>
                    <a:lnTo>
                      <a:pt x="872" y="1720"/>
                    </a:lnTo>
                    <a:lnTo>
                      <a:pt x="696" y="1704"/>
                    </a:lnTo>
                    <a:lnTo>
                      <a:pt x="528" y="1656"/>
                    </a:lnTo>
                    <a:lnTo>
                      <a:pt x="384" y="1576"/>
                    </a:lnTo>
                    <a:lnTo>
                      <a:pt x="256" y="1464"/>
                    </a:lnTo>
                    <a:lnTo>
                      <a:pt x="144" y="1336"/>
                    </a:lnTo>
                    <a:lnTo>
                      <a:pt x="64" y="1192"/>
                    </a:lnTo>
                    <a:lnTo>
                      <a:pt x="16" y="1032"/>
                    </a:lnTo>
                    <a:lnTo>
                      <a:pt x="0" y="856"/>
                    </a:lnTo>
                    <a:lnTo>
                      <a:pt x="16" y="688"/>
                    </a:lnTo>
                    <a:lnTo>
                      <a:pt x="64" y="528"/>
                    </a:lnTo>
                    <a:lnTo>
                      <a:pt x="144" y="376"/>
                    </a:lnTo>
                    <a:lnTo>
                      <a:pt x="256" y="248"/>
                    </a:lnTo>
                    <a:lnTo>
                      <a:pt x="384" y="144"/>
                    </a:lnTo>
                    <a:lnTo>
                      <a:pt x="528" y="64"/>
                    </a:lnTo>
                    <a:lnTo>
                      <a:pt x="696" y="16"/>
                    </a:lnTo>
                    <a:lnTo>
                      <a:pt x="872" y="0"/>
                    </a:lnTo>
                    <a:lnTo>
                      <a:pt x="1040" y="16"/>
                    </a:lnTo>
                    <a:lnTo>
                      <a:pt x="1208" y="64"/>
                    </a:lnTo>
                    <a:lnTo>
                      <a:pt x="1352" y="144"/>
                    </a:lnTo>
                    <a:lnTo>
                      <a:pt x="1488" y="248"/>
                    </a:lnTo>
                    <a:lnTo>
                      <a:pt x="1592" y="376"/>
                    </a:lnTo>
                    <a:lnTo>
                      <a:pt x="1672" y="528"/>
                    </a:lnTo>
                    <a:lnTo>
                      <a:pt x="1720" y="688"/>
                    </a:lnTo>
                    <a:lnTo>
                      <a:pt x="1744" y="8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71" name="Line 142"/>
              <p:cNvSpPr>
                <a:spLocks noChangeShapeType="1"/>
              </p:cNvSpPr>
              <p:nvPr/>
            </p:nvSpPr>
            <p:spPr bwMode="auto">
              <a:xfrm flipH="1">
                <a:off x="3733" y="2594"/>
                <a:ext cx="24"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2" name="Line 143"/>
              <p:cNvSpPr>
                <a:spLocks noChangeShapeType="1"/>
              </p:cNvSpPr>
              <p:nvPr/>
            </p:nvSpPr>
            <p:spPr bwMode="auto">
              <a:xfrm>
                <a:off x="3733" y="277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3" name="Line 144"/>
              <p:cNvSpPr>
                <a:spLocks noChangeShapeType="1"/>
              </p:cNvSpPr>
              <p:nvPr/>
            </p:nvSpPr>
            <p:spPr bwMode="auto">
              <a:xfrm flipH="1">
                <a:off x="3685" y="2770"/>
                <a:ext cx="48" cy="1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 name="Line 145"/>
              <p:cNvSpPr>
                <a:spLocks noChangeShapeType="1"/>
              </p:cNvSpPr>
              <p:nvPr/>
            </p:nvSpPr>
            <p:spPr bwMode="auto">
              <a:xfrm>
                <a:off x="3685" y="293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5" name="Line 146"/>
              <p:cNvSpPr>
                <a:spLocks noChangeShapeType="1"/>
              </p:cNvSpPr>
              <p:nvPr/>
            </p:nvSpPr>
            <p:spPr bwMode="auto">
              <a:xfrm flipH="1">
                <a:off x="3605" y="2930"/>
                <a:ext cx="8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6" name="Line 147"/>
              <p:cNvSpPr>
                <a:spLocks noChangeShapeType="1"/>
              </p:cNvSpPr>
              <p:nvPr/>
            </p:nvSpPr>
            <p:spPr bwMode="auto">
              <a:xfrm>
                <a:off x="3605" y="307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7" name="Line 148"/>
              <p:cNvSpPr>
                <a:spLocks noChangeShapeType="1"/>
              </p:cNvSpPr>
              <p:nvPr/>
            </p:nvSpPr>
            <p:spPr bwMode="auto">
              <a:xfrm flipH="1">
                <a:off x="3501" y="3074"/>
                <a:ext cx="10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8" name="Line 149"/>
              <p:cNvSpPr>
                <a:spLocks noChangeShapeType="1"/>
              </p:cNvSpPr>
              <p:nvPr/>
            </p:nvSpPr>
            <p:spPr bwMode="auto">
              <a:xfrm>
                <a:off x="3501" y="32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9" name="Line 150"/>
              <p:cNvSpPr>
                <a:spLocks noChangeShapeType="1"/>
              </p:cNvSpPr>
              <p:nvPr/>
            </p:nvSpPr>
            <p:spPr bwMode="auto">
              <a:xfrm flipH="1">
                <a:off x="3365" y="3202"/>
                <a:ext cx="136"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0" name="Line 151"/>
              <p:cNvSpPr>
                <a:spLocks noChangeShapeType="1"/>
              </p:cNvSpPr>
              <p:nvPr/>
            </p:nvSpPr>
            <p:spPr bwMode="auto">
              <a:xfrm>
                <a:off x="3365" y="331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1" name="Line 152"/>
              <p:cNvSpPr>
                <a:spLocks noChangeShapeType="1"/>
              </p:cNvSpPr>
              <p:nvPr/>
            </p:nvSpPr>
            <p:spPr bwMode="auto">
              <a:xfrm flipH="1">
                <a:off x="3221" y="3314"/>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2" name="Line 153"/>
              <p:cNvSpPr>
                <a:spLocks noChangeShapeType="1"/>
              </p:cNvSpPr>
              <p:nvPr/>
            </p:nvSpPr>
            <p:spPr bwMode="auto">
              <a:xfrm>
                <a:off x="3221" y="33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3" name="Line 154"/>
              <p:cNvSpPr>
                <a:spLocks noChangeShapeType="1"/>
              </p:cNvSpPr>
              <p:nvPr/>
            </p:nvSpPr>
            <p:spPr bwMode="auto">
              <a:xfrm flipH="1">
                <a:off x="3053" y="3394"/>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 name="Line 155"/>
              <p:cNvSpPr>
                <a:spLocks noChangeShapeType="1"/>
              </p:cNvSpPr>
              <p:nvPr/>
            </p:nvSpPr>
            <p:spPr bwMode="auto">
              <a:xfrm>
                <a:off x="3053" y="34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5" name="Line 156"/>
              <p:cNvSpPr>
                <a:spLocks noChangeShapeType="1"/>
              </p:cNvSpPr>
              <p:nvPr/>
            </p:nvSpPr>
            <p:spPr bwMode="auto">
              <a:xfrm flipH="1">
                <a:off x="2885" y="3442"/>
                <a:ext cx="168"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6" name="Line 157"/>
              <p:cNvSpPr>
                <a:spLocks noChangeShapeType="1"/>
              </p:cNvSpPr>
              <p:nvPr/>
            </p:nvSpPr>
            <p:spPr bwMode="auto">
              <a:xfrm>
                <a:off x="2885" y="345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7" name="Line 158"/>
              <p:cNvSpPr>
                <a:spLocks noChangeShapeType="1"/>
              </p:cNvSpPr>
              <p:nvPr/>
            </p:nvSpPr>
            <p:spPr bwMode="auto">
              <a:xfrm>
                <a:off x="2885" y="345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8" name="Line 159"/>
              <p:cNvSpPr>
                <a:spLocks noChangeShapeType="1"/>
              </p:cNvSpPr>
              <p:nvPr/>
            </p:nvSpPr>
            <p:spPr bwMode="auto">
              <a:xfrm>
                <a:off x="2885" y="345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9" name="Line 160"/>
              <p:cNvSpPr>
                <a:spLocks noChangeShapeType="1"/>
              </p:cNvSpPr>
              <p:nvPr/>
            </p:nvSpPr>
            <p:spPr bwMode="auto">
              <a:xfrm flipH="1" flipV="1">
                <a:off x="2709" y="3442"/>
                <a:ext cx="176"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0" name="Line 161"/>
              <p:cNvSpPr>
                <a:spLocks noChangeShapeType="1"/>
              </p:cNvSpPr>
              <p:nvPr/>
            </p:nvSpPr>
            <p:spPr bwMode="auto">
              <a:xfrm>
                <a:off x="2709" y="344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1" name="Line 162"/>
              <p:cNvSpPr>
                <a:spLocks noChangeShapeType="1"/>
              </p:cNvSpPr>
              <p:nvPr/>
            </p:nvSpPr>
            <p:spPr bwMode="auto">
              <a:xfrm flipH="1" flipV="1">
                <a:off x="2541" y="3394"/>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2" name="Line 163"/>
              <p:cNvSpPr>
                <a:spLocks noChangeShapeType="1"/>
              </p:cNvSpPr>
              <p:nvPr/>
            </p:nvSpPr>
            <p:spPr bwMode="auto">
              <a:xfrm>
                <a:off x="2541" y="33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3" name="Line 164"/>
              <p:cNvSpPr>
                <a:spLocks noChangeShapeType="1"/>
              </p:cNvSpPr>
              <p:nvPr/>
            </p:nvSpPr>
            <p:spPr bwMode="auto">
              <a:xfrm flipH="1" flipV="1">
                <a:off x="2397" y="3314"/>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4" name="Line 165"/>
              <p:cNvSpPr>
                <a:spLocks noChangeShapeType="1"/>
              </p:cNvSpPr>
              <p:nvPr/>
            </p:nvSpPr>
            <p:spPr bwMode="auto">
              <a:xfrm>
                <a:off x="2397" y="331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5" name="Line 166"/>
              <p:cNvSpPr>
                <a:spLocks noChangeShapeType="1"/>
              </p:cNvSpPr>
              <p:nvPr/>
            </p:nvSpPr>
            <p:spPr bwMode="auto">
              <a:xfrm flipH="1" flipV="1">
                <a:off x="2269" y="3202"/>
                <a:ext cx="128"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6" name="Line 167"/>
              <p:cNvSpPr>
                <a:spLocks noChangeShapeType="1"/>
              </p:cNvSpPr>
              <p:nvPr/>
            </p:nvSpPr>
            <p:spPr bwMode="auto">
              <a:xfrm>
                <a:off x="2269" y="32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7" name="Line 168"/>
              <p:cNvSpPr>
                <a:spLocks noChangeShapeType="1"/>
              </p:cNvSpPr>
              <p:nvPr/>
            </p:nvSpPr>
            <p:spPr bwMode="auto">
              <a:xfrm flipH="1" flipV="1">
                <a:off x="2157" y="3074"/>
                <a:ext cx="112"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8" name="Line 169"/>
              <p:cNvSpPr>
                <a:spLocks noChangeShapeType="1"/>
              </p:cNvSpPr>
              <p:nvPr/>
            </p:nvSpPr>
            <p:spPr bwMode="auto">
              <a:xfrm>
                <a:off x="2157" y="307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9" name="Line 170"/>
              <p:cNvSpPr>
                <a:spLocks noChangeShapeType="1"/>
              </p:cNvSpPr>
              <p:nvPr/>
            </p:nvSpPr>
            <p:spPr bwMode="auto">
              <a:xfrm flipH="1" flipV="1">
                <a:off x="2077" y="2930"/>
                <a:ext cx="8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0" name="Line 171"/>
              <p:cNvSpPr>
                <a:spLocks noChangeShapeType="1"/>
              </p:cNvSpPr>
              <p:nvPr/>
            </p:nvSpPr>
            <p:spPr bwMode="auto">
              <a:xfrm>
                <a:off x="2077" y="293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1" name="Line 172"/>
              <p:cNvSpPr>
                <a:spLocks noChangeShapeType="1"/>
              </p:cNvSpPr>
              <p:nvPr/>
            </p:nvSpPr>
            <p:spPr bwMode="auto">
              <a:xfrm flipH="1" flipV="1">
                <a:off x="2029" y="2770"/>
                <a:ext cx="48" cy="1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2" name="Line 173"/>
              <p:cNvSpPr>
                <a:spLocks noChangeShapeType="1"/>
              </p:cNvSpPr>
              <p:nvPr/>
            </p:nvSpPr>
            <p:spPr bwMode="auto">
              <a:xfrm>
                <a:off x="2029" y="277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3" name="Line 174"/>
              <p:cNvSpPr>
                <a:spLocks noChangeShapeType="1"/>
              </p:cNvSpPr>
              <p:nvPr/>
            </p:nvSpPr>
            <p:spPr bwMode="auto">
              <a:xfrm flipH="1" flipV="1">
                <a:off x="2013" y="2594"/>
                <a:ext cx="16"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4" name="Line 175"/>
              <p:cNvSpPr>
                <a:spLocks noChangeShapeType="1"/>
              </p:cNvSpPr>
              <p:nvPr/>
            </p:nvSpPr>
            <p:spPr bwMode="auto">
              <a:xfrm>
                <a:off x="2013" y="25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5" name="Line 176"/>
              <p:cNvSpPr>
                <a:spLocks noChangeShapeType="1"/>
              </p:cNvSpPr>
              <p:nvPr/>
            </p:nvSpPr>
            <p:spPr bwMode="auto">
              <a:xfrm>
                <a:off x="2013" y="25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6" name="Line 177"/>
              <p:cNvSpPr>
                <a:spLocks noChangeShapeType="1"/>
              </p:cNvSpPr>
              <p:nvPr/>
            </p:nvSpPr>
            <p:spPr bwMode="auto">
              <a:xfrm>
                <a:off x="2013" y="25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7" name="Line 178"/>
              <p:cNvSpPr>
                <a:spLocks noChangeShapeType="1"/>
              </p:cNvSpPr>
              <p:nvPr/>
            </p:nvSpPr>
            <p:spPr bwMode="auto">
              <a:xfrm flipV="1">
                <a:off x="2013" y="2426"/>
                <a:ext cx="16" cy="1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8" name="Line 179"/>
              <p:cNvSpPr>
                <a:spLocks noChangeShapeType="1"/>
              </p:cNvSpPr>
              <p:nvPr/>
            </p:nvSpPr>
            <p:spPr bwMode="auto">
              <a:xfrm>
                <a:off x="2029" y="242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9" name="Line 180"/>
              <p:cNvSpPr>
                <a:spLocks noChangeShapeType="1"/>
              </p:cNvSpPr>
              <p:nvPr/>
            </p:nvSpPr>
            <p:spPr bwMode="auto">
              <a:xfrm flipV="1">
                <a:off x="2029" y="2266"/>
                <a:ext cx="48" cy="1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0" name="Line 181"/>
              <p:cNvSpPr>
                <a:spLocks noChangeShapeType="1"/>
              </p:cNvSpPr>
              <p:nvPr/>
            </p:nvSpPr>
            <p:spPr bwMode="auto">
              <a:xfrm>
                <a:off x="2077" y="226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1" name="Line 182"/>
              <p:cNvSpPr>
                <a:spLocks noChangeShapeType="1"/>
              </p:cNvSpPr>
              <p:nvPr/>
            </p:nvSpPr>
            <p:spPr bwMode="auto">
              <a:xfrm flipV="1">
                <a:off x="2077" y="2114"/>
                <a:ext cx="80" cy="1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2" name="Line 183"/>
              <p:cNvSpPr>
                <a:spLocks noChangeShapeType="1"/>
              </p:cNvSpPr>
              <p:nvPr/>
            </p:nvSpPr>
            <p:spPr bwMode="auto">
              <a:xfrm>
                <a:off x="2157" y="211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3" name="Line 184"/>
              <p:cNvSpPr>
                <a:spLocks noChangeShapeType="1"/>
              </p:cNvSpPr>
              <p:nvPr/>
            </p:nvSpPr>
            <p:spPr bwMode="auto">
              <a:xfrm flipV="1">
                <a:off x="2157" y="1986"/>
                <a:ext cx="112"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4" name="Line 185"/>
              <p:cNvSpPr>
                <a:spLocks noChangeShapeType="1"/>
              </p:cNvSpPr>
              <p:nvPr/>
            </p:nvSpPr>
            <p:spPr bwMode="auto">
              <a:xfrm>
                <a:off x="2269" y="198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 name="Line 186"/>
              <p:cNvSpPr>
                <a:spLocks noChangeShapeType="1"/>
              </p:cNvSpPr>
              <p:nvPr/>
            </p:nvSpPr>
            <p:spPr bwMode="auto">
              <a:xfrm flipV="1">
                <a:off x="2269" y="1882"/>
                <a:ext cx="128"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6" name="Line 187"/>
              <p:cNvSpPr>
                <a:spLocks noChangeShapeType="1"/>
              </p:cNvSpPr>
              <p:nvPr/>
            </p:nvSpPr>
            <p:spPr bwMode="auto">
              <a:xfrm>
                <a:off x="2397" y="188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7" name="Line 188"/>
              <p:cNvSpPr>
                <a:spLocks noChangeShapeType="1"/>
              </p:cNvSpPr>
              <p:nvPr/>
            </p:nvSpPr>
            <p:spPr bwMode="auto">
              <a:xfrm flipV="1">
                <a:off x="2397" y="1802"/>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8" name="Line 189"/>
              <p:cNvSpPr>
                <a:spLocks noChangeShapeType="1"/>
              </p:cNvSpPr>
              <p:nvPr/>
            </p:nvSpPr>
            <p:spPr bwMode="auto">
              <a:xfrm>
                <a:off x="2541" y="18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9" name="Line 190"/>
              <p:cNvSpPr>
                <a:spLocks noChangeShapeType="1"/>
              </p:cNvSpPr>
              <p:nvPr/>
            </p:nvSpPr>
            <p:spPr bwMode="auto">
              <a:xfrm flipV="1">
                <a:off x="2541" y="1754"/>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0" name="Line 191"/>
              <p:cNvSpPr>
                <a:spLocks noChangeShapeType="1"/>
              </p:cNvSpPr>
              <p:nvPr/>
            </p:nvSpPr>
            <p:spPr bwMode="auto">
              <a:xfrm>
                <a:off x="2709" y="175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1" name="Line 192"/>
              <p:cNvSpPr>
                <a:spLocks noChangeShapeType="1"/>
              </p:cNvSpPr>
              <p:nvPr/>
            </p:nvSpPr>
            <p:spPr bwMode="auto">
              <a:xfrm flipV="1">
                <a:off x="2709" y="1738"/>
                <a:ext cx="176"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2" name="Line 193"/>
              <p:cNvSpPr>
                <a:spLocks noChangeShapeType="1"/>
              </p:cNvSpPr>
              <p:nvPr/>
            </p:nvSpPr>
            <p:spPr bwMode="auto">
              <a:xfrm>
                <a:off x="2885" y="173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3" name="Line 194"/>
              <p:cNvSpPr>
                <a:spLocks noChangeShapeType="1"/>
              </p:cNvSpPr>
              <p:nvPr/>
            </p:nvSpPr>
            <p:spPr bwMode="auto">
              <a:xfrm>
                <a:off x="2885" y="173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4" name="Line 195"/>
              <p:cNvSpPr>
                <a:spLocks noChangeShapeType="1"/>
              </p:cNvSpPr>
              <p:nvPr/>
            </p:nvSpPr>
            <p:spPr bwMode="auto">
              <a:xfrm>
                <a:off x="2885" y="173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5" name="Line 196"/>
              <p:cNvSpPr>
                <a:spLocks noChangeShapeType="1"/>
              </p:cNvSpPr>
              <p:nvPr/>
            </p:nvSpPr>
            <p:spPr bwMode="auto">
              <a:xfrm>
                <a:off x="2885" y="1738"/>
                <a:ext cx="168"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6" name="Line 197"/>
              <p:cNvSpPr>
                <a:spLocks noChangeShapeType="1"/>
              </p:cNvSpPr>
              <p:nvPr/>
            </p:nvSpPr>
            <p:spPr bwMode="auto">
              <a:xfrm>
                <a:off x="3053" y="175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7" name="Line 198"/>
              <p:cNvSpPr>
                <a:spLocks noChangeShapeType="1"/>
              </p:cNvSpPr>
              <p:nvPr/>
            </p:nvSpPr>
            <p:spPr bwMode="auto">
              <a:xfrm>
                <a:off x="3053" y="1754"/>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8" name="Line 199"/>
              <p:cNvSpPr>
                <a:spLocks noChangeShapeType="1"/>
              </p:cNvSpPr>
              <p:nvPr/>
            </p:nvSpPr>
            <p:spPr bwMode="auto">
              <a:xfrm>
                <a:off x="3221" y="180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9" name="Line 200"/>
              <p:cNvSpPr>
                <a:spLocks noChangeShapeType="1"/>
              </p:cNvSpPr>
              <p:nvPr/>
            </p:nvSpPr>
            <p:spPr bwMode="auto">
              <a:xfrm>
                <a:off x="3221" y="1802"/>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30" name="Line 201"/>
              <p:cNvSpPr>
                <a:spLocks noChangeShapeType="1"/>
              </p:cNvSpPr>
              <p:nvPr/>
            </p:nvSpPr>
            <p:spPr bwMode="auto">
              <a:xfrm>
                <a:off x="3365" y="188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31" name="Line 202"/>
              <p:cNvSpPr>
                <a:spLocks noChangeShapeType="1"/>
              </p:cNvSpPr>
              <p:nvPr/>
            </p:nvSpPr>
            <p:spPr bwMode="auto">
              <a:xfrm>
                <a:off x="3365" y="1882"/>
                <a:ext cx="136"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32" name="Line 203"/>
              <p:cNvSpPr>
                <a:spLocks noChangeShapeType="1"/>
              </p:cNvSpPr>
              <p:nvPr/>
            </p:nvSpPr>
            <p:spPr bwMode="auto">
              <a:xfrm>
                <a:off x="3501" y="198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33" name="Line 204"/>
              <p:cNvSpPr>
                <a:spLocks noChangeShapeType="1"/>
              </p:cNvSpPr>
              <p:nvPr/>
            </p:nvSpPr>
            <p:spPr bwMode="auto">
              <a:xfrm>
                <a:off x="3501" y="1986"/>
                <a:ext cx="10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34" name="Line 205"/>
              <p:cNvSpPr>
                <a:spLocks noChangeShapeType="1"/>
              </p:cNvSpPr>
              <p:nvPr/>
            </p:nvSpPr>
            <p:spPr bwMode="auto">
              <a:xfrm>
                <a:off x="3605" y="211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7" name="Line 206"/>
            <p:cNvSpPr>
              <a:spLocks noChangeShapeType="1"/>
            </p:cNvSpPr>
            <p:nvPr/>
          </p:nvSpPr>
          <p:spPr bwMode="auto">
            <a:xfrm>
              <a:off x="3733" y="2426"/>
              <a:ext cx="24" cy="1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207"/>
            <p:cNvSpPr>
              <a:spLocks noChangeShapeType="1"/>
            </p:cNvSpPr>
            <p:nvPr/>
          </p:nvSpPr>
          <p:spPr bwMode="auto">
            <a:xfrm>
              <a:off x="3757" y="259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Freeform 208"/>
            <p:cNvSpPr>
              <a:spLocks/>
            </p:cNvSpPr>
            <p:nvPr/>
          </p:nvSpPr>
          <p:spPr bwMode="auto">
            <a:xfrm>
              <a:off x="2829" y="1162"/>
              <a:ext cx="320" cy="784"/>
            </a:xfrm>
            <a:custGeom>
              <a:avLst/>
              <a:gdLst>
                <a:gd name="T0" fmla="*/ 0 w 320"/>
                <a:gd name="T1" fmla="*/ 784 h 784"/>
                <a:gd name="T2" fmla="*/ 0 w 320"/>
                <a:gd name="T3" fmla="*/ 0 h 784"/>
                <a:gd name="T4" fmla="*/ 320 w 320"/>
                <a:gd name="T5" fmla="*/ 376 h 784"/>
                <a:gd name="T6" fmla="*/ 0 w 320"/>
                <a:gd name="T7" fmla="*/ 784 h 7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 h="784">
                  <a:moveTo>
                    <a:pt x="0" y="784"/>
                  </a:moveTo>
                  <a:lnTo>
                    <a:pt x="0" y="0"/>
                  </a:lnTo>
                  <a:lnTo>
                    <a:pt x="320" y="376"/>
                  </a:lnTo>
                  <a:lnTo>
                    <a:pt x="0" y="78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 name="Line 209"/>
            <p:cNvSpPr>
              <a:spLocks noChangeShapeType="1"/>
            </p:cNvSpPr>
            <p:nvPr/>
          </p:nvSpPr>
          <p:spPr bwMode="auto">
            <a:xfrm flipV="1">
              <a:off x="2829" y="1530"/>
              <a:ext cx="320" cy="4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 name="Line 210"/>
            <p:cNvSpPr>
              <a:spLocks noChangeShapeType="1"/>
            </p:cNvSpPr>
            <p:nvPr/>
          </p:nvSpPr>
          <p:spPr bwMode="auto">
            <a:xfrm>
              <a:off x="2821" y="1162"/>
              <a:ext cx="328" cy="3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 name="Line 211"/>
            <p:cNvSpPr>
              <a:spLocks noChangeShapeType="1"/>
            </p:cNvSpPr>
            <p:nvPr/>
          </p:nvSpPr>
          <p:spPr bwMode="auto">
            <a:xfrm>
              <a:off x="2821" y="1170"/>
              <a:ext cx="1" cy="2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 name="Line 212"/>
            <p:cNvSpPr>
              <a:spLocks noChangeShapeType="1"/>
            </p:cNvSpPr>
            <p:nvPr/>
          </p:nvSpPr>
          <p:spPr bwMode="auto">
            <a:xfrm>
              <a:off x="2821" y="1722"/>
              <a:ext cx="1" cy="2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 name="Freeform 213"/>
            <p:cNvSpPr>
              <a:spLocks/>
            </p:cNvSpPr>
            <p:nvPr/>
          </p:nvSpPr>
          <p:spPr bwMode="auto">
            <a:xfrm>
              <a:off x="3557" y="2530"/>
              <a:ext cx="784" cy="328"/>
            </a:xfrm>
            <a:custGeom>
              <a:avLst/>
              <a:gdLst>
                <a:gd name="T0" fmla="*/ 0 w 784"/>
                <a:gd name="T1" fmla="*/ 0 h 328"/>
                <a:gd name="T2" fmla="*/ 784 w 784"/>
                <a:gd name="T3" fmla="*/ 0 h 328"/>
                <a:gd name="T4" fmla="*/ 408 w 784"/>
                <a:gd name="T5" fmla="*/ 328 h 328"/>
                <a:gd name="T6" fmla="*/ 0 w 784"/>
                <a:gd name="T7" fmla="*/ 0 h 3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4" h="328">
                  <a:moveTo>
                    <a:pt x="0" y="0"/>
                  </a:moveTo>
                  <a:lnTo>
                    <a:pt x="784" y="0"/>
                  </a:lnTo>
                  <a:lnTo>
                    <a:pt x="408" y="328"/>
                  </a:lnTo>
                  <a:lnTo>
                    <a:pt x="0"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6" name="Line 214"/>
            <p:cNvSpPr>
              <a:spLocks noChangeShapeType="1"/>
            </p:cNvSpPr>
            <p:nvPr/>
          </p:nvSpPr>
          <p:spPr bwMode="auto">
            <a:xfrm>
              <a:off x="3565" y="2522"/>
              <a:ext cx="408" cy="3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215"/>
            <p:cNvSpPr>
              <a:spLocks noChangeShapeType="1"/>
            </p:cNvSpPr>
            <p:nvPr/>
          </p:nvSpPr>
          <p:spPr bwMode="auto">
            <a:xfrm flipH="1">
              <a:off x="3965" y="2522"/>
              <a:ext cx="368" cy="3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216"/>
            <p:cNvSpPr>
              <a:spLocks noChangeShapeType="1"/>
            </p:cNvSpPr>
            <p:nvPr/>
          </p:nvSpPr>
          <p:spPr bwMode="auto">
            <a:xfrm flipH="1">
              <a:off x="4149" y="2522"/>
              <a:ext cx="18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217"/>
            <p:cNvSpPr>
              <a:spLocks noChangeShapeType="1"/>
            </p:cNvSpPr>
            <p:nvPr/>
          </p:nvSpPr>
          <p:spPr bwMode="auto">
            <a:xfrm flipH="1">
              <a:off x="3565" y="2522"/>
              <a:ext cx="17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Freeform 218"/>
            <p:cNvSpPr>
              <a:spLocks/>
            </p:cNvSpPr>
            <p:nvPr/>
          </p:nvSpPr>
          <p:spPr bwMode="auto">
            <a:xfrm>
              <a:off x="2661" y="3234"/>
              <a:ext cx="320" cy="784"/>
            </a:xfrm>
            <a:custGeom>
              <a:avLst/>
              <a:gdLst>
                <a:gd name="T0" fmla="*/ 320 w 320"/>
                <a:gd name="T1" fmla="*/ 0 h 784"/>
                <a:gd name="T2" fmla="*/ 320 w 320"/>
                <a:gd name="T3" fmla="*/ 784 h 784"/>
                <a:gd name="T4" fmla="*/ 0 w 320"/>
                <a:gd name="T5" fmla="*/ 408 h 784"/>
                <a:gd name="T6" fmla="*/ 320 w 320"/>
                <a:gd name="T7" fmla="*/ 0 h 7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 h="784">
                  <a:moveTo>
                    <a:pt x="320" y="0"/>
                  </a:moveTo>
                  <a:lnTo>
                    <a:pt x="320" y="784"/>
                  </a:lnTo>
                  <a:lnTo>
                    <a:pt x="0" y="408"/>
                  </a:lnTo>
                  <a:lnTo>
                    <a:pt x="320"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21" name="Line 219"/>
            <p:cNvSpPr>
              <a:spLocks noChangeShapeType="1"/>
            </p:cNvSpPr>
            <p:nvPr/>
          </p:nvSpPr>
          <p:spPr bwMode="auto">
            <a:xfrm flipH="1">
              <a:off x="2661" y="3242"/>
              <a:ext cx="320" cy="4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2" name="Line 220"/>
            <p:cNvSpPr>
              <a:spLocks noChangeShapeType="1"/>
            </p:cNvSpPr>
            <p:nvPr/>
          </p:nvSpPr>
          <p:spPr bwMode="auto">
            <a:xfrm flipH="1" flipV="1">
              <a:off x="2661" y="3642"/>
              <a:ext cx="328" cy="3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3" name="Line 221"/>
            <p:cNvSpPr>
              <a:spLocks noChangeShapeType="1"/>
            </p:cNvSpPr>
            <p:nvPr/>
          </p:nvSpPr>
          <p:spPr bwMode="auto">
            <a:xfrm flipH="1" flipV="1">
              <a:off x="2981" y="3842"/>
              <a:ext cx="8" cy="1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4" name="Line 222"/>
            <p:cNvSpPr>
              <a:spLocks noChangeShapeType="1"/>
            </p:cNvSpPr>
            <p:nvPr/>
          </p:nvSpPr>
          <p:spPr bwMode="auto">
            <a:xfrm flipV="1">
              <a:off x="2981" y="3242"/>
              <a:ext cx="1" cy="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5" name="Freeform 223"/>
            <p:cNvSpPr>
              <a:spLocks/>
            </p:cNvSpPr>
            <p:nvPr/>
          </p:nvSpPr>
          <p:spPr bwMode="auto">
            <a:xfrm>
              <a:off x="1429" y="2314"/>
              <a:ext cx="784" cy="320"/>
            </a:xfrm>
            <a:custGeom>
              <a:avLst/>
              <a:gdLst>
                <a:gd name="T0" fmla="*/ 784 w 784"/>
                <a:gd name="T1" fmla="*/ 320 h 320"/>
                <a:gd name="T2" fmla="*/ 0 w 784"/>
                <a:gd name="T3" fmla="*/ 320 h 320"/>
                <a:gd name="T4" fmla="*/ 376 w 784"/>
                <a:gd name="T5" fmla="*/ 0 h 320"/>
                <a:gd name="T6" fmla="*/ 784 w 784"/>
                <a:gd name="T7" fmla="*/ 320 h 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4" h="320">
                  <a:moveTo>
                    <a:pt x="784" y="320"/>
                  </a:moveTo>
                  <a:lnTo>
                    <a:pt x="0" y="320"/>
                  </a:lnTo>
                  <a:lnTo>
                    <a:pt x="376" y="0"/>
                  </a:lnTo>
                  <a:lnTo>
                    <a:pt x="784" y="32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26" name="Line 224"/>
            <p:cNvSpPr>
              <a:spLocks noChangeShapeType="1"/>
            </p:cNvSpPr>
            <p:nvPr/>
          </p:nvSpPr>
          <p:spPr bwMode="auto">
            <a:xfrm flipH="1" flipV="1">
              <a:off x="1797" y="2314"/>
              <a:ext cx="408" cy="3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 name="Line 225"/>
            <p:cNvSpPr>
              <a:spLocks noChangeShapeType="1"/>
            </p:cNvSpPr>
            <p:nvPr/>
          </p:nvSpPr>
          <p:spPr bwMode="auto">
            <a:xfrm flipV="1">
              <a:off x="1429" y="2314"/>
              <a:ext cx="368" cy="3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Line 226"/>
            <p:cNvSpPr>
              <a:spLocks noChangeShapeType="1"/>
            </p:cNvSpPr>
            <p:nvPr/>
          </p:nvSpPr>
          <p:spPr bwMode="auto">
            <a:xfrm>
              <a:off x="1437" y="2634"/>
              <a:ext cx="20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9" name="Line 227"/>
            <p:cNvSpPr>
              <a:spLocks noChangeShapeType="1"/>
            </p:cNvSpPr>
            <p:nvPr/>
          </p:nvSpPr>
          <p:spPr bwMode="auto">
            <a:xfrm>
              <a:off x="2013" y="2634"/>
              <a:ext cx="19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0" name="Rectangle 228"/>
            <p:cNvSpPr>
              <a:spLocks noChangeArrowheads="1"/>
            </p:cNvSpPr>
            <p:nvPr/>
          </p:nvSpPr>
          <p:spPr bwMode="auto">
            <a:xfrm>
              <a:off x="3243" y="1616"/>
              <a:ext cx="635" cy="36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t>快速策划</a:t>
              </a:r>
            </a:p>
          </p:txBody>
        </p:sp>
        <p:sp>
          <p:nvSpPr>
            <p:cNvPr id="31" name="Rectangle 229"/>
            <p:cNvSpPr>
              <a:spLocks noChangeArrowheads="1"/>
            </p:cNvSpPr>
            <p:nvPr/>
          </p:nvSpPr>
          <p:spPr bwMode="auto">
            <a:xfrm>
              <a:off x="3651" y="2069"/>
              <a:ext cx="635" cy="36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t>建模</a:t>
              </a:r>
            </a:p>
            <a:p>
              <a:pPr algn="ctr" eaLnBrk="1" hangingPunct="1"/>
              <a:r>
                <a:rPr lang="zh-CN" altLang="en-US" sz="1400" b="1"/>
                <a:t>快速设计</a:t>
              </a:r>
            </a:p>
          </p:txBody>
        </p:sp>
        <p:sp>
          <p:nvSpPr>
            <p:cNvPr id="32" name="Rectangle 230"/>
            <p:cNvSpPr>
              <a:spLocks noChangeArrowheads="1"/>
            </p:cNvSpPr>
            <p:nvPr/>
          </p:nvSpPr>
          <p:spPr bwMode="auto">
            <a:xfrm>
              <a:off x="3379" y="3158"/>
              <a:ext cx="635" cy="36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t>构建原型</a:t>
              </a:r>
            </a:p>
          </p:txBody>
        </p:sp>
        <p:sp>
          <p:nvSpPr>
            <p:cNvPr id="33" name="Rectangle 231"/>
            <p:cNvSpPr>
              <a:spLocks noChangeArrowheads="1"/>
            </p:cNvSpPr>
            <p:nvPr/>
          </p:nvSpPr>
          <p:spPr bwMode="auto">
            <a:xfrm>
              <a:off x="1746" y="2976"/>
              <a:ext cx="635" cy="36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t>部署交付</a:t>
              </a:r>
            </a:p>
            <a:p>
              <a:pPr algn="ctr" eaLnBrk="1" hangingPunct="1"/>
              <a:r>
                <a:rPr lang="zh-CN" altLang="en-US" sz="1400" b="1"/>
                <a:t>及反馈</a:t>
              </a:r>
            </a:p>
          </p:txBody>
        </p:sp>
        <p:sp>
          <p:nvSpPr>
            <p:cNvPr id="34" name="Rectangle 232"/>
            <p:cNvSpPr>
              <a:spLocks noChangeArrowheads="1"/>
            </p:cNvSpPr>
            <p:nvPr/>
          </p:nvSpPr>
          <p:spPr bwMode="auto">
            <a:xfrm>
              <a:off x="1882" y="1661"/>
              <a:ext cx="635" cy="36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t>沟通</a:t>
              </a:r>
            </a:p>
          </p:txBody>
        </p:sp>
      </p:grpSp>
    </p:spTree>
    <p:extLst>
      <p:ext uri="{BB962C8B-B14F-4D97-AF65-F5344CB8AC3E}">
        <p14:creationId xmlns:p14="http://schemas.microsoft.com/office/powerpoint/2010/main" val="2405804367"/>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快速原型法的步骤</a:t>
            </a:r>
          </a:p>
        </p:txBody>
      </p:sp>
      <p:sp>
        <p:nvSpPr>
          <p:cNvPr id="4" name="Rectangle 3"/>
          <p:cNvSpPr txBox="1">
            <a:spLocks noChangeArrowheads="1"/>
          </p:cNvSpPr>
          <p:nvPr/>
        </p:nvSpPr>
        <p:spPr>
          <a:xfrm>
            <a:off x="395288" y="1484313"/>
            <a:ext cx="8208962" cy="5113337"/>
          </a:xfrm>
          <a:prstGeom prst="rect">
            <a:avLst/>
          </a:prstGeom>
          <a:solidFill>
            <a:schemeClr val="bg1"/>
          </a:solidFill>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Step 1</a:t>
            </a:r>
            <a:r>
              <a:rPr lang="zh-CN" altLang="en-US" dirty="0" smtClean="0">
                <a:latin typeface="Times New Roman" panose="02020603050405020304" pitchFamily="18" charset="0"/>
                <a:cs typeface="Times New Roman" panose="02020603050405020304" pitchFamily="18" charset="0"/>
              </a:rPr>
              <a:t>：双方通过沟通，明确已知的需求，并大致勾画出以后再进一步</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定义的东西</a:t>
            </a:r>
          </a:p>
          <a:p>
            <a:pP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Step 2</a:t>
            </a:r>
            <a:r>
              <a:rPr lang="zh-CN" altLang="en-US" dirty="0" smtClean="0">
                <a:latin typeface="Times New Roman" panose="02020603050405020304" pitchFamily="18" charset="0"/>
                <a:cs typeface="Times New Roman" panose="02020603050405020304" pitchFamily="18" charset="0"/>
              </a:rPr>
              <a:t>：迅速策划一个原型开发迭代并进行建模，主要集中于那些</a:t>
            </a:r>
            <a:r>
              <a:rPr lang="zh-CN" altLang="en-US" dirty="0" smtClean="0">
                <a:solidFill>
                  <a:srgbClr val="C00000"/>
                </a:solidFill>
                <a:latin typeface="Times New Roman" panose="02020603050405020304" pitchFamily="18" charset="0"/>
                <a:cs typeface="Times New Roman" panose="02020603050405020304" pitchFamily="18" charset="0"/>
              </a:rPr>
              <a:t>最终</a:t>
            </a:r>
            <a:r>
              <a:rPr lang="en-US" altLang="zh-CN" dirty="0" smtClean="0">
                <a:solidFill>
                  <a:srgbClr val="C00000"/>
                </a:solidFill>
                <a:latin typeface="Times New Roman" panose="02020603050405020304" pitchFamily="18" charset="0"/>
                <a:cs typeface="Times New Roman" panose="02020603050405020304" pitchFamily="18" charset="0"/>
              </a:rPr>
              <a:t/>
            </a:r>
            <a:br>
              <a:rPr lang="en-US" altLang="zh-CN" dirty="0" smtClean="0">
                <a:solidFill>
                  <a:srgbClr val="C00000"/>
                </a:solidFill>
                <a:latin typeface="Times New Roman" panose="02020603050405020304" pitchFamily="18" charset="0"/>
                <a:cs typeface="Times New Roman" panose="02020603050405020304" pitchFamily="18" charset="0"/>
              </a:rPr>
            </a:br>
            <a:r>
              <a:rPr lang="en-US" altLang="zh-CN" dirty="0" smtClean="0">
                <a:solidFill>
                  <a:srgbClr val="C00000"/>
                </a:solidFill>
                <a:latin typeface="Times New Roman" panose="02020603050405020304" pitchFamily="18" charset="0"/>
                <a:cs typeface="Times New Roman" panose="02020603050405020304" pitchFamily="18" charset="0"/>
              </a:rPr>
              <a:t>           </a:t>
            </a:r>
            <a:r>
              <a:rPr lang="zh-CN" altLang="en-US" dirty="0" smtClean="0">
                <a:solidFill>
                  <a:srgbClr val="C00000"/>
                </a:solidFill>
                <a:latin typeface="Times New Roman" panose="02020603050405020304" pitchFamily="18" charset="0"/>
                <a:cs typeface="Times New Roman" panose="02020603050405020304" pitchFamily="18" charset="0"/>
              </a:rPr>
              <a:t>用户所能够看到的内容</a:t>
            </a:r>
            <a:r>
              <a:rPr lang="zh-CN" altLang="en-US" dirty="0" smtClean="0">
                <a:latin typeface="Times New Roman" panose="02020603050405020304" pitchFamily="18" charset="0"/>
                <a:cs typeface="Times New Roman" panose="02020603050405020304" pitchFamily="18" charset="0"/>
              </a:rPr>
              <a:t>，如人机接口布局或者输出显示格式等</a:t>
            </a:r>
          </a:p>
          <a:p>
            <a:pP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Step 3</a:t>
            </a:r>
            <a:r>
              <a:rPr lang="zh-CN" altLang="en-US" dirty="0" smtClean="0">
                <a:latin typeface="Times New Roman" panose="02020603050405020304" pitchFamily="18" charset="0"/>
                <a:cs typeface="Times New Roman" panose="02020603050405020304" pitchFamily="18" charset="0"/>
              </a:rPr>
              <a:t>：快速设计产生原型，对原型进行部署，由客户和用户进行评价</a:t>
            </a:r>
          </a:p>
          <a:p>
            <a:pP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Step 4</a:t>
            </a:r>
            <a:r>
              <a:rPr lang="zh-CN" altLang="en-US" dirty="0" smtClean="0">
                <a:latin typeface="Times New Roman" panose="02020603050405020304" pitchFamily="18" charset="0"/>
                <a:cs typeface="Times New Roman" panose="02020603050405020304" pitchFamily="18" charset="0"/>
              </a:rPr>
              <a:t>：根据反馈，进一步细化需求并调整原型</a:t>
            </a:r>
          </a:p>
          <a:p>
            <a:pP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Step 5</a:t>
            </a:r>
            <a:r>
              <a:rPr lang="zh-CN" altLang="en-US" dirty="0" smtClean="0">
                <a:latin typeface="Times New Roman" panose="02020603050405020304" pitchFamily="18" charset="0"/>
                <a:cs typeface="Times New Roman" panose="02020603050405020304" pitchFamily="18" charset="0"/>
              </a:rPr>
              <a:t>：原型系统不断调整以逼近用户需求</a:t>
            </a:r>
          </a:p>
        </p:txBody>
      </p:sp>
    </p:spTree>
    <p:extLst>
      <p:ext uri="{BB962C8B-B14F-4D97-AF65-F5344CB8AC3E}">
        <p14:creationId xmlns:p14="http://schemas.microsoft.com/office/powerpoint/2010/main" val="3387148828"/>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原型”的类型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Throwaway prototyping(</a:t>
            </a:r>
            <a:r>
              <a:rPr lang="zh-CN" altLang="en-US"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抛弃式原型</a:t>
            </a:r>
            <a:r>
              <a:rPr lang="en-US" altLang="zh-CN"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hlinkClick r:id="rId3" action="ppaction://hlinkpres?slideindex=1&amp;slidetitle="/>
              </a:rPr>
              <a:t>【</a:t>
            </a:r>
            <a:r>
              <a:rPr lang="zh-CN" altLang="en-US"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hlinkClick r:id="rId3" action="ppaction://hlinkpres?slideindex=1&amp;slidetitle="/>
              </a:rPr>
              <a:t>例子</a:t>
            </a:r>
            <a:r>
              <a:rPr lang="en-US" altLang="zh-CN"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hlinkClick r:id="rId3" action="ppaction://hlinkpres?slideindex=1&amp;slidetitle="/>
              </a:rPr>
              <a:t>】</a:t>
            </a:r>
            <a:endParaRPr lang="en-US" altLang="zh-CN"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最初的原型在完成并得到用户认可之后，将不会作为交付给用户的最终系统的一部分，而是被抛弃，其目的只是为了收集与验证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该类原型可能是不可执行的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例如，只包含用户界面</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Evolutionary prototyping(</a:t>
            </a:r>
            <a:r>
              <a:rPr lang="zh-CN" altLang="en-US" b="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演化式原型</a:t>
            </a:r>
            <a:r>
              <a:rPr lang="en-US" altLang="zh-CN"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hlinkClick r:id="rId4" action="ppaction://hlinkfile"/>
              </a:rPr>
              <a:t>【</a:t>
            </a:r>
            <a:r>
              <a:rPr lang="zh-CN" altLang="en-US" dirty="0" smtClean="0">
                <a:latin typeface="Times New Roman" panose="02020603050405020304" pitchFamily="18" charset="0"/>
                <a:cs typeface="Times New Roman" panose="02020603050405020304" pitchFamily="18" charset="0"/>
                <a:hlinkClick r:id="rId4" action="ppaction://hlinkfile"/>
              </a:rPr>
              <a:t>例子</a:t>
            </a:r>
            <a:r>
              <a:rPr lang="en-US" altLang="zh-CN" dirty="0" smtClean="0">
                <a:latin typeface="Times New Roman" panose="02020603050405020304" pitchFamily="18" charset="0"/>
                <a:cs typeface="Times New Roman" panose="02020603050405020304" pitchFamily="18" charset="0"/>
                <a:hlinkClick r:id="rId4" action="ppaction://hlinkfile"/>
              </a:rPr>
              <a:t>1】 </a:t>
            </a:r>
            <a:r>
              <a:rPr lang="en-US" altLang="zh-CN" dirty="0" smtClean="0">
                <a:latin typeface="Times New Roman" panose="02020603050405020304" pitchFamily="18" charset="0"/>
                <a:cs typeface="Times New Roman" panose="02020603050405020304" pitchFamily="18" charset="0"/>
                <a:hlinkClick r:id="rId5" action="ppaction://hlinkfile"/>
              </a:rPr>
              <a:t>【</a:t>
            </a:r>
            <a:r>
              <a:rPr lang="zh-CN" altLang="en-US" dirty="0" smtClean="0">
                <a:latin typeface="Times New Roman" panose="02020603050405020304" pitchFamily="18" charset="0"/>
                <a:cs typeface="Times New Roman" panose="02020603050405020304" pitchFamily="18" charset="0"/>
                <a:hlinkClick r:id="rId5" action="ppaction://hlinkfile"/>
              </a:rPr>
              <a:t>例子</a:t>
            </a:r>
            <a:r>
              <a:rPr lang="en-US" altLang="zh-CN" dirty="0" smtClean="0">
                <a:latin typeface="Times New Roman" panose="02020603050405020304" pitchFamily="18" charset="0"/>
                <a:cs typeface="Times New Roman" panose="02020603050405020304" pitchFamily="18" charset="0"/>
                <a:hlinkClick r:id="rId5" action="ppaction://hlinkfile"/>
              </a:rPr>
              <a:t>2】 </a:t>
            </a:r>
            <a:r>
              <a:rPr lang="en-US" altLang="zh-CN" dirty="0" smtClean="0">
                <a:latin typeface="Times New Roman" panose="02020603050405020304" pitchFamily="18" charset="0"/>
                <a:cs typeface="Times New Roman" panose="02020603050405020304" pitchFamily="18" charset="0"/>
                <a:hlinkClick r:id="rId6" action="ppaction://hlinkfile"/>
              </a:rPr>
              <a:t>【</a:t>
            </a:r>
            <a:r>
              <a:rPr lang="zh-CN" altLang="en-US" dirty="0" smtClean="0">
                <a:latin typeface="Times New Roman" panose="02020603050405020304" pitchFamily="18" charset="0"/>
                <a:cs typeface="Times New Roman" panose="02020603050405020304" pitchFamily="18" charset="0"/>
                <a:hlinkClick r:id="rId6" action="ppaction://hlinkfile"/>
              </a:rPr>
              <a:t>例子</a:t>
            </a:r>
            <a:r>
              <a:rPr lang="en-US" altLang="zh-CN" dirty="0" smtClean="0">
                <a:latin typeface="Times New Roman" panose="02020603050405020304" pitchFamily="18" charset="0"/>
                <a:cs typeface="Times New Roman" panose="02020603050405020304" pitchFamily="18" charset="0"/>
                <a:hlinkClick r:id="rId6" action="ppaction://hlinkfile"/>
              </a:rPr>
              <a:t>3】</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最初构造的原型将具备较高的质量，包含了系统的核心功能，然后通过收集需求对其进行不断的改善和精化</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该类原型是可执行的，将成为最终系统的一部分</a:t>
            </a:r>
          </a:p>
          <a:p>
            <a:pPr lvl="1"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90689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91480"/>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快速原型法的优缺点</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优点：</a:t>
            </a:r>
          </a:p>
          <a:p>
            <a:pPr lvl="1" eaLnBrk="1" hangingPunct="1"/>
            <a:r>
              <a:rPr lang="zh-CN" altLang="en-US" dirty="0" smtClean="0">
                <a:solidFill>
                  <a:srgbClr val="FF0000"/>
                </a:solidFill>
                <a:latin typeface="Times New Roman" panose="02020603050405020304" pitchFamily="18" charset="0"/>
                <a:ea typeface="楷体_GB2312" panose="02010609030101010101" pitchFamily="49" charset="-122"/>
              </a:rPr>
              <a:t>提高和改善客户</a:t>
            </a:r>
            <a:r>
              <a:rPr lang="en-US" altLang="zh-CN" dirty="0" smtClean="0">
                <a:solidFill>
                  <a:srgbClr val="FF0000"/>
                </a:solidFill>
                <a:latin typeface="Times New Roman" panose="02020603050405020304" pitchFamily="18" charset="0"/>
                <a:ea typeface="楷体_GB2312" panose="02010609030101010101" pitchFamily="49" charset="-122"/>
              </a:rPr>
              <a:t>/</a:t>
            </a:r>
            <a:r>
              <a:rPr lang="zh-CN" altLang="en-US" dirty="0" smtClean="0">
                <a:solidFill>
                  <a:srgbClr val="FF0000"/>
                </a:solidFill>
                <a:latin typeface="Times New Roman" panose="02020603050405020304" pitchFamily="18" charset="0"/>
                <a:ea typeface="楷体_GB2312" panose="02010609030101010101" pitchFamily="49" charset="-122"/>
              </a:rPr>
              <a:t>用户的参与程度，最大程度的响应用户需求的变化</a:t>
            </a:r>
            <a:endParaRPr lang="zh-CN" altLang="en-US" dirty="0" smtClean="0"/>
          </a:p>
          <a:p>
            <a:pPr eaLnBrk="1" hangingPunct="1"/>
            <a:endParaRPr lang="zh-CN" altLang="en-US" sz="800" dirty="0" smtClean="0"/>
          </a:p>
          <a:p>
            <a:pPr eaLnBrk="1" hangingPunct="1"/>
            <a:r>
              <a:rPr lang="zh-CN" altLang="en-US" dirty="0" smtClean="0"/>
              <a:t>缺点：</a:t>
            </a:r>
          </a:p>
          <a:p>
            <a:pPr lvl="1" eaLnBrk="1" hangingPunct="1"/>
            <a:r>
              <a:rPr lang="zh-CN" altLang="en-US" b="1" dirty="0" smtClean="0"/>
              <a:t>为了尽快完成原型，开发者</a:t>
            </a:r>
            <a:r>
              <a:rPr lang="zh-CN" altLang="en-US" dirty="0" smtClean="0">
                <a:solidFill>
                  <a:srgbClr val="0000FF"/>
                </a:solidFill>
                <a:latin typeface="Times New Roman" panose="02020603050405020304" pitchFamily="18" charset="0"/>
                <a:ea typeface="楷体_GB2312" panose="02010609030101010101" pitchFamily="49" charset="-122"/>
              </a:rPr>
              <a:t>没有考虑整体软件的质量和长期的可维护性，系统结构通常较差</a:t>
            </a:r>
          </a:p>
          <a:p>
            <a:pPr lvl="1" eaLnBrk="1" hangingPunct="1"/>
            <a:r>
              <a:rPr lang="zh-CN" altLang="en-US" dirty="0" smtClean="0">
                <a:solidFill>
                  <a:srgbClr val="0000FF"/>
                </a:solidFill>
                <a:latin typeface="Times New Roman" panose="02020603050405020304" pitchFamily="18" charset="0"/>
                <a:ea typeface="楷体_GB2312" panose="02010609030101010101" pitchFamily="49" charset="-122"/>
              </a:rPr>
              <a:t>可能混淆原型系统与最终系统</a:t>
            </a:r>
            <a:r>
              <a:rPr lang="zh-CN" altLang="en-US" b="1" dirty="0" smtClean="0"/>
              <a:t>，原型系统在完全满足用户需求之后可能会被直接交付给客户使用</a:t>
            </a:r>
          </a:p>
          <a:p>
            <a:pPr lvl="1" eaLnBrk="1" hangingPunct="1"/>
            <a:r>
              <a:rPr lang="zh-CN" altLang="en-GB" dirty="0" smtClean="0">
                <a:solidFill>
                  <a:srgbClr val="0000FF"/>
                </a:solidFill>
                <a:latin typeface="Times New Roman" panose="02020603050405020304" pitchFamily="18" charset="0"/>
                <a:ea typeface="楷体_GB2312" panose="02010609030101010101" pitchFamily="49" charset="-122"/>
              </a:rPr>
              <a:t>额外的开发费用</a:t>
            </a:r>
            <a:endParaRPr lang="en-GB" altLang="zh-CN" dirty="0" smtClean="0">
              <a:solidFill>
                <a:srgbClr val="0000FF"/>
              </a:solidFill>
              <a:latin typeface="Times New Roman" panose="02020603050405020304" pitchFamily="18" charset="0"/>
              <a:ea typeface="楷体_GB2312" panose="02010609030101010101" pitchFamily="49" charset="-122"/>
            </a:endParaRPr>
          </a:p>
          <a:p>
            <a:pPr eaLnBrk="1" hangingPunct="1"/>
            <a:endParaRPr lang="en-US" altLang="zh-CN" dirty="0" smtClean="0"/>
          </a:p>
        </p:txBody>
      </p:sp>
    </p:spTree>
    <p:extLst>
      <p:ext uri="{BB962C8B-B14F-4D97-AF65-F5344CB8AC3E}">
        <p14:creationId xmlns:p14="http://schemas.microsoft.com/office/powerpoint/2010/main" val="2545399120"/>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https://timgsa.baidu.com/timg?image&amp;quality=80&amp;size=b9999_10000&amp;sec=1601880972344&amp;di=c0198ca0034cbd5cfea9a5b34bcbc78c&amp;imgtype=0&amp;src=http%3A%2F%2Fimg2018.cnblogs.com%2Fcommon%2F1596700%2F201911%2F1596700-20191128131439638-42929547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95311"/>
            <a:ext cx="6176795" cy="52009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3527" y="619472"/>
            <a:ext cx="829659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螺旋式过程模型</a:t>
            </a:r>
          </a:p>
        </p:txBody>
      </p:sp>
      <p:sp>
        <p:nvSpPr>
          <p:cNvPr id="7" name="Text Box 6"/>
          <p:cNvSpPr txBox="1">
            <a:spLocks noChangeArrowheads="1"/>
          </p:cNvSpPr>
          <p:nvPr/>
        </p:nvSpPr>
        <p:spPr bwMode="auto">
          <a:xfrm>
            <a:off x="250825" y="1268760"/>
            <a:ext cx="22188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Barry Boehm</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1988</a:t>
            </a:r>
          </a:p>
        </p:txBody>
      </p:sp>
      <p:sp>
        <p:nvSpPr>
          <p:cNvPr id="2" name="圆角矩形标注 1"/>
          <p:cNvSpPr/>
          <p:nvPr/>
        </p:nvSpPr>
        <p:spPr>
          <a:xfrm>
            <a:off x="6084168" y="322128"/>
            <a:ext cx="2808312" cy="946632"/>
          </a:xfrm>
          <a:prstGeom prst="wedgeRoundRectCallout">
            <a:avLst>
              <a:gd name="adj1" fmla="val -35061"/>
              <a:gd name="adj2" fmla="val 82397"/>
              <a:gd name="adj3" fmla="val 16667"/>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FF"/>
                </a:solidFill>
              </a:rPr>
              <a:t>与增量、</a:t>
            </a:r>
            <a:r>
              <a:rPr lang="en-US" altLang="zh-CN" b="1" dirty="0" smtClean="0">
                <a:solidFill>
                  <a:srgbClr val="0000FF"/>
                </a:solidFill>
              </a:rPr>
              <a:t>RAD</a:t>
            </a:r>
            <a:r>
              <a:rPr lang="zh-CN" altLang="en-US" b="1" dirty="0" smtClean="0">
                <a:solidFill>
                  <a:srgbClr val="0000FF"/>
                </a:solidFill>
              </a:rPr>
              <a:t>等的最大区别在于重视风险评估</a:t>
            </a:r>
            <a:endParaRPr lang="zh-CN" altLang="en-US" b="1" dirty="0">
              <a:solidFill>
                <a:srgbClr val="0000FF"/>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561" y="2151033"/>
            <a:ext cx="2898365" cy="3150175"/>
          </a:xfrm>
          <a:prstGeom prst="rect">
            <a:avLst/>
          </a:prstGeom>
        </p:spPr>
      </p:pic>
    </p:spTree>
    <p:extLst>
      <p:ext uri="{BB962C8B-B14F-4D97-AF65-F5344CB8AC3E}">
        <p14:creationId xmlns:p14="http://schemas.microsoft.com/office/powerpoint/2010/main" val="1713410681"/>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螺旋式过程模型</a:t>
            </a:r>
          </a:p>
        </p:txBody>
      </p:sp>
      <p:sp>
        <p:nvSpPr>
          <p:cNvPr id="4" name="Rectangle 4"/>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螺旋模型沿着螺线旋转，在四个象限内表达四个方面的活动：</a:t>
            </a:r>
          </a:p>
          <a:p>
            <a:pPr lvl="1" eaLnBrk="1" hangingPunct="1"/>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制定计划</a:t>
            </a:r>
            <a:r>
              <a:rPr lang="zh-CN" altLang="en-US" dirty="0" smtClean="0">
                <a:latin typeface="Times New Roman" panose="02020603050405020304" pitchFamily="18" charset="0"/>
                <a:cs typeface="Times New Roman" panose="02020603050405020304" pitchFamily="18" charset="0"/>
              </a:rPr>
              <a:t>：</a:t>
            </a:r>
            <a:r>
              <a:rPr lang="zh-CN" altLang="en-US" b="1" dirty="0">
                <a:solidFill>
                  <a:srgbClr val="0000FF"/>
                </a:solidFill>
                <a:latin typeface="Times New Roman" panose="02020603050405020304" pitchFamily="18" charset="0"/>
                <a:cs typeface="Times New Roman" panose="02020603050405020304" pitchFamily="18" charset="0"/>
              </a:rPr>
              <a:t>确定软件目标，选定实施方案，弄清项目开发的限制</a:t>
            </a:r>
          </a:p>
          <a:p>
            <a:pPr lvl="1" eaLnBrk="1" hangingPunct="1"/>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风险分析</a:t>
            </a:r>
            <a:r>
              <a:rPr lang="zh-CN" altLang="en-US" dirty="0" smtClean="0">
                <a:latin typeface="Times New Roman" panose="02020603050405020304" pitchFamily="18" charset="0"/>
                <a:cs typeface="Times New Roman" panose="02020603050405020304" pitchFamily="18" charset="0"/>
              </a:rPr>
              <a:t>：</a:t>
            </a:r>
            <a:r>
              <a:rPr lang="zh-CN" altLang="en-US" b="1" dirty="0">
                <a:solidFill>
                  <a:srgbClr val="0000FF"/>
                </a:solidFill>
                <a:latin typeface="Times New Roman" panose="02020603050405020304" pitchFamily="18" charset="0"/>
                <a:cs typeface="Times New Roman" panose="02020603050405020304" pitchFamily="18" charset="0"/>
              </a:rPr>
              <a:t>分析所选方案，考虑如何识别和消除风险</a:t>
            </a:r>
          </a:p>
          <a:p>
            <a:pPr lvl="1" eaLnBrk="1" hangingPunct="1"/>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实施工程</a:t>
            </a:r>
            <a:r>
              <a:rPr lang="zh-CN" altLang="en-US" dirty="0" smtClean="0">
                <a:latin typeface="Times New Roman" panose="02020603050405020304" pitchFamily="18" charset="0"/>
                <a:cs typeface="Times New Roman" panose="02020603050405020304" pitchFamily="18" charset="0"/>
              </a:rPr>
              <a:t>：</a:t>
            </a:r>
            <a:r>
              <a:rPr lang="zh-CN" altLang="en-US" b="1" dirty="0">
                <a:solidFill>
                  <a:srgbClr val="0000FF"/>
                </a:solidFill>
                <a:latin typeface="Times New Roman" panose="02020603050405020304" pitchFamily="18" charset="0"/>
                <a:cs typeface="Times New Roman" panose="02020603050405020304" pitchFamily="18" charset="0"/>
              </a:rPr>
              <a:t>实施软件开发</a:t>
            </a:r>
          </a:p>
          <a:p>
            <a:pPr lvl="1" eaLnBrk="1" hangingPunct="1"/>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客户评估</a:t>
            </a:r>
            <a:r>
              <a:rPr lang="zh-CN" altLang="en-US" dirty="0" smtClean="0">
                <a:latin typeface="Times New Roman" panose="02020603050405020304" pitchFamily="18" charset="0"/>
                <a:cs typeface="Times New Roman" panose="02020603050405020304" pitchFamily="18" charset="0"/>
              </a:rPr>
              <a:t>：</a:t>
            </a:r>
            <a:r>
              <a:rPr lang="zh-CN" altLang="en-US" b="1" dirty="0" smtClean="0">
                <a:solidFill>
                  <a:srgbClr val="0000FF"/>
                </a:solidFill>
                <a:latin typeface="Times New Roman" panose="02020603050405020304" pitchFamily="18" charset="0"/>
                <a:cs typeface="Times New Roman" panose="02020603050405020304" pitchFamily="18" charset="0"/>
              </a:rPr>
              <a:t>评价开发工作，提出修正建议</a:t>
            </a:r>
          </a:p>
          <a:p>
            <a:pPr lvl="1" eaLnBrk="1" hangingPunct="1"/>
            <a:endParaRPr lang="zh-CN" altLang="en-US" sz="800"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举例：</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第</a:t>
            </a:r>
            <a:r>
              <a:rPr lang="en-US" altLang="zh-CN" b="1" dirty="0" smtClean="0">
                <a:solidFill>
                  <a:srgbClr val="0000FF"/>
                </a:solidFill>
                <a:latin typeface="Times New Roman" panose="02020603050405020304" pitchFamily="18" charset="0"/>
                <a:cs typeface="Times New Roman" panose="02020603050405020304" pitchFamily="18" charset="0"/>
              </a:rPr>
              <a:t>1</a:t>
            </a:r>
            <a:r>
              <a:rPr lang="zh-CN" altLang="en-US" b="1" dirty="0" smtClean="0">
                <a:solidFill>
                  <a:srgbClr val="0000FF"/>
                </a:solidFill>
                <a:latin typeface="Times New Roman" panose="02020603050405020304" pitchFamily="18" charset="0"/>
                <a:cs typeface="Times New Roman" panose="02020603050405020304" pitchFamily="18" charset="0"/>
              </a:rPr>
              <a:t>圈：开发出产品的规格说明</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第</a:t>
            </a:r>
            <a:r>
              <a:rPr lang="en-US" altLang="zh-CN" b="1" dirty="0" smtClean="0">
                <a:solidFill>
                  <a:srgbClr val="0000FF"/>
                </a:solidFill>
                <a:latin typeface="Times New Roman" panose="02020603050405020304" pitchFamily="18" charset="0"/>
                <a:cs typeface="Times New Roman" panose="02020603050405020304" pitchFamily="18" charset="0"/>
              </a:rPr>
              <a:t>2</a:t>
            </a:r>
            <a:r>
              <a:rPr lang="zh-CN" altLang="en-US" b="1" dirty="0" smtClean="0">
                <a:solidFill>
                  <a:srgbClr val="0000FF"/>
                </a:solidFill>
                <a:latin typeface="Times New Roman" panose="02020603050405020304" pitchFamily="18" charset="0"/>
                <a:cs typeface="Times New Roman" panose="02020603050405020304" pitchFamily="18" charset="0"/>
              </a:rPr>
              <a:t>圈：开发产品的原型系统</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第</a:t>
            </a:r>
            <a:r>
              <a:rPr lang="en-US" altLang="zh-CN" b="1" dirty="0" smtClean="0">
                <a:solidFill>
                  <a:srgbClr val="0000FF"/>
                </a:solidFill>
                <a:latin typeface="Times New Roman" panose="02020603050405020304" pitchFamily="18" charset="0"/>
                <a:cs typeface="Times New Roman" panose="02020603050405020304" pitchFamily="18" charset="0"/>
              </a:rPr>
              <a:t>3~n</a:t>
            </a:r>
            <a:r>
              <a:rPr lang="zh-CN" altLang="en-US" b="1" dirty="0" smtClean="0">
                <a:solidFill>
                  <a:srgbClr val="0000FF"/>
                </a:solidFill>
                <a:latin typeface="Times New Roman" panose="02020603050405020304" pitchFamily="18" charset="0"/>
                <a:cs typeface="Times New Roman" panose="02020603050405020304" pitchFamily="18" charset="0"/>
              </a:rPr>
              <a:t>圈：不断的迭代，开发不同的软件版本</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根据每圈交付后用户的反馈来调整预算、进度、需要迭代的次数</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78413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2"/>
          <p:cNvSpPr txBox="1">
            <a:spLocks noChangeArrowheads="1"/>
          </p:cNvSpPr>
          <p:nvPr/>
        </p:nvSpPr>
        <p:spPr>
          <a:xfrm>
            <a:off x="467543" y="619472"/>
            <a:ext cx="8152581"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华文新魏" panose="02010800040101010101" pitchFamily="2" charset="-122"/>
                <a:ea typeface="华文新魏" panose="02010800040101010101" pitchFamily="2" charset="-122"/>
              </a:rPr>
              <a:t>软件过程</a:t>
            </a:r>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l="11539"/>
          <a:stretch>
            <a:fillRect/>
          </a:stretch>
        </p:blipFill>
        <p:spPr bwMode="auto">
          <a:xfrm>
            <a:off x="5580063" y="1412875"/>
            <a:ext cx="3348037"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软件过程定义以下内容：</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人员与分工</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所执行的活动</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活动的细节和步骤</a:t>
            </a:r>
          </a:p>
          <a:p>
            <a:pPr eaLnBrk="1" hangingPunct="1"/>
            <a:r>
              <a:rPr lang="zh-CN" altLang="en-US" dirty="0" smtClean="0"/>
              <a:t>软件过程通过以下方式组织和管理软件生命周期：</a:t>
            </a:r>
          </a:p>
          <a:p>
            <a:pPr lvl="1" eaLnBrk="1" hangingPunct="1"/>
            <a:r>
              <a:rPr lang="zh-CN" altLang="en-US" b="1" dirty="0">
                <a:solidFill>
                  <a:srgbClr val="0000FF"/>
                </a:solidFill>
                <a:latin typeface="楷体" panose="02010609060101010101" pitchFamily="49" charset="-122"/>
                <a:ea typeface="楷体" panose="02010609060101010101" pitchFamily="49" charset="-122"/>
              </a:rPr>
              <a:t>定义软件生产过程中的活动</a:t>
            </a:r>
          </a:p>
          <a:p>
            <a:pPr lvl="1" eaLnBrk="1" hangingPunct="1"/>
            <a:r>
              <a:rPr lang="zh-CN" altLang="en-US" b="1" dirty="0">
                <a:solidFill>
                  <a:srgbClr val="0000FF"/>
                </a:solidFill>
                <a:latin typeface="楷体" panose="02010609060101010101" pitchFamily="49" charset="-122"/>
                <a:ea typeface="楷体" panose="02010609060101010101" pitchFamily="49" charset="-122"/>
              </a:rPr>
              <a:t>定义这些活动的顺序及其关系</a:t>
            </a:r>
          </a:p>
          <a:p>
            <a:pPr eaLnBrk="1" hangingPunct="1"/>
            <a:r>
              <a:rPr lang="zh-CN" altLang="en-US" dirty="0" smtClean="0"/>
              <a:t>软件过程的目的：</a:t>
            </a:r>
          </a:p>
          <a:p>
            <a:pPr lvl="1" eaLnBrk="1" hangingPunct="1"/>
            <a:r>
              <a:rPr lang="zh-CN" altLang="en-US" b="1" dirty="0">
                <a:solidFill>
                  <a:srgbClr val="0000FF"/>
                </a:solidFill>
                <a:latin typeface="楷体" panose="02010609060101010101" pitchFamily="49" charset="-122"/>
                <a:ea typeface="楷体" panose="02010609060101010101" pitchFamily="49" charset="-122"/>
              </a:rPr>
              <a:t>标准化</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可模仿</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、可预见性</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降低风险</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、提高开发效率</a:t>
            </a:r>
            <a:r>
              <a:rPr lang="zh-CN" altLang="en-US" b="1" dirty="0" smtClean="0">
                <a:solidFill>
                  <a:srgbClr val="0000FF"/>
                </a:solidFill>
                <a:latin typeface="楷体" panose="02010609060101010101" pitchFamily="49" charset="-122"/>
                <a:ea typeface="楷体" panose="02010609060101010101" pitchFamily="49" charset="-122"/>
              </a:rPr>
              <a:t>、获得高质量</a:t>
            </a:r>
            <a:r>
              <a:rPr lang="zh-CN" altLang="en-US" b="1" dirty="0">
                <a:solidFill>
                  <a:srgbClr val="0000FF"/>
                </a:solidFill>
                <a:latin typeface="楷体" panose="02010609060101010101" pitchFamily="49" charset="-122"/>
                <a:ea typeface="楷体" panose="02010609060101010101" pitchFamily="49" charset="-122"/>
              </a:rPr>
              <a:t>产品</a:t>
            </a:r>
          </a:p>
          <a:p>
            <a:pPr lvl="1" eaLnBrk="1" hangingPunct="1"/>
            <a:r>
              <a:rPr lang="zh-CN" altLang="en-US" b="1" dirty="0">
                <a:solidFill>
                  <a:srgbClr val="0000FF"/>
                </a:solidFill>
                <a:latin typeface="楷体" panose="02010609060101010101" pitchFamily="49" charset="-122"/>
                <a:ea typeface="楷体" panose="02010609060101010101" pitchFamily="49" charset="-122"/>
              </a:rPr>
              <a:t>提升制定时间和预算计划的能力</a:t>
            </a:r>
          </a:p>
          <a:p>
            <a:pPr eaLnBrk="1" hangingPunct="1"/>
            <a:endParaRPr lang="en-US" altLang="zh-CN" dirty="0" smtClean="0"/>
          </a:p>
        </p:txBody>
      </p:sp>
    </p:spTree>
    <p:extLst>
      <p:ext uri="{BB962C8B-B14F-4D97-AF65-F5344CB8AC3E}">
        <p14:creationId xmlns:p14="http://schemas.microsoft.com/office/powerpoint/2010/main" val="10294770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螺旋式过程模型</a:t>
            </a:r>
          </a:p>
        </p:txBody>
      </p:sp>
      <p:sp>
        <p:nvSpPr>
          <p:cNvPr id="4" name="Rectangle 4"/>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出发点：</a:t>
            </a:r>
            <a:r>
              <a:rPr lang="zh-CN" altLang="en-US" b="0" dirty="0" smtClean="0">
                <a:solidFill>
                  <a:srgbClr val="FF0000"/>
                </a:solidFill>
                <a:latin typeface="Times New Roman" panose="02020603050405020304" pitchFamily="18" charset="0"/>
                <a:ea typeface="楷体_GB2312" panose="02010609030101010101" pitchFamily="49" charset="-122"/>
              </a:rPr>
              <a:t>开发过程中及时识别和分析风险，并采取适当措施以消除或减少风险带来的危害</a:t>
            </a:r>
          </a:p>
          <a:p>
            <a:pPr eaLnBrk="1" hangingPunct="1"/>
            <a:r>
              <a:rPr lang="zh-CN" altLang="en-US" b="0" dirty="0" smtClean="0">
                <a:solidFill>
                  <a:schemeClr val="tx1"/>
                </a:solidFill>
                <a:ea typeface="楷体_GB2312" panose="02010609030101010101" pitchFamily="49" charset="-122"/>
              </a:rPr>
              <a:t>优点：</a:t>
            </a:r>
            <a:r>
              <a:rPr lang="zh-CN" altLang="en-US" dirty="0" smtClean="0"/>
              <a:t>结合了原型的迭代性质与瀑布模型的系统性和可控性，是一种</a:t>
            </a:r>
            <a:r>
              <a:rPr lang="zh-CN" altLang="en-US" b="0" dirty="0" smtClean="0">
                <a:solidFill>
                  <a:srgbClr val="FF0000"/>
                </a:solidFill>
                <a:latin typeface="Times New Roman" panose="02020603050405020304" pitchFamily="18" charset="0"/>
                <a:ea typeface="楷体_GB2312" panose="02010609030101010101" pitchFamily="49" charset="-122"/>
              </a:rPr>
              <a:t>风险驱动型的过程模型</a:t>
            </a:r>
            <a:r>
              <a:rPr lang="zh-CN" altLang="en-US" dirty="0" smtClean="0"/>
              <a:t>：</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采用循环的方式逐步加深系统定义和实现的深度，同时更好的理解、应对和降低风险</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确定一系列</a:t>
            </a:r>
            <a:r>
              <a:rPr lang="zh-CN" altLang="en-US" b="1" dirty="0" smtClean="0">
                <a:solidFill>
                  <a:srgbClr val="C00000"/>
                </a:solidFill>
                <a:latin typeface="楷体" panose="02010609060101010101" pitchFamily="49" charset="-122"/>
                <a:ea typeface="楷体" panose="02010609060101010101" pitchFamily="49" charset="-122"/>
              </a:rPr>
              <a:t>里程碑</a:t>
            </a:r>
            <a:r>
              <a:rPr lang="zh-CN" altLang="en-US" b="1" dirty="0" smtClean="0">
                <a:solidFill>
                  <a:srgbClr val="0000FF"/>
                </a:solidFill>
                <a:latin typeface="楷体" panose="02010609060101010101" pitchFamily="49" charset="-122"/>
                <a:ea typeface="楷体" panose="02010609060101010101" pitchFamily="49" charset="-122"/>
              </a:rPr>
              <a:t>，确保各方都得到可行的系统解决方案</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始终保持可操作性，直到软件生命周期的结束</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由风险驱动，支持现有软件的复用</a:t>
            </a:r>
          </a:p>
          <a:p>
            <a:pPr eaLnBrk="1" hangingPunct="1"/>
            <a:r>
              <a:rPr lang="zh-CN" altLang="en-US" b="0" dirty="0">
                <a:solidFill>
                  <a:schemeClr val="tx1"/>
                </a:solidFill>
                <a:ea typeface="楷体_GB2312" panose="02010609030101010101" pitchFamily="49" charset="-122"/>
              </a:rPr>
              <a:t>缺陷：</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适用于大规模软件项目，特别是</a:t>
            </a:r>
            <a:r>
              <a:rPr lang="zh-CN" altLang="en-US" b="1" dirty="0" smtClean="0">
                <a:solidFill>
                  <a:srgbClr val="C00000"/>
                </a:solidFill>
                <a:latin typeface="楷体" panose="02010609060101010101" pitchFamily="49" charset="-122"/>
                <a:ea typeface="楷体" panose="02010609060101010101" pitchFamily="49" charset="-122"/>
              </a:rPr>
              <a:t>内部项目</a:t>
            </a:r>
            <a:r>
              <a:rPr lang="zh-CN" altLang="en-US" b="1" dirty="0" smtClean="0">
                <a:solidFill>
                  <a:srgbClr val="0000FF"/>
                </a:solidFill>
                <a:latin typeface="楷体" panose="02010609060101010101" pitchFamily="49" charset="-122"/>
                <a:ea typeface="楷体" panose="02010609060101010101" pitchFamily="49" charset="-122"/>
              </a:rPr>
              <a:t>，周期长、成本高</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软件开发人员应该擅长寻找可能的风险，准确的分析风险，否则将会带来更大的风险</a:t>
            </a:r>
          </a:p>
        </p:txBody>
      </p:sp>
    </p:spTree>
    <p:extLst>
      <p:ext uri="{BB962C8B-B14F-4D97-AF65-F5344CB8AC3E}">
        <p14:creationId xmlns:p14="http://schemas.microsoft.com/office/powerpoint/2010/main" val="1322432307"/>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华文新魏" panose="02010800040101010101" pitchFamily="2" charset="-122"/>
                <a:ea typeface="华文新魏" panose="02010800040101010101" pitchFamily="2" charset="-122"/>
              </a:rPr>
              <a:t>总结：演化过程模型的缺点</a:t>
            </a:r>
            <a:endParaRPr lang="zh-CN" altLang="en-US" dirty="0">
              <a:solidFill>
                <a:srgbClr val="C00000"/>
              </a:solidFill>
              <a:latin typeface="华文新魏" panose="02010800040101010101" pitchFamily="2" charset="-122"/>
              <a:ea typeface="华文新魏" panose="02010800040101010101" pitchFamily="2" charset="-122"/>
            </a:endParaRP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GB" dirty="0" smtClean="0"/>
              <a:t>演化过程模型的目的：</a:t>
            </a:r>
          </a:p>
          <a:p>
            <a:pPr lvl="1" eaLnBrk="1" hangingPunct="1"/>
            <a:r>
              <a:rPr lang="zh-CN" altLang="en-GB" dirty="0" smtClean="0">
                <a:solidFill>
                  <a:srgbClr val="FF0000"/>
                </a:solidFill>
                <a:latin typeface="Times New Roman" panose="02020603050405020304" pitchFamily="18" charset="0"/>
                <a:ea typeface="楷体_GB2312" panose="02010609030101010101" pitchFamily="49" charset="-122"/>
              </a:rPr>
              <a:t>需求的变更频繁，要求在非常短的期限内实现，以充分满足客户</a:t>
            </a:r>
            <a:r>
              <a:rPr lang="en-GB" altLang="zh-CN" dirty="0" smtClean="0">
                <a:solidFill>
                  <a:srgbClr val="FF0000"/>
                </a:solidFill>
                <a:latin typeface="Times New Roman" panose="02020603050405020304" pitchFamily="18" charset="0"/>
                <a:ea typeface="楷体_GB2312" panose="02010609030101010101" pitchFamily="49" charset="-122"/>
              </a:rPr>
              <a:t>/</a:t>
            </a:r>
            <a:r>
              <a:rPr lang="zh-CN" altLang="en-GB" dirty="0" smtClean="0">
                <a:solidFill>
                  <a:srgbClr val="FF0000"/>
                </a:solidFill>
                <a:latin typeface="Times New Roman" panose="02020603050405020304" pitchFamily="18" charset="0"/>
                <a:ea typeface="楷体_GB2312" panose="02010609030101010101" pitchFamily="49" charset="-122"/>
              </a:rPr>
              <a:t>用户要求、及时投入市场</a:t>
            </a:r>
          </a:p>
          <a:p>
            <a:pPr lvl="1" eaLnBrk="1" hangingPunct="1"/>
            <a:endParaRPr lang="zh-CN" altLang="en-GB" sz="800" dirty="0" smtClean="0"/>
          </a:p>
          <a:p>
            <a:pPr eaLnBrk="1" hangingPunct="1"/>
            <a:r>
              <a:rPr lang="zh-CN" altLang="en-GB" dirty="0" smtClean="0"/>
              <a:t>存在的问题：</a:t>
            </a:r>
          </a:p>
          <a:p>
            <a:pPr lvl="1" eaLnBrk="1" hangingPunct="1"/>
            <a:r>
              <a:rPr lang="zh-CN" altLang="en-GB" b="1" dirty="0" smtClean="0">
                <a:solidFill>
                  <a:srgbClr val="0000FF"/>
                </a:solidFill>
                <a:latin typeface="楷体" panose="02010609060101010101" pitchFamily="49" charset="-122"/>
                <a:ea typeface="楷体" panose="02010609060101010101" pitchFamily="49" charset="-122"/>
              </a:rPr>
              <a:t>由于构建产品所需的周期数据不确定，给项目管理带来困难</a:t>
            </a:r>
          </a:p>
          <a:p>
            <a:pPr lvl="1" eaLnBrk="1" hangingPunct="1"/>
            <a:r>
              <a:rPr lang="zh-CN" altLang="en-GB" b="1" dirty="0" smtClean="0">
                <a:solidFill>
                  <a:srgbClr val="0000FF"/>
                </a:solidFill>
                <a:latin typeface="楷体" panose="02010609060101010101" pitchFamily="49" charset="-122"/>
                <a:ea typeface="楷体" panose="02010609060101010101" pitchFamily="49" charset="-122"/>
              </a:rPr>
              <a:t>演化速度太快，项目陷入混乱；演化速度太慢，影响生产率</a:t>
            </a:r>
          </a:p>
          <a:p>
            <a:pPr lvl="1" eaLnBrk="1" hangingPunct="1"/>
            <a:r>
              <a:rPr lang="zh-CN" altLang="en-GB" b="1" dirty="0" smtClean="0">
                <a:solidFill>
                  <a:srgbClr val="0000FF"/>
                </a:solidFill>
                <a:latin typeface="楷体" panose="02010609060101010101" pitchFamily="49" charset="-122"/>
                <a:ea typeface="楷体" panose="02010609060101010101" pitchFamily="49" charset="-122"/>
              </a:rPr>
              <a:t>为追求软件的高质量而牺牲了开发速度、灵活性和可扩展性</a:t>
            </a:r>
            <a:endParaRPr lang="en-GB" altLang="zh-CN" b="1" dirty="0" smtClean="0">
              <a:solidFill>
                <a:srgbClr val="0000FF"/>
              </a:solidFill>
              <a:latin typeface="楷体" panose="02010609060101010101" pitchFamily="49" charset="-122"/>
              <a:ea typeface="楷体" panose="02010609060101010101" pitchFamily="49" charset="-122"/>
            </a:endParaRP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3381245761"/>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433387" y="619472"/>
            <a:ext cx="81867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(4)* </a:t>
            </a:r>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形式化过程模型</a:t>
            </a:r>
          </a:p>
        </p:txBody>
      </p:sp>
      <p:sp>
        <p:nvSpPr>
          <p:cNvPr id="4" name="Rectangle 3"/>
          <p:cNvSpPr txBox="1">
            <a:spLocks noChangeArrowheads="1"/>
          </p:cNvSpPr>
          <p:nvPr/>
        </p:nvSpPr>
        <p:spPr>
          <a:xfrm>
            <a:off x="433388" y="3573463"/>
            <a:ext cx="8675687" cy="108108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0000FF"/>
                </a:solidFill>
                <a:latin typeface="Times New Roman" panose="02020603050405020304" pitchFamily="18" charset="0"/>
                <a:cs typeface="Times New Roman" panose="02020603050405020304" pitchFamily="18" charset="0"/>
              </a:rPr>
              <a:t>使用严格的数学形式来刻画每一阶段的产物</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需求、设计、程序、测试</a:t>
            </a:r>
            <a:r>
              <a:rPr lang="en-US" altLang="zh-CN" dirty="0" smtClean="0">
                <a:solidFill>
                  <a:srgbClr val="0000FF"/>
                </a:solidFill>
                <a:latin typeface="Times New Roman" panose="02020603050405020304" pitchFamily="18" charset="0"/>
                <a:cs typeface="Times New Roman" panose="02020603050405020304" pitchFamily="18" charset="0"/>
              </a:rPr>
              <a:t>)</a:t>
            </a:r>
            <a:endParaRPr lang="zh-CN" altLang="en-US" dirty="0" smtClean="0">
              <a:solidFill>
                <a:srgbClr val="0000FF"/>
              </a:solidFill>
              <a:latin typeface="Times New Roman" panose="02020603050405020304" pitchFamily="18" charset="0"/>
              <a:cs typeface="Times New Roman" panose="02020603050405020304" pitchFamily="18" charset="0"/>
            </a:endParaRPr>
          </a:p>
          <a:p>
            <a:pPr eaLnBrk="1" hangingPunct="1"/>
            <a:r>
              <a:rPr lang="zh-CN" altLang="en-US" dirty="0" smtClean="0">
                <a:solidFill>
                  <a:srgbClr val="0000FF"/>
                </a:solidFill>
                <a:latin typeface="Times New Roman" panose="02020603050405020304" pitchFamily="18" charset="0"/>
                <a:cs typeface="Times New Roman" panose="02020603050405020304" pitchFamily="18" charset="0"/>
              </a:rPr>
              <a:t>应用一系列形式化方法在各阶段的产物之间进行自动</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半自动的转换</a:t>
            </a:r>
          </a:p>
        </p:txBody>
      </p:sp>
      <p:sp>
        <p:nvSpPr>
          <p:cNvPr id="5" name="Rectangle 4"/>
          <p:cNvSpPr>
            <a:spLocks noChangeArrowheads="1"/>
          </p:cNvSpPr>
          <p:nvPr/>
        </p:nvSpPr>
        <p:spPr bwMode="auto">
          <a:xfrm>
            <a:off x="468313" y="1412875"/>
            <a:ext cx="14398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需求定义</a:t>
            </a:r>
          </a:p>
        </p:txBody>
      </p:sp>
      <p:sp>
        <p:nvSpPr>
          <p:cNvPr id="6" name="Rectangle 5"/>
          <p:cNvSpPr>
            <a:spLocks noChangeArrowheads="1"/>
          </p:cNvSpPr>
          <p:nvPr/>
        </p:nvSpPr>
        <p:spPr bwMode="auto">
          <a:xfrm>
            <a:off x="2519363" y="1412875"/>
            <a:ext cx="14398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形式化描述</a:t>
            </a:r>
          </a:p>
        </p:txBody>
      </p:sp>
      <p:sp>
        <p:nvSpPr>
          <p:cNvPr id="7" name="Rectangle 6"/>
          <p:cNvSpPr>
            <a:spLocks noChangeArrowheads="1"/>
          </p:cNvSpPr>
          <p:nvPr/>
        </p:nvSpPr>
        <p:spPr bwMode="auto">
          <a:xfrm>
            <a:off x="4572000" y="1412875"/>
            <a:ext cx="1439863"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形式化转换</a:t>
            </a:r>
            <a:r>
              <a:rPr lang="en-US" altLang="zh-CN" b="1">
                <a:latin typeface="Times New Roman" panose="02020603050405020304" pitchFamily="18" charset="0"/>
                <a:cs typeface="Times New Roman" panose="02020603050405020304" pitchFamily="18" charset="0"/>
              </a:rPr>
              <a:t>1</a:t>
            </a:r>
          </a:p>
        </p:txBody>
      </p:sp>
      <p:sp>
        <p:nvSpPr>
          <p:cNvPr id="9" name="Rectangle 7"/>
          <p:cNvSpPr>
            <a:spLocks noChangeArrowheads="1"/>
          </p:cNvSpPr>
          <p:nvPr/>
        </p:nvSpPr>
        <p:spPr bwMode="auto">
          <a:xfrm>
            <a:off x="4787900" y="1846263"/>
            <a:ext cx="1439863"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形式化转换</a:t>
            </a:r>
            <a:r>
              <a:rPr lang="en-US" altLang="zh-CN" b="1">
                <a:latin typeface="Times New Roman" panose="02020603050405020304" pitchFamily="18" charset="0"/>
                <a:cs typeface="Times New Roman" panose="02020603050405020304" pitchFamily="18" charset="0"/>
              </a:rPr>
              <a:t>2</a:t>
            </a:r>
          </a:p>
        </p:txBody>
      </p:sp>
      <p:sp>
        <p:nvSpPr>
          <p:cNvPr id="10" name="Rectangle 8"/>
          <p:cNvSpPr>
            <a:spLocks noChangeArrowheads="1"/>
          </p:cNvSpPr>
          <p:nvPr/>
        </p:nvSpPr>
        <p:spPr bwMode="auto">
          <a:xfrm>
            <a:off x="5003800" y="2278063"/>
            <a:ext cx="1439863"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a:t>
            </a:r>
          </a:p>
        </p:txBody>
      </p:sp>
      <p:sp>
        <p:nvSpPr>
          <p:cNvPr id="11" name="Rectangle 9"/>
          <p:cNvSpPr>
            <a:spLocks noChangeArrowheads="1"/>
          </p:cNvSpPr>
          <p:nvPr/>
        </p:nvSpPr>
        <p:spPr bwMode="auto">
          <a:xfrm>
            <a:off x="5219700" y="2709863"/>
            <a:ext cx="1439863"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形式化转换</a:t>
            </a:r>
            <a:r>
              <a:rPr lang="en-US" altLang="zh-CN" b="1">
                <a:latin typeface="Times New Roman" panose="02020603050405020304" pitchFamily="18" charset="0"/>
                <a:cs typeface="Times New Roman" panose="02020603050405020304" pitchFamily="18" charset="0"/>
              </a:rPr>
              <a:t>n</a:t>
            </a:r>
          </a:p>
        </p:txBody>
      </p:sp>
      <p:sp>
        <p:nvSpPr>
          <p:cNvPr id="12" name="Rectangle 10"/>
          <p:cNvSpPr>
            <a:spLocks noChangeArrowheads="1"/>
          </p:cNvSpPr>
          <p:nvPr/>
        </p:nvSpPr>
        <p:spPr bwMode="auto">
          <a:xfrm>
            <a:off x="7524750" y="2709863"/>
            <a:ext cx="1439863"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系统测试</a:t>
            </a:r>
          </a:p>
        </p:txBody>
      </p:sp>
      <p:cxnSp>
        <p:nvCxnSpPr>
          <p:cNvPr id="13" name="AutoShape 11"/>
          <p:cNvCxnSpPr>
            <a:cxnSpLocks noChangeShapeType="1"/>
            <a:stCxn id="5" idx="3"/>
            <a:endCxn id="6" idx="1"/>
          </p:cNvCxnSpPr>
          <p:nvPr/>
        </p:nvCxnSpPr>
        <p:spPr bwMode="auto">
          <a:xfrm>
            <a:off x="1908175" y="1701800"/>
            <a:ext cx="6111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6" idx="3"/>
            <a:endCxn id="7" idx="1"/>
          </p:cNvCxnSpPr>
          <p:nvPr/>
        </p:nvCxnSpPr>
        <p:spPr bwMode="auto">
          <a:xfrm>
            <a:off x="3959225" y="1701800"/>
            <a:ext cx="6127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11" idx="3"/>
            <a:endCxn id="12" idx="1"/>
          </p:cNvCxnSpPr>
          <p:nvPr/>
        </p:nvCxnSpPr>
        <p:spPr bwMode="auto">
          <a:xfrm>
            <a:off x="6659563" y="2998788"/>
            <a:ext cx="8651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4"/>
          <p:cNvPicPr>
            <a:picLocks noChangeAspect="1" noChangeArrowheads="1"/>
          </p:cNvPicPr>
          <p:nvPr/>
        </p:nvPicPr>
        <p:blipFill>
          <a:blip r:embed="rId3">
            <a:extLst>
              <a:ext uri="{28A0092B-C50C-407E-A947-70E740481C1C}">
                <a14:useLocalDpi xmlns:a14="http://schemas.microsoft.com/office/drawing/2010/main" val="0"/>
              </a:ext>
            </a:extLst>
          </a:blip>
          <a:srcRect b="23637"/>
          <a:stretch>
            <a:fillRect/>
          </a:stretch>
        </p:blipFill>
        <p:spPr bwMode="auto">
          <a:xfrm>
            <a:off x="250825" y="4509120"/>
            <a:ext cx="8640763" cy="187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220965"/>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形式化过程模型</a:t>
            </a:r>
          </a:p>
        </p:txBody>
      </p:sp>
      <p:sp>
        <p:nvSpPr>
          <p:cNvPr id="4" name="Rectangle 4"/>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pPr>
            <a:r>
              <a:rPr lang="zh-CN" altLang="en-GB" dirty="0" smtClean="0">
                <a:latin typeface="Times New Roman" panose="02020603050405020304" pitchFamily="18" charset="0"/>
                <a:cs typeface="Times New Roman" panose="02020603050405020304" pitchFamily="18" charset="0"/>
              </a:rPr>
              <a:t>优点：</a:t>
            </a:r>
          </a:p>
          <a:p>
            <a:pPr lvl="1" eaLnBrk="1" hangingPunct="1">
              <a:lnSpc>
                <a:spcPct val="105000"/>
              </a:lnSpc>
            </a:pPr>
            <a:r>
              <a:rPr lang="zh-CN" altLang="en-GB" b="1" dirty="0">
                <a:latin typeface="Times New Roman" panose="02020603050405020304" pitchFamily="18" charset="0"/>
                <a:ea typeface="楷体" panose="02010609060101010101" pitchFamily="49" charset="-122"/>
                <a:cs typeface="Times New Roman" panose="02020603050405020304" pitchFamily="18" charset="0"/>
              </a:rPr>
              <a:t>应用数学分析方法，歧义性、不完整性、不一致性等问题更容易被发现和改正，目的是</a:t>
            </a:r>
            <a:r>
              <a:rPr lang="zh-CN" altLang="en-GB"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“提供无缺陷的软件</a:t>
            </a:r>
            <a:r>
              <a:rPr lang="en-GB" altLang="zh-CN"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GB" dirty="0" smtClean="0">
              <a:latin typeface="Times New Roman" panose="02020603050405020304" pitchFamily="18" charset="0"/>
              <a:cs typeface="Times New Roman" panose="02020603050405020304" pitchFamily="18" charset="0"/>
            </a:endParaRPr>
          </a:p>
          <a:p>
            <a:pPr eaLnBrk="1" hangingPunct="1">
              <a:lnSpc>
                <a:spcPct val="105000"/>
              </a:lnSpc>
            </a:pPr>
            <a:r>
              <a:rPr lang="zh-CN" altLang="en-GB" dirty="0" smtClean="0">
                <a:latin typeface="Times New Roman" panose="02020603050405020304" pitchFamily="18" charset="0"/>
                <a:cs typeface="Times New Roman" panose="02020603050405020304" pitchFamily="18" charset="0"/>
              </a:rPr>
              <a:t>缺陷：</a:t>
            </a:r>
          </a:p>
          <a:p>
            <a:pPr lvl="1" eaLnBrk="1" hangingPunct="1">
              <a:lnSpc>
                <a:spcPct val="105000"/>
              </a:lnSpc>
            </a:pPr>
            <a:r>
              <a:rPr lang="zh-CN" altLang="en-GB" b="1" dirty="0">
                <a:latin typeface="Times New Roman" panose="02020603050405020304" pitchFamily="18" charset="0"/>
                <a:ea typeface="楷体" panose="02010609060101010101" pitchFamily="49" charset="-122"/>
                <a:cs typeface="Times New Roman" panose="02020603050405020304" pitchFamily="18" charset="0"/>
              </a:rPr>
              <a:t>形式化数学方法</a:t>
            </a: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难以理解</a:t>
            </a:r>
            <a:r>
              <a:rPr lang="zh-CN" altLang="en-GB" dirty="0" smtClean="0">
                <a:latin typeface="Times New Roman" panose="02020603050405020304" pitchFamily="18" charset="0"/>
                <a:cs typeface="Times New Roman" panose="02020603050405020304" pitchFamily="18" charset="0"/>
              </a:rPr>
              <a:t>，</a:t>
            </a: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可视性太差</a:t>
            </a:r>
            <a:r>
              <a:rPr lang="zh-CN" altLang="en-GB"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对开发人员技能要求较高</a:t>
            </a:r>
            <a:endParaRPr lang="en-GB" altLang="zh-CN" dirty="0" smtClean="0">
              <a:latin typeface="Times New Roman" panose="02020603050405020304" pitchFamily="18" charset="0"/>
              <a:cs typeface="Times New Roman" panose="02020603050405020304" pitchFamily="18" charset="0"/>
            </a:endParaRPr>
          </a:p>
          <a:p>
            <a:pPr lvl="1" eaLnBrk="1" hangingPunct="1">
              <a:lnSpc>
                <a:spcPct val="105000"/>
              </a:lnSpc>
            </a:pPr>
            <a:r>
              <a:rPr lang="zh-CN" altLang="en-GB" b="1" dirty="0">
                <a:latin typeface="Times New Roman" panose="02020603050405020304" pitchFamily="18" charset="0"/>
                <a:ea typeface="楷体" panose="02010609060101010101" pitchFamily="49" charset="-122"/>
                <a:cs typeface="Times New Roman" panose="02020603050405020304" pitchFamily="18" charset="0"/>
              </a:rPr>
              <a:t>构造形式化模型是一件</a:t>
            </a: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非常耗时</a:t>
            </a:r>
            <a:r>
              <a:rPr lang="zh-CN" altLang="en-GB" b="1" dirty="0">
                <a:latin typeface="Times New Roman" panose="02020603050405020304" pitchFamily="18" charset="0"/>
                <a:ea typeface="楷体" panose="02010609060101010101" pitchFamily="49" charset="-122"/>
                <a:cs typeface="Times New Roman" panose="02020603050405020304" pitchFamily="18" charset="0"/>
              </a:rPr>
              <a:t>的工作，</a:t>
            </a: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成本也很高</a:t>
            </a:r>
            <a:endParaRPr lang="zh-CN" altLang="en-GB" dirty="0" smtClean="0">
              <a:latin typeface="Times New Roman" panose="02020603050405020304" pitchFamily="18" charset="0"/>
              <a:cs typeface="Times New Roman" panose="02020603050405020304" pitchFamily="18" charset="0"/>
            </a:endParaRPr>
          </a:p>
          <a:p>
            <a:pPr lvl="1" eaLnBrk="1" hangingPunct="1">
              <a:lnSpc>
                <a:spcPct val="105000"/>
              </a:lnSpc>
            </a:pPr>
            <a:r>
              <a:rPr lang="zh-CN" altLang="en-GB" b="1" dirty="0">
                <a:latin typeface="Times New Roman" panose="02020603050405020304" pitchFamily="18" charset="0"/>
                <a:ea typeface="楷体" panose="02010609060101010101" pitchFamily="49" charset="-122"/>
                <a:cs typeface="Times New Roman" panose="02020603050405020304" pitchFamily="18" charset="0"/>
              </a:rPr>
              <a:t>软件系统中的</a:t>
            </a: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某些方面难以用形式化模型表达出来</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smtClean="0">
                <a:latin typeface="Times New Roman" panose="02020603050405020304" pitchFamily="18" charset="0"/>
                <a:ea typeface="楷体" panose="02010609060101010101" pitchFamily="49" charset="-122"/>
                <a:cs typeface="Times New Roman" panose="02020603050405020304" pitchFamily="18" charset="0"/>
              </a:rPr>
              <a:t>如</a:t>
            </a:r>
            <a:r>
              <a:rPr lang="zh-CN" altLang="en-GB" b="1" dirty="0">
                <a:latin typeface="Times New Roman" panose="02020603050405020304" pitchFamily="18" charset="0"/>
                <a:ea typeface="楷体" panose="02010609060101010101" pitchFamily="49" charset="-122"/>
                <a:cs typeface="Times New Roman" panose="02020603050405020304" pitchFamily="18" charset="0"/>
              </a:rPr>
              <a:t>用户</a:t>
            </a:r>
            <a:r>
              <a:rPr lang="zh-CN" altLang="en-GB" b="1" dirty="0" smtClean="0">
                <a:latin typeface="Times New Roman" panose="02020603050405020304" pitchFamily="18" charset="0"/>
                <a:ea typeface="楷体" panose="02010609060101010101" pitchFamily="49" charset="-122"/>
                <a:cs typeface="Times New Roman" panose="02020603050405020304" pitchFamily="18" charset="0"/>
              </a:rPr>
              <a:t>界面</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GB"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5000"/>
              </a:lnSpc>
            </a:pPr>
            <a:r>
              <a:rPr lang="zh-CN" altLang="en-GB" dirty="0" smtClean="0">
                <a:latin typeface="Times New Roman" panose="02020603050405020304" pitchFamily="18" charset="0"/>
                <a:cs typeface="Times New Roman" panose="02020603050405020304" pitchFamily="18" charset="0"/>
              </a:rPr>
              <a:t>应用场合：</a:t>
            </a:r>
            <a:endParaRPr lang="en-GB" altLang="zh-CN" dirty="0" smtClean="0">
              <a:latin typeface="Times New Roman" panose="02020603050405020304" pitchFamily="18" charset="0"/>
              <a:cs typeface="Times New Roman" panose="02020603050405020304" pitchFamily="18" charset="0"/>
            </a:endParaRPr>
          </a:p>
          <a:p>
            <a:pPr lvl="1" eaLnBrk="1" hangingPunct="1">
              <a:lnSpc>
                <a:spcPct val="105000"/>
              </a:lnSpc>
            </a:pP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对可靠性和安全性要求较高的一些关键系统</a:t>
            </a:r>
            <a:r>
              <a:rPr lang="zh-CN" altLang="en-GB" b="1" dirty="0" smtClean="0">
                <a:latin typeface="Times New Roman" panose="02020603050405020304" pitchFamily="18" charset="0"/>
                <a:ea typeface="楷体" panose="02010609060101010101" pitchFamily="49" charset="-122"/>
                <a:cs typeface="Times New Roman" panose="02020603050405020304" pitchFamily="18" charset="0"/>
              </a:rPr>
              <a:t>，在真正被投入使用之前，需要严格保证</a:t>
            </a:r>
            <a:r>
              <a:rPr lang="en-GB" altLang="zh-CN" b="1"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GB" b="1" dirty="0" smtClean="0">
                <a:latin typeface="Times New Roman" panose="02020603050405020304" pitchFamily="18" charset="0"/>
                <a:ea typeface="楷体" panose="02010609060101010101" pitchFamily="49" charset="-122"/>
                <a:cs typeface="Times New Roman" panose="02020603050405020304" pitchFamily="18" charset="0"/>
              </a:rPr>
              <a:t>的正确</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smtClean="0">
                <a:latin typeface="Times New Roman" panose="02020603050405020304" pitchFamily="18" charset="0"/>
                <a:ea typeface="楷体" panose="02010609060101010101" pitchFamily="49" charset="-122"/>
                <a:cs typeface="Times New Roman" panose="02020603050405020304" pitchFamily="18" charset="0"/>
              </a:rPr>
              <a:t>传统的方法靠人去验证，难以奏效</a:t>
            </a:r>
            <a:endParaRPr lang="en-GB"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lnSpc>
                <a:spcPct val="105000"/>
              </a:lnSpc>
              <a:buFont typeface="Arial" panose="020B0604020202020204" pitchFamily="34" charset="0"/>
              <a:buNone/>
            </a:pPr>
            <a:endParaRPr lang="en-GB" altLang="zh-CN" sz="105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a:p>
            <a:pPr lvl="1" algn="ctr" eaLnBrk="1" hangingPunct="1">
              <a:lnSpc>
                <a:spcPct val="105000"/>
              </a:lnSpc>
              <a:buFont typeface="Arial" panose="020B0604020202020204" pitchFamily="34" charset="0"/>
              <a:buNone/>
            </a:pPr>
            <a:r>
              <a:rPr lang="en-GB" altLang="zh-CN"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GB"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太过于理想化，因此仅停留在理论研究中，实践中很少使用</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687012"/>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rPr>
              <a:t>(5)* </a:t>
            </a:r>
            <a:r>
              <a:rPr lang="zh-CN" altLang="en-US" dirty="0">
                <a:solidFill>
                  <a:srgbClr val="C00000"/>
                </a:solidFill>
                <a:latin typeface="华文新魏" panose="02010800040101010101" pitchFamily="2" charset="-122"/>
                <a:ea typeface="华文新魏" panose="02010800040101010101" pitchFamily="2" charset="-122"/>
              </a:rPr>
              <a:t>面向复用的软件过程</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该过程模型的主要思想是</a:t>
            </a:r>
            <a:r>
              <a:rPr lang="zh-CN" altLang="en-US" b="0" dirty="0" smtClean="0">
                <a:solidFill>
                  <a:srgbClr val="FF0000"/>
                </a:solidFill>
                <a:ea typeface="楷体_GB2312" panose="02010609030101010101" pitchFamily="49" charset="-122"/>
              </a:rPr>
              <a:t>复用</a:t>
            </a:r>
            <a:r>
              <a:rPr lang="en-US" altLang="zh-CN" dirty="0" smtClean="0">
                <a:solidFill>
                  <a:srgbClr val="FF0000"/>
                </a:solidFill>
                <a:ea typeface="楷体_GB2312" panose="02010609030101010101" pitchFamily="49" charset="-122"/>
              </a:rPr>
              <a:t>(reuse)</a:t>
            </a:r>
            <a:endParaRPr lang="zh-CN" altLang="en-US" dirty="0" smtClean="0"/>
          </a:p>
          <a:p>
            <a:pPr eaLnBrk="1" hangingPunct="1"/>
            <a:r>
              <a:rPr lang="zh-CN" altLang="en-US" dirty="0" smtClean="0"/>
              <a:t>针对一个新的软件系统，不是完全从一无所有开始入手，而是通过使用已有的软件单元（称为“软构件”）来构造系统</a:t>
            </a:r>
          </a:p>
          <a:p>
            <a:pPr eaLnBrk="1" hangingPunct="1"/>
            <a:r>
              <a:rPr lang="zh-CN" altLang="en-US" dirty="0" smtClean="0"/>
              <a:t>主要过程：</a:t>
            </a:r>
          </a:p>
          <a:p>
            <a:pPr lvl="1" eaLnBrk="1" hangingPunct="1"/>
            <a:r>
              <a:rPr lang="zh-CN" altLang="en-US" dirty="0" smtClean="0">
                <a:solidFill>
                  <a:srgbClr val="0000FF"/>
                </a:solidFill>
                <a:latin typeface="Times New Roman" panose="02020603050405020304" pitchFamily="18" charset="0"/>
                <a:ea typeface="楷体_GB2312" panose="02010609030101010101" pitchFamily="49" charset="-122"/>
              </a:rPr>
              <a:t>需求分析</a:t>
            </a:r>
          </a:p>
          <a:p>
            <a:pPr lvl="1" eaLnBrk="1" hangingPunct="1"/>
            <a:r>
              <a:rPr lang="zh-CN" altLang="en-US" dirty="0" smtClean="0">
                <a:solidFill>
                  <a:srgbClr val="0000FF"/>
                </a:solidFill>
                <a:latin typeface="Times New Roman" panose="02020603050405020304" pitchFamily="18" charset="0"/>
                <a:ea typeface="楷体_GB2312" panose="02010609030101010101" pitchFamily="49" charset="-122"/>
              </a:rPr>
              <a:t>体系结构设计</a:t>
            </a:r>
          </a:p>
          <a:p>
            <a:pPr lvl="1" eaLnBrk="1" hangingPunct="1"/>
            <a:r>
              <a:rPr lang="zh-CN" altLang="en-US" dirty="0" smtClean="0">
                <a:solidFill>
                  <a:srgbClr val="0000FF"/>
                </a:solidFill>
                <a:latin typeface="Times New Roman" panose="02020603050405020304" pitchFamily="18" charset="0"/>
                <a:ea typeface="楷体_GB2312" panose="02010609030101010101" pitchFamily="49" charset="-122"/>
              </a:rPr>
              <a:t>构件获取</a:t>
            </a:r>
            <a:r>
              <a:rPr lang="en-US" altLang="zh-CN" dirty="0" smtClean="0">
                <a:solidFill>
                  <a:srgbClr val="0000FF"/>
                </a:solidFill>
                <a:latin typeface="Times New Roman" panose="02020603050405020304" pitchFamily="18" charset="0"/>
                <a:ea typeface="楷体_GB2312" panose="02010609030101010101" pitchFamily="49" charset="-122"/>
              </a:rPr>
              <a:t>(</a:t>
            </a:r>
            <a:r>
              <a:rPr lang="zh-CN" altLang="en-US" dirty="0" smtClean="0">
                <a:solidFill>
                  <a:srgbClr val="0000FF"/>
                </a:solidFill>
                <a:latin typeface="Times New Roman" panose="02020603050405020304" pitchFamily="18" charset="0"/>
                <a:ea typeface="楷体_GB2312" panose="02010609030101010101" pitchFamily="49" charset="-122"/>
              </a:rPr>
              <a:t>购买、重新开发</a:t>
            </a:r>
            <a:r>
              <a:rPr lang="en-US" altLang="zh-CN" dirty="0" smtClean="0">
                <a:solidFill>
                  <a:srgbClr val="0000FF"/>
                </a:solidFill>
                <a:latin typeface="Times New Roman" panose="02020603050405020304" pitchFamily="18" charset="0"/>
                <a:ea typeface="楷体_GB2312" panose="02010609030101010101" pitchFamily="49" charset="-122"/>
              </a:rPr>
              <a:t>)</a:t>
            </a:r>
            <a:endParaRPr lang="zh-CN" altLang="en-US" dirty="0" smtClean="0">
              <a:solidFill>
                <a:srgbClr val="0000FF"/>
              </a:solidFill>
              <a:latin typeface="Times New Roman" panose="02020603050405020304" pitchFamily="18" charset="0"/>
              <a:ea typeface="楷体_GB2312" panose="02010609030101010101" pitchFamily="49" charset="-122"/>
            </a:endParaRPr>
          </a:p>
          <a:p>
            <a:pPr lvl="1" eaLnBrk="1" hangingPunct="1"/>
            <a:r>
              <a:rPr lang="zh-CN" altLang="en-US" dirty="0" smtClean="0">
                <a:solidFill>
                  <a:srgbClr val="0000FF"/>
                </a:solidFill>
                <a:latin typeface="Times New Roman" panose="02020603050405020304" pitchFamily="18" charset="0"/>
                <a:ea typeface="楷体_GB2312" panose="02010609030101010101" pitchFamily="49" charset="-122"/>
              </a:rPr>
              <a:t>构件修改与测试</a:t>
            </a:r>
          </a:p>
          <a:p>
            <a:pPr lvl="1" eaLnBrk="1" hangingPunct="1"/>
            <a:r>
              <a:rPr lang="zh-CN" altLang="en-US" dirty="0" smtClean="0">
                <a:solidFill>
                  <a:srgbClr val="0000FF"/>
                </a:solidFill>
                <a:latin typeface="Times New Roman" panose="02020603050405020304" pitchFamily="18" charset="0"/>
                <a:ea typeface="楷体_GB2312" panose="02010609030101010101" pitchFamily="49" charset="-122"/>
              </a:rPr>
              <a:t>构件组装</a:t>
            </a:r>
          </a:p>
          <a:p>
            <a:pPr lvl="1" eaLnBrk="1" hangingPunct="1"/>
            <a:r>
              <a:rPr lang="zh-CN" altLang="en-US" dirty="0" smtClean="0">
                <a:solidFill>
                  <a:srgbClr val="0000FF"/>
                </a:solidFill>
                <a:latin typeface="Times New Roman" panose="02020603050405020304" pitchFamily="18" charset="0"/>
                <a:ea typeface="楷体_GB2312" panose="02010609030101010101" pitchFamily="49" charset="-122"/>
              </a:rPr>
              <a:t>集成测试</a:t>
            </a:r>
          </a:p>
          <a:p>
            <a:pPr eaLnBrk="1" hangingPunct="1"/>
            <a:endParaRPr lang="en-US" altLang="zh-CN" dirty="0" smtClean="0"/>
          </a:p>
        </p:txBody>
      </p:sp>
    </p:spTree>
    <p:extLst>
      <p:ext uri="{BB962C8B-B14F-4D97-AF65-F5344CB8AC3E}">
        <p14:creationId xmlns:p14="http://schemas.microsoft.com/office/powerpoint/2010/main" val="1674454123"/>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软件过程模型</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2051720" y="1340768"/>
            <a:ext cx="4896768" cy="511333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dirty="0" smtClean="0">
                <a:solidFill>
                  <a:schemeClr val="tx1"/>
                </a:solidFill>
                <a:latin typeface="Times New Roman" panose="02020603050405020304" pitchFamily="18" charset="0"/>
                <a:cs typeface="Times New Roman" panose="02020603050405020304" pitchFamily="18" charset="0"/>
              </a:rPr>
              <a:t>1 </a:t>
            </a:r>
            <a:r>
              <a:rPr lang="zh-CN" altLang="en-US" dirty="0" smtClean="0">
                <a:solidFill>
                  <a:schemeClr val="tx1"/>
                </a:solidFill>
                <a:latin typeface="Times New Roman" panose="02020603050405020304" pitchFamily="18" charset="0"/>
                <a:cs typeface="Times New Roman" panose="02020603050405020304" pitchFamily="18" charset="0"/>
              </a:rPr>
              <a:t>软件过程</a:t>
            </a:r>
          </a:p>
          <a:p>
            <a:pPr marL="0" indent="0" eaLnBrk="1" hangingPunct="1">
              <a:buNone/>
            </a:pPr>
            <a:r>
              <a:rPr lang="en-US" altLang="zh-CN" dirty="0" smtClean="0">
                <a:solidFill>
                  <a:schemeClr val="tx1"/>
                </a:solidFill>
                <a:latin typeface="Times New Roman" panose="02020603050405020304" pitchFamily="18" charset="0"/>
                <a:cs typeface="Times New Roman" panose="02020603050405020304" pitchFamily="18" charset="0"/>
              </a:rPr>
              <a:t>2 </a:t>
            </a:r>
            <a:r>
              <a:rPr lang="zh-CN" altLang="en-US" dirty="0" smtClean="0">
                <a:solidFill>
                  <a:schemeClr val="tx1"/>
                </a:solidFill>
                <a:latin typeface="Times New Roman" panose="02020603050405020304" pitchFamily="18" charset="0"/>
                <a:cs typeface="Times New Roman" panose="02020603050405020304" pitchFamily="18" charset="0"/>
              </a:rPr>
              <a:t>典型软件过程模型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瀑布模型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增量过程模型</a:t>
            </a:r>
          </a:p>
          <a:p>
            <a:pPr lvl="2"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增量模型</a:t>
            </a:r>
          </a:p>
          <a:p>
            <a:pPr lvl="2"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快速应用程序开发</a:t>
            </a:r>
            <a:r>
              <a:rPr lang="en-US" altLang="zh-CN"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(RAD)</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演化过程模型</a:t>
            </a:r>
          </a:p>
          <a:p>
            <a:pPr lvl="2"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螺旋模型</a:t>
            </a:r>
          </a:p>
          <a:p>
            <a:pPr lvl="2"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原型模型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其他过程模型</a:t>
            </a:r>
          </a:p>
          <a:p>
            <a:pPr lvl="2"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形式化过程</a:t>
            </a:r>
          </a:p>
          <a:p>
            <a:pPr lvl="2"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软件复用过程</a:t>
            </a:r>
          </a:p>
          <a:p>
            <a:pPr marL="0" indent="0"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3 </a:t>
            </a:r>
            <a:r>
              <a:rPr lang="zh-CN" altLang="en-US" dirty="0" smtClean="0">
                <a:solidFill>
                  <a:srgbClr val="C00000"/>
                </a:solidFill>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2425599090"/>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4"/>
          <p:cNvSpPr txBox="1">
            <a:spLocks noChangeArrowheads="1"/>
          </p:cNvSpPr>
          <p:nvPr/>
        </p:nvSpPr>
        <p:spPr>
          <a:xfrm>
            <a:off x="395288" y="691480"/>
            <a:ext cx="82804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一个案例</a:t>
            </a:r>
          </a:p>
        </p:txBody>
      </p:sp>
      <p:sp>
        <p:nvSpPr>
          <p:cNvPr id="4" name="Rectangle 5"/>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某个老师</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想要考察一个同学</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的学习情况和技术水平，于是交给该学生一个任务</a:t>
            </a:r>
            <a:r>
              <a:rPr lang="en-US" altLang="zh-CN" dirty="0" smtClean="0">
                <a:latin typeface="Times New Roman" panose="02020603050405020304" pitchFamily="18" charset="0"/>
                <a:cs typeface="Times New Roman" panose="02020603050405020304" pitchFamily="18" charset="0"/>
              </a:rPr>
              <a:t>…</a:t>
            </a:r>
          </a:p>
          <a:p>
            <a:pPr lvl="1" eaLnBrk="1" hangingPunct="1"/>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 :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我有一个朋友想要一个图象浏览软件，能够查看多种格式的图像，包括</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BMP</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TIFF</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JPG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，并且能够支持一般的放大、缩小、漫游。你能做这样一个软件吗？</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就是类似</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ACDSEE</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这样的软件吗？</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差不多，不过不需要那么强大的功能，我这个朋友计算机是外行，最好能做的比较方便，傻瓜型的，例如象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ACDSEE</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自动翻页这种功能还是要的。</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我以前学过</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BMP</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JPG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的图象格式解析，我想没有问题。</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好的，给你</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天时间，下周你再来一趟，跟我讲一下你的工作进度。</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  这位同学非常明白老师的意图，回去后想了一下，并列出了一个清单</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59998"/>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Box 2"/>
          <p:cNvSpPr txBox="1">
            <a:spLocks noChangeArrowheads="1"/>
          </p:cNvSpPr>
          <p:nvPr/>
        </p:nvSpPr>
        <p:spPr bwMode="auto">
          <a:xfrm>
            <a:off x="671513" y="1268760"/>
            <a:ext cx="8077200" cy="48699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ts val="0"/>
              </a:spcBef>
            </a:pPr>
            <a:r>
              <a:rPr kumimoji="1" lang="zh-CN" altLang="en-US" b="1" dirty="0">
                <a:solidFill>
                  <a:srgbClr val="0000FF"/>
                </a:solidFill>
                <a:latin typeface="Times New Roman" panose="02020603050405020304" pitchFamily="18" charset="0"/>
                <a:ea typeface="仿宋_GB2312" pitchFamily="49" charset="-122"/>
                <a:cs typeface="Times New Roman" panose="02020603050405020304" pitchFamily="18" charset="0"/>
              </a:rPr>
              <a:t>一 功能：</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1.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读取、显示、另存四种格式图片</a:t>
            </a:r>
            <a:r>
              <a:rPr kumimoji="1" lang="en-US" altLang="zh-CN" sz="1600" b="1" dirty="0">
                <a:latin typeface="Times New Roman" panose="02020603050405020304" pitchFamily="18" charset="0"/>
                <a:ea typeface="仿宋_GB2312" pitchFamily="49" charset="-122"/>
                <a:cs typeface="Times New Roman" panose="02020603050405020304" pitchFamily="18" charset="0"/>
              </a:rPr>
              <a:t>( BMP</a:t>
            </a:r>
            <a:r>
              <a:rPr kumimoji="1" lang="zh-CN" altLang="en-US" sz="1600" b="1" dirty="0">
                <a:latin typeface="Times New Roman" panose="02020603050405020304" pitchFamily="18" charset="0"/>
                <a:ea typeface="仿宋_GB2312" pitchFamily="49" charset="-122"/>
                <a:cs typeface="Times New Roman" panose="02020603050405020304" pitchFamily="18" charset="0"/>
              </a:rPr>
              <a:t>、</a:t>
            </a:r>
            <a:r>
              <a:rPr kumimoji="1" lang="en-US" altLang="zh-CN" sz="1600" b="1" dirty="0">
                <a:latin typeface="Times New Roman" panose="02020603050405020304" pitchFamily="18" charset="0"/>
                <a:ea typeface="仿宋_GB2312" pitchFamily="49" charset="-122"/>
                <a:cs typeface="Times New Roman" panose="02020603050405020304" pitchFamily="18" charset="0"/>
              </a:rPr>
              <a:t>TIFF</a:t>
            </a:r>
            <a:r>
              <a:rPr kumimoji="1" lang="zh-CN" altLang="en-US" sz="1600" b="1" dirty="0">
                <a:latin typeface="Times New Roman" panose="02020603050405020304" pitchFamily="18" charset="0"/>
                <a:ea typeface="仿宋_GB2312" pitchFamily="49" charset="-122"/>
                <a:cs typeface="Times New Roman" panose="02020603050405020304" pitchFamily="18" charset="0"/>
              </a:rPr>
              <a:t>、</a:t>
            </a:r>
            <a:r>
              <a:rPr kumimoji="1" lang="en-US" altLang="zh-CN" sz="1600" b="1" dirty="0">
                <a:latin typeface="Times New Roman" panose="02020603050405020304" pitchFamily="18" charset="0"/>
                <a:ea typeface="仿宋_GB2312" pitchFamily="49" charset="-122"/>
                <a:cs typeface="Times New Roman" panose="02020603050405020304" pitchFamily="18" charset="0"/>
              </a:rPr>
              <a:t>JPG</a:t>
            </a:r>
            <a:r>
              <a:rPr kumimoji="1" lang="zh-CN" altLang="en-US" sz="1600" b="1" dirty="0">
                <a:latin typeface="Times New Roman" panose="02020603050405020304" pitchFamily="18" charset="0"/>
                <a:ea typeface="仿宋_GB2312" pitchFamily="49" charset="-122"/>
                <a:cs typeface="Times New Roman" panose="02020603050405020304" pitchFamily="18" charset="0"/>
              </a:rPr>
              <a:t>、</a:t>
            </a:r>
            <a:r>
              <a:rPr kumimoji="1" lang="en-US" altLang="zh-CN" sz="1600" b="1" dirty="0">
                <a:latin typeface="Times New Roman" panose="02020603050405020304" pitchFamily="18" charset="0"/>
                <a:ea typeface="仿宋_GB2312" pitchFamily="49" charset="-122"/>
                <a:cs typeface="Times New Roman" panose="02020603050405020304" pitchFamily="18" charset="0"/>
              </a:rPr>
              <a:t>PNG )</a:t>
            </a:r>
          </a:p>
          <a:p>
            <a:pPr eaLnBrk="1" hangingPunct="1">
              <a:lnSpc>
                <a:spcPct val="125000"/>
              </a:lnSpc>
              <a:spcBef>
                <a:spcPts val="0"/>
              </a:spcBef>
            </a:pPr>
            <a:r>
              <a:rPr kumimoji="1" lang="en-US" altLang="zh-CN" sz="1600" b="1" dirty="0">
                <a:latin typeface="Times New Roman" panose="02020603050405020304" pitchFamily="18" charset="0"/>
                <a:ea typeface="仿宋_GB2312" pitchFamily="49" charset="-122"/>
                <a:cs typeface="Times New Roman" panose="02020603050405020304" pitchFamily="18" charset="0"/>
              </a:rPr>
              <a:t>   2.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放大、缩小、漫游</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3.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列出当前目录下所有四种格式图片文件名</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4.  </a:t>
            </a:r>
            <a:r>
              <a:rPr kumimoji="1" lang="en-US" altLang="zh-CN" sz="1600" b="1" dirty="0" err="1" smtClean="0">
                <a:latin typeface="Times New Roman" panose="02020603050405020304" pitchFamily="18" charset="0"/>
                <a:ea typeface="仿宋_GB2312" pitchFamily="49" charset="-122"/>
                <a:cs typeface="Times New Roman" panose="02020603050405020304" pitchFamily="18" charset="0"/>
              </a:rPr>
              <a:t>PageUp</a:t>
            </a:r>
            <a:r>
              <a:rPr kumimoji="1" lang="en-US" altLang="zh-CN" sz="1600" b="1" dirty="0" smtClean="0">
                <a:latin typeface="Times New Roman" panose="02020603050405020304" pitchFamily="18" charset="0"/>
                <a:ea typeface="仿宋_GB2312" pitchFamily="49" charset="-122"/>
                <a:cs typeface="Times New Roman" panose="02020603050405020304" pitchFamily="18" charset="0"/>
              </a:rPr>
              <a:t>(</a:t>
            </a:r>
            <a:r>
              <a:rPr kumimoji="1" lang="en-US" altLang="zh-CN" sz="1600" b="1" dirty="0" err="1" smtClean="0">
                <a:latin typeface="Times New Roman" panose="02020603050405020304" pitchFamily="18" charset="0"/>
                <a:ea typeface="仿宋_GB2312" pitchFamily="49" charset="-122"/>
                <a:cs typeface="Times New Roman" panose="02020603050405020304" pitchFamily="18" charset="0"/>
              </a:rPr>
              <a:t>PageDown</a:t>
            </a:r>
            <a:r>
              <a:rPr kumimoji="1" lang="en-US" altLang="zh-CN" sz="1600" b="1" dirty="0" smtClean="0">
                <a:latin typeface="Times New Roman" panose="02020603050405020304" pitchFamily="18" charset="0"/>
                <a:ea typeface="仿宋_GB2312" pitchFamily="49" charset="-122"/>
                <a:cs typeface="Times New Roman" panose="02020603050405020304" pitchFamily="18" charset="0"/>
              </a:rPr>
              <a:t>)</a:t>
            </a:r>
            <a:r>
              <a:rPr kumimoji="1" lang="zh-CN" altLang="en-US" sz="1600" b="1" dirty="0">
                <a:latin typeface="Times New Roman" panose="02020603050405020304" pitchFamily="18" charset="0"/>
                <a:ea typeface="仿宋_GB2312" pitchFamily="49" charset="-122"/>
                <a:cs typeface="Times New Roman" panose="02020603050405020304" pitchFamily="18" charset="0"/>
              </a:rPr>
              <a:t>自动调出当前目录上一张</a:t>
            </a:r>
            <a:r>
              <a:rPr kumimoji="1" lang="en-US" altLang="zh-CN" sz="1600" b="1" dirty="0">
                <a:latin typeface="Times New Roman" panose="02020603050405020304" pitchFamily="18" charset="0"/>
                <a:ea typeface="仿宋_GB2312" pitchFamily="49" charset="-122"/>
                <a:cs typeface="Times New Roman" panose="02020603050405020304" pitchFamily="18" charset="0"/>
              </a:rPr>
              <a:t>(</a:t>
            </a:r>
            <a:r>
              <a:rPr kumimoji="1" lang="zh-CN" altLang="en-US" sz="1600" b="1" dirty="0">
                <a:latin typeface="Times New Roman" panose="02020603050405020304" pitchFamily="18" charset="0"/>
                <a:ea typeface="仿宋_GB2312" pitchFamily="49" charset="-122"/>
                <a:cs typeface="Times New Roman" panose="02020603050405020304" pitchFamily="18" charset="0"/>
              </a:rPr>
              <a:t>下一张</a:t>
            </a:r>
            <a:r>
              <a:rPr kumimoji="1" lang="en-US" altLang="zh-CN" sz="1600" b="1" dirty="0">
                <a:latin typeface="Times New Roman" panose="02020603050405020304" pitchFamily="18" charset="0"/>
                <a:ea typeface="仿宋_GB2312" pitchFamily="49" charset="-122"/>
                <a:cs typeface="Times New Roman" panose="02020603050405020304" pitchFamily="18" charset="0"/>
              </a:rPr>
              <a:t>)</a:t>
            </a:r>
            <a:r>
              <a:rPr kumimoji="1" lang="zh-CN" altLang="en-US" sz="1600" b="1" dirty="0">
                <a:latin typeface="Times New Roman" panose="02020603050405020304" pitchFamily="18" charset="0"/>
                <a:ea typeface="仿宋_GB2312" pitchFamily="49" charset="-122"/>
                <a:cs typeface="Times New Roman" panose="02020603050405020304" pitchFamily="18" charset="0"/>
              </a:rPr>
              <a:t>图片</a:t>
            </a:r>
          </a:p>
          <a:p>
            <a:pPr eaLnBrk="1" hangingPunct="1">
              <a:lnSpc>
                <a:spcPct val="125000"/>
              </a:lnSpc>
              <a:spcBef>
                <a:spcPts val="0"/>
              </a:spcBef>
            </a:pPr>
            <a:r>
              <a:rPr kumimoji="1" lang="zh-CN" altLang="en-US" b="1" dirty="0" smtClean="0">
                <a:solidFill>
                  <a:srgbClr val="0000FF"/>
                </a:solidFill>
                <a:latin typeface="Times New Roman" panose="02020603050405020304" pitchFamily="18" charset="0"/>
                <a:ea typeface="仿宋_GB2312" pitchFamily="49" charset="-122"/>
                <a:cs typeface="Times New Roman" panose="02020603050405020304" pitchFamily="18" charset="0"/>
              </a:rPr>
              <a:t>二 </a:t>
            </a:r>
            <a:r>
              <a:rPr kumimoji="1" lang="zh-CN" altLang="en-US" b="1" dirty="0">
                <a:solidFill>
                  <a:srgbClr val="0000FF"/>
                </a:solidFill>
                <a:latin typeface="Times New Roman" panose="02020603050405020304" pitchFamily="18" charset="0"/>
                <a:ea typeface="仿宋_GB2312" pitchFamily="49" charset="-122"/>
                <a:cs typeface="Times New Roman" panose="02020603050405020304" pitchFamily="18" charset="0"/>
              </a:rPr>
              <a:t>其它说明：</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1.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界面尽量简介，容易操作</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2.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不要图片预览和打印</a:t>
            </a:r>
          </a:p>
          <a:p>
            <a:pPr eaLnBrk="1" hangingPunct="1">
              <a:lnSpc>
                <a:spcPct val="125000"/>
              </a:lnSpc>
              <a:spcBef>
                <a:spcPts val="0"/>
              </a:spcBef>
            </a:pPr>
            <a:r>
              <a:rPr kumimoji="1" lang="zh-CN" altLang="en-US" b="1" dirty="0" smtClean="0">
                <a:solidFill>
                  <a:srgbClr val="0000FF"/>
                </a:solidFill>
                <a:latin typeface="Times New Roman" panose="02020603050405020304" pitchFamily="18" charset="0"/>
                <a:ea typeface="仿宋_GB2312" pitchFamily="49" charset="-122"/>
                <a:cs typeface="Times New Roman" panose="02020603050405020304" pitchFamily="18" charset="0"/>
              </a:rPr>
              <a:t>三 </a:t>
            </a:r>
            <a:r>
              <a:rPr kumimoji="1" lang="zh-CN" altLang="en-US" b="1" dirty="0">
                <a:solidFill>
                  <a:srgbClr val="0000FF"/>
                </a:solidFill>
                <a:latin typeface="Times New Roman" panose="02020603050405020304" pitchFamily="18" charset="0"/>
                <a:ea typeface="仿宋_GB2312" pitchFamily="49" charset="-122"/>
                <a:cs typeface="Times New Roman" panose="02020603050405020304" pitchFamily="18" charset="0"/>
              </a:rPr>
              <a:t>开发工具：</a:t>
            </a:r>
            <a:r>
              <a:rPr kumimoji="1" lang="en-US" altLang="zh-CN" sz="1600" b="1" dirty="0">
                <a:latin typeface="Times New Roman" panose="02020603050405020304" pitchFamily="18" charset="0"/>
                <a:ea typeface="仿宋_GB2312" pitchFamily="49" charset="-122"/>
                <a:cs typeface="Times New Roman" panose="02020603050405020304" pitchFamily="18" charset="0"/>
              </a:rPr>
              <a:t>VC 6</a:t>
            </a:r>
          </a:p>
          <a:p>
            <a:pPr eaLnBrk="1" hangingPunct="1">
              <a:lnSpc>
                <a:spcPct val="125000"/>
              </a:lnSpc>
              <a:spcBef>
                <a:spcPts val="0"/>
              </a:spcBef>
            </a:pPr>
            <a:r>
              <a:rPr kumimoji="1" lang="zh-CN" altLang="en-US" b="1" dirty="0" smtClean="0">
                <a:solidFill>
                  <a:srgbClr val="0000FF"/>
                </a:solidFill>
                <a:latin typeface="Times New Roman" panose="02020603050405020304" pitchFamily="18" charset="0"/>
                <a:ea typeface="仿宋_GB2312" pitchFamily="49" charset="-122"/>
                <a:cs typeface="Times New Roman" panose="02020603050405020304" pitchFamily="18" charset="0"/>
              </a:rPr>
              <a:t>四 </a:t>
            </a:r>
            <a:r>
              <a:rPr kumimoji="1" lang="zh-CN" altLang="en-US" b="1" dirty="0">
                <a:solidFill>
                  <a:srgbClr val="0000FF"/>
                </a:solidFill>
                <a:latin typeface="Times New Roman" panose="02020603050405020304" pitchFamily="18" charset="0"/>
                <a:ea typeface="仿宋_GB2312" pitchFamily="49" charset="-122"/>
                <a:cs typeface="Times New Roman" panose="02020603050405020304" pitchFamily="18" charset="0"/>
              </a:rPr>
              <a:t>开发环境：</a:t>
            </a:r>
            <a:r>
              <a:rPr kumimoji="1" lang="en-US" altLang="zh-CN" sz="1600" b="1" dirty="0">
                <a:latin typeface="Times New Roman" panose="02020603050405020304" pitchFamily="18" charset="0"/>
                <a:ea typeface="仿宋_GB2312" pitchFamily="49" charset="-122"/>
                <a:cs typeface="Times New Roman" panose="02020603050405020304" pitchFamily="18" charset="0"/>
              </a:rPr>
              <a:t>PC, Windows</a:t>
            </a:r>
          </a:p>
          <a:p>
            <a:pPr eaLnBrk="1" hangingPunct="1">
              <a:lnSpc>
                <a:spcPct val="125000"/>
              </a:lnSpc>
              <a:spcBef>
                <a:spcPts val="0"/>
              </a:spcBef>
            </a:pPr>
            <a:r>
              <a:rPr kumimoji="1" lang="zh-CN" altLang="en-US" b="1" dirty="0" smtClean="0">
                <a:solidFill>
                  <a:srgbClr val="0000FF"/>
                </a:solidFill>
                <a:latin typeface="Times New Roman" panose="02020603050405020304" pitchFamily="18" charset="0"/>
                <a:ea typeface="仿宋_GB2312" pitchFamily="49" charset="-122"/>
                <a:cs typeface="Times New Roman" panose="02020603050405020304" pitchFamily="18" charset="0"/>
              </a:rPr>
              <a:t>五 </a:t>
            </a:r>
            <a:r>
              <a:rPr kumimoji="1" lang="zh-CN" altLang="en-US" b="1" dirty="0">
                <a:solidFill>
                  <a:srgbClr val="0000FF"/>
                </a:solidFill>
                <a:latin typeface="Times New Roman" panose="02020603050405020304" pitchFamily="18" charset="0"/>
                <a:ea typeface="仿宋_GB2312" pitchFamily="49" charset="-122"/>
                <a:cs typeface="Times New Roman" panose="02020603050405020304" pitchFamily="18" charset="0"/>
              </a:rPr>
              <a:t>工作量：</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1.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研究</a:t>
            </a:r>
            <a:r>
              <a:rPr kumimoji="1" lang="zh-CN" altLang="en-US" sz="1600" b="1" dirty="0" smtClean="0">
                <a:latin typeface="Times New Roman" panose="02020603050405020304" pitchFamily="18" charset="0"/>
                <a:ea typeface="仿宋_GB2312" pitchFamily="49" charset="-122"/>
                <a:cs typeface="Times New Roman" panose="02020603050405020304" pitchFamily="18" charset="0"/>
              </a:rPr>
              <a:t>一下</a:t>
            </a:r>
            <a:r>
              <a:rPr kumimoji="1" lang="en-US" altLang="zh-CN" sz="1600" b="1" dirty="0" smtClean="0">
                <a:latin typeface="Times New Roman" panose="02020603050405020304" pitchFamily="18" charset="0"/>
                <a:ea typeface="仿宋_GB2312" pitchFamily="49" charset="-122"/>
                <a:cs typeface="Times New Roman" panose="02020603050405020304" pitchFamily="18" charset="0"/>
              </a:rPr>
              <a:t>4</a:t>
            </a:r>
            <a:r>
              <a:rPr kumimoji="1" lang="zh-CN" altLang="en-US" sz="1600" b="1" dirty="0" smtClean="0">
                <a:latin typeface="Times New Roman" panose="02020603050405020304" pitchFamily="18" charset="0"/>
                <a:ea typeface="仿宋_GB2312" pitchFamily="49" charset="-122"/>
                <a:cs typeface="Times New Roman" panose="02020603050405020304" pitchFamily="18" charset="0"/>
              </a:rPr>
              <a:t>种</a:t>
            </a:r>
            <a:r>
              <a:rPr kumimoji="1" lang="zh-CN" altLang="en-US" sz="1600" b="1" dirty="0">
                <a:latin typeface="Times New Roman" panose="02020603050405020304" pitchFamily="18" charset="0"/>
                <a:ea typeface="仿宋_GB2312" pitchFamily="49" charset="-122"/>
                <a:cs typeface="Times New Roman" panose="02020603050405020304" pitchFamily="18" charset="0"/>
              </a:rPr>
              <a:t>图片的格式</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2.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设计一个解析器类，解析</a:t>
            </a:r>
            <a:r>
              <a:rPr kumimoji="1" lang="zh-CN" altLang="en-US" sz="1600" b="1" dirty="0" smtClean="0">
                <a:latin typeface="Times New Roman" panose="02020603050405020304" pitchFamily="18" charset="0"/>
                <a:ea typeface="仿宋_GB2312" pitchFamily="49" charset="-122"/>
                <a:cs typeface="Times New Roman" panose="02020603050405020304" pitchFamily="18" charset="0"/>
              </a:rPr>
              <a:t>这</a:t>
            </a:r>
            <a:r>
              <a:rPr kumimoji="1" lang="en-US" altLang="zh-CN" sz="1600" b="1" dirty="0" smtClean="0">
                <a:latin typeface="Times New Roman" panose="02020603050405020304" pitchFamily="18" charset="0"/>
                <a:ea typeface="仿宋_GB2312" pitchFamily="49" charset="-122"/>
                <a:cs typeface="Times New Roman" panose="02020603050405020304" pitchFamily="18" charset="0"/>
              </a:rPr>
              <a:t>4</a:t>
            </a:r>
            <a:r>
              <a:rPr kumimoji="1" lang="zh-CN" altLang="en-US" sz="1600" b="1" dirty="0" smtClean="0">
                <a:latin typeface="Times New Roman" panose="02020603050405020304" pitchFamily="18" charset="0"/>
                <a:ea typeface="仿宋_GB2312" pitchFamily="49" charset="-122"/>
                <a:cs typeface="Times New Roman" panose="02020603050405020304" pitchFamily="18" charset="0"/>
              </a:rPr>
              <a:t>种</a:t>
            </a:r>
            <a:r>
              <a:rPr kumimoji="1" lang="zh-CN" altLang="en-US" sz="1600" b="1" dirty="0">
                <a:latin typeface="Times New Roman" panose="02020603050405020304" pitchFamily="18" charset="0"/>
                <a:ea typeface="仿宋_GB2312" pitchFamily="49" charset="-122"/>
                <a:cs typeface="Times New Roman" panose="02020603050405020304" pitchFamily="18" charset="0"/>
              </a:rPr>
              <a:t>格式</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3.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设计一个文档类，实现读取、另存和目录浏览功能</a:t>
            </a:r>
          </a:p>
          <a:p>
            <a:pPr eaLnBrk="1" hangingPunct="1">
              <a:lnSpc>
                <a:spcPct val="125000"/>
              </a:lnSpc>
              <a:spcBef>
                <a:spcPts val="0"/>
              </a:spcBef>
            </a:pPr>
            <a:r>
              <a:rPr kumimoji="1" lang="zh-CN" altLang="en-US" sz="1600" b="1" dirty="0">
                <a:latin typeface="Times New Roman" panose="02020603050405020304" pitchFamily="18" charset="0"/>
                <a:ea typeface="仿宋_GB2312" pitchFamily="49" charset="-122"/>
                <a:cs typeface="Times New Roman" panose="02020603050405020304" pitchFamily="18" charset="0"/>
              </a:rPr>
              <a:t>    </a:t>
            </a:r>
            <a:r>
              <a:rPr kumimoji="1" lang="en-US" altLang="zh-CN" sz="1600" b="1" dirty="0">
                <a:latin typeface="Times New Roman" panose="02020603050405020304" pitchFamily="18" charset="0"/>
                <a:ea typeface="仿宋_GB2312" pitchFamily="49" charset="-122"/>
                <a:cs typeface="Times New Roman" panose="02020603050405020304" pitchFamily="18" charset="0"/>
              </a:rPr>
              <a:t>4. </a:t>
            </a:r>
            <a:r>
              <a:rPr kumimoji="1" lang="zh-CN" altLang="en-US" sz="1600" b="1" dirty="0">
                <a:latin typeface="Times New Roman" panose="02020603050405020304" pitchFamily="18" charset="0"/>
                <a:ea typeface="仿宋_GB2312" pitchFamily="49" charset="-122"/>
                <a:cs typeface="Times New Roman" panose="02020603050405020304" pitchFamily="18" charset="0"/>
              </a:rPr>
              <a:t>设计一个视图类，实现显示、缩放、漫游功能</a:t>
            </a:r>
          </a:p>
        </p:txBody>
      </p:sp>
      <p:sp>
        <p:nvSpPr>
          <p:cNvPr id="4" name="Text Box 3"/>
          <p:cNvSpPr txBox="1">
            <a:spLocks noChangeArrowheads="1"/>
          </p:cNvSpPr>
          <p:nvPr/>
        </p:nvSpPr>
        <p:spPr bwMode="auto">
          <a:xfrm>
            <a:off x="2895600" y="228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5" name="Rectangle 5"/>
          <p:cNvSpPr txBox="1">
            <a:spLocks noChangeArrowheads="1"/>
          </p:cNvSpPr>
          <p:nvPr/>
        </p:nvSpPr>
        <p:spPr>
          <a:xfrm>
            <a:off x="467543" y="619472"/>
            <a:ext cx="8152581"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工作清单</a:t>
            </a:r>
          </a:p>
        </p:txBody>
      </p:sp>
    </p:spTree>
    <p:extLst>
      <p:ext uri="{BB962C8B-B14F-4D97-AF65-F5344CB8AC3E}">
        <p14:creationId xmlns:p14="http://schemas.microsoft.com/office/powerpoint/2010/main" val="237629619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7"/>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一切顺利，学生</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按期交付了软件，经过一两周的试用、修改、完善后，三方都比较满意，该软件在老师的朋友那里成为一个得心应手的工具</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4" name="AutoShape 4"/>
          <p:cNvSpPr>
            <a:spLocks noChangeArrowheads="1"/>
          </p:cNvSpPr>
          <p:nvPr/>
        </p:nvSpPr>
        <p:spPr bwMode="auto">
          <a:xfrm>
            <a:off x="4267200" y="2348880"/>
            <a:ext cx="228600" cy="1752600"/>
          </a:xfrm>
          <a:prstGeom prst="downArrow">
            <a:avLst>
              <a:gd name="adj1" fmla="val 50000"/>
              <a:gd name="adj2" fmla="val 191667"/>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2514600" y="4221088"/>
            <a:ext cx="3733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Waterfall Model</a:t>
            </a:r>
          </a:p>
          <a:p>
            <a:pPr algn="ctr" eaLnBrk="1" hangingPunct="1">
              <a:spcBef>
                <a:spcPct val="50000"/>
              </a:spcBef>
            </a:pPr>
            <a:r>
              <a:rPr kumimoji="1" lang="en-US" altLang="zh-CN" sz="2400" b="1" dirty="0">
                <a:latin typeface="Times New Roman" panose="02020603050405020304" pitchFamily="18" charset="0"/>
                <a:cs typeface="Times New Roman" panose="02020603050405020304" pitchFamily="18" charset="0"/>
              </a:rPr>
              <a:t>Classic Life Cycle Model</a:t>
            </a:r>
          </a:p>
          <a:p>
            <a:pPr algn="ctr" eaLnBrk="1" hangingPunct="1">
              <a:spcBef>
                <a:spcPct val="50000"/>
              </a:spcBef>
            </a:pPr>
            <a:r>
              <a:rPr kumimoji="1" lang="en-US" altLang="zh-CN" sz="2400" b="1" dirty="0">
                <a:latin typeface="Times New Roman" panose="02020603050405020304" pitchFamily="18" charset="0"/>
                <a:cs typeface="Times New Roman" panose="02020603050405020304" pitchFamily="18" charset="0"/>
              </a:rPr>
              <a:t>Linear Sequential Model</a:t>
            </a:r>
          </a:p>
        </p:txBody>
      </p:sp>
      <p:sp>
        <p:nvSpPr>
          <p:cNvPr id="6" name="Rectangle 6"/>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理想情况</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p>
        </p:txBody>
      </p:sp>
    </p:spTree>
    <p:extLst>
      <p:ext uri="{BB962C8B-B14F-4D97-AF65-F5344CB8AC3E}">
        <p14:creationId xmlns:p14="http://schemas.microsoft.com/office/powerpoint/2010/main" val="2319297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4"/>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实际情况</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4"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zh-CN" altLang="en-US" dirty="0" smtClean="0">
                <a:solidFill>
                  <a:schemeClr val="tx1"/>
                </a:solidFill>
                <a:latin typeface="Times New Roman" panose="02020603050405020304" pitchFamily="18" charset="0"/>
                <a:cs typeface="Times New Roman" panose="02020603050405020304" pitchFamily="18" charset="0"/>
              </a:rPr>
              <a:t>一周后，学生去见老师，并提交了工作清单，他发现老师的这位朋友</a:t>
            </a:r>
            <a:r>
              <a:rPr kumimoji="1" lang="en-US" altLang="zh-CN" dirty="0" smtClean="0">
                <a:solidFill>
                  <a:schemeClr val="tx1"/>
                </a:solidFill>
                <a:latin typeface="Times New Roman" panose="02020603050405020304" pitchFamily="18" charset="0"/>
                <a:cs typeface="Times New Roman" panose="02020603050405020304" pitchFamily="18" charset="0"/>
              </a:rPr>
              <a:t>C</a:t>
            </a:r>
            <a:r>
              <a:rPr kumimoji="1" lang="zh-CN" altLang="en-US" dirty="0" smtClean="0">
                <a:solidFill>
                  <a:schemeClr val="tx1"/>
                </a:solidFill>
                <a:latin typeface="Times New Roman" panose="02020603050405020304" pitchFamily="18" charset="0"/>
                <a:cs typeface="Times New Roman" panose="02020603050405020304" pitchFamily="18" charset="0"/>
              </a:rPr>
              <a:t>和老师在一起</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这是工作清单，我已经研究清楚</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种文件的格式，可以写代码了。</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很好，不过我这位朋友有一些新想法，你不妨听听。</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你好！我新买了一个扫描仪，你的程序可不可以直接扫描图片进来。</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你可以自己扫描呀，买扫描仪的时候一般都会送正版软件的。</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是的，可是我一直不太会用，你知道我计算机水平不高，学一些新东西很累，也没有时间，如果你能直接链接扫描仪，我只要学会你的软件就行了，我愿意多支付一些费用</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。还有，我想建一个图片库，你知道，我工作时需要上百个图片，经常找不到，最好还带模糊查询。</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endParaRPr kumimoji="1" lang="en-US" altLang="zh-CN" dirty="0" smtClean="0">
              <a:solidFill>
                <a:schemeClr val="tx1"/>
              </a:solidFill>
              <a:latin typeface="Times New Roman" panose="02020603050405020304" pitchFamily="18" charset="0"/>
              <a:cs typeface="Times New Roman" panose="02020603050405020304" pitchFamily="18" charset="0"/>
            </a:endParaRPr>
          </a:p>
          <a:p>
            <a:pPr eaLnBrk="1" hangingPunct="1"/>
            <a:endParaRPr lang="en-US" altLang="zh-CN"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728217"/>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软件开发需要过程吗？</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写了再改</a:t>
            </a:r>
            <a:r>
              <a:rPr lang="en-US" altLang="zh-CN" dirty="0" smtClean="0">
                <a:latin typeface="Times New Roman" panose="02020603050405020304" pitchFamily="18" charset="0"/>
                <a:cs typeface="Times New Roman" panose="02020603050405020304" pitchFamily="18" charset="0"/>
              </a:rPr>
              <a:t>(Code-and-Fix)</a:t>
            </a:r>
            <a:r>
              <a:rPr lang="zh-CN" altLang="en-US" dirty="0" smtClean="0">
                <a:latin typeface="Times New Roman" panose="02020603050405020304" pitchFamily="18" charset="0"/>
                <a:cs typeface="Times New Roman" panose="02020603050405020304" pitchFamily="18" charset="0"/>
              </a:rPr>
              <a:t>，不挺好吗？</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不需要太多其他准备或相关知识，无需文档，无需规划，无需质量保障，上来就写代码</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也许就能写出来，写不出来就改，也许能改好</a:t>
            </a:r>
          </a:p>
          <a:p>
            <a:pPr eaLnBrk="1" hangingPunct="1"/>
            <a:r>
              <a:rPr lang="zh-CN" altLang="en-US" dirty="0" smtClean="0">
                <a:latin typeface="Times New Roman" panose="02020603050405020304" pitchFamily="18" charset="0"/>
                <a:cs typeface="Times New Roman" panose="02020603050405020304" pitchFamily="18" charset="0"/>
              </a:rPr>
              <a:t>适用场合：</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“只用一次”的程序</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“看过了就扔” 的原型</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一些不实用的演示程序</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zh-CN" altLang="en-US" sz="800"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但是要开发一个复杂的软件，这个方法的缺点就太大了，现实中基本上毫无用处！</a:t>
            </a:r>
          </a:p>
        </p:txBody>
      </p:sp>
      <p:sp>
        <p:nvSpPr>
          <p:cNvPr id="5" name="Rectangle 4"/>
          <p:cNvSpPr>
            <a:spLocks noChangeArrowheads="1"/>
          </p:cNvSpPr>
          <p:nvPr/>
        </p:nvSpPr>
        <p:spPr bwMode="auto">
          <a:xfrm>
            <a:off x="5248275" y="6230640"/>
            <a:ext cx="3121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00000"/>
                </a:solidFill>
                <a:latin typeface="Times New Roman" panose="02020603050405020304" pitchFamily="18" charset="0"/>
                <a:cs typeface="Times New Roman" panose="02020603050405020304" pitchFamily="18" charset="0"/>
              </a:rPr>
              <a:t>From 《</a:t>
            </a:r>
            <a:r>
              <a:rPr lang="zh-CN" altLang="en-US" b="1" dirty="0">
                <a:solidFill>
                  <a:srgbClr val="000000"/>
                </a:solidFill>
                <a:latin typeface="Times New Roman" panose="02020603050405020304" pitchFamily="18" charset="0"/>
                <a:cs typeface="Times New Roman" panose="02020603050405020304" pitchFamily="18" charset="0"/>
              </a:rPr>
              <a:t>现代软件工程讲义</a:t>
            </a:r>
            <a:r>
              <a:rPr lang="en-US" altLang="zh-CN" b="1" dirty="0">
                <a:solidFill>
                  <a:srgbClr val="000000"/>
                </a:solidFill>
                <a:latin typeface="Times New Roman" panose="02020603050405020304" pitchFamily="18" charset="0"/>
                <a:cs typeface="Times New Roman" panose="02020603050405020304" pitchFamily="18" charset="0"/>
              </a:rPr>
              <a:t>》</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997201"/>
            <a:ext cx="5148064" cy="214213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812030"/>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4"/>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实际情况</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续</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4" name="Rectangle 5"/>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还有一些，现在一时想不起来，我想起来的话会再跟你联系，时间上可以长一些。</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要不这样吧，你先做一个样子出来给</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看看，一边做，一边改。</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这样最好，看见一个基本样子我就知道我想要什么了。</a:t>
            </a:r>
          </a:p>
          <a:p>
            <a:pPr eaLnBrk="1" hangingPunct="1"/>
            <a:endParaRPr kumimoji="1" lang="zh-CN" altLang="en-US" b="0" dirty="0" smtClean="0">
              <a:solidFill>
                <a:schemeClr val="tx1"/>
              </a:solidFill>
              <a:latin typeface="Times New Roman" panose="02020603050405020304" pitchFamily="18" charset="0"/>
              <a:cs typeface="Times New Roman" panose="02020603050405020304" pitchFamily="18" charset="0"/>
            </a:endParaRPr>
          </a:p>
          <a:p>
            <a:pPr eaLnBrk="1" hangingPunct="1"/>
            <a:r>
              <a:rPr kumimoji="1" lang="zh-CN" altLang="en-US" dirty="0" smtClean="0">
                <a:solidFill>
                  <a:schemeClr val="tx1"/>
                </a:solidFill>
                <a:latin typeface="Times New Roman" panose="02020603050405020304" pitchFamily="18" charset="0"/>
                <a:cs typeface="Times New Roman" panose="02020603050405020304" pitchFamily="18" charset="0"/>
              </a:rPr>
              <a:t>事情就这样定下来了，</a:t>
            </a:r>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愤怒的撕掉了自己的工作清单，回去后花</a:t>
            </a:r>
            <a:r>
              <a:rPr kumimoji="1" lang="en-US" altLang="zh-CN" dirty="0" smtClean="0">
                <a:solidFill>
                  <a:schemeClr val="tx1"/>
                </a:solidFill>
                <a:latin typeface="Times New Roman" panose="02020603050405020304" pitchFamily="18" charset="0"/>
                <a:cs typeface="Times New Roman" panose="02020603050405020304" pitchFamily="18" charset="0"/>
              </a:rPr>
              <a:t>1</a:t>
            </a:r>
            <a:r>
              <a:rPr kumimoji="1" lang="zh-CN" altLang="en-US" dirty="0" smtClean="0">
                <a:solidFill>
                  <a:schemeClr val="tx1"/>
                </a:solidFill>
                <a:latin typeface="Times New Roman" panose="02020603050405020304" pitchFamily="18" charset="0"/>
                <a:cs typeface="Times New Roman" panose="02020603050405020304" pitchFamily="18" charset="0"/>
              </a:rPr>
              <a:t>天时间用</a:t>
            </a:r>
            <a:r>
              <a:rPr kumimoji="1" lang="en-US" altLang="zh-CN" dirty="0" smtClean="0">
                <a:solidFill>
                  <a:schemeClr val="tx1"/>
                </a:solidFill>
                <a:latin typeface="Times New Roman" panose="02020603050405020304" pitchFamily="18" charset="0"/>
                <a:cs typeface="Times New Roman" panose="02020603050405020304" pitchFamily="18" charset="0"/>
              </a:rPr>
              <a:t>Delphi</a:t>
            </a:r>
            <a:r>
              <a:rPr kumimoji="1" lang="zh-CN" altLang="en-US" dirty="0" smtClean="0">
                <a:solidFill>
                  <a:schemeClr val="tx1"/>
                </a:solidFill>
                <a:latin typeface="Times New Roman" panose="02020603050405020304" pitchFamily="18" charset="0"/>
                <a:cs typeface="Times New Roman" panose="02020603050405020304" pitchFamily="18" charset="0"/>
              </a:rPr>
              <a:t>做了个样子，只能读</a:t>
            </a:r>
            <a:r>
              <a:rPr kumimoji="1" lang="en-US" altLang="zh-CN" dirty="0" smtClean="0">
                <a:solidFill>
                  <a:schemeClr val="tx1"/>
                </a:solidFill>
                <a:latin typeface="Times New Roman" panose="02020603050405020304" pitchFamily="18" charset="0"/>
                <a:cs typeface="Times New Roman" panose="02020603050405020304" pitchFamily="18" charset="0"/>
              </a:rPr>
              <a:t>BMP</a:t>
            </a:r>
            <a:r>
              <a:rPr kumimoji="1" lang="zh-CN" altLang="en-US" dirty="0" smtClean="0">
                <a:solidFill>
                  <a:schemeClr val="tx1"/>
                </a:solidFill>
                <a:latin typeface="Times New Roman" panose="02020603050405020304" pitchFamily="18" charset="0"/>
                <a:cs typeface="Times New Roman" panose="02020603050405020304" pitchFamily="18" charset="0"/>
              </a:rPr>
              <a:t>和</a:t>
            </a:r>
            <a:r>
              <a:rPr kumimoji="1" lang="en-US" altLang="zh-CN" dirty="0" smtClean="0">
                <a:solidFill>
                  <a:schemeClr val="tx1"/>
                </a:solidFill>
                <a:latin typeface="Times New Roman" panose="02020603050405020304" pitchFamily="18" charset="0"/>
                <a:cs typeface="Times New Roman" panose="02020603050405020304" pitchFamily="18" charset="0"/>
              </a:rPr>
              <a:t>JPG</a:t>
            </a:r>
            <a:r>
              <a:rPr kumimoji="1" lang="zh-CN" altLang="en-US" dirty="0" smtClean="0">
                <a:solidFill>
                  <a:schemeClr val="tx1"/>
                </a:solidFill>
                <a:latin typeface="Times New Roman" panose="02020603050405020304" pitchFamily="18" charset="0"/>
                <a:cs typeface="Times New Roman" panose="02020603050405020304" pitchFamily="18" charset="0"/>
              </a:rPr>
              <a:t>文件，做了些菜单和工具栏，用</a:t>
            </a:r>
            <a:r>
              <a:rPr kumimoji="1" lang="en-US" altLang="zh-CN" dirty="0" smtClean="0">
                <a:solidFill>
                  <a:schemeClr val="tx1"/>
                </a:solidFill>
                <a:latin typeface="Times New Roman" panose="02020603050405020304" pitchFamily="18" charset="0"/>
                <a:cs typeface="Times New Roman" panose="02020603050405020304" pitchFamily="18" charset="0"/>
              </a:rPr>
              <a:t>Access</a:t>
            </a:r>
            <a:r>
              <a:rPr kumimoji="1" lang="zh-CN" altLang="en-US" dirty="0" smtClean="0">
                <a:solidFill>
                  <a:schemeClr val="tx1"/>
                </a:solidFill>
                <a:latin typeface="Times New Roman" panose="02020603050405020304" pitchFamily="18" charset="0"/>
                <a:cs typeface="Times New Roman" panose="02020603050405020304" pitchFamily="18" charset="0"/>
              </a:rPr>
              <a:t>建了一个图片库</a:t>
            </a:r>
          </a:p>
          <a:p>
            <a:pPr eaLnBrk="1" hangingPunct="1"/>
            <a:r>
              <a:rPr kumimoji="1" lang="zh-CN" altLang="en-US" dirty="0" smtClean="0">
                <a:solidFill>
                  <a:schemeClr val="tx1"/>
                </a:solidFill>
                <a:latin typeface="Times New Roman" panose="02020603050405020304" pitchFamily="18" charset="0"/>
                <a:cs typeface="Times New Roman" panose="02020603050405020304" pitchFamily="18" charset="0"/>
              </a:rPr>
              <a:t>就这个“假”的程序，</a:t>
            </a:r>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和</a:t>
            </a:r>
            <a:r>
              <a:rPr kumimoji="1" lang="en-US" altLang="zh-CN" dirty="0" smtClean="0">
                <a:solidFill>
                  <a:schemeClr val="tx1"/>
                </a:solidFill>
                <a:latin typeface="Times New Roman" panose="02020603050405020304" pitchFamily="18" charset="0"/>
                <a:cs typeface="Times New Roman" panose="02020603050405020304" pitchFamily="18" charset="0"/>
              </a:rPr>
              <a:t>C</a:t>
            </a:r>
            <a:r>
              <a:rPr kumimoji="1" lang="zh-CN" altLang="en-US" dirty="0" smtClean="0">
                <a:solidFill>
                  <a:schemeClr val="tx1"/>
                </a:solidFill>
                <a:latin typeface="Times New Roman" panose="02020603050405020304" pitchFamily="18" charset="0"/>
                <a:cs typeface="Times New Roman" panose="02020603050405020304" pitchFamily="18" charset="0"/>
              </a:rPr>
              <a:t>讨论了一天，</a:t>
            </a:r>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又修改了几次，又讨论了几次，一周后，这个“假”的程序表面看起来和真的一模一样</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57433"/>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AutoShape 4"/>
          <p:cNvSpPr>
            <a:spLocks noChangeArrowheads="1"/>
          </p:cNvSpPr>
          <p:nvPr/>
        </p:nvSpPr>
        <p:spPr bwMode="auto">
          <a:xfrm>
            <a:off x="7667625" y="2548334"/>
            <a:ext cx="228600" cy="1600200"/>
          </a:xfrm>
          <a:prstGeom prst="downArrow">
            <a:avLst>
              <a:gd name="adj1" fmla="val 50000"/>
              <a:gd name="adj2" fmla="val 175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4" name="Rectangle 5"/>
          <p:cNvSpPr>
            <a:spLocks noChangeArrowheads="1"/>
          </p:cNvSpPr>
          <p:nvPr/>
        </p:nvSpPr>
        <p:spPr bwMode="auto">
          <a:xfrm>
            <a:off x="6288088" y="4664075"/>
            <a:ext cx="2665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cs typeface="Times New Roman" panose="02020603050405020304" pitchFamily="18" charset="0"/>
              </a:rPr>
              <a:t>Prototyping</a:t>
            </a:r>
            <a:r>
              <a:rPr kumimoji="1" lang="en-US" altLang="zh-CN" sz="2400" b="1">
                <a:latin typeface="Times New Roman" panose="02020603050405020304" pitchFamily="18" charset="0"/>
                <a:cs typeface="Times New Roman" panose="02020603050405020304" pitchFamily="18" charset="0"/>
              </a:rPr>
              <a:t> Model</a:t>
            </a:r>
          </a:p>
        </p:txBody>
      </p:sp>
      <p:sp>
        <p:nvSpPr>
          <p:cNvPr id="5" name="Rectangle 6"/>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实际情况</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续</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6" name="Rectangle 7"/>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于是</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打算用</a:t>
            </a:r>
            <a:r>
              <a:rPr lang="en-US" altLang="zh-CN" dirty="0" smtClean="0">
                <a:latin typeface="Times New Roman" panose="02020603050405020304" pitchFamily="18" charset="0"/>
                <a:cs typeface="Times New Roman" panose="02020603050405020304" pitchFamily="18" charset="0"/>
              </a:rPr>
              <a:t>VC</a:t>
            </a:r>
            <a:r>
              <a:rPr lang="zh-CN" altLang="en-US" dirty="0" smtClean="0">
                <a:latin typeface="Times New Roman" panose="02020603050405020304" pitchFamily="18" charset="0"/>
                <a:cs typeface="Times New Roman" panose="02020603050405020304" pitchFamily="18" charset="0"/>
              </a:rPr>
              <a:t>重写这个程序，但是他很快发现继续用</a:t>
            </a:r>
            <a:r>
              <a:rPr lang="en-US" altLang="zh-CN" dirty="0" smtClean="0">
                <a:latin typeface="Times New Roman" panose="02020603050405020304" pitchFamily="18" charset="0"/>
                <a:cs typeface="Times New Roman" panose="02020603050405020304" pitchFamily="18" charset="0"/>
              </a:rPr>
              <a:t>Delphi</a:t>
            </a:r>
            <a:r>
              <a:rPr lang="zh-CN" altLang="en-US" dirty="0" smtClean="0">
                <a:latin typeface="Times New Roman" panose="02020603050405020304" pitchFamily="18" charset="0"/>
                <a:cs typeface="Times New Roman" panose="02020603050405020304" pitchFamily="18" charset="0"/>
              </a:rPr>
              <a:t>写更方便，因为至少界面不用重做了，于是</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，两个月后，这个事情终于结束了</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sp>
        <p:nvSpPr>
          <p:cNvPr id="7" name="Freeform 32"/>
          <p:cNvSpPr>
            <a:spLocks/>
          </p:cNvSpPr>
          <p:nvPr/>
        </p:nvSpPr>
        <p:spPr bwMode="auto">
          <a:xfrm>
            <a:off x="1800225" y="2370534"/>
            <a:ext cx="1600200" cy="1524000"/>
          </a:xfrm>
          <a:custGeom>
            <a:avLst/>
            <a:gdLst>
              <a:gd name="T0" fmla="*/ 0 w 1008"/>
              <a:gd name="T1" fmla="*/ 1209675 h 960"/>
              <a:gd name="T2" fmla="*/ 15875 w 1008"/>
              <a:gd name="T3" fmla="*/ 1177925 h 960"/>
              <a:gd name="T4" fmla="*/ 31750 w 1008"/>
              <a:gd name="T5" fmla="*/ 1146175 h 960"/>
              <a:gd name="T6" fmla="*/ 49213 w 1008"/>
              <a:gd name="T7" fmla="*/ 1130300 h 960"/>
              <a:gd name="T8" fmla="*/ 65088 w 1008"/>
              <a:gd name="T9" fmla="*/ 1100138 h 960"/>
              <a:gd name="T10" fmla="*/ 80963 w 1008"/>
              <a:gd name="T11" fmla="*/ 1068388 h 960"/>
              <a:gd name="T12" fmla="*/ 96838 w 1008"/>
              <a:gd name="T13" fmla="*/ 1052513 h 960"/>
              <a:gd name="T14" fmla="*/ 114300 w 1008"/>
              <a:gd name="T15" fmla="*/ 1020763 h 960"/>
              <a:gd name="T16" fmla="*/ 130175 w 1008"/>
              <a:gd name="T17" fmla="*/ 989013 h 960"/>
              <a:gd name="T18" fmla="*/ 146050 w 1008"/>
              <a:gd name="T19" fmla="*/ 958850 h 960"/>
              <a:gd name="T20" fmla="*/ 179388 w 1008"/>
              <a:gd name="T21" fmla="*/ 927100 h 960"/>
              <a:gd name="T22" fmla="*/ 195263 w 1008"/>
              <a:gd name="T23" fmla="*/ 895350 h 960"/>
              <a:gd name="T24" fmla="*/ 211138 w 1008"/>
              <a:gd name="T25" fmla="*/ 879475 h 960"/>
              <a:gd name="T26" fmla="*/ 244475 w 1008"/>
              <a:gd name="T27" fmla="*/ 847725 h 960"/>
              <a:gd name="T28" fmla="*/ 260350 w 1008"/>
              <a:gd name="T29" fmla="*/ 815975 h 960"/>
              <a:gd name="T30" fmla="*/ 293688 w 1008"/>
              <a:gd name="T31" fmla="*/ 785813 h 960"/>
              <a:gd name="T32" fmla="*/ 309563 w 1008"/>
              <a:gd name="T33" fmla="*/ 754063 h 960"/>
              <a:gd name="T34" fmla="*/ 342900 w 1008"/>
              <a:gd name="T35" fmla="*/ 738188 h 960"/>
              <a:gd name="T36" fmla="*/ 374650 w 1008"/>
              <a:gd name="T37" fmla="*/ 706438 h 960"/>
              <a:gd name="T38" fmla="*/ 392113 w 1008"/>
              <a:gd name="T39" fmla="*/ 674688 h 960"/>
              <a:gd name="T40" fmla="*/ 423863 w 1008"/>
              <a:gd name="T41" fmla="*/ 644525 h 960"/>
              <a:gd name="T42" fmla="*/ 457200 w 1008"/>
              <a:gd name="T43" fmla="*/ 628650 h 960"/>
              <a:gd name="T44" fmla="*/ 473075 w 1008"/>
              <a:gd name="T45" fmla="*/ 596900 h 960"/>
              <a:gd name="T46" fmla="*/ 506413 w 1008"/>
              <a:gd name="T47" fmla="*/ 581025 h 960"/>
              <a:gd name="T48" fmla="*/ 538163 w 1008"/>
              <a:gd name="T49" fmla="*/ 549275 h 960"/>
              <a:gd name="T50" fmla="*/ 571500 w 1008"/>
              <a:gd name="T51" fmla="*/ 533400 h 960"/>
              <a:gd name="T52" fmla="*/ 603250 w 1008"/>
              <a:gd name="T53" fmla="*/ 503238 h 960"/>
              <a:gd name="T54" fmla="*/ 636588 w 1008"/>
              <a:gd name="T55" fmla="*/ 487363 h 960"/>
              <a:gd name="T56" fmla="*/ 668338 w 1008"/>
              <a:gd name="T57" fmla="*/ 455613 h 960"/>
              <a:gd name="T58" fmla="*/ 701675 w 1008"/>
              <a:gd name="T59" fmla="*/ 423863 h 960"/>
              <a:gd name="T60" fmla="*/ 750888 w 1008"/>
              <a:gd name="T61" fmla="*/ 407988 h 960"/>
              <a:gd name="T62" fmla="*/ 782638 w 1008"/>
              <a:gd name="T63" fmla="*/ 377825 h 960"/>
              <a:gd name="T64" fmla="*/ 831850 w 1008"/>
              <a:gd name="T65" fmla="*/ 361950 h 960"/>
              <a:gd name="T66" fmla="*/ 865188 w 1008"/>
              <a:gd name="T67" fmla="*/ 330200 h 960"/>
              <a:gd name="T68" fmla="*/ 914400 w 1008"/>
              <a:gd name="T69" fmla="*/ 314325 h 960"/>
              <a:gd name="T70" fmla="*/ 946150 w 1008"/>
              <a:gd name="T71" fmla="*/ 298450 h 960"/>
              <a:gd name="T72" fmla="*/ 979488 w 1008"/>
              <a:gd name="T73" fmla="*/ 282575 h 960"/>
              <a:gd name="T74" fmla="*/ 1011238 w 1008"/>
              <a:gd name="T75" fmla="*/ 266700 h 960"/>
              <a:gd name="T76" fmla="*/ 881063 w 1008"/>
              <a:gd name="T77" fmla="*/ 0 h 960"/>
              <a:gd name="T78" fmla="*/ 1600200 w 1008"/>
              <a:gd name="T79" fmla="*/ 392113 h 960"/>
              <a:gd name="T80" fmla="*/ 1403350 w 1008"/>
              <a:gd name="T81" fmla="*/ 1193800 h 960"/>
              <a:gd name="T82" fmla="*/ 1289050 w 1008"/>
              <a:gd name="T83" fmla="*/ 958850 h 960"/>
              <a:gd name="T84" fmla="*/ 1257300 w 1008"/>
              <a:gd name="T85" fmla="*/ 989013 h 960"/>
              <a:gd name="T86" fmla="*/ 1208088 w 1008"/>
              <a:gd name="T87" fmla="*/ 1004888 h 960"/>
              <a:gd name="T88" fmla="*/ 1158875 w 1008"/>
              <a:gd name="T89" fmla="*/ 1036638 h 960"/>
              <a:gd name="T90" fmla="*/ 1109663 w 1008"/>
              <a:gd name="T91" fmla="*/ 1068388 h 960"/>
              <a:gd name="T92" fmla="*/ 1060450 w 1008"/>
              <a:gd name="T93" fmla="*/ 1100138 h 960"/>
              <a:gd name="T94" fmla="*/ 1028700 w 1008"/>
              <a:gd name="T95" fmla="*/ 1130300 h 960"/>
              <a:gd name="T96" fmla="*/ 979488 w 1008"/>
              <a:gd name="T97" fmla="*/ 1162050 h 960"/>
              <a:gd name="T98" fmla="*/ 946150 w 1008"/>
              <a:gd name="T99" fmla="*/ 1193800 h 960"/>
              <a:gd name="T100" fmla="*/ 914400 w 1008"/>
              <a:gd name="T101" fmla="*/ 1225550 h 960"/>
              <a:gd name="T102" fmla="*/ 881063 w 1008"/>
              <a:gd name="T103" fmla="*/ 1271588 h 960"/>
              <a:gd name="T104" fmla="*/ 849313 w 1008"/>
              <a:gd name="T105" fmla="*/ 1303338 h 960"/>
              <a:gd name="T106" fmla="*/ 815975 w 1008"/>
              <a:gd name="T107" fmla="*/ 1350963 h 960"/>
              <a:gd name="T108" fmla="*/ 782638 w 1008"/>
              <a:gd name="T109" fmla="*/ 1382713 h 960"/>
              <a:gd name="T110" fmla="*/ 766763 w 1008"/>
              <a:gd name="T111" fmla="*/ 1428750 h 960"/>
              <a:gd name="T112" fmla="*/ 735013 w 1008"/>
              <a:gd name="T113" fmla="*/ 1460500 h 960"/>
              <a:gd name="T114" fmla="*/ 717550 w 1008"/>
              <a:gd name="T115" fmla="*/ 1492250 h 960"/>
              <a:gd name="T116" fmla="*/ 701675 w 1008"/>
              <a:gd name="T117" fmla="*/ 1524000 h 960"/>
              <a:gd name="T118" fmla="*/ 0 w 1008"/>
              <a:gd name="T119" fmla="*/ 1209675 h 9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08" h="960">
                <a:moveTo>
                  <a:pt x="0" y="762"/>
                </a:moveTo>
                <a:lnTo>
                  <a:pt x="10" y="742"/>
                </a:lnTo>
                <a:lnTo>
                  <a:pt x="20" y="722"/>
                </a:lnTo>
                <a:lnTo>
                  <a:pt x="31" y="712"/>
                </a:lnTo>
                <a:lnTo>
                  <a:pt x="41" y="693"/>
                </a:lnTo>
                <a:lnTo>
                  <a:pt x="51" y="673"/>
                </a:lnTo>
                <a:lnTo>
                  <a:pt x="61" y="663"/>
                </a:lnTo>
                <a:lnTo>
                  <a:pt x="72" y="643"/>
                </a:lnTo>
                <a:lnTo>
                  <a:pt x="82" y="623"/>
                </a:lnTo>
                <a:lnTo>
                  <a:pt x="92" y="604"/>
                </a:lnTo>
                <a:lnTo>
                  <a:pt x="113" y="584"/>
                </a:lnTo>
                <a:lnTo>
                  <a:pt x="123" y="564"/>
                </a:lnTo>
                <a:lnTo>
                  <a:pt x="133" y="554"/>
                </a:lnTo>
                <a:lnTo>
                  <a:pt x="154" y="534"/>
                </a:lnTo>
                <a:lnTo>
                  <a:pt x="164" y="514"/>
                </a:lnTo>
                <a:lnTo>
                  <a:pt x="185" y="495"/>
                </a:lnTo>
                <a:lnTo>
                  <a:pt x="195" y="475"/>
                </a:lnTo>
                <a:lnTo>
                  <a:pt x="216" y="465"/>
                </a:lnTo>
                <a:lnTo>
                  <a:pt x="236" y="445"/>
                </a:lnTo>
                <a:lnTo>
                  <a:pt x="247" y="425"/>
                </a:lnTo>
                <a:lnTo>
                  <a:pt x="267" y="406"/>
                </a:lnTo>
                <a:lnTo>
                  <a:pt x="288" y="396"/>
                </a:lnTo>
                <a:lnTo>
                  <a:pt x="298" y="376"/>
                </a:lnTo>
                <a:lnTo>
                  <a:pt x="319" y="366"/>
                </a:lnTo>
                <a:lnTo>
                  <a:pt x="339" y="346"/>
                </a:lnTo>
                <a:lnTo>
                  <a:pt x="360" y="336"/>
                </a:lnTo>
                <a:lnTo>
                  <a:pt x="380" y="317"/>
                </a:lnTo>
                <a:lnTo>
                  <a:pt x="401" y="307"/>
                </a:lnTo>
                <a:lnTo>
                  <a:pt x="421" y="287"/>
                </a:lnTo>
                <a:lnTo>
                  <a:pt x="442" y="267"/>
                </a:lnTo>
                <a:lnTo>
                  <a:pt x="473" y="257"/>
                </a:lnTo>
                <a:lnTo>
                  <a:pt x="493" y="238"/>
                </a:lnTo>
                <a:lnTo>
                  <a:pt x="524" y="228"/>
                </a:lnTo>
                <a:lnTo>
                  <a:pt x="545" y="208"/>
                </a:lnTo>
                <a:lnTo>
                  <a:pt x="576" y="198"/>
                </a:lnTo>
                <a:lnTo>
                  <a:pt x="596" y="188"/>
                </a:lnTo>
                <a:lnTo>
                  <a:pt x="617" y="178"/>
                </a:lnTo>
                <a:lnTo>
                  <a:pt x="637" y="168"/>
                </a:lnTo>
                <a:lnTo>
                  <a:pt x="555" y="0"/>
                </a:lnTo>
                <a:lnTo>
                  <a:pt x="1008" y="247"/>
                </a:lnTo>
                <a:lnTo>
                  <a:pt x="884" y="752"/>
                </a:lnTo>
                <a:lnTo>
                  <a:pt x="812" y="604"/>
                </a:lnTo>
                <a:lnTo>
                  <a:pt x="792" y="623"/>
                </a:lnTo>
                <a:lnTo>
                  <a:pt x="761" y="633"/>
                </a:lnTo>
                <a:lnTo>
                  <a:pt x="730" y="653"/>
                </a:lnTo>
                <a:lnTo>
                  <a:pt x="699" y="673"/>
                </a:lnTo>
                <a:lnTo>
                  <a:pt x="668" y="693"/>
                </a:lnTo>
                <a:lnTo>
                  <a:pt x="648" y="712"/>
                </a:lnTo>
                <a:lnTo>
                  <a:pt x="617" y="732"/>
                </a:lnTo>
                <a:lnTo>
                  <a:pt x="596" y="752"/>
                </a:lnTo>
                <a:lnTo>
                  <a:pt x="576" y="772"/>
                </a:lnTo>
                <a:lnTo>
                  <a:pt x="555" y="801"/>
                </a:lnTo>
                <a:lnTo>
                  <a:pt x="535" y="821"/>
                </a:lnTo>
                <a:lnTo>
                  <a:pt x="514" y="851"/>
                </a:lnTo>
                <a:lnTo>
                  <a:pt x="493" y="871"/>
                </a:lnTo>
                <a:lnTo>
                  <a:pt x="483" y="900"/>
                </a:lnTo>
                <a:lnTo>
                  <a:pt x="463" y="920"/>
                </a:lnTo>
                <a:lnTo>
                  <a:pt x="452" y="940"/>
                </a:lnTo>
                <a:lnTo>
                  <a:pt x="442" y="960"/>
                </a:lnTo>
                <a:lnTo>
                  <a:pt x="0" y="762"/>
                </a:lnTo>
                <a:close/>
              </a:path>
            </a:pathLst>
          </a:custGeom>
          <a:solidFill>
            <a:schemeClr val="hlink"/>
          </a:solidFill>
          <a:ln w="33401">
            <a:solidFill>
              <a:srgbClr val="CCFFFF"/>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9" name="Freeform 33"/>
          <p:cNvSpPr>
            <a:spLocks/>
          </p:cNvSpPr>
          <p:nvPr/>
        </p:nvSpPr>
        <p:spPr bwMode="auto">
          <a:xfrm>
            <a:off x="1408113" y="3454797"/>
            <a:ext cx="1403350" cy="1695450"/>
          </a:xfrm>
          <a:custGeom>
            <a:avLst/>
            <a:gdLst>
              <a:gd name="T0" fmla="*/ 1403350 w 884"/>
              <a:gd name="T1" fmla="*/ 690563 h 1068"/>
              <a:gd name="T2" fmla="*/ 1044575 w 884"/>
              <a:gd name="T3" fmla="*/ 549275 h 1068"/>
              <a:gd name="T4" fmla="*/ 1028700 w 884"/>
              <a:gd name="T5" fmla="*/ 581025 h 1068"/>
              <a:gd name="T6" fmla="*/ 1028700 w 884"/>
              <a:gd name="T7" fmla="*/ 611188 h 1068"/>
              <a:gd name="T8" fmla="*/ 1012825 w 884"/>
              <a:gd name="T9" fmla="*/ 658813 h 1068"/>
              <a:gd name="T10" fmla="*/ 1012825 w 884"/>
              <a:gd name="T11" fmla="*/ 690563 h 1068"/>
              <a:gd name="T12" fmla="*/ 995363 w 884"/>
              <a:gd name="T13" fmla="*/ 736600 h 1068"/>
              <a:gd name="T14" fmla="*/ 995363 w 884"/>
              <a:gd name="T15" fmla="*/ 768350 h 1068"/>
              <a:gd name="T16" fmla="*/ 979488 w 884"/>
              <a:gd name="T17" fmla="*/ 815975 h 1068"/>
              <a:gd name="T18" fmla="*/ 979488 w 884"/>
              <a:gd name="T19" fmla="*/ 863600 h 1068"/>
              <a:gd name="T20" fmla="*/ 979488 w 884"/>
              <a:gd name="T21" fmla="*/ 909638 h 1068"/>
              <a:gd name="T22" fmla="*/ 979488 w 884"/>
              <a:gd name="T23" fmla="*/ 989013 h 1068"/>
              <a:gd name="T24" fmla="*/ 979488 w 884"/>
              <a:gd name="T25" fmla="*/ 1035050 h 1068"/>
              <a:gd name="T26" fmla="*/ 979488 w 884"/>
              <a:gd name="T27" fmla="*/ 1066800 h 1068"/>
              <a:gd name="T28" fmla="*/ 979488 w 884"/>
              <a:gd name="T29" fmla="*/ 1114425 h 1068"/>
              <a:gd name="T30" fmla="*/ 995363 w 884"/>
              <a:gd name="T31" fmla="*/ 1160463 h 1068"/>
              <a:gd name="T32" fmla="*/ 995363 w 884"/>
              <a:gd name="T33" fmla="*/ 1192213 h 1068"/>
              <a:gd name="T34" fmla="*/ 1012825 w 884"/>
              <a:gd name="T35" fmla="*/ 1239838 h 1068"/>
              <a:gd name="T36" fmla="*/ 1028700 w 884"/>
              <a:gd name="T37" fmla="*/ 1287463 h 1068"/>
              <a:gd name="T38" fmla="*/ 358775 w 884"/>
              <a:gd name="T39" fmla="*/ 1695450 h 1068"/>
              <a:gd name="T40" fmla="*/ 342900 w 884"/>
              <a:gd name="T41" fmla="*/ 1647825 h 1068"/>
              <a:gd name="T42" fmla="*/ 327025 w 884"/>
              <a:gd name="T43" fmla="*/ 1616075 h 1068"/>
              <a:gd name="T44" fmla="*/ 309563 w 884"/>
              <a:gd name="T45" fmla="*/ 1584325 h 1068"/>
              <a:gd name="T46" fmla="*/ 309563 w 884"/>
              <a:gd name="T47" fmla="*/ 1538288 h 1068"/>
              <a:gd name="T48" fmla="*/ 293688 w 884"/>
              <a:gd name="T49" fmla="*/ 1506538 h 1068"/>
              <a:gd name="T50" fmla="*/ 277813 w 884"/>
              <a:gd name="T51" fmla="*/ 1474788 h 1068"/>
              <a:gd name="T52" fmla="*/ 277813 w 884"/>
              <a:gd name="T53" fmla="*/ 1443038 h 1068"/>
              <a:gd name="T54" fmla="*/ 260350 w 884"/>
              <a:gd name="T55" fmla="*/ 1412875 h 1068"/>
              <a:gd name="T56" fmla="*/ 260350 w 884"/>
              <a:gd name="T57" fmla="*/ 1381125 h 1068"/>
              <a:gd name="T58" fmla="*/ 244475 w 884"/>
              <a:gd name="T59" fmla="*/ 1333500 h 1068"/>
              <a:gd name="T60" fmla="*/ 244475 w 884"/>
              <a:gd name="T61" fmla="*/ 1301750 h 1068"/>
              <a:gd name="T62" fmla="*/ 228600 w 884"/>
              <a:gd name="T63" fmla="*/ 1255713 h 1068"/>
              <a:gd name="T64" fmla="*/ 228600 w 884"/>
              <a:gd name="T65" fmla="*/ 1223963 h 1068"/>
              <a:gd name="T66" fmla="*/ 212725 w 884"/>
              <a:gd name="T67" fmla="*/ 1176338 h 1068"/>
              <a:gd name="T68" fmla="*/ 212725 w 884"/>
              <a:gd name="T69" fmla="*/ 1130300 h 1068"/>
              <a:gd name="T70" fmla="*/ 212725 w 884"/>
              <a:gd name="T71" fmla="*/ 1082675 h 1068"/>
              <a:gd name="T72" fmla="*/ 212725 w 884"/>
              <a:gd name="T73" fmla="*/ 1050925 h 1068"/>
              <a:gd name="T74" fmla="*/ 212725 w 884"/>
              <a:gd name="T75" fmla="*/ 1004888 h 1068"/>
              <a:gd name="T76" fmla="*/ 212725 w 884"/>
              <a:gd name="T77" fmla="*/ 957263 h 1068"/>
              <a:gd name="T78" fmla="*/ 212725 w 884"/>
              <a:gd name="T79" fmla="*/ 893763 h 1068"/>
              <a:gd name="T80" fmla="*/ 212725 w 884"/>
              <a:gd name="T81" fmla="*/ 847725 h 1068"/>
              <a:gd name="T82" fmla="*/ 212725 w 884"/>
              <a:gd name="T83" fmla="*/ 800100 h 1068"/>
              <a:gd name="T84" fmla="*/ 212725 w 884"/>
              <a:gd name="T85" fmla="*/ 768350 h 1068"/>
              <a:gd name="T86" fmla="*/ 212725 w 884"/>
              <a:gd name="T87" fmla="*/ 722313 h 1068"/>
              <a:gd name="T88" fmla="*/ 228600 w 884"/>
              <a:gd name="T89" fmla="*/ 674688 h 1068"/>
              <a:gd name="T90" fmla="*/ 228600 w 884"/>
              <a:gd name="T91" fmla="*/ 627063 h 1068"/>
              <a:gd name="T92" fmla="*/ 244475 w 884"/>
              <a:gd name="T93" fmla="*/ 595313 h 1068"/>
              <a:gd name="T94" fmla="*/ 244475 w 884"/>
              <a:gd name="T95" fmla="*/ 533400 h 1068"/>
              <a:gd name="T96" fmla="*/ 260350 w 884"/>
              <a:gd name="T97" fmla="*/ 501650 h 1068"/>
              <a:gd name="T98" fmla="*/ 277813 w 884"/>
              <a:gd name="T99" fmla="*/ 454025 h 1068"/>
              <a:gd name="T100" fmla="*/ 277813 w 884"/>
              <a:gd name="T101" fmla="*/ 407988 h 1068"/>
              <a:gd name="T102" fmla="*/ 293688 w 884"/>
              <a:gd name="T103" fmla="*/ 376238 h 1068"/>
              <a:gd name="T104" fmla="*/ 309563 w 884"/>
              <a:gd name="T105" fmla="*/ 328613 h 1068"/>
              <a:gd name="T106" fmla="*/ 327025 w 884"/>
              <a:gd name="T107" fmla="*/ 266700 h 1068"/>
              <a:gd name="T108" fmla="*/ 0 w 884"/>
              <a:gd name="T109" fmla="*/ 141288 h 1068"/>
              <a:gd name="T110" fmla="*/ 881063 w 884"/>
              <a:gd name="T111" fmla="*/ 0 h 1068"/>
              <a:gd name="T112" fmla="*/ 1403350 w 884"/>
              <a:gd name="T113" fmla="*/ 690563 h 10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84" h="1068">
                <a:moveTo>
                  <a:pt x="884" y="435"/>
                </a:moveTo>
                <a:lnTo>
                  <a:pt x="658" y="346"/>
                </a:lnTo>
                <a:lnTo>
                  <a:pt x="648" y="366"/>
                </a:lnTo>
                <a:lnTo>
                  <a:pt x="648" y="385"/>
                </a:lnTo>
                <a:lnTo>
                  <a:pt x="638" y="415"/>
                </a:lnTo>
                <a:lnTo>
                  <a:pt x="638" y="435"/>
                </a:lnTo>
                <a:lnTo>
                  <a:pt x="627" y="464"/>
                </a:lnTo>
                <a:lnTo>
                  <a:pt x="627" y="484"/>
                </a:lnTo>
                <a:lnTo>
                  <a:pt x="617" y="514"/>
                </a:lnTo>
                <a:lnTo>
                  <a:pt x="617" y="544"/>
                </a:lnTo>
                <a:lnTo>
                  <a:pt x="617" y="573"/>
                </a:lnTo>
                <a:lnTo>
                  <a:pt x="617" y="623"/>
                </a:lnTo>
                <a:lnTo>
                  <a:pt x="617" y="652"/>
                </a:lnTo>
                <a:lnTo>
                  <a:pt x="617" y="672"/>
                </a:lnTo>
                <a:lnTo>
                  <a:pt x="617" y="702"/>
                </a:lnTo>
                <a:lnTo>
                  <a:pt x="627" y="731"/>
                </a:lnTo>
                <a:lnTo>
                  <a:pt x="627" y="751"/>
                </a:lnTo>
                <a:lnTo>
                  <a:pt x="638" y="781"/>
                </a:lnTo>
                <a:lnTo>
                  <a:pt x="648" y="811"/>
                </a:lnTo>
                <a:lnTo>
                  <a:pt x="226" y="1068"/>
                </a:lnTo>
                <a:lnTo>
                  <a:pt x="216" y="1038"/>
                </a:lnTo>
                <a:lnTo>
                  <a:pt x="206" y="1018"/>
                </a:lnTo>
                <a:lnTo>
                  <a:pt x="195" y="998"/>
                </a:lnTo>
                <a:lnTo>
                  <a:pt x="195" y="969"/>
                </a:lnTo>
                <a:lnTo>
                  <a:pt x="185" y="949"/>
                </a:lnTo>
                <a:lnTo>
                  <a:pt x="175" y="929"/>
                </a:lnTo>
                <a:lnTo>
                  <a:pt x="175" y="909"/>
                </a:lnTo>
                <a:lnTo>
                  <a:pt x="164" y="890"/>
                </a:lnTo>
                <a:lnTo>
                  <a:pt x="164" y="870"/>
                </a:lnTo>
                <a:lnTo>
                  <a:pt x="154" y="840"/>
                </a:lnTo>
                <a:lnTo>
                  <a:pt x="154" y="820"/>
                </a:lnTo>
                <a:lnTo>
                  <a:pt x="144" y="791"/>
                </a:lnTo>
                <a:lnTo>
                  <a:pt x="144" y="771"/>
                </a:lnTo>
                <a:lnTo>
                  <a:pt x="134" y="741"/>
                </a:lnTo>
                <a:lnTo>
                  <a:pt x="134" y="712"/>
                </a:lnTo>
                <a:lnTo>
                  <a:pt x="134" y="682"/>
                </a:lnTo>
                <a:lnTo>
                  <a:pt x="134" y="662"/>
                </a:lnTo>
                <a:lnTo>
                  <a:pt x="134" y="633"/>
                </a:lnTo>
                <a:lnTo>
                  <a:pt x="134" y="603"/>
                </a:lnTo>
                <a:lnTo>
                  <a:pt x="134" y="563"/>
                </a:lnTo>
                <a:lnTo>
                  <a:pt x="134" y="534"/>
                </a:lnTo>
                <a:lnTo>
                  <a:pt x="134" y="504"/>
                </a:lnTo>
                <a:lnTo>
                  <a:pt x="134" y="484"/>
                </a:lnTo>
                <a:lnTo>
                  <a:pt x="134" y="455"/>
                </a:lnTo>
                <a:lnTo>
                  <a:pt x="144" y="425"/>
                </a:lnTo>
                <a:lnTo>
                  <a:pt x="144" y="395"/>
                </a:lnTo>
                <a:lnTo>
                  <a:pt x="154" y="375"/>
                </a:lnTo>
                <a:lnTo>
                  <a:pt x="154" y="336"/>
                </a:lnTo>
                <a:lnTo>
                  <a:pt x="164" y="316"/>
                </a:lnTo>
                <a:lnTo>
                  <a:pt x="175" y="286"/>
                </a:lnTo>
                <a:lnTo>
                  <a:pt x="175" y="257"/>
                </a:lnTo>
                <a:lnTo>
                  <a:pt x="185" y="237"/>
                </a:lnTo>
                <a:lnTo>
                  <a:pt x="195" y="207"/>
                </a:lnTo>
                <a:lnTo>
                  <a:pt x="206" y="168"/>
                </a:lnTo>
                <a:lnTo>
                  <a:pt x="0" y="89"/>
                </a:lnTo>
                <a:lnTo>
                  <a:pt x="555" y="0"/>
                </a:lnTo>
                <a:lnTo>
                  <a:pt x="884" y="435"/>
                </a:lnTo>
                <a:close/>
              </a:path>
            </a:pathLst>
          </a:custGeom>
          <a:solidFill>
            <a:schemeClr val="hlink"/>
          </a:solidFill>
          <a:ln w="33401">
            <a:solidFill>
              <a:srgbClr val="CCFFFF"/>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Freeform 34"/>
          <p:cNvSpPr>
            <a:spLocks/>
          </p:cNvSpPr>
          <p:nvPr/>
        </p:nvSpPr>
        <p:spPr bwMode="auto">
          <a:xfrm>
            <a:off x="1473200" y="4678759"/>
            <a:ext cx="1600200" cy="1444625"/>
          </a:xfrm>
          <a:custGeom>
            <a:avLst/>
            <a:gdLst>
              <a:gd name="T0" fmla="*/ 1273175 w 1008"/>
              <a:gd name="T1" fmla="*/ 1444625 h 910"/>
              <a:gd name="T2" fmla="*/ 1241425 w 1008"/>
              <a:gd name="T3" fmla="*/ 1428750 h 910"/>
              <a:gd name="T4" fmla="*/ 1208088 w 1008"/>
              <a:gd name="T5" fmla="*/ 1428750 h 910"/>
              <a:gd name="T6" fmla="*/ 1176338 w 1008"/>
              <a:gd name="T7" fmla="*/ 1412875 h 910"/>
              <a:gd name="T8" fmla="*/ 1158875 w 1008"/>
              <a:gd name="T9" fmla="*/ 1397000 h 910"/>
              <a:gd name="T10" fmla="*/ 1127125 w 1008"/>
              <a:gd name="T11" fmla="*/ 1381125 h 910"/>
              <a:gd name="T12" fmla="*/ 1093788 w 1008"/>
              <a:gd name="T13" fmla="*/ 1365250 h 910"/>
              <a:gd name="T14" fmla="*/ 1062038 w 1008"/>
              <a:gd name="T15" fmla="*/ 1350963 h 910"/>
              <a:gd name="T16" fmla="*/ 1044575 w 1008"/>
              <a:gd name="T17" fmla="*/ 1335088 h 910"/>
              <a:gd name="T18" fmla="*/ 1012825 w 1008"/>
              <a:gd name="T19" fmla="*/ 1303338 h 910"/>
              <a:gd name="T20" fmla="*/ 963613 w 1008"/>
              <a:gd name="T21" fmla="*/ 1287463 h 910"/>
              <a:gd name="T22" fmla="*/ 947738 w 1008"/>
              <a:gd name="T23" fmla="*/ 1271588 h 910"/>
              <a:gd name="T24" fmla="*/ 914400 w 1008"/>
              <a:gd name="T25" fmla="*/ 1239838 h 910"/>
              <a:gd name="T26" fmla="*/ 881063 w 1008"/>
              <a:gd name="T27" fmla="*/ 1223963 h 910"/>
              <a:gd name="T28" fmla="*/ 849313 w 1008"/>
              <a:gd name="T29" fmla="*/ 1193800 h 910"/>
              <a:gd name="T30" fmla="*/ 833438 w 1008"/>
              <a:gd name="T31" fmla="*/ 1177925 h 910"/>
              <a:gd name="T32" fmla="*/ 800100 w 1008"/>
              <a:gd name="T33" fmla="*/ 1146175 h 910"/>
              <a:gd name="T34" fmla="*/ 766763 w 1008"/>
              <a:gd name="T35" fmla="*/ 1130300 h 910"/>
              <a:gd name="T36" fmla="*/ 735013 w 1008"/>
              <a:gd name="T37" fmla="*/ 1098550 h 910"/>
              <a:gd name="T38" fmla="*/ 701675 w 1008"/>
              <a:gd name="T39" fmla="*/ 1068388 h 910"/>
              <a:gd name="T40" fmla="*/ 685800 w 1008"/>
              <a:gd name="T41" fmla="*/ 1052513 h 910"/>
              <a:gd name="T42" fmla="*/ 652463 w 1008"/>
              <a:gd name="T43" fmla="*/ 1020763 h 910"/>
              <a:gd name="T44" fmla="*/ 636588 w 1008"/>
              <a:gd name="T45" fmla="*/ 989013 h 910"/>
              <a:gd name="T46" fmla="*/ 604838 w 1008"/>
              <a:gd name="T47" fmla="*/ 973138 h 910"/>
              <a:gd name="T48" fmla="*/ 587375 w 1008"/>
              <a:gd name="T49" fmla="*/ 941388 h 910"/>
              <a:gd name="T50" fmla="*/ 555625 w 1008"/>
              <a:gd name="T51" fmla="*/ 911225 h 910"/>
              <a:gd name="T52" fmla="*/ 538163 w 1008"/>
              <a:gd name="T53" fmla="*/ 879475 h 910"/>
              <a:gd name="T54" fmla="*/ 506413 w 1008"/>
              <a:gd name="T55" fmla="*/ 847725 h 910"/>
              <a:gd name="T56" fmla="*/ 473075 w 1008"/>
              <a:gd name="T57" fmla="*/ 815975 h 910"/>
              <a:gd name="T58" fmla="*/ 457200 w 1008"/>
              <a:gd name="T59" fmla="*/ 769938 h 910"/>
              <a:gd name="T60" fmla="*/ 423863 w 1008"/>
              <a:gd name="T61" fmla="*/ 738188 h 910"/>
              <a:gd name="T62" fmla="*/ 407988 w 1008"/>
              <a:gd name="T63" fmla="*/ 706438 h 910"/>
              <a:gd name="T64" fmla="*/ 376238 w 1008"/>
              <a:gd name="T65" fmla="*/ 658813 h 910"/>
              <a:gd name="T66" fmla="*/ 358775 w 1008"/>
              <a:gd name="T67" fmla="*/ 612775 h 910"/>
              <a:gd name="T68" fmla="*/ 342900 w 1008"/>
              <a:gd name="T69" fmla="*/ 581025 h 910"/>
              <a:gd name="T70" fmla="*/ 327025 w 1008"/>
              <a:gd name="T71" fmla="*/ 549275 h 910"/>
              <a:gd name="T72" fmla="*/ 309563 w 1008"/>
              <a:gd name="T73" fmla="*/ 517525 h 910"/>
              <a:gd name="T74" fmla="*/ 0 w 1008"/>
              <a:gd name="T75" fmla="*/ 642938 h 910"/>
              <a:gd name="T76" fmla="*/ 506413 w 1008"/>
              <a:gd name="T77" fmla="*/ 0 h 910"/>
              <a:gd name="T78" fmla="*/ 1355725 w 1008"/>
              <a:gd name="T79" fmla="*/ 63500 h 910"/>
              <a:gd name="T80" fmla="*/ 1012825 w 1008"/>
              <a:gd name="T81" fmla="*/ 219075 h 910"/>
              <a:gd name="T82" fmla="*/ 1028700 w 1008"/>
              <a:gd name="T83" fmla="*/ 250825 h 910"/>
              <a:gd name="T84" fmla="*/ 1062038 w 1008"/>
              <a:gd name="T85" fmla="*/ 298450 h 910"/>
              <a:gd name="T86" fmla="*/ 1077913 w 1008"/>
              <a:gd name="T87" fmla="*/ 346075 h 910"/>
              <a:gd name="T88" fmla="*/ 1127125 w 1008"/>
              <a:gd name="T89" fmla="*/ 392113 h 910"/>
              <a:gd name="T90" fmla="*/ 1143000 w 1008"/>
              <a:gd name="T91" fmla="*/ 439738 h 910"/>
              <a:gd name="T92" fmla="*/ 1192213 w 1008"/>
              <a:gd name="T93" fmla="*/ 471488 h 910"/>
              <a:gd name="T94" fmla="*/ 1223963 w 1008"/>
              <a:gd name="T95" fmla="*/ 517525 h 910"/>
              <a:gd name="T96" fmla="*/ 1257300 w 1008"/>
              <a:gd name="T97" fmla="*/ 549275 h 910"/>
              <a:gd name="T98" fmla="*/ 1290638 w 1008"/>
              <a:gd name="T99" fmla="*/ 581025 h 910"/>
              <a:gd name="T100" fmla="*/ 1322388 w 1008"/>
              <a:gd name="T101" fmla="*/ 612775 h 910"/>
              <a:gd name="T102" fmla="*/ 1371600 w 1008"/>
              <a:gd name="T103" fmla="*/ 642938 h 910"/>
              <a:gd name="T104" fmla="*/ 1404938 w 1008"/>
              <a:gd name="T105" fmla="*/ 674688 h 910"/>
              <a:gd name="T106" fmla="*/ 1436688 w 1008"/>
              <a:gd name="T107" fmla="*/ 690563 h 910"/>
              <a:gd name="T108" fmla="*/ 1485900 w 1008"/>
              <a:gd name="T109" fmla="*/ 722313 h 910"/>
              <a:gd name="T110" fmla="*/ 1535113 w 1008"/>
              <a:gd name="T111" fmla="*/ 754063 h 910"/>
              <a:gd name="T112" fmla="*/ 1566863 w 1008"/>
              <a:gd name="T113" fmla="*/ 769938 h 910"/>
              <a:gd name="T114" fmla="*/ 1600200 w 1008"/>
              <a:gd name="T115" fmla="*/ 785813 h 910"/>
              <a:gd name="T116" fmla="*/ 1273175 w 1008"/>
              <a:gd name="T117" fmla="*/ 1444625 h 9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08" h="910">
                <a:moveTo>
                  <a:pt x="802" y="910"/>
                </a:moveTo>
                <a:lnTo>
                  <a:pt x="782" y="900"/>
                </a:lnTo>
                <a:lnTo>
                  <a:pt x="761" y="900"/>
                </a:lnTo>
                <a:lnTo>
                  <a:pt x="741" y="890"/>
                </a:lnTo>
                <a:lnTo>
                  <a:pt x="730" y="880"/>
                </a:lnTo>
                <a:lnTo>
                  <a:pt x="710" y="870"/>
                </a:lnTo>
                <a:lnTo>
                  <a:pt x="689" y="860"/>
                </a:lnTo>
                <a:lnTo>
                  <a:pt x="669" y="851"/>
                </a:lnTo>
                <a:lnTo>
                  <a:pt x="658" y="841"/>
                </a:lnTo>
                <a:lnTo>
                  <a:pt x="638" y="821"/>
                </a:lnTo>
                <a:lnTo>
                  <a:pt x="607" y="811"/>
                </a:lnTo>
                <a:lnTo>
                  <a:pt x="597" y="801"/>
                </a:lnTo>
                <a:lnTo>
                  <a:pt x="576" y="781"/>
                </a:lnTo>
                <a:lnTo>
                  <a:pt x="555" y="771"/>
                </a:lnTo>
                <a:lnTo>
                  <a:pt x="535" y="752"/>
                </a:lnTo>
                <a:lnTo>
                  <a:pt x="525" y="742"/>
                </a:lnTo>
                <a:lnTo>
                  <a:pt x="504" y="722"/>
                </a:lnTo>
                <a:lnTo>
                  <a:pt x="483" y="712"/>
                </a:lnTo>
                <a:lnTo>
                  <a:pt x="463" y="692"/>
                </a:lnTo>
                <a:lnTo>
                  <a:pt x="442" y="673"/>
                </a:lnTo>
                <a:lnTo>
                  <a:pt x="432" y="663"/>
                </a:lnTo>
                <a:lnTo>
                  <a:pt x="411" y="643"/>
                </a:lnTo>
                <a:lnTo>
                  <a:pt x="401" y="623"/>
                </a:lnTo>
                <a:lnTo>
                  <a:pt x="381" y="613"/>
                </a:lnTo>
                <a:lnTo>
                  <a:pt x="370" y="593"/>
                </a:lnTo>
                <a:lnTo>
                  <a:pt x="350" y="574"/>
                </a:lnTo>
                <a:lnTo>
                  <a:pt x="339" y="554"/>
                </a:lnTo>
                <a:lnTo>
                  <a:pt x="319" y="534"/>
                </a:lnTo>
                <a:lnTo>
                  <a:pt x="298" y="514"/>
                </a:lnTo>
                <a:lnTo>
                  <a:pt x="288" y="485"/>
                </a:lnTo>
                <a:lnTo>
                  <a:pt x="267" y="465"/>
                </a:lnTo>
                <a:lnTo>
                  <a:pt x="257" y="445"/>
                </a:lnTo>
                <a:lnTo>
                  <a:pt x="237" y="415"/>
                </a:lnTo>
                <a:lnTo>
                  <a:pt x="226" y="386"/>
                </a:lnTo>
                <a:lnTo>
                  <a:pt x="216" y="366"/>
                </a:lnTo>
                <a:lnTo>
                  <a:pt x="206" y="346"/>
                </a:lnTo>
                <a:lnTo>
                  <a:pt x="195" y="326"/>
                </a:lnTo>
                <a:lnTo>
                  <a:pt x="0" y="405"/>
                </a:lnTo>
                <a:lnTo>
                  <a:pt x="319" y="0"/>
                </a:lnTo>
                <a:lnTo>
                  <a:pt x="854" y="40"/>
                </a:lnTo>
                <a:lnTo>
                  <a:pt x="638" y="138"/>
                </a:lnTo>
                <a:lnTo>
                  <a:pt x="648" y="158"/>
                </a:lnTo>
                <a:lnTo>
                  <a:pt x="669" y="188"/>
                </a:lnTo>
                <a:lnTo>
                  <a:pt x="679" y="218"/>
                </a:lnTo>
                <a:lnTo>
                  <a:pt x="710" y="247"/>
                </a:lnTo>
                <a:lnTo>
                  <a:pt x="720" y="277"/>
                </a:lnTo>
                <a:lnTo>
                  <a:pt x="751" y="297"/>
                </a:lnTo>
                <a:lnTo>
                  <a:pt x="771" y="326"/>
                </a:lnTo>
                <a:lnTo>
                  <a:pt x="792" y="346"/>
                </a:lnTo>
                <a:lnTo>
                  <a:pt x="813" y="366"/>
                </a:lnTo>
                <a:lnTo>
                  <a:pt x="833" y="386"/>
                </a:lnTo>
                <a:lnTo>
                  <a:pt x="864" y="405"/>
                </a:lnTo>
                <a:lnTo>
                  <a:pt x="885" y="425"/>
                </a:lnTo>
                <a:lnTo>
                  <a:pt x="905" y="435"/>
                </a:lnTo>
                <a:lnTo>
                  <a:pt x="936" y="455"/>
                </a:lnTo>
                <a:lnTo>
                  <a:pt x="967" y="475"/>
                </a:lnTo>
                <a:lnTo>
                  <a:pt x="987" y="485"/>
                </a:lnTo>
                <a:lnTo>
                  <a:pt x="1008" y="495"/>
                </a:lnTo>
                <a:lnTo>
                  <a:pt x="802" y="910"/>
                </a:lnTo>
                <a:close/>
              </a:path>
            </a:pathLst>
          </a:custGeom>
          <a:solidFill>
            <a:schemeClr val="hlink"/>
          </a:solidFill>
          <a:ln w="33401">
            <a:solidFill>
              <a:srgbClr val="CCFFFF"/>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11" name="Freeform 35"/>
          <p:cNvSpPr>
            <a:spLocks/>
          </p:cNvSpPr>
          <p:nvPr/>
        </p:nvSpPr>
        <p:spPr bwMode="auto">
          <a:xfrm>
            <a:off x="3921125" y="4929584"/>
            <a:ext cx="1501775" cy="1444625"/>
          </a:xfrm>
          <a:custGeom>
            <a:avLst/>
            <a:gdLst>
              <a:gd name="T0" fmla="*/ 1501775 w 946"/>
              <a:gd name="T1" fmla="*/ 314325 h 910"/>
              <a:gd name="T2" fmla="*/ 1485900 w 946"/>
              <a:gd name="T3" fmla="*/ 346075 h 910"/>
              <a:gd name="T4" fmla="*/ 1468438 w 946"/>
              <a:gd name="T5" fmla="*/ 361950 h 910"/>
              <a:gd name="T6" fmla="*/ 1452563 w 946"/>
              <a:gd name="T7" fmla="*/ 392113 h 910"/>
              <a:gd name="T8" fmla="*/ 1436688 w 946"/>
              <a:gd name="T9" fmla="*/ 423863 h 910"/>
              <a:gd name="T10" fmla="*/ 1420813 w 946"/>
              <a:gd name="T11" fmla="*/ 439738 h 910"/>
              <a:gd name="T12" fmla="*/ 1403350 w 946"/>
              <a:gd name="T13" fmla="*/ 471488 h 910"/>
              <a:gd name="T14" fmla="*/ 1387475 w 946"/>
              <a:gd name="T15" fmla="*/ 503238 h 910"/>
              <a:gd name="T16" fmla="*/ 1371600 w 946"/>
              <a:gd name="T17" fmla="*/ 534988 h 910"/>
              <a:gd name="T18" fmla="*/ 1354138 w 946"/>
              <a:gd name="T19" fmla="*/ 565150 h 910"/>
              <a:gd name="T20" fmla="*/ 1322388 w 946"/>
              <a:gd name="T21" fmla="*/ 596900 h 910"/>
              <a:gd name="T22" fmla="*/ 1306513 w 946"/>
              <a:gd name="T23" fmla="*/ 612775 h 910"/>
              <a:gd name="T24" fmla="*/ 1289050 w 946"/>
              <a:gd name="T25" fmla="*/ 644525 h 910"/>
              <a:gd name="T26" fmla="*/ 1257300 w 946"/>
              <a:gd name="T27" fmla="*/ 676275 h 910"/>
              <a:gd name="T28" fmla="*/ 1239838 w 946"/>
              <a:gd name="T29" fmla="*/ 706438 h 910"/>
              <a:gd name="T30" fmla="*/ 1208088 w 946"/>
              <a:gd name="T31" fmla="*/ 738188 h 910"/>
              <a:gd name="T32" fmla="*/ 1192213 w 946"/>
              <a:gd name="T33" fmla="*/ 769938 h 910"/>
              <a:gd name="T34" fmla="*/ 1158875 w 946"/>
              <a:gd name="T35" fmla="*/ 785813 h 910"/>
              <a:gd name="T36" fmla="*/ 1125538 w 946"/>
              <a:gd name="T37" fmla="*/ 817563 h 910"/>
              <a:gd name="T38" fmla="*/ 1109663 w 946"/>
              <a:gd name="T39" fmla="*/ 847725 h 910"/>
              <a:gd name="T40" fmla="*/ 1077913 w 946"/>
              <a:gd name="T41" fmla="*/ 863600 h 910"/>
              <a:gd name="T42" fmla="*/ 1044575 w 946"/>
              <a:gd name="T43" fmla="*/ 895350 h 910"/>
              <a:gd name="T44" fmla="*/ 1028700 w 946"/>
              <a:gd name="T45" fmla="*/ 911225 h 910"/>
              <a:gd name="T46" fmla="*/ 995363 w 946"/>
              <a:gd name="T47" fmla="*/ 942975 h 910"/>
              <a:gd name="T48" fmla="*/ 963613 w 946"/>
              <a:gd name="T49" fmla="*/ 958850 h 910"/>
              <a:gd name="T50" fmla="*/ 930275 w 946"/>
              <a:gd name="T51" fmla="*/ 989013 h 910"/>
              <a:gd name="T52" fmla="*/ 896938 w 946"/>
              <a:gd name="T53" fmla="*/ 1004888 h 910"/>
              <a:gd name="T54" fmla="*/ 865188 w 946"/>
              <a:gd name="T55" fmla="*/ 1036638 h 910"/>
              <a:gd name="T56" fmla="*/ 831850 w 946"/>
              <a:gd name="T57" fmla="*/ 1068388 h 910"/>
              <a:gd name="T58" fmla="*/ 800100 w 946"/>
              <a:gd name="T59" fmla="*/ 1084263 h 910"/>
              <a:gd name="T60" fmla="*/ 750888 w 946"/>
              <a:gd name="T61" fmla="*/ 1114425 h 910"/>
              <a:gd name="T62" fmla="*/ 717550 w 946"/>
              <a:gd name="T63" fmla="*/ 1130300 h 910"/>
              <a:gd name="T64" fmla="*/ 668338 w 946"/>
              <a:gd name="T65" fmla="*/ 1162050 h 910"/>
              <a:gd name="T66" fmla="*/ 881063 w 946"/>
              <a:gd name="T67" fmla="*/ 1444625 h 910"/>
              <a:gd name="T68" fmla="*/ 65088 w 946"/>
              <a:gd name="T69" fmla="*/ 1084263 h 910"/>
              <a:gd name="T70" fmla="*/ 0 w 946"/>
              <a:gd name="T71" fmla="*/ 377825 h 910"/>
              <a:gd name="T72" fmla="*/ 163513 w 946"/>
              <a:gd name="T73" fmla="*/ 581025 h 910"/>
              <a:gd name="T74" fmla="*/ 211138 w 946"/>
              <a:gd name="T75" fmla="*/ 565150 h 910"/>
              <a:gd name="T76" fmla="*/ 244475 w 946"/>
              <a:gd name="T77" fmla="*/ 534988 h 910"/>
              <a:gd name="T78" fmla="*/ 293688 w 946"/>
              <a:gd name="T79" fmla="*/ 519113 h 910"/>
              <a:gd name="T80" fmla="*/ 342900 w 946"/>
              <a:gd name="T81" fmla="*/ 487363 h 910"/>
              <a:gd name="T82" fmla="*/ 392113 w 946"/>
              <a:gd name="T83" fmla="*/ 455613 h 910"/>
              <a:gd name="T84" fmla="*/ 439738 w 946"/>
              <a:gd name="T85" fmla="*/ 423863 h 910"/>
              <a:gd name="T86" fmla="*/ 488950 w 946"/>
              <a:gd name="T87" fmla="*/ 392113 h 910"/>
              <a:gd name="T88" fmla="*/ 522288 w 946"/>
              <a:gd name="T89" fmla="*/ 361950 h 910"/>
              <a:gd name="T90" fmla="*/ 554038 w 946"/>
              <a:gd name="T91" fmla="*/ 330200 h 910"/>
              <a:gd name="T92" fmla="*/ 587375 w 946"/>
              <a:gd name="T93" fmla="*/ 282575 h 910"/>
              <a:gd name="T94" fmla="*/ 620713 w 946"/>
              <a:gd name="T95" fmla="*/ 250825 h 910"/>
              <a:gd name="T96" fmla="*/ 652463 w 946"/>
              <a:gd name="T97" fmla="*/ 220663 h 910"/>
              <a:gd name="T98" fmla="*/ 685800 w 946"/>
              <a:gd name="T99" fmla="*/ 173038 h 910"/>
              <a:gd name="T100" fmla="*/ 717550 w 946"/>
              <a:gd name="T101" fmla="*/ 141288 h 910"/>
              <a:gd name="T102" fmla="*/ 750888 w 946"/>
              <a:gd name="T103" fmla="*/ 95250 h 910"/>
              <a:gd name="T104" fmla="*/ 766763 w 946"/>
              <a:gd name="T105" fmla="*/ 63500 h 910"/>
              <a:gd name="T106" fmla="*/ 782638 w 946"/>
              <a:gd name="T107" fmla="*/ 31750 h 910"/>
              <a:gd name="T108" fmla="*/ 800100 w 946"/>
              <a:gd name="T109" fmla="*/ 0 h 910"/>
              <a:gd name="T110" fmla="*/ 1501775 w 946"/>
              <a:gd name="T111" fmla="*/ 314325 h 9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46" h="910">
                <a:moveTo>
                  <a:pt x="946" y="198"/>
                </a:moveTo>
                <a:lnTo>
                  <a:pt x="936" y="218"/>
                </a:lnTo>
                <a:lnTo>
                  <a:pt x="925" y="228"/>
                </a:lnTo>
                <a:lnTo>
                  <a:pt x="915" y="247"/>
                </a:lnTo>
                <a:lnTo>
                  <a:pt x="905" y="267"/>
                </a:lnTo>
                <a:lnTo>
                  <a:pt x="895" y="277"/>
                </a:lnTo>
                <a:lnTo>
                  <a:pt x="884" y="297"/>
                </a:lnTo>
                <a:lnTo>
                  <a:pt x="874" y="317"/>
                </a:lnTo>
                <a:lnTo>
                  <a:pt x="864" y="337"/>
                </a:lnTo>
                <a:lnTo>
                  <a:pt x="853" y="356"/>
                </a:lnTo>
                <a:lnTo>
                  <a:pt x="833" y="376"/>
                </a:lnTo>
                <a:lnTo>
                  <a:pt x="823" y="386"/>
                </a:lnTo>
                <a:lnTo>
                  <a:pt x="812" y="406"/>
                </a:lnTo>
                <a:lnTo>
                  <a:pt x="792" y="426"/>
                </a:lnTo>
                <a:lnTo>
                  <a:pt x="781" y="445"/>
                </a:lnTo>
                <a:lnTo>
                  <a:pt x="761" y="465"/>
                </a:lnTo>
                <a:lnTo>
                  <a:pt x="751" y="485"/>
                </a:lnTo>
                <a:lnTo>
                  <a:pt x="730" y="495"/>
                </a:lnTo>
                <a:lnTo>
                  <a:pt x="709" y="515"/>
                </a:lnTo>
                <a:lnTo>
                  <a:pt x="699" y="534"/>
                </a:lnTo>
                <a:lnTo>
                  <a:pt x="679" y="544"/>
                </a:lnTo>
                <a:lnTo>
                  <a:pt x="658" y="564"/>
                </a:lnTo>
                <a:lnTo>
                  <a:pt x="648" y="574"/>
                </a:lnTo>
                <a:lnTo>
                  <a:pt x="627" y="594"/>
                </a:lnTo>
                <a:lnTo>
                  <a:pt x="607" y="604"/>
                </a:lnTo>
                <a:lnTo>
                  <a:pt x="586" y="623"/>
                </a:lnTo>
                <a:lnTo>
                  <a:pt x="565" y="633"/>
                </a:lnTo>
                <a:lnTo>
                  <a:pt x="545" y="653"/>
                </a:lnTo>
                <a:lnTo>
                  <a:pt x="524" y="673"/>
                </a:lnTo>
                <a:lnTo>
                  <a:pt x="504" y="683"/>
                </a:lnTo>
                <a:lnTo>
                  <a:pt x="473" y="702"/>
                </a:lnTo>
                <a:lnTo>
                  <a:pt x="452" y="712"/>
                </a:lnTo>
                <a:lnTo>
                  <a:pt x="421" y="732"/>
                </a:lnTo>
                <a:lnTo>
                  <a:pt x="555" y="910"/>
                </a:lnTo>
                <a:lnTo>
                  <a:pt x="41" y="683"/>
                </a:lnTo>
                <a:lnTo>
                  <a:pt x="0" y="238"/>
                </a:lnTo>
                <a:lnTo>
                  <a:pt x="103" y="366"/>
                </a:lnTo>
                <a:lnTo>
                  <a:pt x="133" y="356"/>
                </a:lnTo>
                <a:lnTo>
                  <a:pt x="154" y="337"/>
                </a:lnTo>
                <a:lnTo>
                  <a:pt x="185" y="327"/>
                </a:lnTo>
                <a:lnTo>
                  <a:pt x="216" y="307"/>
                </a:lnTo>
                <a:lnTo>
                  <a:pt x="247" y="287"/>
                </a:lnTo>
                <a:lnTo>
                  <a:pt x="277" y="267"/>
                </a:lnTo>
                <a:lnTo>
                  <a:pt x="308" y="247"/>
                </a:lnTo>
                <a:lnTo>
                  <a:pt x="329" y="228"/>
                </a:lnTo>
                <a:lnTo>
                  <a:pt x="349" y="208"/>
                </a:lnTo>
                <a:lnTo>
                  <a:pt x="370" y="178"/>
                </a:lnTo>
                <a:lnTo>
                  <a:pt x="391" y="158"/>
                </a:lnTo>
                <a:lnTo>
                  <a:pt x="411" y="139"/>
                </a:lnTo>
                <a:lnTo>
                  <a:pt x="432" y="109"/>
                </a:lnTo>
                <a:lnTo>
                  <a:pt x="452" y="89"/>
                </a:lnTo>
                <a:lnTo>
                  <a:pt x="473" y="60"/>
                </a:lnTo>
                <a:lnTo>
                  <a:pt x="483" y="40"/>
                </a:lnTo>
                <a:lnTo>
                  <a:pt x="493" y="20"/>
                </a:lnTo>
                <a:lnTo>
                  <a:pt x="504" y="0"/>
                </a:lnTo>
                <a:lnTo>
                  <a:pt x="946" y="198"/>
                </a:lnTo>
                <a:close/>
              </a:path>
            </a:pathLst>
          </a:custGeom>
          <a:solidFill>
            <a:schemeClr val="hlink"/>
          </a:solidFill>
          <a:ln w="33401">
            <a:solidFill>
              <a:srgbClr val="CCFFFF"/>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Freeform 36"/>
          <p:cNvSpPr>
            <a:spLocks/>
          </p:cNvSpPr>
          <p:nvPr/>
        </p:nvSpPr>
        <p:spPr bwMode="auto">
          <a:xfrm>
            <a:off x="4427538" y="3626247"/>
            <a:ext cx="1370012" cy="1681162"/>
          </a:xfrm>
          <a:custGeom>
            <a:avLst/>
            <a:gdLst>
              <a:gd name="T0" fmla="*/ 0 w 863"/>
              <a:gd name="T1" fmla="*/ 1068387 h 1059"/>
              <a:gd name="T2" fmla="*/ 342900 w 863"/>
              <a:gd name="T3" fmla="*/ 1193800 h 1059"/>
              <a:gd name="T4" fmla="*/ 358775 w 863"/>
              <a:gd name="T5" fmla="*/ 1162050 h 1059"/>
              <a:gd name="T6" fmla="*/ 374650 w 863"/>
              <a:gd name="T7" fmla="*/ 1116012 h 1059"/>
              <a:gd name="T8" fmla="*/ 374650 w 863"/>
              <a:gd name="T9" fmla="*/ 1084262 h 1059"/>
              <a:gd name="T10" fmla="*/ 390525 w 863"/>
              <a:gd name="T11" fmla="*/ 1052512 h 1059"/>
              <a:gd name="T12" fmla="*/ 407987 w 863"/>
              <a:gd name="T13" fmla="*/ 1004887 h 1059"/>
              <a:gd name="T14" fmla="*/ 407987 w 863"/>
              <a:gd name="T15" fmla="*/ 958850 h 1059"/>
              <a:gd name="T16" fmla="*/ 423862 w 863"/>
              <a:gd name="T17" fmla="*/ 927100 h 1059"/>
              <a:gd name="T18" fmla="*/ 423862 w 863"/>
              <a:gd name="T19" fmla="*/ 879475 h 1059"/>
              <a:gd name="T20" fmla="*/ 423862 w 863"/>
              <a:gd name="T21" fmla="*/ 847725 h 1059"/>
              <a:gd name="T22" fmla="*/ 423862 w 863"/>
              <a:gd name="T23" fmla="*/ 801687 h 1059"/>
              <a:gd name="T24" fmla="*/ 423862 w 863"/>
              <a:gd name="T25" fmla="*/ 706437 h 1059"/>
              <a:gd name="T26" fmla="*/ 423862 w 863"/>
              <a:gd name="T27" fmla="*/ 660400 h 1059"/>
              <a:gd name="T28" fmla="*/ 423862 w 863"/>
              <a:gd name="T29" fmla="*/ 628650 h 1059"/>
              <a:gd name="T30" fmla="*/ 423862 w 863"/>
              <a:gd name="T31" fmla="*/ 581025 h 1059"/>
              <a:gd name="T32" fmla="*/ 407987 w 863"/>
              <a:gd name="T33" fmla="*/ 534987 h 1059"/>
              <a:gd name="T34" fmla="*/ 407987 w 863"/>
              <a:gd name="T35" fmla="*/ 503237 h 1059"/>
              <a:gd name="T36" fmla="*/ 390525 w 863"/>
              <a:gd name="T37" fmla="*/ 455612 h 1059"/>
              <a:gd name="T38" fmla="*/ 374650 w 863"/>
              <a:gd name="T39" fmla="*/ 409575 h 1059"/>
              <a:gd name="T40" fmla="*/ 1044575 w 863"/>
              <a:gd name="T41" fmla="*/ 0 h 1059"/>
              <a:gd name="T42" fmla="*/ 1060450 w 863"/>
              <a:gd name="T43" fmla="*/ 47625 h 1059"/>
              <a:gd name="T44" fmla="*/ 1076325 w 863"/>
              <a:gd name="T45" fmla="*/ 79375 h 1059"/>
              <a:gd name="T46" fmla="*/ 1093787 w 863"/>
              <a:gd name="T47" fmla="*/ 111125 h 1059"/>
              <a:gd name="T48" fmla="*/ 1109662 w 863"/>
              <a:gd name="T49" fmla="*/ 157162 h 1059"/>
              <a:gd name="T50" fmla="*/ 1109662 w 863"/>
              <a:gd name="T51" fmla="*/ 188912 h 1059"/>
              <a:gd name="T52" fmla="*/ 1125537 w 863"/>
              <a:gd name="T53" fmla="*/ 220662 h 1059"/>
              <a:gd name="T54" fmla="*/ 1125537 w 863"/>
              <a:gd name="T55" fmla="*/ 252412 h 1059"/>
              <a:gd name="T56" fmla="*/ 1143000 w 863"/>
              <a:gd name="T57" fmla="*/ 282575 h 1059"/>
              <a:gd name="T58" fmla="*/ 1143000 w 863"/>
              <a:gd name="T59" fmla="*/ 314325 h 1059"/>
              <a:gd name="T60" fmla="*/ 1158875 w 863"/>
              <a:gd name="T61" fmla="*/ 361950 h 1059"/>
              <a:gd name="T62" fmla="*/ 1158875 w 863"/>
              <a:gd name="T63" fmla="*/ 393700 h 1059"/>
              <a:gd name="T64" fmla="*/ 1174750 w 863"/>
              <a:gd name="T65" fmla="*/ 439737 h 1059"/>
              <a:gd name="T66" fmla="*/ 1174750 w 863"/>
              <a:gd name="T67" fmla="*/ 471487 h 1059"/>
              <a:gd name="T68" fmla="*/ 1190625 w 863"/>
              <a:gd name="T69" fmla="*/ 519112 h 1059"/>
              <a:gd name="T70" fmla="*/ 1190625 w 863"/>
              <a:gd name="T71" fmla="*/ 565150 h 1059"/>
              <a:gd name="T72" fmla="*/ 1190625 w 863"/>
              <a:gd name="T73" fmla="*/ 612775 h 1059"/>
              <a:gd name="T74" fmla="*/ 1190625 w 863"/>
              <a:gd name="T75" fmla="*/ 660400 h 1059"/>
              <a:gd name="T76" fmla="*/ 1190625 w 863"/>
              <a:gd name="T77" fmla="*/ 692150 h 1059"/>
              <a:gd name="T78" fmla="*/ 1190625 w 863"/>
              <a:gd name="T79" fmla="*/ 738187 h 1059"/>
              <a:gd name="T80" fmla="*/ 1190625 w 863"/>
              <a:gd name="T81" fmla="*/ 801687 h 1059"/>
              <a:gd name="T82" fmla="*/ 1190625 w 863"/>
              <a:gd name="T83" fmla="*/ 847725 h 1059"/>
              <a:gd name="T84" fmla="*/ 1190625 w 863"/>
              <a:gd name="T85" fmla="*/ 895350 h 1059"/>
              <a:gd name="T86" fmla="*/ 1190625 w 863"/>
              <a:gd name="T87" fmla="*/ 927100 h 1059"/>
              <a:gd name="T88" fmla="*/ 1190625 w 863"/>
              <a:gd name="T89" fmla="*/ 974725 h 1059"/>
              <a:gd name="T90" fmla="*/ 1174750 w 863"/>
              <a:gd name="T91" fmla="*/ 1020762 h 1059"/>
              <a:gd name="T92" fmla="*/ 1174750 w 863"/>
              <a:gd name="T93" fmla="*/ 1068387 h 1059"/>
              <a:gd name="T94" fmla="*/ 1158875 w 863"/>
              <a:gd name="T95" fmla="*/ 1116012 h 1059"/>
              <a:gd name="T96" fmla="*/ 1158875 w 863"/>
              <a:gd name="T97" fmla="*/ 1162050 h 1059"/>
              <a:gd name="T98" fmla="*/ 1143000 w 863"/>
              <a:gd name="T99" fmla="*/ 1193800 h 1059"/>
              <a:gd name="T100" fmla="*/ 1125537 w 863"/>
              <a:gd name="T101" fmla="*/ 1241425 h 1059"/>
              <a:gd name="T102" fmla="*/ 1125537 w 863"/>
              <a:gd name="T103" fmla="*/ 1287462 h 1059"/>
              <a:gd name="T104" fmla="*/ 1109662 w 863"/>
              <a:gd name="T105" fmla="*/ 1319212 h 1059"/>
              <a:gd name="T106" fmla="*/ 1093787 w 863"/>
              <a:gd name="T107" fmla="*/ 1366837 h 1059"/>
              <a:gd name="T108" fmla="*/ 1076325 w 863"/>
              <a:gd name="T109" fmla="*/ 1428750 h 1059"/>
              <a:gd name="T110" fmla="*/ 1060450 w 863"/>
              <a:gd name="T111" fmla="*/ 1476375 h 1059"/>
              <a:gd name="T112" fmla="*/ 1370012 w 863"/>
              <a:gd name="T113" fmla="*/ 1601787 h 1059"/>
              <a:gd name="T114" fmla="*/ 554037 w 863"/>
              <a:gd name="T115" fmla="*/ 1681162 h 1059"/>
              <a:gd name="T116" fmla="*/ 0 w 863"/>
              <a:gd name="T117" fmla="*/ 1068387 h 10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63" h="1059">
                <a:moveTo>
                  <a:pt x="0" y="673"/>
                </a:moveTo>
                <a:lnTo>
                  <a:pt x="216" y="752"/>
                </a:lnTo>
                <a:lnTo>
                  <a:pt x="226" y="732"/>
                </a:lnTo>
                <a:lnTo>
                  <a:pt x="236" y="703"/>
                </a:lnTo>
                <a:lnTo>
                  <a:pt x="236" y="683"/>
                </a:lnTo>
                <a:lnTo>
                  <a:pt x="246" y="663"/>
                </a:lnTo>
                <a:lnTo>
                  <a:pt x="257" y="633"/>
                </a:lnTo>
                <a:lnTo>
                  <a:pt x="257" y="604"/>
                </a:lnTo>
                <a:lnTo>
                  <a:pt x="267" y="584"/>
                </a:lnTo>
                <a:lnTo>
                  <a:pt x="267" y="554"/>
                </a:lnTo>
                <a:lnTo>
                  <a:pt x="267" y="534"/>
                </a:lnTo>
                <a:lnTo>
                  <a:pt x="267" y="505"/>
                </a:lnTo>
                <a:lnTo>
                  <a:pt x="267" y="445"/>
                </a:lnTo>
                <a:lnTo>
                  <a:pt x="267" y="416"/>
                </a:lnTo>
                <a:lnTo>
                  <a:pt x="267" y="396"/>
                </a:lnTo>
                <a:lnTo>
                  <a:pt x="267" y="366"/>
                </a:lnTo>
                <a:lnTo>
                  <a:pt x="257" y="337"/>
                </a:lnTo>
                <a:lnTo>
                  <a:pt x="257" y="317"/>
                </a:lnTo>
                <a:lnTo>
                  <a:pt x="246" y="287"/>
                </a:lnTo>
                <a:lnTo>
                  <a:pt x="236" y="258"/>
                </a:lnTo>
                <a:lnTo>
                  <a:pt x="658" y="0"/>
                </a:lnTo>
                <a:lnTo>
                  <a:pt x="668" y="30"/>
                </a:lnTo>
                <a:lnTo>
                  <a:pt x="678" y="50"/>
                </a:lnTo>
                <a:lnTo>
                  <a:pt x="689" y="70"/>
                </a:lnTo>
                <a:lnTo>
                  <a:pt x="699" y="99"/>
                </a:lnTo>
                <a:lnTo>
                  <a:pt x="699" y="119"/>
                </a:lnTo>
                <a:lnTo>
                  <a:pt x="709" y="139"/>
                </a:lnTo>
                <a:lnTo>
                  <a:pt x="709" y="159"/>
                </a:lnTo>
                <a:lnTo>
                  <a:pt x="720" y="178"/>
                </a:lnTo>
                <a:lnTo>
                  <a:pt x="720" y="198"/>
                </a:lnTo>
                <a:lnTo>
                  <a:pt x="730" y="228"/>
                </a:lnTo>
                <a:lnTo>
                  <a:pt x="730" y="248"/>
                </a:lnTo>
                <a:lnTo>
                  <a:pt x="740" y="277"/>
                </a:lnTo>
                <a:lnTo>
                  <a:pt x="740" y="297"/>
                </a:lnTo>
                <a:lnTo>
                  <a:pt x="750" y="327"/>
                </a:lnTo>
                <a:lnTo>
                  <a:pt x="750" y="356"/>
                </a:lnTo>
                <a:lnTo>
                  <a:pt x="750" y="386"/>
                </a:lnTo>
                <a:lnTo>
                  <a:pt x="750" y="416"/>
                </a:lnTo>
                <a:lnTo>
                  <a:pt x="750" y="436"/>
                </a:lnTo>
                <a:lnTo>
                  <a:pt x="750" y="465"/>
                </a:lnTo>
                <a:lnTo>
                  <a:pt x="750" y="505"/>
                </a:lnTo>
                <a:lnTo>
                  <a:pt x="750" y="534"/>
                </a:lnTo>
                <a:lnTo>
                  <a:pt x="750" y="564"/>
                </a:lnTo>
                <a:lnTo>
                  <a:pt x="750" y="584"/>
                </a:lnTo>
                <a:lnTo>
                  <a:pt x="750" y="614"/>
                </a:lnTo>
                <a:lnTo>
                  <a:pt x="740" y="643"/>
                </a:lnTo>
                <a:lnTo>
                  <a:pt x="740" y="673"/>
                </a:lnTo>
                <a:lnTo>
                  <a:pt x="730" y="703"/>
                </a:lnTo>
                <a:lnTo>
                  <a:pt x="730" y="732"/>
                </a:lnTo>
                <a:lnTo>
                  <a:pt x="720" y="752"/>
                </a:lnTo>
                <a:lnTo>
                  <a:pt x="709" y="782"/>
                </a:lnTo>
                <a:lnTo>
                  <a:pt x="709" y="811"/>
                </a:lnTo>
                <a:lnTo>
                  <a:pt x="699" y="831"/>
                </a:lnTo>
                <a:lnTo>
                  <a:pt x="689" y="861"/>
                </a:lnTo>
                <a:lnTo>
                  <a:pt x="678" y="900"/>
                </a:lnTo>
                <a:lnTo>
                  <a:pt x="668" y="930"/>
                </a:lnTo>
                <a:lnTo>
                  <a:pt x="863" y="1009"/>
                </a:lnTo>
                <a:lnTo>
                  <a:pt x="349" y="1059"/>
                </a:lnTo>
                <a:lnTo>
                  <a:pt x="0" y="673"/>
                </a:lnTo>
                <a:close/>
              </a:path>
            </a:pathLst>
          </a:custGeom>
          <a:solidFill>
            <a:schemeClr val="hlink"/>
          </a:solidFill>
          <a:ln w="33401">
            <a:solidFill>
              <a:srgbClr val="CCFFFF"/>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Freeform 37"/>
          <p:cNvSpPr>
            <a:spLocks/>
          </p:cNvSpPr>
          <p:nvPr/>
        </p:nvSpPr>
        <p:spPr bwMode="auto">
          <a:xfrm>
            <a:off x="4165600" y="2653109"/>
            <a:ext cx="1616075" cy="1492250"/>
          </a:xfrm>
          <a:custGeom>
            <a:avLst/>
            <a:gdLst>
              <a:gd name="T0" fmla="*/ 327025 w 1018"/>
              <a:gd name="T1" fmla="*/ 0 h 940"/>
              <a:gd name="T2" fmla="*/ 358775 w 1018"/>
              <a:gd name="T3" fmla="*/ 15875 h 940"/>
              <a:gd name="T4" fmla="*/ 392113 w 1018"/>
              <a:gd name="T5" fmla="*/ 31750 h 940"/>
              <a:gd name="T6" fmla="*/ 423863 w 1018"/>
              <a:gd name="T7" fmla="*/ 47625 h 940"/>
              <a:gd name="T8" fmla="*/ 441325 w 1018"/>
              <a:gd name="T9" fmla="*/ 63500 h 940"/>
              <a:gd name="T10" fmla="*/ 473075 w 1018"/>
              <a:gd name="T11" fmla="*/ 79375 h 940"/>
              <a:gd name="T12" fmla="*/ 506413 w 1018"/>
              <a:gd name="T13" fmla="*/ 95250 h 940"/>
              <a:gd name="T14" fmla="*/ 522288 w 1018"/>
              <a:gd name="T15" fmla="*/ 109538 h 940"/>
              <a:gd name="T16" fmla="*/ 555625 w 1018"/>
              <a:gd name="T17" fmla="*/ 125413 h 940"/>
              <a:gd name="T18" fmla="*/ 587375 w 1018"/>
              <a:gd name="T19" fmla="*/ 141288 h 940"/>
              <a:gd name="T20" fmla="*/ 620713 w 1018"/>
              <a:gd name="T21" fmla="*/ 173038 h 940"/>
              <a:gd name="T22" fmla="*/ 652463 w 1018"/>
              <a:gd name="T23" fmla="*/ 188913 h 940"/>
              <a:gd name="T24" fmla="*/ 669925 w 1018"/>
              <a:gd name="T25" fmla="*/ 204788 h 940"/>
              <a:gd name="T26" fmla="*/ 701675 w 1018"/>
              <a:gd name="T27" fmla="*/ 236538 h 940"/>
              <a:gd name="T28" fmla="*/ 735013 w 1018"/>
              <a:gd name="T29" fmla="*/ 250825 h 940"/>
              <a:gd name="T30" fmla="*/ 766763 w 1018"/>
              <a:gd name="T31" fmla="*/ 282575 h 940"/>
              <a:gd name="T32" fmla="*/ 800100 w 1018"/>
              <a:gd name="T33" fmla="*/ 298450 h 940"/>
              <a:gd name="T34" fmla="*/ 833438 w 1018"/>
              <a:gd name="T35" fmla="*/ 330200 h 940"/>
              <a:gd name="T36" fmla="*/ 865188 w 1018"/>
              <a:gd name="T37" fmla="*/ 361950 h 940"/>
              <a:gd name="T38" fmla="*/ 881063 w 1018"/>
              <a:gd name="T39" fmla="*/ 377825 h 940"/>
              <a:gd name="T40" fmla="*/ 914400 w 1018"/>
              <a:gd name="T41" fmla="*/ 407988 h 940"/>
              <a:gd name="T42" fmla="*/ 947738 w 1018"/>
              <a:gd name="T43" fmla="*/ 439738 h 940"/>
              <a:gd name="T44" fmla="*/ 963613 w 1018"/>
              <a:gd name="T45" fmla="*/ 455613 h 940"/>
              <a:gd name="T46" fmla="*/ 979488 w 1018"/>
              <a:gd name="T47" fmla="*/ 487363 h 940"/>
              <a:gd name="T48" fmla="*/ 1012825 w 1018"/>
              <a:gd name="T49" fmla="*/ 519113 h 940"/>
              <a:gd name="T50" fmla="*/ 1044575 w 1018"/>
              <a:gd name="T51" fmla="*/ 549275 h 940"/>
              <a:gd name="T52" fmla="*/ 1062038 w 1018"/>
              <a:gd name="T53" fmla="*/ 581025 h 940"/>
              <a:gd name="T54" fmla="*/ 1077913 w 1018"/>
              <a:gd name="T55" fmla="*/ 612775 h 940"/>
              <a:gd name="T56" fmla="*/ 1109663 w 1018"/>
              <a:gd name="T57" fmla="*/ 644525 h 940"/>
              <a:gd name="T58" fmla="*/ 1143000 w 1018"/>
              <a:gd name="T59" fmla="*/ 676275 h 940"/>
              <a:gd name="T60" fmla="*/ 1158875 w 1018"/>
              <a:gd name="T61" fmla="*/ 722313 h 940"/>
              <a:gd name="T62" fmla="*/ 1192213 w 1018"/>
              <a:gd name="T63" fmla="*/ 754063 h 940"/>
              <a:gd name="T64" fmla="*/ 1208088 w 1018"/>
              <a:gd name="T65" fmla="*/ 801688 h 940"/>
              <a:gd name="T66" fmla="*/ 1241425 w 1018"/>
              <a:gd name="T67" fmla="*/ 831850 h 940"/>
              <a:gd name="T68" fmla="*/ 1257300 w 1018"/>
              <a:gd name="T69" fmla="*/ 879475 h 940"/>
              <a:gd name="T70" fmla="*/ 1273175 w 1018"/>
              <a:gd name="T71" fmla="*/ 911225 h 940"/>
              <a:gd name="T72" fmla="*/ 1290638 w 1018"/>
              <a:gd name="T73" fmla="*/ 942975 h 940"/>
              <a:gd name="T74" fmla="*/ 1306513 w 1018"/>
              <a:gd name="T75" fmla="*/ 973138 h 940"/>
              <a:gd name="T76" fmla="*/ 1616075 w 1018"/>
              <a:gd name="T77" fmla="*/ 847725 h 940"/>
              <a:gd name="T78" fmla="*/ 1127125 w 1018"/>
              <a:gd name="T79" fmla="*/ 1492250 h 940"/>
              <a:gd name="T80" fmla="*/ 228600 w 1018"/>
              <a:gd name="T81" fmla="*/ 1382713 h 940"/>
              <a:gd name="T82" fmla="*/ 587375 w 1018"/>
              <a:gd name="T83" fmla="*/ 1241425 h 940"/>
              <a:gd name="T84" fmla="*/ 571500 w 1018"/>
              <a:gd name="T85" fmla="*/ 1209675 h 940"/>
              <a:gd name="T86" fmla="*/ 538163 w 1018"/>
              <a:gd name="T87" fmla="*/ 1162050 h 940"/>
              <a:gd name="T88" fmla="*/ 506413 w 1018"/>
              <a:gd name="T89" fmla="*/ 1114425 h 940"/>
              <a:gd name="T90" fmla="*/ 473075 w 1018"/>
              <a:gd name="T91" fmla="*/ 1068388 h 940"/>
              <a:gd name="T92" fmla="*/ 441325 w 1018"/>
              <a:gd name="T93" fmla="*/ 1020763 h 940"/>
              <a:gd name="T94" fmla="*/ 407988 w 1018"/>
              <a:gd name="T95" fmla="*/ 989013 h 940"/>
              <a:gd name="T96" fmla="*/ 376238 w 1018"/>
              <a:gd name="T97" fmla="*/ 942975 h 940"/>
              <a:gd name="T98" fmla="*/ 342900 w 1018"/>
              <a:gd name="T99" fmla="*/ 911225 h 940"/>
              <a:gd name="T100" fmla="*/ 309563 w 1018"/>
              <a:gd name="T101" fmla="*/ 879475 h 940"/>
              <a:gd name="T102" fmla="*/ 261938 w 1018"/>
              <a:gd name="T103" fmla="*/ 847725 h 940"/>
              <a:gd name="T104" fmla="*/ 228600 w 1018"/>
              <a:gd name="T105" fmla="*/ 817563 h 940"/>
              <a:gd name="T106" fmla="*/ 195263 w 1018"/>
              <a:gd name="T107" fmla="*/ 785813 h 940"/>
              <a:gd name="T108" fmla="*/ 147638 w 1018"/>
              <a:gd name="T109" fmla="*/ 754063 h 940"/>
              <a:gd name="T110" fmla="*/ 114300 w 1018"/>
              <a:gd name="T111" fmla="*/ 738188 h 940"/>
              <a:gd name="T112" fmla="*/ 65088 w 1018"/>
              <a:gd name="T113" fmla="*/ 706438 h 940"/>
              <a:gd name="T114" fmla="*/ 33338 w 1018"/>
              <a:gd name="T115" fmla="*/ 690563 h 940"/>
              <a:gd name="T116" fmla="*/ 0 w 1018"/>
              <a:gd name="T117" fmla="*/ 676275 h 940"/>
              <a:gd name="T118" fmla="*/ 327025 w 1018"/>
              <a:gd name="T119" fmla="*/ 0 h 9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18" h="940">
                <a:moveTo>
                  <a:pt x="206" y="0"/>
                </a:moveTo>
                <a:lnTo>
                  <a:pt x="226" y="10"/>
                </a:lnTo>
                <a:lnTo>
                  <a:pt x="247" y="20"/>
                </a:lnTo>
                <a:lnTo>
                  <a:pt x="267" y="30"/>
                </a:lnTo>
                <a:lnTo>
                  <a:pt x="278" y="40"/>
                </a:lnTo>
                <a:lnTo>
                  <a:pt x="298" y="50"/>
                </a:lnTo>
                <a:lnTo>
                  <a:pt x="319" y="60"/>
                </a:lnTo>
                <a:lnTo>
                  <a:pt x="329" y="69"/>
                </a:lnTo>
                <a:lnTo>
                  <a:pt x="350" y="79"/>
                </a:lnTo>
                <a:lnTo>
                  <a:pt x="370" y="89"/>
                </a:lnTo>
                <a:lnTo>
                  <a:pt x="391" y="109"/>
                </a:lnTo>
                <a:lnTo>
                  <a:pt x="411" y="119"/>
                </a:lnTo>
                <a:lnTo>
                  <a:pt x="422" y="129"/>
                </a:lnTo>
                <a:lnTo>
                  <a:pt x="442" y="149"/>
                </a:lnTo>
                <a:lnTo>
                  <a:pt x="463" y="158"/>
                </a:lnTo>
                <a:lnTo>
                  <a:pt x="483" y="178"/>
                </a:lnTo>
                <a:lnTo>
                  <a:pt x="504" y="188"/>
                </a:lnTo>
                <a:lnTo>
                  <a:pt x="525" y="208"/>
                </a:lnTo>
                <a:lnTo>
                  <a:pt x="545" y="228"/>
                </a:lnTo>
                <a:lnTo>
                  <a:pt x="555" y="238"/>
                </a:lnTo>
                <a:lnTo>
                  <a:pt x="576" y="257"/>
                </a:lnTo>
                <a:lnTo>
                  <a:pt x="597" y="277"/>
                </a:lnTo>
                <a:lnTo>
                  <a:pt x="607" y="287"/>
                </a:lnTo>
                <a:lnTo>
                  <a:pt x="617" y="307"/>
                </a:lnTo>
                <a:lnTo>
                  <a:pt x="638" y="327"/>
                </a:lnTo>
                <a:lnTo>
                  <a:pt x="658" y="346"/>
                </a:lnTo>
                <a:lnTo>
                  <a:pt x="669" y="366"/>
                </a:lnTo>
                <a:lnTo>
                  <a:pt x="679" y="386"/>
                </a:lnTo>
                <a:lnTo>
                  <a:pt x="699" y="406"/>
                </a:lnTo>
                <a:lnTo>
                  <a:pt x="720" y="426"/>
                </a:lnTo>
                <a:lnTo>
                  <a:pt x="730" y="455"/>
                </a:lnTo>
                <a:lnTo>
                  <a:pt x="751" y="475"/>
                </a:lnTo>
                <a:lnTo>
                  <a:pt x="761" y="505"/>
                </a:lnTo>
                <a:lnTo>
                  <a:pt x="782" y="524"/>
                </a:lnTo>
                <a:lnTo>
                  <a:pt x="792" y="554"/>
                </a:lnTo>
                <a:lnTo>
                  <a:pt x="802" y="574"/>
                </a:lnTo>
                <a:lnTo>
                  <a:pt x="813" y="594"/>
                </a:lnTo>
                <a:lnTo>
                  <a:pt x="823" y="613"/>
                </a:lnTo>
                <a:lnTo>
                  <a:pt x="1018" y="534"/>
                </a:lnTo>
                <a:lnTo>
                  <a:pt x="710" y="940"/>
                </a:lnTo>
                <a:lnTo>
                  <a:pt x="144" y="871"/>
                </a:lnTo>
                <a:lnTo>
                  <a:pt x="370" y="782"/>
                </a:lnTo>
                <a:lnTo>
                  <a:pt x="360" y="762"/>
                </a:lnTo>
                <a:lnTo>
                  <a:pt x="339" y="732"/>
                </a:lnTo>
                <a:lnTo>
                  <a:pt x="319" y="702"/>
                </a:lnTo>
                <a:lnTo>
                  <a:pt x="298" y="673"/>
                </a:lnTo>
                <a:lnTo>
                  <a:pt x="278" y="643"/>
                </a:lnTo>
                <a:lnTo>
                  <a:pt x="257" y="623"/>
                </a:lnTo>
                <a:lnTo>
                  <a:pt x="237" y="594"/>
                </a:lnTo>
                <a:lnTo>
                  <a:pt x="216" y="574"/>
                </a:lnTo>
                <a:lnTo>
                  <a:pt x="195" y="554"/>
                </a:lnTo>
                <a:lnTo>
                  <a:pt x="165" y="534"/>
                </a:lnTo>
                <a:lnTo>
                  <a:pt x="144" y="515"/>
                </a:lnTo>
                <a:lnTo>
                  <a:pt x="123" y="495"/>
                </a:lnTo>
                <a:lnTo>
                  <a:pt x="93" y="475"/>
                </a:lnTo>
                <a:lnTo>
                  <a:pt x="72" y="465"/>
                </a:lnTo>
                <a:lnTo>
                  <a:pt x="41" y="445"/>
                </a:lnTo>
                <a:lnTo>
                  <a:pt x="21" y="435"/>
                </a:lnTo>
                <a:lnTo>
                  <a:pt x="0" y="426"/>
                </a:lnTo>
                <a:lnTo>
                  <a:pt x="206" y="0"/>
                </a:lnTo>
                <a:close/>
              </a:path>
            </a:pathLst>
          </a:custGeom>
          <a:solidFill>
            <a:schemeClr val="hlink"/>
          </a:solidFill>
          <a:ln w="33401">
            <a:solidFill>
              <a:srgbClr val="CCFFFF"/>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Freeform 38"/>
          <p:cNvSpPr>
            <a:spLocks/>
          </p:cNvSpPr>
          <p:nvPr/>
        </p:nvSpPr>
        <p:spPr bwMode="auto">
          <a:xfrm>
            <a:off x="3038475" y="2276872"/>
            <a:ext cx="1550988" cy="1223962"/>
          </a:xfrm>
          <a:custGeom>
            <a:avLst/>
            <a:gdLst>
              <a:gd name="T0" fmla="*/ 833438 w 977"/>
              <a:gd name="T1" fmla="*/ 1223962 h 771"/>
              <a:gd name="T2" fmla="*/ 931863 w 977"/>
              <a:gd name="T3" fmla="*/ 973137 h 771"/>
              <a:gd name="T4" fmla="*/ 898525 w 977"/>
              <a:gd name="T5" fmla="*/ 973137 h 771"/>
              <a:gd name="T6" fmla="*/ 865188 w 977"/>
              <a:gd name="T7" fmla="*/ 957262 h 771"/>
              <a:gd name="T8" fmla="*/ 817563 w 977"/>
              <a:gd name="T9" fmla="*/ 957262 h 771"/>
              <a:gd name="T10" fmla="*/ 768350 w 977"/>
              <a:gd name="T11" fmla="*/ 941387 h 771"/>
              <a:gd name="T12" fmla="*/ 735013 w 977"/>
              <a:gd name="T13" fmla="*/ 941387 h 771"/>
              <a:gd name="T14" fmla="*/ 685800 w 977"/>
              <a:gd name="T15" fmla="*/ 941387 h 771"/>
              <a:gd name="T16" fmla="*/ 636588 w 977"/>
              <a:gd name="T17" fmla="*/ 925512 h 771"/>
              <a:gd name="T18" fmla="*/ 555625 w 977"/>
              <a:gd name="T19" fmla="*/ 925512 h 771"/>
              <a:gd name="T20" fmla="*/ 506413 w 977"/>
              <a:gd name="T21" fmla="*/ 941387 h 771"/>
              <a:gd name="T22" fmla="*/ 457200 w 977"/>
              <a:gd name="T23" fmla="*/ 941387 h 771"/>
              <a:gd name="T24" fmla="*/ 425450 w 977"/>
              <a:gd name="T25" fmla="*/ 941387 h 771"/>
              <a:gd name="T26" fmla="*/ 376238 w 977"/>
              <a:gd name="T27" fmla="*/ 957262 h 771"/>
              <a:gd name="T28" fmla="*/ 327025 w 977"/>
              <a:gd name="T29" fmla="*/ 957262 h 771"/>
              <a:gd name="T30" fmla="*/ 277813 w 977"/>
              <a:gd name="T31" fmla="*/ 973137 h 771"/>
              <a:gd name="T32" fmla="*/ 246063 w 977"/>
              <a:gd name="T33" fmla="*/ 989012 h 771"/>
              <a:gd name="T34" fmla="*/ 360363 w 977"/>
              <a:gd name="T35" fmla="*/ 485775 h 771"/>
              <a:gd name="T36" fmla="*/ 0 w 977"/>
              <a:gd name="T37" fmla="*/ 282575 h 771"/>
              <a:gd name="T38" fmla="*/ 17463 w 977"/>
              <a:gd name="T39" fmla="*/ 282575 h 771"/>
              <a:gd name="T40" fmla="*/ 49213 w 977"/>
              <a:gd name="T41" fmla="*/ 266700 h 771"/>
              <a:gd name="T42" fmla="*/ 82550 w 977"/>
              <a:gd name="T43" fmla="*/ 250825 h 771"/>
              <a:gd name="T44" fmla="*/ 114300 w 977"/>
              <a:gd name="T45" fmla="*/ 250825 h 771"/>
              <a:gd name="T46" fmla="*/ 147638 w 977"/>
              <a:gd name="T47" fmla="*/ 234950 h 771"/>
              <a:gd name="T48" fmla="*/ 180975 w 977"/>
              <a:gd name="T49" fmla="*/ 234950 h 771"/>
              <a:gd name="T50" fmla="*/ 228600 w 977"/>
              <a:gd name="T51" fmla="*/ 219075 h 771"/>
              <a:gd name="T52" fmla="*/ 261938 w 977"/>
              <a:gd name="T53" fmla="*/ 219075 h 771"/>
              <a:gd name="T54" fmla="*/ 311150 w 977"/>
              <a:gd name="T55" fmla="*/ 203200 h 771"/>
              <a:gd name="T56" fmla="*/ 342900 w 977"/>
              <a:gd name="T57" fmla="*/ 203200 h 771"/>
              <a:gd name="T58" fmla="*/ 392113 w 977"/>
              <a:gd name="T59" fmla="*/ 203200 h 771"/>
              <a:gd name="T60" fmla="*/ 441325 w 977"/>
              <a:gd name="T61" fmla="*/ 203200 h 771"/>
              <a:gd name="T62" fmla="*/ 490538 w 977"/>
              <a:gd name="T63" fmla="*/ 188912 h 771"/>
              <a:gd name="T64" fmla="*/ 539750 w 977"/>
              <a:gd name="T65" fmla="*/ 188912 h 771"/>
              <a:gd name="T66" fmla="*/ 588963 w 977"/>
              <a:gd name="T67" fmla="*/ 188912 h 771"/>
              <a:gd name="T68" fmla="*/ 654050 w 977"/>
              <a:gd name="T69" fmla="*/ 188912 h 771"/>
              <a:gd name="T70" fmla="*/ 703263 w 977"/>
              <a:gd name="T71" fmla="*/ 203200 h 771"/>
              <a:gd name="T72" fmla="*/ 735013 w 977"/>
              <a:gd name="T73" fmla="*/ 203200 h 771"/>
              <a:gd name="T74" fmla="*/ 784225 w 977"/>
              <a:gd name="T75" fmla="*/ 203200 h 771"/>
              <a:gd name="T76" fmla="*/ 833438 w 977"/>
              <a:gd name="T77" fmla="*/ 203200 h 771"/>
              <a:gd name="T78" fmla="*/ 882650 w 977"/>
              <a:gd name="T79" fmla="*/ 219075 h 771"/>
              <a:gd name="T80" fmla="*/ 914400 w 977"/>
              <a:gd name="T81" fmla="*/ 219075 h 771"/>
              <a:gd name="T82" fmla="*/ 963613 w 977"/>
              <a:gd name="T83" fmla="*/ 234950 h 771"/>
              <a:gd name="T84" fmla="*/ 1012825 w 977"/>
              <a:gd name="T85" fmla="*/ 234950 h 771"/>
              <a:gd name="T86" fmla="*/ 1062038 w 977"/>
              <a:gd name="T87" fmla="*/ 250825 h 771"/>
              <a:gd name="T88" fmla="*/ 1111250 w 977"/>
              <a:gd name="T89" fmla="*/ 266700 h 771"/>
              <a:gd name="T90" fmla="*/ 1143000 w 977"/>
              <a:gd name="T91" fmla="*/ 266700 h 771"/>
              <a:gd name="T92" fmla="*/ 1192213 w 977"/>
              <a:gd name="T93" fmla="*/ 282575 h 771"/>
              <a:gd name="T94" fmla="*/ 1241425 w 977"/>
              <a:gd name="T95" fmla="*/ 298450 h 771"/>
              <a:gd name="T96" fmla="*/ 1371600 w 977"/>
              <a:gd name="T97" fmla="*/ 0 h 771"/>
              <a:gd name="T98" fmla="*/ 1550988 w 977"/>
              <a:gd name="T99" fmla="*/ 831850 h 771"/>
              <a:gd name="T100" fmla="*/ 833438 w 977"/>
              <a:gd name="T101" fmla="*/ 1223962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77" h="771">
                <a:moveTo>
                  <a:pt x="525" y="771"/>
                </a:moveTo>
                <a:lnTo>
                  <a:pt x="587" y="613"/>
                </a:lnTo>
                <a:lnTo>
                  <a:pt x="566" y="613"/>
                </a:lnTo>
                <a:lnTo>
                  <a:pt x="545" y="603"/>
                </a:lnTo>
                <a:lnTo>
                  <a:pt x="515" y="603"/>
                </a:lnTo>
                <a:lnTo>
                  <a:pt x="484" y="593"/>
                </a:lnTo>
                <a:lnTo>
                  <a:pt x="463" y="593"/>
                </a:lnTo>
                <a:lnTo>
                  <a:pt x="432" y="593"/>
                </a:lnTo>
                <a:lnTo>
                  <a:pt x="401" y="583"/>
                </a:lnTo>
                <a:lnTo>
                  <a:pt x="350" y="583"/>
                </a:lnTo>
                <a:lnTo>
                  <a:pt x="319" y="593"/>
                </a:lnTo>
                <a:lnTo>
                  <a:pt x="288" y="593"/>
                </a:lnTo>
                <a:lnTo>
                  <a:pt x="268" y="593"/>
                </a:lnTo>
                <a:lnTo>
                  <a:pt x="237" y="603"/>
                </a:lnTo>
                <a:lnTo>
                  <a:pt x="206" y="603"/>
                </a:lnTo>
                <a:lnTo>
                  <a:pt x="175" y="613"/>
                </a:lnTo>
                <a:lnTo>
                  <a:pt x="155" y="623"/>
                </a:lnTo>
                <a:lnTo>
                  <a:pt x="227" y="306"/>
                </a:lnTo>
                <a:lnTo>
                  <a:pt x="0" y="178"/>
                </a:lnTo>
                <a:lnTo>
                  <a:pt x="11" y="178"/>
                </a:lnTo>
                <a:lnTo>
                  <a:pt x="31" y="168"/>
                </a:lnTo>
                <a:lnTo>
                  <a:pt x="52" y="158"/>
                </a:lnTo>
                <a:lnTo>
                  <a:pt x="72" y="158"/>
                </a:lnTo>
                <a:lnTo>
                  <a:pt x="93" y="148"/>
                </a:lnTo>
                <a:lnTo>
                  <a:pt x="114" y="148"/>
                </a:lnTo>
                <a:lnTo>
                  <a:pt x="144" y="138"/>
                </a:lnTo>
                <a:lnTo>
                  <a:pt x="165" y="138"/>
                </a:lnTo>
                <a:lnTo>
                  <a:pt x="196" y="128"/>
                </a:lnTo>
                <a:lnTo>
                  <a:pt x="216" y="128"/>
                </a:lnTo>
                <a:lnTo>
                  <a:pt x="247" y="128"/>
                </a:lnTo>
                <a:lnTo>
                  <a:pt x="278" y="128"/>
                </a:lnTo>
                <a:lnTo>
                  <a:pt x="309" y="119"/>
                </a:lnTo>
                <a:lnTo>
                  <a:pt x="340" y="119"/>
                </a:lnTo>
                <a:lnTo>
                  <a:pt x="371" y="119"/>
                </a:lnTo>
                <a:lnTo>
                  <a:pt x="412" y="119"/>
                </a:lnTo>
                <a:lnTo>
                  <a:pt x="443" y="128"/>
                </a:lnTo>
                <a:lnTo>
                  <a:pt x="463" y="128"/>
                </a:lnTo>
                <a:lnTo>
                  <a:pt x="494" y="128"/>
                </a:lnTo>
                <a:lnTo>
                  <a:pt x="525" y="128"/>
                </a:lnTo>
                <a:lnTo>
                  <a:pt x="556" y="138"/>
                </a:lnTo>
                <a:lnTo>
                  <a:pt x="576" y="138"/>
                </a:lnTo>
                <a:lnTo>
                  <a:pt x="607" y="148"/>
                </a:lnTo>
                <a:lnTo>
                  <a:pt x="638" y="148"/>
                </a:lnTo>
                <a:lnTo>
                  <a:pt x="669" y="158"/>
                </a:lnTo>
                <a:lnTo>
                  <a:pt x="700" y="168"/>
                </a:lnTo>
                <a:lnTo>
                  <a:pt x="720" y="168"/>
                </a:lnTo>
                <a:lnTo>
                  <a:pt x="751" y="178"/>
                </a:lnTo>
                <a:lnTo>
                  <a:pt x="782" y="188"/>
                </a:lnTo>
                <a:lnTo>
                  <a:pt x="864" y="0"/>
                </a:lnTo>
                <a:lnTo>
                  <a:pt x="977" y="524"/>
                </a:lnTo>
                <a:lnTo>
                  <a:pt x="525" y="771"/>
                </a:lnTo>
                <a:close/>
              </a:path>
            </a:pathLst>
          </a:custGeom>
          <a:solidFill>
            <a:schemeClr val="hlink"/>
          </a:solidFill>
          <a:ln w="33401">
            <a:solidFill>
              <a:srgbClr val="CCFFFF"/>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15" name="Group 39"/>
          <p:cNvGrpSpPr>
            <a:grpSpLocks/>
          </p:cNvGrpSpPr>
          <p:nvPr/>
        </p:nvGrpSpPr>
        <p:grpSpPr bwMode="auto">
          <a:xfrm>
            <a:off x="395288" y="2621359"/>
            <a:ext cx="2057400" cy="1257300"/>
            <a:chOff x="778" y="1187"/>
            <a:chExt cx="1296" cy="792"/>
          </a:xfrm>
        </p:grpSpPr>
        <p:sp>
          <p:nvSpPr>
            <p:cNvPr id="16" name="Rectangle 40"/>
            <p:cNvSpPr>
              <a:spLocks noChangeArrowheads="1"/>
            </p:cNvSpPr>
            <p:nvPr/>
          </p:nvSpPr>
          <p:spPr bwMode="auto">
            <a:xfrm>
              <a:off x="840" y="1247"/>
              <a:ext cx="1234" cy="7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7" name="Rectangle 41"/>
            <p:cNvSpPr>
              <a:spLocks noChangeArrowheads="1"/>
            </p:cNvSpPr>
            <p:nvPr/>
          </p:nvSpPr>
          <p:spPr bwMode="auto">
            <a:xfrm>
              <a:off x="778" y="1187"/>
              <a:ext cx="1234" cy="7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8" name="Rectangle 42"/>
            <p:cNvSpPr>
              <a:spLocks noChangeArrowheads="1"/>
            </p:cNvSpPr>
            <p:nvPr/>
          </p:nvSpPr>
          <p:spPr bwMode="auto">
            <a:xfrm>
              <a:off x="1179" y="1264"/>
              <a:ext cx="3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listen</a:t>
              </a:r>
              <a:endParaRPr kumimoji="1" lang="en-US" altLang="zh-CN" sz="2400">
                <a:latin typeface="Times New Roman" panose="02020603050405020304" pitchFamily="18" charset="0"/>
                <a:cs typeface="Times New Roman" panose="02020603050405020304" pitchFamily="18" charset="0"/>
              </a:endParaRPr>
            </a:p>
          </p:txBody>
        </p:sp>
        <p:sp>
          <p:nvSpPr>
            <p:cNvPr id="19" name="Rectangle 43"/>
            <p:cNvSpPr>
              <a:spLocks noChangeArrowheads="1"/>
            </p:cNvSpPr>
            <p:nvPr/>
          </p:nvSpPr>
          <p:spPr bwMode="auto">
            <a:xfrm>
              <a:off x="1318" y="1442"/>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to</a:t>
              </a:r>
              <a:endParaRPr kumimoji="1" lang="en-US" altLang="zh-CN" sz="2400">
                <a:latin typeface="Times New Roman" panose="02020603050405020304" pitchFamily="18" charset="0"/>
                <a:cs typeface="Times New Roman" panose="02020603050405020304" pitchFamily="18" charset="0"/>
              </a:endParaRPr>
            </a:p>
          </p:txBody>
        </p:sp>
        <p:sp>
          <p:nvSpPr>
            <p:cNvPr id="20" name="Rectangle 44"/>
            <p:cNvSpPr>
              <a:spLocks noChangeArrowheads="1"/>
            </p:cNvSpPr>
            <p:nvPr/>
          </p:nvSpPr>
          <p:spPr bwMode="auto">
            <a:xfrm>
              <a:off x="1015" y="1620"/>
              <a:ext cx="65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customer</a:t>
              </a:r>
              <a:endParaRPr kumimoji="1" lang="en-US" altLang="zh-CN" sz="2400">
                <a:latin typeface="Times New Roman" panose="02020603050405020304" pitchFamily="18" charset="0"/>
                <a:cs typeface="Times New Roman" panose="02020603050405020304" pitchFamily="18" charset="0"/>
              </a:endParaRPr>
            </a:p>
          </p:txBody>
        </p:sp>
      </p:grpSp>
      <p:grpSp>
        <p:nvGrpSpPr>
          <p:cNvPr id="21" name="Group 45"/>
          <p:cNvGrpSpPr>
            <a:grpSpLocks/>
          </p:cNvGrpSpPr>
          <p:nvPr/>
        </p:nvGrpSpPr>
        <p:grpSpPr bwMode="auto">
          <a:xfrm>
            <a:off x="4722813" y="2718197"/>
            <a:ext cx="2057400" cy="1255712"/>
            <a:chOff x="3545" y="1217"/>
            <a:chExt cx="1296" cy="791"/>
          </a:xfrm>
        </p:grpSpPr>
        <p:sp>
          <p:nvSpPr>
            <p:cNvPr id="22" name="Rectangle 46"/>
            <p:cNvSpPr>
              <a:spLocks noChangeArrowheads="1"/>
            </p:cNvSpPr>
            <p:nvPr/>
          </p:nvSpPr>
          <p:spPr bwMode="auto">
            <a:xfrm>
              <a:off x="3607" y="1276"/>
              <a:ext cx="1234" cy="7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3" name="Rectangle 47"/>
            <p:cNvSpPr>
              <a:spLocks noChangeArrowheads="1"/>
            </p:cNvSpPr>
            <p:nvPr/>
          </p:nvSpPr>
          <p:spPr bwMode="auto">
            <a:xfrm>
              <a:off x="3545" y="1217"/>
              <a:ext cx="1234" cy="7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4" name="Rectangle 48"/>
            <p:cNvSpPr>
              <a:spLocks noChangeArrowheads="1"/>
            </p:cNvSpPr>
            <p:nvPr/>
          </p:nvSpPr>
          <p:spPr bwMode="auto">
            <a:xfrm>
              <a:off x="3709" y="1392"/>
              <a:ext cx="8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build/revise</a:t>
              </a:r>
              <a:endParaRPr kumimoji="1" lang="en-US" altLang="zh-CN" sz="2400">
                <a:latin typeface="Times New Roman" panose="02020603050405020304" pitchFamily="18" charset="0"/>
                <a:cs typeface="Times New Roman" panose="02020603050405020304" pitchFamily="18" charset="0"/>
              </a:endParaRPr>
            </a:p>
          </p:txBody>
        </p:sp>
        <p:sp>
          <p:nvSpPr>
            <p:cNvPr id="25" name="Rectangle 49"/>
            <p:cNvSpPr>
              <a:spLocks noChangeArrowheads="1"/>
            </p:cNvSpPr>
            <p:nvPr/>
          </p:nvSpPr>
          <p:spPr bwMode="auto">
            <a:xfrm>
              <a:off x="3823" y="1570"/>
              <a:ext cx="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mock-up</a:t>
              </a:r>
              <a:endParaRPr kumimoji="1" lang="en-US" altLang="zh-CN" sz="2400">
                <a:latin typeface="Times New Roman" panose="02020603050405020304" pitchFamily="18" charset="0"/>
                <a:cs typeface="Times New Roman" panose="02020603050405020304" pitchFamily="18" charset="0"/>
              </a:endParaRPr>
            </a:p>
          </p:txBody>
        </p:sp>
      </p:grpSp>
      <p:grpSp>
        <p:nvGrpSpPr>
          <p:cNvPr id="26" name="Group 50"/>
          <p:cNvGrpSpPr>
            <a:grpSpLocks/>
          </p:cNvGrpSpPr>
          <p:nvPr/>
        </p:nvGrpSpPr>
        <p:grpSpPr bwMode="auto">
          <a:xfrm>
            <a:off x="2600325" y="5180409"/>
            <a:ext cx="2057400" cy="1257300"/>
            <a:chOff x="2167" y="2799"/>
            <a:chExt cx="1296" cy="792"/>
          </a:xfrm>
        </p:grpSpPr>
        <p:sp>
          <p:nvSpPr>
            <p:cNvPr id="27" name="Rectangle 51"/>
            <p:cNvSpPr>
              <a:spLocks noChangeArrowheads="1"/>
            </p:cNvSpPr>
            <p:nvPr/>
          </p:nvSpPr>
          <p:spPr bwMode="auto">
            <a:xfrm>
              <a:off x="2228" y="2859"/>
              <a:ext cx="1235" cy="7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8" name="Rectangle 52"/>
            <p:cNvSpPr>
              <a:spLocks noChangeArrowheads="1"/>
            </p:cNvSpPr>
            <p:nvPr/>
          </p:nvSpPr>
          <p:spPr bwMode="auto">
            <a:xfrm>
              <a:off x="2167" y="2799"/>
              <a:ext cx="1234" cy="7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9" name="Rectangle 53"/>
            <p:cNvSpPr>
              <a:spLocks noChangeArrowheads="1"/>
            </p:cNvSpPr>
            <p:nvPr/>
          </p:nvSpPr>
          <p:spPr bwMode="auto">
            <a:xfrm>
              <a:off x="2424" y="2886"/>
              <a:ext cx="65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customer</a:t>
              </a:r>
              <a:endParaRPr kumimoji="1" lang="en-US" altLang="zh-CN" sz="2400">
                <a:latin typeface="Times New Roman" panose="02020603050405020304" pitchFamily="18" charset="0"/>
                <a:cs typeface="Times New Roman" panose="02020603050405020304" pitchFamily="18" charset="0"/>
              </a:endParaRPr>
            </a:p>
          </p:txBody>
        </p:sp>
        <p:sp>
          <p:nvSpPr>
            <p:cNvPr id="30" name="Rectangle 54"/>
            <p:cNvSpPr>
              <a:spLocks noChangeArrowheads="1"/>
            </p:cNvSpPr>
            <p:nvPr/>
          </p:nvSpPr>
          <p:spPr bwMode="auto">
            <a:xfrm>
              <a:off x="2378" y="3064"/>
              <a:ext cx="7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test-drives</a:t>
              </a:r>
              <a:endParaRPr kumimoji="1" lang="en-US" altLang="zh-CN" sz="2400">
                <a:latin typeface="Times New Roman" panose="02020603050405020304" pitchFamily="18" charset="0"/>
                <a:cs typeface="Times New Roman" panose="02020603050405020304" pitchFamily="18" charset="0"/>
              </a:endParaRPr>
            </a:p>
          </p:txBody>
        </p:sp>
        <p:sp>
          <p:nvSpPr>
            <p:cNvPr id="31" name="Rectangle 55"/>
            <p:cNvSpPr>
              <a:spLocks noChangeArrowheads="1"/>
            </p:cNvSpPr>
            <p:nvPr/>
          </p:nvSpPr>
          <p:spPr bwMode="auto">
            <a:xfrm>
              <a:off x="2450" y="3242"/>
              <a:ext cx="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a:solidFill>
                    <a:srgbClr val="000000"/>
                  </a:solidFill>
                  <a:latin typeface="Times New Roman" panose="02020603050405020304" pitchFamily="18" charset="0"/>
                  <a:cs typeface="Times New Roman" panose="02020603050405020304" pitchFamily="18" charset="0"/>
                </a:rPr>
                <a:t>mock-up</a:t>
              </a:r>
              <a:endParaRPr kumimoji="1" lang="en-US" altLang="zh-CN" sz="24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7004620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ox(in)">
                                      <p:cBhvr>
                                        <p:cTn id="20" dur="500"/>
                                        <p:tgtEl>
                                          <p:spTgt spid="15"/>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ox(in)">
                                      <p:cBhvr>
                                        <p:cTn id="30" dur="500"/>
                                        <p:tgtEl>
                                          <p:spTgt spid="26"/>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par>
                          <p:cTn id="36" fill="hold">
                            <p:stCondLst>
                              <p:cond delay="500"/>
                            </p:stCondLst>
                            <p:childTnLst>
                              <p:par>
                                <p:cTn id="37" presetID="18" presetClass="entr" presetSubtype="3"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upRight)">
                                      <p:cBhvr>
                                        <p:cTn id="39" dur="500"/>
                                        <p:tgtEl>
                                          <p:spTgt spid="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1500"/>
                            </p:stCondLst>
                            <p:childTnLst>
                              <p:par>
                                <p:cTn id="45" presetID="18" presetClass="entr" presetSubtype="6"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trips(downRight)">
                                      <p:cBhvr>
                                        <p:cTn id="47" dur="500"/>
                                        <p:tgtEl>
                                          <p:spTgt spid="13"/>
                                        </p:tgtEl>
                                      </p:cBhvr>
                                    </p:animEffect>
                                  </p:childTnLst>
                                </p:cTn>
                              </p:par>
                            </p:childTnLst>
                          </p:cTn>
                        </p:par>
                        <p:par>
                          <p:cTn id="48" fill="hold">
                            <p:stCondLst>
                              <p:cond delay="2000"/>
                            </p:stCondLst>
                            <p:childTnLst>
                              <p:par>
                                <p:cTn id="49" presetID="22" presetClass="entr" presetSubtype="1"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2500"/>
                            </p:stCondLst>
                            <p:childTnLst>
                              <p:par>
                                <p:cTn id="53" presetID="18" presetClass="entr" presetSubtype="12"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childTnLst>
                          </p:cTn>
                        </p:par>
                        <p:par>
                          <p:cTn id="56" fill="hold">
                            <p:stCondLst>
                              <p:cond delay="3000"/>
                            </p:stCondLst>
                            <p:childTnLst>
                              <p:par>
                                <p:cTn id="57" presetID="18" presetClass="entr" presetSubtype="9"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strips(upLeft)">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4"/>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实际情况</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p>
        </p:txBody>
      </p:sp>
      <p:sp>
        <p:nvSpPr>
          <p:cNvPr id="4" name="Rectangle 5"/>
          <p:cNvSpPr txBox="1">
            <a:spLocks noChangeArrowheads="1"/>
          </p:cNvSpPr>
          <p:nvPr/>
        </p:nvSpPr>
        <p:spPr>
          <a:xfrm>
            <a:off x="323528" y="1267991"/>
            <a:ext cx="849694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zh-CN" altLang="en-US" dirty="0" smtClean="0">
                <a:solidFill>
                  <a:schemeClr val="tx1"/>
                </a:solidFill>
                <a:latin typeface="Times New Roman" panose="02020603050405020304" pitchFamily="18" charset="0"/>
                <a:cs typeface="Times New Roman" panose="02020603050405020304" pitchFamily="18" charset="0"/>
              </a:rPr>
              <a:t>正如上一种情况一样，用户提出了很多新要求，但是麻烦还不止这些</a:t>
            </a:r>
            <a:r>
              <a:rPr kumimoji="1" lang="en-US" altLang="zh-CN" dirty="0" smtClean="0">
                <a:solidFill>
                  <a:schemeClr val="tx1"/>
                </a:solidFill>
                <a:latin typeface="Times New Roman" panose="02020603050405020304" pitchFamily="18" charset="0"/>
                <a:cs typeface="Times New Roman" panose="02020603050405020304" pitchFamily="18" charset="0"/>
              </a:rPr>
              <a:t>!</a:t>
            </a:r>
            <a:endParaRPr kumimoji="1" lang="zh-CN" altLang="en-US" dirty="0" smtClean="0">
              <a:solidFill>
                <a:schemeClr val="tx1"/>
              </a:solidFill>
              <a:latin typeface="Times New Roman" panose="02020603050405020304" pitchFamily="18" charset="0"/>
              <a:cs typeface="Times New Roman" panose="02020603050405020304" pitchFamily="18" charset="0"/>
            </a:endParaRPr>
          </a:p>
          <a:p>
            <a:pPr eaLnBrk="1" hangingPunct="1"/>
            <a:r>
              <a:rPr kumimoji="1" lang="zh-CN" altLang="en-US" dirty="0" smtClean="0">
                <a:solidFill>
                  <a:schemeClr val="tx1"/>
                </a:solidFill>
                <a:latin typeface="Times New Roman" panose="02020603050405020304" pitchFamily="18" charset="0"/>
                <a:cs typeface="Times New Roman" panose="02020603050405020304" pitchFamily="18" charset="0"/>
              </a:rPr>
              <a:t>一天，老师</a:t>
            </a:r>
            <a:r>
              <a:rPr kumimoji="1" lang="en-US" altLang="zh-CN" dirty="0" smtClean="0">
                <a:solidFill>
                  <a:schemeClr val="tx1"/>
                </a:solidFill>
                <a:latin typeface="Times New Roman" panose="02020603050405020304" pitchFamily="18" charset="0"/>
                <a:cs typeface="Times New Roman" panose="02020603050405020304" pitchFamily="18" charset="0"/>
              </a:rPr>
              <a:t>T</a:t>
            </a:r>
            <a:r>
              <a:rPr kumimoji="1" lang="zh-CN" altLang="en-US" dirty="0" smtClean="0">
                <a:solidFill>
                  <a:schemeClr val="tx1"/>
                </a:solidFill>
                <a:latin typeface="Times New Roman" panose="02020603050405020304" pitchFamily="18" charset="0"/>
                <a:cs typeface="Times New Roman" panose="02020603050405020304" pitchFamily="18" charset="0"/>
              </a:rPr>
              <a:t>匆匆忙忙的找到</a:t>
            </a:r>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我的研究生正在做的“海量多媒体数据库管理技术”项目需要一个对图象管理的模块，主要是数据库对象和图象文件之间的转换、显示和一些编辑操作，时间很紧，你目前在做的代码可否直接利用一下？</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恐怕有难度，我不清楚</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最好能够模块化强一些，你做的东西两边都能用，我这边比较急，一周后就要，我可以给你增加</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个人一起做。</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可是</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没有关系，就这样决定了，这是一次锻炼机会。我再帮你找一个这方面的专家，你可以请教他。下周这个时间我会再来。</a:t>
            </a:r>
          </a:p>
          <a:p>
            <a:pPr eaLnBrk="1" hangingPunct="1"/>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感觉头脑里面“海量”、“</a:t>
            </a:r>
            <a:r>
              <a:rPr kumimoji="1" lang="en-US" altLang="zh-CN" dirty="0" smtClean="0">
                <a:solidFill>
                  <a:schemeClr val="tx1"/>
                </a:solidFill>
                <a:latin typeface="Times New Roman" panose="02020603050405020304" pitchFamily="18" charset="0"/>
                <a:cs typeface="Times New Roman" panose="02020603050405020304" pitchFamily="18" charset="0"/>
              </a:rPr>
              <a:t>JPG”</a:t>
            </a:r>
            <a:r>
              <a:rPr kumimoji="1" lang="zh-CN" altLang="en-US" dirty="0" smtClean="0">
                <a:solidFill>
                  <a:schemeClr val="tx1"/>
                </a:solidFill>
                <a:latin typeface="Times New Roman" panose="02020603050405020304" pitchFamily="18" charset="0"/>
                <a:cs typeface="Times New Roman" panose="02020603050405020304" pitchFamily="18" charset="0"/>
              </a:rPr>
              <a:t>、”编辑“、”图片库“、”一周时间“等等交织在一起，剪不清，理还乱。于是他准备去请教一下专家</a:t>
            </a:r>
            <a:r>
              <a:rPr kumimoji="1" lang="en-US" altLang="zh-CN" dirty="0" smtClean="0">
                <a:solidFill>
                  <a:schemeClr val="tx1"/>
                </a:solidFill>
                <a:latin typeface="Times New Roman" panose="02020603050405020304" pitchFamily="18" charset="0"/>
                <a:cs typeface="Times New Roman" panose="02020603050405020304" pitchFamily="18" charset="0"/>
              </a:rPr>
              <a:t>E</a:t>
            </a:r>
            <a:r>
              <a:rPr kumimoji="1" lang="zh-CN" altLang="en-US" dirty="0" smtClean="0">
                <a:solidFill>
                  <a:schemeClr val="tx1"/>
                </a:solidFill>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65984"/>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实际情况</a:t>
            </a:r>
            <a:r>
              <a:rPr lang="en-US" altLang="zh-CN" dirty="0">
                <a:solidFill>
                  <a:srgbClr val="C00000"/>
                </a:solidFill>
                <a:latin typeface="华文新魏" panose="02010800040101010101" pitchFamily="2" charset="-122"/>
                <a:ea typeface="华文新魏" panose="02010800040101010101" pitchFamily="2" charset="-122"/>
              </a:rPr>
              <a:t>3(</a:t>
            </a:r>
            <a:r>
              <a:rPr lang="zh-CN" altLang="en-US" dirty="0">
                <a:solidFill>
                  <a:srgbClr val="C00000"/>
                </a:solidFill>
                <a:latin typeface="华文新魏" panose="02010800040101010101" pitchFamily="2" charset="-122"/>
                <a:ea typeface="华文新魏" panose="02010800040101010101" pitchFamily="2" charset="-122"/>
              </a:rPr>
              <a:t>续</a:t>
            </a:r>
            <a:r>
              <a:rPr lang="en-US" altLang="zh-CN" dirty="0">
                <a:solidFill>
                  <a:srgbClr val="C00000"/>
                </a:solidFill>
                <a:latin typeface="华文新魏" panose="02010800040101010101" pitchFamily="2" charset="-122"/>
                <a:ea typeface="华文新魏" panose="02010800040101010101" pitchFamily="2" charset="-122"/>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t>E</a:t>
            </a:r>
            <a:r>
              <a:rPr lang="zh-CN" altLang="en-US" dirty="0" smtClean="0"/>
              <a:t>听了</a:t>
            </a:r>
            <a:r>
              <a:rPr lang="en-US" altLang="zh-CN" dirty="0" smtClean="0"/>
              <a:t>S</a:t>
            </a:r>
            <a:r>
              <a:rPr lang="zh-CN" altLang="en-US" dirty="0" smtClean="0"/>
              <a:t>说的情况，帮他画了两个图。</a:t>
            </a:r>
          </a:p>
          <a:p>
            <a:pPr lvl="1" eaLnBrk="1" hangingPunct="1"/>
            <a:r>
              <a:rPr lang="zh-CN" altLang="en-US" b="1" dirty="0" smtClean="0">
                <a:solidFill>
                  <a:srgbClr val="C00000"/>
                </a:solidFill>
              </a:rPr>
              <a:t>用例模型：</a:t>
            </a:r>
            <a:r>
              <a:rPr lang="zh-CN" altLang="en-US" b="1" dirty="0" smtClean="0">
                <a:solidFill>
                  <a:srgbClr val="0000FF"/>
                </a:solidFill>
                <a:latin typeface="楷体" panose="02010609060101010101" pitchFamily="49" charset="-122"/>
                <a:ea typeface="楷体" panose="02010609060101010101" pitchFamily="49" charset="-122"/>
              </a:rPr>
              <a:t>用于说清两个用户到底要什么</a:t>
            </a:r>
          </a:p>
          <a:p>
            <a:pPr lvl="1" eaLnBrk="1" hangingPunct="1"/>
            <a:r>
              <a:rPr lang="zh-CN" altLang="en-US" b="1" dirty="0" smtClean="0">
                <a:solidFill>
                  <a:srgbClr val="C00000"/>
                </a:solidFill>
              </a:rPr>
              <a:t>领域模型：</a:t>
            </a:r>
            <a:r>
              <a:rPr lang="zh-CN" altLang="en-US" b="1" dirty="0">
                <a:solidFill>
                  <a:srgbClr val="0000FF"/>
                </a:solidFill>
                <a:latin typeface="楷体" panose="02010609060101010101" pitchFamily="49" charset="-122"/>
                <a:ea typeface="楷体" panose="02010609060101010101" pitchFamily="49" charset="-122"/>
              </a:rPr>
              <a:t>分析业务模型图中的名次和动词</a:t>
            </a:r>
          </a:p>
          <a:p>
            <a:pPr eaLnBrk="1" hangingPunct="1"/>
            <a:endParaRPr lang="zh-CN" altLang="en-US" dirty="0" smtClean="0"/>
          </a:p>
          <a:p>
            <a:pPr lvl="1" eaLnBrk="1" hangingPunct="1"/>
            <a:endParaRPr lang="zh-CN" altLang="en-US" dirty="0" smtClean="0"/>
          </a:p>
          <a:p>
            <a:pPr eaLnBrk="1" hangingPunct="1"/>
            <a:endParaRPr lang="en-US" altLang="zh-CN"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9" y="2902942"/>
            <a:ext cx="4131301" cy="3118346"/>
          </a:xfrm>
          <a:prstGeom prst="rect">
            <a:avLst/>
          </a:prstGeom>
          <a:noFill/>
          <a:ln w="6350">
            <a:solidFill>
              <a:srgbClr val="66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1158" r="1433"/>
          <a:stretch/>
        </p:blipFill>
        <p:spPr bwMode="auto">
          <a:xfrm>
            <a:off x="4211960" y="2903604"/>
            <a:ext cx="4896544" cy="3118346"/>
          </a:xfrm>
          <a:prstGeom prst="rect">
            <a:avLst/>
          </a:prstGeom>
          <a:noFill/>
          <a:ln w="6350">
            <a:solidFill>
              <a:srgbClr val="66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noChangeArrowheads="1"/>
          </p:cNvSpPr>
          <p:nvPr/>
        </p:nvSpPr>
        <p:spPr bwMode="auto">
          <a:xfrm>
            <a:off x="3708400" y="5467350"/>
            <a:ext cx="287338" cy="217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079358864"/>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3"/>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实际情况</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续</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4" name="Rectangle 4"/>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en-US" altLang="zh-CN" dirty="0" smtClean="0">
                <a:solidFill>
                  <a:schemeClr val="tx1"/>
                </a:solidFill>
                <a:latin typeface="Times New Roman" panose="02020603050405020304" pitchFamily="18" charset="0"/>
                <a:cs typeface="Times New Roman" panose="02020603050405020304" pitchFamily="18" charset="0"/>
              </a:rPr>
              <a:t>E</a:t>
            </a:r>
            <a:r>
              <a:rPr kumimoji="1" lang="zh-CN" altLang="en-US" dirty="0" smtClean="0">
                <a:solidFill>
                  <a:schemeClr val="tx1"/>
                </a:solidFill>
                <a:latin typeface="Times New Roman" panose="02020603050405020304" pitchFamily="18" charset="0"/>
                <a:cs typeface="Times New Roman" panose="02020603050405020304" pitchFamily="18" charset="0"/>
              </a:rPr>
              <a:t>要求</a:t>
            </a:r>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自己再画这样几张图：对于用例模型中的每一个用例，使用类图中的类说明业务中数据对象</a:t>
            </a:r>
            <a:r>
              <a:rPr kumimoji="1" lang="en-US" altLang="zh-CN" dirty="0" smtClean="0">
                <a:solidFill>
                  <a:schemeClr val="tx1"/>
                </a:solidFill>
                <a:latin typeface="Times New Roman" panose="02020603050405020304" pitchFamily="18" charset="0"/>
                <a:cs typeface="Times New Roman" panose="02020603050405020304" pitchFamily="18" charset="0"/>
              </a:rPr>
              <a:t>(</a:t>
            </a:r>
            <a:r>
              <a:rPr kumimoji="1" lang="zh-CN" altLang="en-US" dirty="0" smtClean="0">
                <a:solidFill>
                  <a:schemeClr val="tx1"/>
                </a:solidFill>
                <a:latin typeface="Times New Roman" panose="02020603050405020304" pitchFamily="18" charset="0"/>
                <a:cs typeface="Times New Roman" panose="02020603050405020304" pitchFamily="18" charset="0"/>
              </a:rPr>
              <a:t>类对象</a:t>
            </a:r>
            <a:r>
              <a:rPr kumimoji="1" lang="en-US" altLang="zh-CN" dirty="0" smtClean="0">
                <a:solidFill>
                  <a:schemeClr val="tx1"/>
                </a:solidFill>
                <a:latin typeface="Times New Roman" panose="02020603050405020304" pitchFamily="18" charset="0"/>
                <a:cs typeface="Times New Roman" panose="02020603050405020304" pitchFamily="18" charset="0"/>
              </a:rPr>
              <a:t>)</a:t>
            </a:r>
            <a:r>
              <a:rPr kumimoji="1" lang="zh-CN" altLang="en-US" dirty="0" smtClean="0">
                <a:solidFill>
                  <a:schemeClr val="tx1"/>
                </a:solidFill>
                <a:latin typeface="Times New Roman" panose="02020603050405020304" pitchFamily="18" charset="0"/>
                <a:cs typeface="Times New Roman" panose="02020603050405020304" pitchFamily="18" charset="0"/>
              </a:rPr>
              <a:t>之间的关联关系</a:t>
            </a:r>
          </a:p>
          <a:p>
            <a:pPr eaLnBrk="1" hangingPunct="1"/>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试着这样做了，</a:t>
            </a:r>
            <a:r>
              <a:rPr kumimoji="1" lang="zh-CN" altLang="en-US" dirty="0">
                <a:solidFill>
                  <a:schemeClr val="tx1"/>
                </a:solidFill>
                <a:latin typeface="Times New Roman" panose="02020603050405020304" pitchFamily="18" charset="0"/>
                <a:cs typeface="Times New Roman" panose="02020603050405020304" pitchFamily="18" charset="0"/>
              </a:rPr>
              <a:t>很</a:t>
            </a:r>
            <a:r>
              <a:rPr kumimoji="1" lang="zh-CN" altLang="en-US" dirty="0" smtClean="0">
                <a:solidFill>
                  <a:schemeClr val="tx1"/>
                </a:solidFill>
                <a:latin typeface="Times New Roman" panose="02020603050405020304" pitchFamily="18" charset="0"/>
                <a:cs typeface="Times New Roman" panose="02020603050405020304" pitchFamily="18" charset="0"/>
              </a:rPr>
              <a:t>快根据自己画的</a:t>
            </a:r>
            <a:r>
              <a:rPr kumimoji="1" lang="en-US" altLang="zh-CN" dirty="0" smtClean="0">
                <a:solidFill>
                  <a:schemeClr val="tx1"/>
                </a:solidFill>
                <a:latin typeface="Times New Roman" panose="02020603050405020304" pitchFamily="18" charset="0"/>
                <a:cs typeface="Times New Roman" panose="02020603050405020304" pitchFamily="18" charset="0"/>
              </a:rPr>
              <a:t>8</a:t>
            </a:r>
            <a:r>
              <a:rPr kumimoji="1" lang="zh-CN" altLang="en-US" dirty="0" smtClean="0">
                <a:solidFill>
                  <a:schemeClr val="tx1"/>
                </a:solidFill>
                <a:latin typeface="Times New Roman" panose="02020603050405020304" pitchFamily="18" charset="0"/>
                <a:cs typeface="Times New Roman" panose="02020603050405020304" pitchFamily="18" charset="0"/>
              </a:rPr>
              <a:t>张图进行了模块设计：</a:t>
            </a:r>
          </a:p>
          <a:p>
            <a:pPr lvl="1" eaLnBrk="1" hangingPunct="1"/>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图片文件类模块和图片库类模块</a:t>
            </a:r>
          </a:p>
          <a:p>
            <a:pPr lvl="1" eaLnBrk="1" hangingPunct="1"/>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图片格式解析器父类模块；</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个图片解析子类模块</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个文件格式</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和一个数据库格式</a:t>
            </a:r>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图片扫描管理器模块</a:t>
            </a:r>
          </a:p>
          <a:p>
            <a:pPr lvl="1" eaLnBrk="1" hangingPunct="1"/>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 </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图片编辑器模块</a:t>
            </a:r>
          </a:p>
          <a:p>
            <a:pPr lvl="1" eaLnBrk="1" hangingPunct="1"/>
            <a:r>
              <a:rPr kumimoji="1"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 </a:t>
            </a:r>
            <a:r>
              <a:rPr kumimoji="1"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图片显示器模块</a:t>
            </a:r>
          </a:p>
          <a:p>
            <a:pPr eaLnBrk="1" hangingPunct="1"/>
            <a:r>
              <a:rPr kumimoji="1" lang="en-US" altLang="zh-CN" dirty="0" smtClean="0">
                <a:solidFill>
                  <a:schemeClr val="tx1"/>
                </a:solidFill>
                <a:latin typeface="Times New Roman" panose="02020603050405020304" pitchFamily="18" charset="0"/>
                <a:cs typeface="Times New Roman" panose="02020603050405020304" pitchFamily="18" charset="0"/>
              </a:rPr>
              <a:t>S</a:t>
            </a:r>
            <a:r>
              <a:rPr kumimoji="1" lang="zh-CN" altLang="en-US" dirty="0" smtClean="0">
                <a:solidFill>
                  <a:schemeClr val="tx1"/>
                </a:solidFill>
                <a:latin typeface="Times New Roman" panose="02020603050405020304" pitchFamily="18" charset="0"/>
                <a:cs typeface="Times New Roman" panose="02020603050405020304" pitchFamily="18" charset="0"/>
              </a:rPr>
              <a:t>发现在网上有很多现成的图片扫描管理控件和图片编辑控件，完全满足要求，他自己花了一天一夜的时间编写了图片文件类模块和图片格式解析器父类，以及数据库解析子类，剩下的几天，他和老师新来的同学一起完成了剩余的模块。</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729734"/>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AutoShape 3"/>
          <p:cNvSpPr>
            <a:spLocks noChangeArrowheads="1"/>
          </p:cNvSpPr>
          <p:nvPr/>
        </p:nvSpPr>
        <p:spPr bwMode="auto">
          <a:xfrm>
            <a:off x="7019925" y="2637334"/>
            <a:ext cx="288925" cy="1655762"/>
          </a:xfrm>
          <a:prstGeom prst="downArrow">
            <a:avLst>
              <a:gd name="adj1" fmla="val 50000"/>
              <a:gd name="adj2" fmla="val 143269"/>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5486400" y="4365104"/>
            <a:ext cx="336232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en-US" altLang="zh-CN" sz="2400" b="1" dirty="0">
                <a:solidFill>
                  <a:srgbClr val="FF0000"/>
                </a:solidFill>
                <a:latin typeface="Times New Roman" panose="02020603050405020304" pitchFamily="18" charset="0"/>
                <a:cs typeface="Times New Roman" panose="02020603050405020304" pitchFamily="18" charset="0"/>
              </a:rPr>
              <a:t>RAD Process</a:t>
            </a:r>
          </a:p>
          <a:p>
            <a:pPr algn="ctr" eaLnBrk="1" hangingPunct="1">
              <a:spcBef>
                <a:spcPct val="20000"/>
              </a:spcBef>
            </a:pPr>
            <a:r>
              <a:rPr kumimoji="1" lang="en-US" altLang="zh-CN" sz="2400" b="1" dirty="0">
                <a:solidFill>
                  <a:srgbClr val="FF0000"/>
                </a:solidFill>
                <a:latin typeface="Times New Roman" panose="02020603050405020304" pitchFamily="18" charset="0"/>
                <a:cs typeface="Times New Roman" panose="02020603050405020304" pitchFamily="18" charset="0"/>
              </a:rPr>
              <a:t>&amp;</a:t>
            </a:r>
          </a:p>
          <a:p>
            <a:pPr algn="ctr" eaLnBrk="1" hangingPunct="1">
              <a:spcBef>
                <a:spcPct val="20000"/>
              </a:spcBef>
            </a:pPr>
            <a:r>
              <a:rPr kumimoji="1" lang="en-US" altLang="zh-CN" sz="2400" b="1" dirty="0">
                <a:solidFill>
                  <a:srgbClr val="FF0000"/>
                </a:solidFill>
                <a:latin typeface="Times New Roman" panose="02020603050405020304" pitchFamily="18" charset="0"/>
                <a:cs typeface="Times New Roman" panose="02020603050405020304" pitchFamily="18" charset="0"/>
              </a:rPr>
              <a:t>Reuse-based Process</a:t>
            </a:r>
          </a:p>
          <a:p>
            <a:pPr algn="ctr" eaLnBrk="1" hangingPunct="1">
              <a:spcBef>
                <a:spcPct val="20000"/>
              </a:spcBef>
            </a:pPr>
            <a:endParaRPr kumimoji="1" lang="en-US" altLang="zh-CN" sz="2400" b="1" dirty="0">
              <a:latin typeface="Times New Roman" panose="02020603050405020304" pitchFamily="18" charset="0"/>
              <a:cs typeface="Times New Roman" panose="02020603050405020304" pitchFamily="18" charset="0"/>
            </a:endParaRPr>
          </a:p>
        </p:txBody>
      </p:sp>
      <p:sp>
        <p:nvSpPr>
          <p:cNvPr id="5" name="Rectangle 5"/>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实际情况</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续</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6" name="Rectangle 6"/>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一周过去了，他将图片文件类模块、图片格式解析器父类模块、数据库解析子类，以及自己封装的图片编辑器交给了自己的老师，而由于每一个模块都是相对独立的，即使开始的用户要求他修改图片显示、图片库、扫描，也不会影响他现在的工作代码。</a:t>
            </a:r>
          </a:p>
        </p:txBody>
      </p:sp>
      <p:pic>
        <p:nvPicPr>
          <p:cNvPr id="7" name="Picture 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113" y="2780928"/>
            <a:ext cx="4176712"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8"/>
          <p:cNvSpPr>
            <a:spLocks noChangeArrowheads="1"/>
          </p:cNvSpPr>
          <p:nvPr/>
        </p:nvSpPr>
        <p:spPr bwMode="auto">
          <a:xfrm>
            <a:off x="1403350" y="5084763"/>
            <a:ext cx="1438275" cy="901700"/>
          </a:xfrm>
          <a:prstGeom prst="irregularSeal2">
            <a:avLst/>
          </a:prstGeom>
          <a:gradFill rotWithShape="0">
            <a:gsLst>
              <a:gs pos="0">
                <a:schemeClr val="bg1"/>
              </a:gs>
              <a:gs pos="100000">
                <a:srgbClr val="FF6600"/>
              </a:gs>
            </a:gsLst>
            <a:path path="shape">
              <a:fillToRect l="50000" t="50000" r="50000" b="50000"/>
            </a:path>
          </a:gra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hlink"/>
                </a:solidFill>
                <a:latin typeface="Times New Roman" panose="02020603050405020304" pitchFamily="18" charset="0"/>
                <a:cs typeface="Times New Roman" panose="02020603050405020304" pitchFamily="18" charset="0"/>
              </a:rPr>
              <a:t>Reuse</a:t>
            </a:r>
          </a:p>
        </p:txBody>
      </p:sp>
    </p:spTree>
    <p:extLst>
      <p:ext uri="{BB962C8B-B14F-4D97-AF65-F5344CB8AC3E}">
        <p14:creationId xmlns:p14="http://schemas.microsoft.com/office/powerpoint/2010/main" val="2122224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subTnLst>
                                    <p:audio>
                                      <p:cMediaNode>
                                        <p:cTn display="0" masterRel="sameClick">
                                          <p:stCondLst>
                                            <p:cond evt="begin" delay="0">
                                              <p:tn val="18"/>
                                            </p:cond>
                                          </p:stCondLst>
                                          <p:endCondLst>
                                            <p:cond evt="onStopAudio" delay="0">
                                              <p:tgtEl>
                                                <p:sldTgt/>
                                              </p:tgtEl>
                                            </p:cond>
                                          </p:endCondLst>
                                        </p:cTn>
                                        <p:tgtEl>
                                          <p:sndTgt r:embed="rId3" name="PROJCTOR.WAV"/>
                                        </p:tgtEl>
                                      </p:cMediaNode>
                                    </p:audio>
                                  </p:sub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strVal val="4/3*#ppt_w"/>
                                          </p:val>
                                        </p:tav>
                                        <p:tav tm="100000">
                                          <p:val>
                                            <p:strVal val="#ppt_w"/>
                                          </p:val>
                                        </p:tav>
                                      </p:tavLst>
                                    </p:anim>
                                    <p:anim calcmode="lin" valueType="num">
                                      <p:cBhvr>
                                        <p:cTn id="26" dur="500" fill="hold"/>
                                        <p:tgtEl>
                                          <p:spTgt spid="9"/>
                                        </p:tgtEl>
                                        <p:attrNameLst>
                                          <p:attrName>ppt_h</p:attrName>
                                        </p:attrNameLst>
                                      </p:cBhvr>
                                      <p:tavLst>
                                        <p:tav tm="0">
                                          <p:val>
                                            <p:strVal val="4/3*#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537" y="619472"/>
            <a:ext cx="8224588"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构造一所房子</a:t>
            </a:r>
            <a:r>
              <a:rPr lang="en-US" altLang="zh-CN" dirty="0">
                <a:solidFill>
                  <a:srgbClr val="C00000"/>
                </a:solidFill>
                <a:latin typeface="华文新魏" panose="02010800040101010101" pitchFamily="2" charset="-122"/>
                <a:ea typeface="华文新魏" panose="02010800040101010101" pitchFamily="2" charset="-122"/>
              </a:rPr>
              <a:t>…</a:t>
            </a:r>
          </a:p>
        </p:txBody>
      </p:sp>
      <p:grpSp>
        <p:nvGrpSpPr>
          <p:cNvPr id="4" name="Group 3"/>
          <p:cNvGrpSpPr>
            <a:grpSpLocks/>
          </p:cNvGrpSpPr>
          <p:nvPr/>
        </p:nvGrpSpPr>
        <p:grpSpPr bwMode="auto">
          <a:xfrm>
            <a:off x="665163" y="1412776"/>
            <a:ext cx="7745412" cy="4876800"/>
            <a:chOff x="428" y="790"/>
            <a:chExt cx="4879" cy="3072"/>
          </a:xfrm>
        </p:grpSpPr>
        <p:graphicFrame>
          <p:nvGraphicFramePr>
            <p:cNvPr id="5" name="Object 4"/>
            <p:cNvGraphicFramePr>
              <a:graphicFrameLocks noChangeAspect="1"/>
            </p:cNvGraphicFramePr>
            <p:nvPr/>
          </p:nvGraphicFramePr>
          <p:xfrm>
            <a:off x="1987" y="1933"/>
            <a:ext cx="1824" cy="1134"/>
          </p:xfrm>
          <a:graphic>
            <a:graphicData uri="http://schemas.openxmlformats.org/presentationml/2006/ole">
              <mc:AlternateContent xmlns:mc="http://schemas.openxmlformats.org/markup-compatibility/2006">
                <mc:Choice xmlns:v="urn:schemas-microsoft-com:vml" Requires="v">
                  <p:oleObj spid="_x0000_s112912" name="Clip" r:id="rId4" imgW="1828800" imgH="1136599" progId="MS_ClipArt_Gallery.2">
                    <p:embed/>
                  </p:oleObj>
                </mc:Choice>
                <mc:Fallback>
                  <p:oleObj name="Clip" r:id="rId4" imgW="1828800" imgH="1136599" progId="MS_ClipArt_Gallery.2">
                    <p:embed/>
                    <p:pic>
                      <p:nvPicPr>
                        <p:cNvPr id="1434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 y="1933"/>
                          <a:ext cx="1824" cy="1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552" y="790"/>
            <a:ext cx="1413" cy="1044"/>
          </p:xfrm>
          <a:graphic>
            <a:graphicData uri="http://schemas.openxmlformats.org/presentationml/2006/ole">
              <mc:AlternateContent xmlns:mc="http://schemas.openxmlformats.org/markup-compatibility/2006">
                <mc:Choice xmlns:v="urn:schemas-microsoft-com:vml" Requires="v">
                  <p:oleObj spid="_x0000_s112913" name="Clip" r:id="rId6" imgW="1805026" imgH="1333195" progId="MS_ClipArt_Gallery.2">
                    <p:embed/>
                  </p:oleObj>
                </mc:Choice>
                <mc:Fallback>
                  <p:oleObj name="Clip" r:id="rId6" imgW="1805026" imgH="1333195" progId="MS_ClipArt_Gallery.2">
                    <p:embed/>
                    <p:pic>
                      <p:nvPicPr>
                        <p:cNvPr id="1434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 y="790"/>
                          <a:ext cx="1413" cy="1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3929" y="2201"/>
            <a:ext cx="1378" cy="1661"/>
          </p:xfrm>
          <a:graphic>
            <a:graphicData uri="http://schemas.openxmlformats.org/presentationml/2006/ole">
              <mc:AlternateContent xmlns:mc="http://schemas.openxmlformats.org/markup-compatibility/2006">
                <mc:Choice xmlns:v="urn:schemas-microsoft-com:vml" Requires="v">
                  <p:oleObj spid="_x0000_s112914" name="Clip" r:id="rId8" imgW="1424635" imgH="1717243" progId="MS_ClipArt_Gallery.2">
                    <p:embed/>
                  </p:oleObj>
                </mc:Choice>
                <mc:Fallback>
                  <p:oleObj name="Clip" r:id="rId8" imgW="1424635" imgH="1717243" progId="MS_ClipArt_Gallery.2">
                    <p:embed/>
                    <p:pic>
                      <p:nvPicPr>
                        <p:cNvPr id="1434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9" y="2201"/>
                          <a:ext cx="1378" cy="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p:cNvSpPr txBox="1">
              <a:spLocks noChangeArrowheads="1"/>
            </p:cNvSpPr>
            <p:nvPr/>
          </p:nvSpPr>
          <p:spPr bwMode="auto">
            <a:xfrm>
              <a:off x="3381" y="1379"/>
              <a:ext cx="974" cy="233"/>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38100">
                  <a:solidFill>
                    <a:schemeClr val="accent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defTabSz="911225">
                <a:defRPr>
                  <a:solidFill>
                    <a:schemeClr val="tx1"/>
                  </a:solidFill>
                  <a:latin typeface="Arial" panose="020B0604020202020204" pitchFamily="34" charset="0"/>
                  <a:ea typeface="宋体" panose="02010600030101010101" pitchFamily="2" charset="-122"/>
                </a:defRPr>
              </a:lvl1pPr>
              <a:lvl2pPr marL="742950" indent="-285750" defTabSz="911225">
                <a:defRPr>
                  <a:solidFill>
                    <a:schemeClr val="tx1"/>
                  </a:solidFill>
                  <a:latin typeface="Arial" panose="020B0604020202020204" pitchFamily="34" charset="0"/>
                  <a:ea typeface="宋体" panose="02010600030101010101" pitchFamily="2" charset="-122"/>
                </a:defRPr>
              </a:lvl2pPr>
              <a:lvl3pPr marL="1143000" indent="-228600" defTabSz="911225">
                <a:defRPr>
                  <a:solidFill>
                    <a:schemeClr val="tx1"/>
                  </a:solidFill>
                  <a:latin typeface="Arial" panose="020B0604020202020204" pitchFamily="34" charset="0"/>
                  <a:ea typeface="宋体" panose="02010600030101010101" pitchFamily="2" charset="-122"/>
                </a:defRPr>
              </a:lvl3pPr>
              <a:lvl4pPr marL="1600200" indent="-228600" defTabSz="911225">
                <a:defRPr>
                  <a:solidFill>
                    <a:schemeClr val="tx1"/>
                  </a:solidFill>
                  <a:latin typeface="Arial" panose="020B0604020202020204" pitchFamily="34" charset="0"/>
                  <a:ea typeface="宋体" panose="02010600030101010101" pitchFamily="2" charset="-122"/>
                </a:defRPr>
              </a:lvl4pPr>
              <a:lvl5pPr marL="2057400" indent="-228600" defTabSz="911225">
                <a:defRPr>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0033CC"/>
                  </a:solidFill>
                  <a:latin typeface="Times New Roman" panose="02020603050405020304" pitchFamily="18" charset="0"/>
                </a:rPr>
                <a:t>相同的目标</a:t>
              </a:r>
            </a:p>
          </p:txBody>
        </p:sp>
        <p:sp>
          <p:nvSpPr>
            <p:cNvPr id="10" name="Text Box 8"/>
            <p:cNvSpPr txBox="1">
              <a:spLocks noChangeArrowheads="1"/>
            </p:cNvSpPr>
            <p:nvPr/>
          </p:nvSpPr>
          <p:spPr bwMode="auto">
            <a:xfrm>
              <a:off x="428" y="3342"/>
              <a:ext cx="2044" cy="233"/>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38100">
                  <a:solidFill>
                    <a:schemeClr val="accent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defTabSz="911225">
                <a:defRPr>
                  <a:solidFill>
                    <a:schemeClr val="tx1"/>
                  </a:solidFill>
                  <a:latin typeface="Arial" panose="020B0604020202020204" pitchFamily="34" charset="0"/>
                  <a:ea typeface="宋体" panose="02010600030101010101" pitchFamily="2" charset="-122"/>
                </a:defRPr>
              </a:lvl1pPr>
              <a:lvl2pPr marL="742950" indent="-285750" defTabSz="911225">
                <a:defRPr>
                  <a:solidFill>
                    <a:schemeClr val="tx1"/>
                  </a:solidFill>
                  <a:latin typeface="Arial" panose="020B0604020202020204" pitchFamily="34" charset="0"/>
                  <a:ea typeface="宋体" panose="02010600030101010101" pitchFamily="2" charset="-122"/>
                </a:defRPr>
              </a:lvl2pPr>
              <a:lvl3pPr marL="1143000" indent="-228600" defTabSz="911225">
                <a:defRPr>
                  <a:solidFill>
                    <a:schemeClr val="tx1"/>
                  </a:solidFill>
                  <a:latin typeface="Arial" panose="020B0604020202020204" pitchFamily="34" charset="0"/>
                  <a:ea typeface="宋体" panose="02010600030101010101" pitchFamily="2" charset="-122"/>
                </a:defRPr>
              </a:lvl3pPr>
              <a:lvl4pPr marL="1600200" indent="-228600" defTabSz="911225">
                <a:defRPr>
                  <a:solidFill>
                    <a:schemeClr val="tx1"/>
                  </a:solidFill>
                  <a:latin typeface="Arial" panose="020B0604020202020204" pitchFamily="34" charset="0"/>
                  <a:ea typeface="宋体" panose="02010600030101010101" pitchFamily="2" charset="-122"/>
                </a:defRPr>
              </a:lvl4pPr>
              <a:lvl5pPr marL="2057400" indent="-228600" defTabSz="911225">
                <a:defRPr>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990000"/>
                  </a:solidFill>
                  <a:latin typeface="Times New Roman" panose="02020603050405020304" pitchFamily="18" charset="0"/>
                </a:rPr>
                <a:t>不同的活动与过程          </a:t>
              </a:r>
            </a:p>
          </p:txBody>
        </p:sp>
      </p:grpSp>
      <p:sp>
        <p:nvSpPr>
          <p:cNvPr id="11" name="Line 9"/>
          <p:cNvSpPr>
            <a:spLocks noChangeShapeType="1"/>
          </p:cNvSpPr>
          <p:nvPr/>
        </p:nvSpPr>
        <p:spPr bwMode="auto">
          <a:xfrm flipH="1" flipV="1">
            <a:off x="3276600" y="2297113"/>
            <a:ext cx="17272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flipH="1">
            <a:off x="5148263" y="2873375"/>
            <a:ext cx="6477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6804025" y="2873375"/>
            <a:ext cx="504825"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flipH="1" flipV="1">
            <a:off x="1835150" y="3305175"/>
            <a:ext cx="288925" cy="2089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V="1">
            <a:off x="2843213" y="5178425"/>
            <a:ext cx="433387"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3203575" y="5754688"/>
            <a:ext cx="28813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2978064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467543" y="619472"/>
            <a:ext cx="8152581"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黑盒过程与白盒过程</a:t>
            </a:r>
          </a:p>
        </p:txBody>
      </p:sp>
      <p:sp>
        <p:nvSpPr>
          <p:cNvPr id="4" name="Rectangle 3"/>
          <p:cNvSpPr txBox="1">
            <a:spLocks noChangeArrowheads="1"/>
          </p:cNvSpPr>
          <p:nvPr/>
        </p:nvSpPr>
        <p:spPr>
          <a:xfrm>
            <a:off x="533400" y="1630263"/>
            <a:ext cx="7772400" cy="4823073"/>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存在的问题：</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要求开发之前需求被充分理解</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与客户的交互只在开始</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需求</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和最后</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发布</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类似于产品制造过程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而实际情况完全不是这样</a:t>
            </a:r>
          </a:p>
        </p:txBody>
      </p:sp>
      <p:pic>
        <p:nvPicPr>
          <p:cNvPr id="5" name="Picture 4" descr="require2"/>
          <p:cNvPicPr>
            <a:picLocks noChangeAspect="1" noChangeArrowheads="1"/>
          </p:cNvPicPr>
          <p:nvPr/>
        </p:nvPicPr>
        <p:blipFill>
          <a:blip r:embed="rId3" cstate="print">
            <a:extLst>
              <a:ext uri="{28A0092B-C50C-407E-A947-70E740481C1C}">
                <a14:useLocalDpi xmlns:a14="http://schemas.microsoft.com/office/drawing/2010/main" val="0"/>
              </a:ext>
            </a:extLst>
          </a:blip>
          <a:srcRect l="11270" t="8939" r="15434" b="21629"/>
          <a:stretch>
            <a:fillRect/>
          </a:stretch>
        </p:blipFill>
        <p:spPr bwMode="auto">
          <a:xfrm>
            <a:off x="1763713" y="1700808"/>
            <a:ext cx="56165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35938"/>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p:cNvSpPr txBox="1">
            <a:spLocks noChangeArrowheads="1"/>
          </p:cNvSpPr>
          <p:nvPr/>
        </p:nvSpPr>
        <p:spPr>
          <a:xfrm>
            <a:off x="467543" y="619472"/>
            <a:ext cx="8152581"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黑盒过程与白盒过程</a:t>
            </a:r>
          </a:p>
        </p:txBody>
      </p:sp>
      <p:sp>
        <p:nvSpPr>
          <p:cNvPr id="7" name="Rectangle 3"/>
          <p:cNvSpPr txBox="1">
            <a:spLocks noChangeArrowheads="1"/>
          </p:cNvSpPr>
          <p:nvPr/>
        </p:nvSpPr>
        <p:spPr>
          <a:xfrm>
            <a:off x="533400" y="1628800"/>
            <a:ext cx="8286750" cy="482453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优点：</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通过改进可见性来减少风险</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在开发过程中，通过不断地获得顾客的回馈允许变更</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类似于服务过程</a:t>
            </a:r>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1592" t="7121" r="17499" b="6053"/>
          <a:stretch>
            <a:fillRect/>
          </a:stretch>
        </p:blipFill>
        <p:spPr bwMode="auto">
          <a:xfrm>
            <a:off x="1798638" y="1556792"/>
            <a:ext cx="554513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8434239"/>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软件过程模型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963192562"/>
              </p:ext>
            </p:extLst>
          </p:nvPr>
        </p:nvGraphicFramePr>
        <p:xfrm>
          <a:off x="4859338" y="1918047"/>
          <a:ext cx="4249737" cy="3482975"/>
        </p:xfrm>
        <a:graphic>
          <a:graphicData uri="http://schemas.openxmlformats.org/presentationml/2006/ole">
            <mc:AlternateContent xmlns:mc="http://schemas.openxmlformats.org/markup-compatibility/2006">
              <mc:Choice xmlns:v="urn:schemas-microsoft-com:vml" Requires="v">
                <p:oleObj spid="_x0000_s113756" name="演示文稿" r:id="rId4" imgW="3843647" imgH="2883344" progId="PowerPoint.Show.8">
                  <p:embed/>
                </p:oleObj>
              </mc:Choice>
              <mc:Fallback>
                <p:oleObj name="演示文稿" r:id="rId4" imgW="3843647" imgH="2883344" progId="PowerPoint.Show.8">
                  <p:embed/>
                  <p:pic>
                    <p:nvPicPr>
                      <p:cNvPr id="20482" name="Object 5">
                        <a:hlinkClick r:id="" action="ppaction://ole?verb=0"/>
                      </p:cNvPr>
                      <p:cNvPicPr>
                        <a:picLocks noChangeAspect="1" noChangeArrowheads="1"/>
                      </p:cNvPicPr>
                      <p:nvPr/>
                    </p:nvPicPr>
                    <p:blipFill>
                      <a:blip r:embed="rId5"/>
                      <a:srcRect l="4723" t="2130" r="16528" b="11806"/>
                      <a:stretch>
                        <a:fillRect/>
                      </a:stretch>
                    </p:blipFill>
                    <p:spPr bwMode="auto">
                      <a:xfrm>
                        <a:off x="4859338" y="1918047"/>
                        <a:ext cx="4249737" cy="348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软件过程的典型阶段</a:t>
            </a:r>
          </a:p>
        </p:txBody>
      </p:sp>
      <p:sp>
        <p:nvSpPr>
          <p:cNvPr id="9"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Dream(</a:t>
            </a:r>
            <a:r>
              <a:rPr lang="zh-CN" altLang="en-US" dirty="0" smtClean="0">
                <a:latin typeface="Times New Roman" panose="02020603050405020304" pitchFamily="18" charset="0"/>
                <a:cs typeface="Times New Roman" panose="02020603050405020304" pitchFamily="18" charset="0"/>
              </a:rPr>
              <a:t>提出设想</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Investigation(</a:t>
            </a:r>
            <a:r>
              <a:rPr lang="zh-CN" altLang="en-US" dirty="0" smtClean="0">
                <a:latin typeface="Times New Roman" panose="02020603050405020304" pitchFamily="18" charset="0"/>
                <a:cs typeface="Times New Roman" panose="02020603050405020304" pitchFamily="18" charset="0"/>
              </a:rPr>
              <a:t>深入调研</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Software Specification(</a:t>
            </a:r>
            <a:r>
              <a:rPr lang="zh-CN" altLang="en-US" dirty="0" smtClean="0">
                <a:latin typeface="Times New Roman" panose="02020603050405020304" pitchFamily="18" charset="0"/>
                <a:cs typeface="Times New Roman" panose="02020603050405020304" pitchFamily="18" charset="0"/>
              </a:rPr>
              <a:t>需求规格说明</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Software Design(</a:t>
            </a:r>
            <a:r>
              <a:rPr lang="zh-CN" altLang="en-US" dirty="0" smtClean="0">
                <a:latin typeface="Times New Roman" panose="02020603050405020304" pitchFamily="18" charset="0"/>
                <a:cs typeface="Times New Roman" panose="02020603050405020304" pitchFamily="18" charset="0"/>
              </a:rPr>
              <a:t>软件设计</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Software Implementation(</a:t>
            </a:r>
            <a:r>
              <a:rPr lang="zh-CN" altLang="en-US" dirty="0" smtClean="0">
                <a:latin typeface="Times New Roman" panose="02020603050405020304" pitchFamily="18" charset="0"/>
                <a:cs typeface="Times New Roman" panose="02020603050405020304" pitchFamily="18" charset="0"/>
              </a:rPr>
              <a:t>软件实现</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Software Deployment (</a:t>
            </a:r>
            <a:r>
              <a:rPr lang="zh-CN" altLang="en-US" dirty="0" smtClean="0">
                <a:latin typeface="Times New Roman" panose="02020603050405020304" pitchFamily="18" charset="0"/>
                <a:cs typeface="Times New Roman" panose="02020603050405020304" pitchFamily="18" charset="0"/>
              </a:rPr>
              <a:t>软件部署</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Software Validation(</a:t>
            </a:r>
            <a:r>
              <a:rPr lang="zh-CN" altLang="en-US" dirty="0" smtClean="0">
                <a:latin typeface="Times New Roman" panose="02020603050405020304" pitchFamily="18" charset="0"/>
                <a:cs typeface="Times New Roman" panose="02020603050405020304" pitchFamily="18" charset="0"/>
              </a:rPr>
              <a:t>软件验证</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Software Evolution(</a:t>
            </a:r>
            <a:r>
              <a:rPr lang="zh-CN" altLang="en-US" dirty="0" smtClean="0">
                <a:latin typeface="Times New Roman" panose="02020603050405020304" pitchFamily="18" charset="0"/>
                <a:cs typeface="Times New Roman" panose="02020603050405020304" pitchFamily="18" charset="0"/>
              </a:rPr>
              <a:t>软件演化</a:t>
            </a:r>
            <a:r>
              <a:rPr lang="en-US" altLang="zh-CN" dirty="0" smtClean="0">
                <a:latin typeface="Times New Roman" panose="02020603050405020304" pitchFamily="18" charset="0"/>
                <a:cs typeface="Times New Roman" panose="02020603050405020304" pitchFamily="18" charset="0"/>
              </a:rPr>
              <a:t>)</a:t>
            </a: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10" name="Picture 4" descr="BD19665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891435"/>
            <a:ext cx="30797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891758"/>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软件过程模型</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2051720" y="1340768"/>
            <a:ext cx="4896768" cy="511333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dirty="0" smtClean="0">
                <a:solidFill>
                  <a:schemeClr val="tx1"/>
                </a:solidFill>
                <a:latin typeface="Times New Roman" panose="02020603050405020304" pitchFamily="18" charset="0"/>
                <a:cs typeface="Times New Roman" panose="02020603050405020304" pitchFamily="18" charset="0"/>
              </a:rPr>
              <a:t>1 </a:t>
            </a:r>
            <a:r>
              <a:rPr lang="zh-CN" altLang="en-US" dirty="0" smtClean="0">
                <a:solidFill>
                  <a:schemeClr val="tx1"/>
                </a:solidFill>
                <a:latin typeface="Times New Roman" panose="02020603050405020304" pitchFamily="18" charset="0"/>
                <a:cs typeface="Times New Roman" panose="02020603050405020304" pitchFamily="18" charset="0"/>
              </a:rPr>
              <a:t>软件过程</a:t>
            </a:r>
          </a:p>
          <a:p>
            <a:pPr marL="0" indent="0"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2 </a:t>
            </a:r>
            <a:r>
              <a:rPr lang="zh-CN" altLang="en-US" dirty="0" smtClean="0">
                <a:solidFill>
                  <a:srgbClr val="C00000"/>
                </a:solidFill>
                <a:latin typeface="Times New Roman" panose="02020603050405020304" pitchFamily="18" charset="0"/>
                <a:cs typeface="Times New Roman" panose="02020603050405020304" pitchFamily="18" charset="0"/>
              </a:rPr>
              <a:t>典型软件过程模型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瀑布模型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增量过程模型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快速应用程序开发</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(RAD)</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演化过程模型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螺旋模型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原型模型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其他过程模型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形式化过程</a:t>
            </a:r>
          </a:p>
          <a:p>
            <a:pPr lvl="2"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软件复用过程</a:t>
            </a:r>
          </a:p>
          <a:p>
            <a:pPr marL="0" indent="0" eaLnBrk="1" hangingPunct="1">
              <a:buNone/>
            </a:pPr>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1841413066"/>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1972</TotalTime>
  <Words>4265</Words>
  <Application>Microsoft Office PowerPoint</Application>
  <PresentationFormat>全屏显示(4:3)</PresentationFormat>
  <Paragraphs>525</Paragraphs>
  <Slides>45</Slides>
  <Notes>45</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45</vt:i4>
      </vt:variant>
    </vt:vector>
  </HeadingPairs>
  <TitlesOfParts>
    <vt:vector size="60" baseType="lpstr">
      <vt:lpstr>仿宋_GB2312</vt:lpstr>
      <vt:lpstr>黑体</vt:lpstr>
      <vt:lpstr>华文行楷</vt:lpstr>
      <vt:lpstr>华文新魏</vt:lpstr>
      <vt:lpstr>楷体</vt:lpstr>
      <vt:lpstr>楷体_GB2312</vt:lpstr>
      <vt:lpstr>宋体</vt:lpstr>
      <vt:lpstr>Arial</vt:lpstr>
      <vt:lpstr>Book Antiqua</vt:lpstr>
      <vt:lpstr>Times New Roman</vt:lpstr>
      <vt:lpstr>Wingdings</vt:lpstr>
      <vt:lpstr>1_CITRUS</vt:lpstr>
      <vt:lpstr>2_CITRUS</vt:lpstr>
      <vt:lpstr>Clip</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119</cp:revision>
  <dcterms:modified xsi:type="dcterms:W3CDTF">2021-09-27T03:51:40Z</dcterms:modified>
</cp:coreProperties>
</file>