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6"/>
  </p:notesMasterIdLst>
  <p:handoutMasterIdLst>
    <p:handoutMasterId r:id="rId57"/>
  </p:handoutMasterIdLst>
  <p:sldIdLst>
    <p:sldId id="494" r:id="rId2"/>
    <p:sldId id="428" r:id="rId3"/>
    <p:sldId id="430" r:id="rId4"/>
    <p:sldId id="485" r:id="rId5"/>
    <p:sldId id="432" r:id="rId6"/>
    <p:sldId id="433" r:id="rId7"/>
    <p:sldId id="434" r:id="rId8"/>
    <p:sldId id="435" r:id="rId9"/>
    <p:sldId id="436" r:id="rId10"/>
    <p:sldId id="486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487" r:id="rId19"/>
    <p:sldId id="446" r:id="rId20"/>
    <p:sldId id="447" r:id="rId21"/>
    <p:sldId id="488" r:id="rId22"/>
    <p:sldId id="449" r:id="rId23"/>
    <p:sldId id="450" r:id="rId24"/>
    <p:sldId id="489" r:id="rId25"/>
    <p:sldId id="452" r:id="rId26"/>
    <p:sldId id="453" r:id="rId27"/>
    <p:sldId id="490" r:id="rId28"/>
    <p:sldId id="455" r:id="rId29"/>
    <p:sldId id="456" r:id="rId30"/>
    <p:sldId id="457" r:id="rId31"/>
    <p:sldId id="458" r:id="rId32"/>
    <p:sldId id="459" r:id="rId33"/>
    <p:sldId id="460" r:id="rId34"/>
    <p:sldId id="461" r:id="rId35"/>
    <p:sldId id="491" r:id="rId36"/>
    <p:sldId id="463" r:id="rId37"/>
    <p:sldId id="464" r:id="rId38"/>
    <p:sldId id="466" r:id="rId39"/>
    <p:sldId id="467" r:id="rId40"/>
    <p:sldId id="468" r:id="rId41"/>
    <p:sldId id="469" r:id="rId42"/>
    <p:sldId id="470" r:id="rId43"/>
    <p:sldId id="471" r:id="rId44"/>
    <p:sldId id="472" r:id="rId45"/>
    <p:sldId id="473" r:id="rId46"/>
    <p:sldId id="474" r:id="rId47"/>
    <p:sldId id="492" r:id="rId48"/>
    <p:sldId id="476" r:id="rId49"/>
    <p:sldId id="477" r:id="rId50"/>
    <p:sldId id="478" r:id="rId51"/>
    <p:sldId id="479" r:id="rId52"/>
    <p:sldId id="493" r:id="rId53"/>
    <p:sldId id="481" r:id="rId54"/>
    <p:sldId id="482" r:id="rId55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77777"/>
    <a:srgbClr val="66CC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5" autoAdjust="0"/>
    <p:restoredTop sz="79557" autoAdjust="0"/>
  </p:normalViewPr>
  <p:slideViewPr>
    <p:cSldViewPr>
      <p:cViewPr varScale="1">
        <p:scale>
          <a:sx n="66" d="100"/>
          <a:sy n="66" d="100"/>
        </p:scale>
        <p:origin x="2290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6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EC28C68B-E62A-4C2D-831A-304DDA1F42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4E8A6FDD-0BB8-4544-94BC-4119D65B2D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7444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054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455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4885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surgical team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：外科团队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backup programmer, admin, tool-smith, specialist: 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候补程序员、管理员、工具师、专家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/>
              <a:t>chaos</a:t>
            </a:r>
            <a:r>
              <a:rPr lang="zh-CN" altLang="en-US" dirty="0" smtClean="0"/>
              <a:t>英 </a:t>
            </a:r>
            <a:r>
              <a:rPr lang="en-US" altLang="zh-CN" dirty="0" smtClean="0"/>
              <a:t>[ˈ</a:t>
            </a:r>
            <a:r>
              <a:rPr lang="en-US" altLang="zh-CN" dirty="0" err="1" smtClean="0"/>
              <a:t>keɪɒs</a:t>
            </a:r>
            <a:r>
              <a:rPr lang="en-US" altLang="zh-CN" dirty="0" smtClean="0"/>
              <a:t>]   </a:t>
            </a:r>
            <a:r>
              <a:rPr lang="zh-CN" altLang="en-US" dirty="0" smtClean="0"/>
              <a:t>美 </a:t>
            </a:r>
            <a:r>
              <a:rPr lang="en-US" altLang="zh-CN" dirty="0" smtClean="0"/>
              <a:t>[ˈ</a:t>
            </a:r>
            <a:r>
              <a:rPr lang="en-US" altLang="zh-CN" dirty="0" err="1" smtClean="0"/>
              <a:t>keɪɑːs</a:t>
            </a:r>
            <a:r>
              <a:rPr lang="en-US" altLang="zh-CN" dirty="0" smtClean="0"/>
              <a:t>]  n.</a:t>
            </a:r>
            <a:r>
              <a:rPr lang="zh-CN" altLang="en-US" dirty="0" smtClean="0"/>
              <a:t>混乱</a:t>
            </a:r>
            <a:r>
              <a:rPr lang="en-US" altLang="zh-CN" dirty="0" smtClean="0"/>
              <a:t>;</a:t>
            </a:r>
            <a:r>
              <a:rPr lang="zh-CN" altLang="en-US" dirty="0" smtClean="0"/>
              <a:t>杂乱</a:t>
            </a:r>
            <a:r>
              <a:rPr lang="en-US" altLang="zh-CN" dirty="0" smtClean="0"/>
              <a:t>;</a:t>
            </a:r>
            <a:r>
              <a:rPr lang="zh-CN" altLang="en-US" dirty="0" smtClean="0"/>
              <a:t>紊乱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321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8585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Arranger</a:t>
            </a:r>
            <a:r>
              <a:rPr lang="zh-CN" altLang="en-US" dirty="0" smtClean="0"/>
              <a:t>英 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əˈreɪndʒə</a:t>
            </a:r>
            <a:r>
              <a:rPr lang="en-US" altLang="zh-CN" dirty="0" smtClean="0"/>
              <a:t>(r)]   </a:t>
            </a:r>
            <a:r>
              <a:rPr lang="zh-CN" altLang="en-US" dirty="0" smtClean="0"/>
              <a:t>美 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əˈreɪndʒər</a:t>
            </a:r>
            <a:r>
              <a:rPr lang="en-US" altLang="zh-CN" dirty="0" smtClean="0"/>
              <a:t>]  </a:t>
            </a:r>
            <a:r>
              <a:rPr lang="zh-CN" altLang="en-US" dirty="0" smtClean="0"/>
              <a:t>编曲</a:t>
            </a:r>
            <a:r>
              <a:rPr lang="en-US" altLang="zh-CN" dirty="0" smtClean="0"/>
              <a:t>;</a:t>
            </a:r>
            <a:r>
              <a:rPr lang="zh-CN" altLang="en-US" dirty="0" smtClean="0"/>
              <a:t>編曲</a:t>
            </a:r>
            <a:r>
              <a:rPr lang="en-US" altLang="zh-CN" dirty="0" smtClean="0"/>
              <a:t>;</a:t>
            </a:r>
            <a:r>
              <a:rPr lang="zh-CN" altLang="en-US" dirty="0" smtClean="0"/>
              <a:t>统筹</a:t>
            </a:r>
            <a:r>
              <a:rPr lang="en-US" altLang="zh-CN" dirty="0" smtClean="0"/>
              <a:t>;</a:t>
            </a:r>
            <a:r>
              <a:rPr lang="zh-CN" altLang="en-US" dirty="0" smtClean="0"/>
              <a:t>安排</a:t>
            </a:r>
            <a:r>
              <a:rPr lang="en-US" altLang="zh-CN" dirty="0" smtClean="0"/>
              <a:t>;</a:t>
            </a:r>
            <a:r>
              <a:rPr lang="zh-CN" altLang="en-US" dirty="0" smtClean="0"/>
              <a:t>编曲人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563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UX –User </a:t>
            </a:r>
            <a:r>
              <a:rPr lang="en-US" altLang="zh-CN" dirty="0" err="1" smtClean="0"/>
              <a:t>eXperience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用户体验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3698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9904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536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505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2442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PBS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product breakdown structure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产品分解结构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0149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23105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5212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8534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98381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02896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6689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3821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20115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909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99301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Exclusions</a:t>
            </a:r>
            <a:r>
              <a:rPr lang="zh-CN" altLang="en-US" dirty="0" smtClean="0"/>
              <a:t>：排除项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1532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09185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0578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构造性成本模型（</a:t>
            </a:r>
            <a:r>
              <a:rPr lang="en-US" altLang="zh-CN" dirty="0" smtClean="0"/>
              <a:t>COCOMO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Constructive Cost Model</a:t>
            </a:r>
            <a:r>
              <a:rPr lang="zh-CN" altLang="en-US" dirty="0" smtClean="0"/>
              <a:t>）是由巴里</a:t>
            </a:r>
            <a:r>
              <a:rPr lang="en-US" altLang="zh-CN" dirty="0" smtClean="0"/>
              <a:t>·</a:t>
            </a:r>
            <a:r>
              <a:rPr lang="zh-CN" altLang="en-US" dirty="0" smtClean="0"/>
              <a:t>勃姆（</a:t>
            </a:r>
            <a:r>
              <a:rPr lang="en-US" altLang="zh-CN" dirty="0" smtClean="0"/>
              <a:t>Barry Boehm</a:t>
            </a:r>
            <a:r>
              <a:rPr lang="zh-CN" altLang="en-US" dirty="0" smtClean="0"/>
              <a:t>）提出的一种软件成本估算方法。这种模型使用一种基本的回归分析公式，使用从项目历史和现状中的某些特征作为参数来进行计算。从本质上说是一种参数化的项目估算方法，参数建模是把项目的某些特征作为参数，通过建立一个数字模型预测项目成本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85536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02917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26321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7722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88701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75764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781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0221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1411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6426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2384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96597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32931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60168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55418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67551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342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146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00693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44315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7001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5469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40512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299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7494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430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67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 intensely human endeavor</a:t>
            </a:r>
            <a:r>
              <a:rPr lang="zh-CN" altLang="en-US" dirty="0" smtClean="0"/>
              <a:t>：强烈的人类努力</a:t>
            </a:r>
            <a:endParaRPr lang="en-US" altLang="zh-CN" dirty="0" smtClean="0"/>
          </a:p>
          <a:p>
            <a:r>
              <a:rPr lang="en-US" altLang="zh-CN" dirty="0" smtClean="0"/>
              <a:t>The manner in which it is done: </a:t>
            </a:r>
            <a:r>
              <a:rPr lang="zh-CN" altLang="en-US" dirty="0" smtClean="0"/>
              <a:t>完成软件的方式</a:t>
            </a:r>
            <a:endParaRPr lang="en-US" altLang="zh-CN" dirty="0" smtClean="0"/>
          </a:p>
          <a:p>
            <a:r>
              <a:rPr lang="en-US" altLang="zh-CN" dirty="0" smtClean="0"/>
              <a:t>Manage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complexity, risk, changes: </a:t>
            </a:r>
            <a:r>
              <a:rPr lang="zh-CN" altLang="en-US" baseline="0" dirty="0" smtClean="0"/>
              <a:t>管理复杂性、风险和变化</a:t>
            </a:r>
            <a:endParaRPr lang="en-US" altLang="zh-CN" baseline="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The application artifacts</a:t>
            </a:r>
            <a:r>
              <a:rPr lang="zh-CN" altLang="en-US" baseline="0" dirty="0" smtClean="0"/>
              <a:t>：应用程序构件</a:t>
            </a:r>
            <a:endParaRPr lang="en-US" altLang="zh-CN" baseline="0" dirty="0" smtClean="0"/>
          </a:p>
          <a:p>
            <a:r>
              <a:rPr lang="en-US" altLang="zh-CN" baseline="0" dirty="0" smtClean="0"/>
              <a:t>Define objectives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scope</a:t>
            </a:r>
            <a:r>
              <a:rPr lang="zh-CN" altLang="en-US" baseline="0" dirty="0" smtClean="0"/>
              <a:t>， </a:t>
            </a:r>
            <a:r>
              <a:rPr lang="en-US" altLang="zh-CN" baseline="0" dirty="0" smtClean="0"/>
              <a:t>constraints</a:t>
            </a:r>
            <a:r>
              <a:rPr lang="zh-CN" altLang="en-US" baseline="0" dirty="0" smtClean="0"/>
              <a:t>：定义目标、范围和约束</a:t>
            </a:r>
            <a:endParaRPr lang="en-US" altLang="zh-CN" baseline="0" dirty="0" smtClean="0"/>
          </a:p>
          <a:p>
            <a:r>
              <a:rPr lang="en-US" altLang="zh-CN" baseline="0" dirty="0" smtClean="0"/>
              <a:t>Consider alternative solution</a:t>
            </a:r>
            <a:r>
              <a:rPr lang="zh-CN" altLang="en-US" baseline="0" dirty="0" smtClean="0"/>
              <a:t>：考虑替代方案</a:t>
            </a:r>
            <a:endParaRPr lang="en-US" altLang="zh-CN" baseline="0" dirty="0" smtClean="0"/>
          </a:p>
          <a:p>
            <a:r>
              <a:rPr lang="en-US" altLang="zh-CN" baseline="0" dirty="0" smtClean="0"/>
              <a:t>Template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Participants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Automation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Result</a:t>
            </a:r>
            <a:r>
              <a:rPr lang="zh-CN" altLang="en-US" baseline="0" dirty="0" smtClean="0"/>
              <a:t>：模板，参与者，自动化，</a:t>
            </a:r>
            <a:r>
              <a:rPr lang="zh-CN" altLang="en-US" baseline="0" dirty="0" smtClean="0"/>
              <a:t>结果</a:t>
            </a:r>
            <a:endParaRPr lang="en-US" altLang="zh-CN" baseline="0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manner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英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mænə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(r)]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mænər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n.</a:t>
            </a:r>
            <a:r>
              <a:rPr lang="zh-CN" altLang="en-US" dirty="0" smtClean="0">
                <a:effectLst/>
                <a:latin typeface="Arial" panose="020B0604020202020204" pitchFamily="34" charset="0"/>
              </a:rPr>
              <a:t>方式</a:t>
            </a:r>
            <a:r>
              <a:rPr lang="en-US" altLang="zh-CN" dirty="0" smtClean="0">
                <a:effectLst/>
                <a:latin typeface="Arial" panose="020B0604020202020204" pitchFamily="34" charset="0"/>
              </a:rPr>
              <a:t>; </a:t>
            </a:r>
            <a:r>
              <a:rPr lang="zh-CN" altLang="en-US" dirty="0" smtClean="0">
                <a:effectLst/>
                <a:latin typeface="Arial" panose="020B0604020202020204" pitchFamily="34" charset="0"/>
              </a:rPr>
              <a:t>方法</a:t>
            </a:r>
            <a:r>
              <a:rPr lang="en-US" altLang="zh-CN" dirty="0" smtClean="0">
                <a:effectLst/>
                <a:latin typeface="Arial" panose="020B0604020202020204" pitchFamily="34" charset="0"/>
              </a:rPr>
              <a:t>; </a:t>
            </a:r>
            <a:r>
              <a:rPr lang="zh-CN" altLang="en-US" dirty="0" smtClean="0">
                <a:effectLst/>
                <a:latin typeface="Arial" panose="020B0604020202020204" pitchFamily="34" charset="0"/>
              </a:rPr>
              <a:t>举止</a:t>
            </a:r>
            <a:r>
              <a:rPr lang="en-US" altLang="zh-CN" dirty="0" smtClean="0">
                <a:effectLst/>
                <a:latin typeface="Arial" panose="020B0604020202020204" pitchFamily="34" charset="0"/>
              </a:rPr>
              <a:t>; </a:t>
            </a:r>
            <a:r>
              <a:rPr lang="zh-CN" altLang="en-US" dirty="0" smtClean="0">
                <a:effectLst/>
                <a:latin typeface="Arial" panose="020B0604020202020204" pitchFamily="34" charset="0"/>
              </a:rPr>
              <a:t>态度</a:t>
            </a:r>
            <a:r>
              <a:rPr lang="en-US" altLang="zh-CN" dirty="0" smtClean="0">
                <a:effectLst/>
                <a:latin typeface="Arial" panose="020B0604020202020204" pitchFamily="34" charset="0"/>
              </a:rPr>
              <a:t>; </a:t>
            </a:r>
            <a:r>
              <a:rPr lang="zh-CN" altLang="en-US" dirty="0" smtClean="0">
                <a:effectLst/>
                <a:latin typeface="Arial" panose="020B0604020202020204" pitchFamily="34" charset="0"/>
              </a:rPr>
              <a:t>礼貌</a:t>
            </a:r>
            <a:r>
              <a:rPr lang="en-US" altLang="zh-CN" dirty="0" smtClean="0">
                <a:effectLst/>
                <a:latin typeface="Arial" panose="020B0604020202020204" pitchFamily="34" charset="0"/>
              </a:rPr>
              <a:t>; </a:t>
            </a:r>
            <a:r>
              <a:rPr lang="zh-CN" altLang="en-US" dirty="0" smtClean="0">
                <a:effectLst/>
                <a:latin typeface="Arial" panose="020B0604020202020204" pitchFamily="34" charset="0"/>
              </a:rPr>
              <a:t>礼仪</a:t>
            </a:r>
            <a:endParaRPr lang="en-US" altLang="zh-CN" dirty="0" smtClean="0">
              <a:effectLst/>
              <a:latin typeface="Arial" panose="020B0604020202020204" pitchFamily="34" charset="0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artifact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英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ɑːtɪfækt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ɑːrtɪfækt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n.</a:t>
            </a:r>
            <a:r>
              <a:rPr lang="zh-CN" altLang="en-US" dirty="0" smtClean="0">
                <a:effectLst/>
                <a:latin typeface="Arial" panose="020B0604020202020204" pitchFamily="34" charset="0"/>
              </a:rPr>
              <a:t>人工制品</a:t>
            </a:r>
            <a:r>
              <a:rPr lang="en-US" altLang="zh-CN" dirty="0" smtClean="0">
                <a:effectLst/>
                <a:latin typeface="Arial" panose="020B0604020202020204" pitchFamily="34" charset="0"/>
              </a:rPr>
              <a:t>; (</a:t>
            </a:r>
            <a:r>
              <a:rPr lang="zh-CN" altLang="en-US" dirty="0" smtClean="0">
                <a:effectLst/>
                <a:latin typeface="Arial" panose="020B0604020202020204" pitchFamily="34" charset="0"/>
              </a:rPr>
              <a:t>尤指具有历史或文化价值的</a:t>
            </a:r>
            <a:r>
              <a:rPr lang="en-US" altLang="zh-CN" dirty="0" smtClean="0">
                <a:effectLst/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effectLst/>
                <a:latin typeface="Arial" panose="020B0604020202020204" pitchFamily="34" charset="0"/>
              </a:rPr>
              <a:t>手工制品，手工艺品</a:t>
            </a:r>
            <a:endParaRPr lang="zh-CN" altLang="en-US" baseline="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504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/>
          </p:cNvSpPr>
          <p:nvPr userDrawn="1"/>
        </p:nvSpPr>
        <p:spPr bwMode="auto">
          <a:xfrm>
            <a:off x="767360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48E10B9D-D565-4C11-BA88-10AAF73A34CD}" type="datetime5">
              <a:rPr lang="zh-CN" altLang="en-US" sz="1400" smtClean="0">
                <a:solidFill>
                  <a:srgbClr val="CC0000"/>
                </a:solidFill>
                <a:ea typeface="楷体_GB2312" pitchFamily="49" charset="-122"/>
              </a:rPr>
              <a:pPr/>
              <a:t>2021/10/11</a:t>
            </a:fld>
            <a:endParaRPr lang="en-US" altLang="zh-CN" sz="1400" dirty="0" smtClean="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8" name="页脚占位符 4"/>
          <p:cNvSpPr txBox="1">
            <a:spLocks/>
          </p:cNvSpPr>
          <p:nvPr userDrawn="1"/>
        </p:nvSpPr>
        <p:spPr bwMode="auto">
          <a:xfrm>
            <a:off x="3281960" y="6580584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400" dirty="0" err="1" smtClean="0">
                <a:solidFill>
                  <a:srgbClr val="0000FF"/>
                </a:solidFill>
              </a:rPr>
              <a:t>哈工大</a:t>
            </a:r>
            <a:r>
              <a:rPr lang="zh-CN" altLang="en-US" sz="1400" dirty="0" smtClean="0">
                <a:solidFill>
                  <a:srgbClr val="0000FF"/>
                </a:solidFill>
              </a:rPr>
              <a:t>计算机</a:t>
            </a:r>
            <a:r>
              <a:rPr lang="en-US" altLang="zh-CN" sz="1400" dirty="0" smtClean="0">
                <a:solidFill>
                  <a:srgbClr val="0000FF"/>
                </a:solidFill>
              </a:rPr>
              <a:t>/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软件学院</a:t>
            </a:r>
            <a:endParaRPr lang="en-US" altLang="zh-CN" sz="1400" dirty="0" smtClean="0">
              <a:solidFill>
                <a:srgbClr val="0000FF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 bwMode="auto">
          <a:xfrm>
            <a:off x="6737948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F8D4963C-975C-41A8-A6C2-40000BC1F093}" type="slidenum">
              <a:rPr lang="en-US" altLang="zh-CN" sz="1400" smtClean="0">
                <a:solidFill>
                  <a:srgbClr val="FFCCCC"/>
                </a:solidFill>
              </a:rPr>
              <a:pPr/>
              <a:t>‹#›</a:t>
            </a:fld>
            <a:endParaRPr lang="en-US" altLang="zh-CN" sz="1400">
              <a:solidFill>
                <a:srgbClr val="FF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78917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200212301442778138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52400"/>
            <a:ext cx="87376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4927" y="88904"/>
            <a:ext cx="2376488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《</a:t>
            </a:r>
            <a:r>
              <a:rPr lang="zh-CN" altLang="en-US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软件过程与工具</a:t>
            </a: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》</a:t>
            </a:r>
          </a:p>
          <a:p>
            <a:pPr algn="ctr" eaLnBrk="1" hangingPunct="1">
              <a:lnSpc>
                <a:spcPct val="60000"/>
              </a:lnSpc>
            </a:pPr>
            <a:r>
              <a:rPr lang="en-US" altLang="zh-CN" sz="1400" b="1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533400" y="765179"/>
            <a:ext cx="8142288" cy="548322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Line 11"/>
          <p:cNvSpPr>
            <a:spLocks noChangeShapeType="1"/>
          </p:cNvSpPr>
          <p:nvPr userDrawn="1"/>
        </p:nvSpPr>
        <p:spPr bwMode="auto">
          <a:xfrm>
            <a:off x="36513" y="485875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411760" y="234737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Line 17"/>
          <p:cNvSpPr>
            <a:spLocks noChangeShapeType="1"/>
          </p:cNvSpPr>
          <p:nvPr userDrawn="1"/>
        </p:nvSpPr>
        <p:spPr bwMode="auto">
          <a:xfrm>
            <a:off x="36513" y="514750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Line 12"/>
          <p:cNvSpPr>
            <a:spLocks noChangeShapeType="1"/>
          </p:cNvSpPr>
          <p:nvPr userDrawn="1"/>
        </p:nvSpPr>
        <p:spPr bwMode="auto">
          <a:xfrm>
            <a:off x="2445268" y="231773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&#12298;&#36719;&#20214;&#36807;&#31243;&#19982;&#24037;&#20855;&#12299;-&#36719;&#20214;&#39033;&#30446;&#31649;&#29702;-&#38468;&#20214;1-&#25195;&#25551;&#24402;&#26723;&#36719;&#20214;&#39044;&#31639;.xlsx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en/e/e2/GanttChartAnatomy.png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rsionone.com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AutoShape 2"/>
          <p:cNvSpPr>
            <a:spLocks noChangeArrowheads="1"/>
          </p:cNvSpPr>
          <p:nvPr/>
        </p:nvSpPr>
        <p:spPr bwMode="auto">
          <a:xfrm>
            <a:off x="1547816" y="1772817"/>
            <a:ext cx="6048375" cy="4508252"/>
          </a:xfrm>
          <a:prstGeom prst="flowChartProcess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任课教师：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范 国 祥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电        话：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0451-86418876-811(O)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                                     13199561265(Mobile)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邮        箱：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fgx@hit.edu.cn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哈工大计算学部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/</a:t>
            </a:r>
            <a:endParaRPr kumimoji="1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国家示范性软件学院</a:t>
            </a:r>
            <a:endParaRPr kumimoji="1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软件工程教研室</a:t>
            </a:r>
            <a:endParaRPr kumimoji="1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2021. </a:t>
            </a:r>
            <a:r>
              <a:rPr lang="en-US" altLang="zh-CN" b="1" smtClean="0">
                <a:solidFill>
                  <a:srgbClr val="3333CC"/>
                </a:solidFill>
                <a:ea typeface="华文行楷" panose="02010800040101010101" pitchFamily="2" charset="-122"/>
              </a:rPr>
              <a:t>10</a:t>
            </a:r>
            <a:endParaRPr kumimoji="1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软件过程与工具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b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Software Process and Tools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55967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341443"/>
            <a:ext cx="5832647" cy="4967878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软件项目管理的案例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人员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(People)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产品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(Product)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过程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(Process)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(Project)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6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可行性分析与估算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7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项目进度计划与监控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8*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项目风险管理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9*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项目质量管理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1020963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软件项目的参与人员</a:t>
            </a:r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7451725" y="1628775"/>
            <a:ext cx="215900" cy="576263"/>
          </a:xfrm>
          <a:prstGeom prst="rightBrace">
            <a:avLst>
              <a:gd name="adj1" fmla="val 2224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667625" y="1557338"/>
            <a:ext cx="12969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产品经理</a:t>
            </a:r>
          </a:p>
          <a:p>
            <a:pPr eaLnBrk="1" hangingPunct="1"/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项目经理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395288" y="1484313"/>
            <a:ext cx="7272337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高级管理者：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负责定义业务问题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项目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技术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管理者：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计划、激励、组织和控制软件开发人员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开发人员：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拥有开发软件所需技能的人员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系统分析员、系统架构师、设计师、程序员、测试人员、质量保证人员、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客户：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进行投资、详细描述待开发软件需求、关心项目成败的组织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人员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最终用户：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一旦软件发布成为产品，最终用户就是直接使用软件的人</a:t>
            </a: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18752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软件开发团队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最好的”团队取决于项目经理的管理风格、团队里的人员数目与技能水平、项目的总体难易程度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组建团队时应考虑以下要素：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56150" y="2781300"/>
            <a:ext cx="3200226" cy="3600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8600" indent="-22860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indent="-227013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682625" indent="-223838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912813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1600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057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从个人能力来看：</a:t>
            </a: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应用领域经验</a:t>
            </a: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开发平台经验</a:t>
            </a: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编程经验</a:t>
            </a: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教育背景</a:t>
            </a: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沟通能力</a:t>
            </a: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适应能力</a:t>
            </a: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工作态度</a:t>
            </a: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团队协作能力</a:t>
            </a:r>
          </a:p>
          <a:p>
            <a:pPr lvl="2" eaLnBrk="1" hangingPunct="1"/>
            <a:r>
              <a:rPr lang="en-US" altLang="zh-CN" sz="1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……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4051" y="2781300"/>
            <a:ext cx="3917950" cy="3600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8600" indent="-22860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indent="-227013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682625" indent="-223838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912813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1600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057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从项目需求来看：</a:t>
            </a: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待解决问题的难度</a:t>
            </a: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待开发软件系统的规模</a:t>
            </a: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待开发软件系统的技能要求</a:t>
            </a: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交付日期的严格程度</a:t>
            </a: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共同工作的时间</a:t>
            </a: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彼此之间的人际关系与友好交际程度</a:t>
            </a:r>
          </a:p>
          <a:p>
            <a:pPr lvl="2" eaLnBrk="1" hangingPunct="1"/>
            <a:r>
              <a:rPr lang="en-US" altLang="zh-CN" sz="1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16439669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软件开发团队的组织方式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(1)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288" y="1267991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一窝蜂模式  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(chaos team)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没有明确分工，存活的时间一般都不长</a:t>
            </a:r>
          </a:p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主治医师模式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(Chief-Programmer Team, surgical team)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手术台上，有一个主刀医师，其他人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麻醉、护士、器械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各司其职，为主刀医师服务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首席程序员 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(Chief-programmer) 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处理主要模块的设计和编码，其他成员从各种角度支持他的工作 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(backup programmer, admin, tool-smith, specialist)</a:t>
            </a:r>
            <a:endParaRPr lang="zh-CN" altLang="en-US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主治医师模式的退化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学校里，软件工程的团队模式往往退化为“一个学生干活，其余学生跟着打酱油”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</a:t>
            </a:r>
            <a:r>
              <a:rPr lang="zh-CN" alt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明星模式 </a:t>
            </a:r>
            <a:r>
              <a:rPr lang="sv-SE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(Super-star model)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>
              <a:buFont typeface="Wingdings" panose="05000000000000000000" pitchFamily="2" charset="2"/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2771775" y="5140697"/>
            <a:ext cx="3365500" cy="1095375"/>
            <a:chOff x="1429" y="2568"/>
            <a:chExt cx="2540" cy="907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429" y="3112"/>
              <a:ext cx="771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技术人员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313" y="3112"/>
              <a:ext cx="771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技术人员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198" y="3112"/>
              <a:ext cx="771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技术人员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198" y="2568"/>
              <a:ext cx="771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后备工程师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429" y="2568"/>
              <a:ext cx="771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秘书</a:t>
              </a:r>
            </a:p>
          </p:txBody>
        </p:sp>
        <p:cxnSp>
          <p:nvCxnSpPr>
            <p:cNvPr id="13" name="AutoShape 10"/>
            <p:cNvCxnSpPr>
              <a:cxnSpLocks noChangeShapeType="1"/>
              <a:stCxn id="12" idx="3"/>
              <a:endCxn id="11" idx="1"/>
            </p:cNvCxnSpPr>
            <p:nvPr/>
          </p:nvCxnSpPr>
          <p:spPr bwMode="auto">
            <a:xfrm>
              <a:off x="2200" y="2750"/>
              <a:ext cx="99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313" y="2568"/>
              <a:ext cx="771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高级工程师</a:t>
              </a:r>
            </a:p>
          </p:txBody>
        </p:sp>
        <p:cxnSp>
          <p:nvCxnSpPr>
            <p:cNvPr id="15" name="AutoShape 12"/>
            <p:cNvCxnSpPr>
              <a:cxnSpLocks noChangeShapeType="1"/>
              <a:stCxn id="7" idx="0"/>
              <a:endCxn id="14" idx="2"/>
            </p:cNvCxnSpPr>
            <p:nvPr/>
          </p:nvCxnSpPr>
          <p:spPr bwMode="auto">
            <a:xfrm flipV="1">
              <a:off x="1815" y="2931"/>
              <a:ext cx="884" cy="1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3"/>
            <p:cNvCxnSpPr>
              <a:cxnSpLocks noChangeShapeType="1"/>
              <a:stCxn id="9" idx="0"/>
              <a:endCxn id="14" idx="2"/>
            </p:cNvCxnSpPr>
            <p:nvPr/>
          </p:nvCxnSpPr>
          <p:spPr bwMode="auto">
            <a:xfrm flipV="1">
              <a:off x="2699" y="2931"/>
              <a:ext cx="0" cy="1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4"/>
            <p:cNvCxnSpPr>
              <a:cxnSpLocks noChangeShapeType="1"/>
              <a:stCxn id="10" idx="0"/>
              <a:endCxn id="14" idx="2"/>
            </p:cNvCxnSpPr>
            <p:nvPr/>
          </p:nvCxnSpPr>
          <p:spPr bwMode="auto">
            <a:xfrm flipH="1" flipV="1">
              <a:off x="2699" y="2931"/>
              <a:ext cx="885" cy="1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2380562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软件开发团队的组织方式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(2)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社区模式 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(Community Model):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由很多志愿者参与，每个人参与自己感兴趣的项目，贡献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力量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好处是“众人拾柴火焰高”， 但是如果大家都只来烤火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不去拾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柴，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或者捡到的柴火质量太差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最后火也熄灭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了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“社区” 并不意味着“随意”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一些成功的社区项目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例如开发和维护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Linux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操作系统的社区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都有很严格的代码复审和签入的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质量控制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开源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项目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(Open Source Project)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>
              <a:buFont typeface="Wingdings" panose="05000000000000000000" pitchFamily="2" charset="2"/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80649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软件开发团队的组织方式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(3)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19598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交响乐团模式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(Orchestra)</a:t>
            </a:r>
          </a:p>
          <a:p>
            <a:pPr lvl="1" eaLnBrk="1" hangingPunct="1"/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人多，门类齐全，各司其职，各自有专门场地，演奏期间严格遵循</a:t>
            </a:r>
            <a:r>
              <a:rPr lang="zh-CN" altLang="en-US" sz="1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纪律</a:t>
            </a:r>
            <a:endParaRPr lang="zh-CN" altLang="en-US" sz="18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演奏靠指挥协调，各自遵循曲谱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工作流程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18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演奏的都是练习过多次的曲目，重在</a:t>
            </a:r>
            <a:r>
              <a:rPr lang="zh-CN" altLang="en-US" sz="1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执行</a:t>
            </a:r>
            <a:endParaRPr lang="zh-CN" altLang="en-US" sz="18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类似于“工厂”，严格遵循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预定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的生产流程，“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规格严格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”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爵士乐模式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(Jazz Band)</a:t>
            </a:r>
          </a:p>
          <a:p>
            <a:pPr lvl="1" eaLnBrk="1" hangingPunct="1"/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演奏时没有谱子，没有现场指挥，平时有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arranger</a:t>
            </a: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起到协调和指导作用</a:t>
            </a:r>
          </a:p>
          <a:p>
            <a:pPr lvl="1" eaLnBrk="1" hangingPunct="1"/>
            <a:r>
              <a:rPr lang="zh-CN" altLang="en-US" sz="1800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模式：</a:t>
            </a: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主乐手先吹出主题，其余人员根据这个主题各自即兴发挥；主乐手最后再加入，回应主题，像是对曲子的总结</a:t>
            </a:r>
          </a:p>
          <a:p>
            <a:pPr lvl="1" eaLnBrk="1" hangingPunct="1"/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“强调个性化的表达，强有力的互动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 </a:t>
            </a: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对变化的内容有创意的回应”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类似于一群天才构成的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敏捷团队， “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功夫到家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”，率性而为</a:t>
            </a:r>
          </a:p>
        </p:txBody>
      </p:sp>
    </p:spTree>
    <p:extLst>
      <p:ext uri="{BB962C8B-B14F-4D97-AF65-F5344CB8AC3E}">
        <p14:creationId xmlns:p14="http://schemas.microsoft.com/office/powerpoint/2010/main" val="55939270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软件开发团队的组织方式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(4)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196752"/>
            <a:ext cx="8208962" cy="2736131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功能团队模式 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(feature team)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具备不同能力的同事平等协作，共同完成一个项目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开发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在这个项目完成之后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 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这些人又重新组织，和别的角色一起去完成下一个功能， 他们之间没有管理和被管理的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关系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官僚模式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(bureaucratic model)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成员之间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不仅有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技术方面的合作和领导，同时还混进了组织上的领导和被领导关系，跨组织的合作变得比较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困难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6" descr="2011100713201268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2" t="2580" r="13119" b="4533"/>
          <a:stretch/>
        </p:blipFill>
        <p:spPr bwMode="auto">
          <a:xfrm>
            <a:off x="971600" y="3933056"/>
            <a:ext cx="3168353" cy="2592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644008" y="4760913"/>
            <a:ext cx="1212850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874320" y="4149725"/>
            <a:ext cx="1211263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104633" y="4760913"/>
            <a:ext cx="1212850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UX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874320" y="5373688"/>
            <a:ext cx="1211263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QA</a:t>
            </a:r>
          </a:p>
        </p:txBody>
      </p:sp>
      <p:cxnSp>
        <p:nvCxnSpPr>
          <p:cNvPr id="12" name="AutoShape 16"/>
          <p:cNvCxnSpPr>
            <a:cxnSpLocks noChangeShapeType="1"/>
            <a:stCxn id="9" idx="2"/>
            <a:endCxn id="11" idx="0"/>
          </p:cNvCxnSpPr>
          <p:nvPr/>
        </p:nvCxnSpPr>
        <p:spPr bwMode="auto">
          <a:xfrm>
            <a:off x="6480745" y="4725988"/>
            <a:ext cx="0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7"/>
          <p:cNvCxnSpPr>
            <a:cxnSpLocks noChangeShapeType="1"/>
            <a:stCxn id="7" idx="3"/>
            <a:endCxn id="10" idx="1"/>
          </p:cNvCxnSpPr>
          <p:nvPr/>
        </p:nvCxnSpPr>
        <p:spPr bwMode="auto">
          <a:xfrm>
            <a:off x="5856858" y="5049838"/>
            <a:ext cx="1247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Oval 18"/>
          <p:cNvSpPr>
            <a:spLocks noChangeArrowheads="1"/>
          </p:cNvSpPr>
          <p:nvPr/>
        </p:nvSpPr>
        <p:spPr bwMode="auto">
          <a:xfrm>
            <a:off x="5725095" y="4652963"/>
            <a:ext cx="15113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协调沟通</a:t>
            </a:r>
          </a:p>
        </p:txBody>
      </p:sp>
    </p:spTree>
    <p:extLst>
      <p:ext uri="{BB962C8B-B14F-4D97-AF65-F5344CB8AC3E}">
        <p14:creationId xmlns:p14="http://schemas.microsoft.com/office/powerpoint/2010/main" val="367290528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大型项目的技术管理组织结构</a:t>
            </a:r>
          </a:p>
        </p:txBody>
      </p:sp>
      <p:pic>
        <p:nvPicPr>
          <p:cNvPr id="4" name="Picture 3" descr="rj14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58"/>
          <a:stretch/>
        </p:blipFill>
        <p:spPr bwMode="auto">
          <a:xfrm>
            <a:off x="1127766" y="3710136"/>
            <a:ext cx="6972626" cy="267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rj14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88"/>
          <a:stretch/>
        </p:blipFill>
        <p:spPr bwMode="auto">
          <a:xfrm>
            <a:off x="1072154" y="1124744"/>
            <a:ext cx="7028238" cy="24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061059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341443"/>
            <a:ext cx="5832647" cy="4967878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软件项目管理的案例</a:t>
            </a:r>
          </a:p>
          <a:p>
            <a:pPr indent="123825" eaLnBrk="1" hangingPunct="1">
              <a:buClr>
                <a:srgbClr val="FF822D"/>
              </a:buClr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 </a:t>
            </a:r>
            <a:r>
              <a:rPr lang="zh-CN" altLang="en-US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人员</a:t>
            </a:r>
            <a:r>
              <a:rPr lang="en-US" altLang="zh-CN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(People)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产品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(Product)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过程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(Process)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(Project)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6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可行性分析与估算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7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项目进度计划与监控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8*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项目风险管理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9*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项目质量管理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7434296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软件产品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84784"/>
            <a:ext cx="8208962" cy="431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759634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软件项目管理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341443"/>
            <a:ext cx="5832647" cy="4967878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None/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主要内容</a:t>
            </a:r>
            <a:endParaRPr lang="en-US" altLang="zh-CN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软件项目管理的案例</a:t>
            </a:r>
          </a:p>
          <a:p>
            <a:pPr indent="123825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(People)</a:t>
            </a:r>
          </a:p>
          <a:p>
            <a:pPr indent="123825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产品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(Product)</a:t>
            </a:r>
          </a:p>
          <a:p>
            <a:pPr indent="123825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(Process)</a:t>
            </a:r>
          </a:p>
          <a:p>
            <a:pPr indent="123825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(Project)</a:t>
            </a:r>
          </a:p>
          <a:p>
            <a:pPr indent="123825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可行性分析与估算</a:t>
            </a:r>
          </a:p>
          <a:p>
            <a:pPr indent="123825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项目进度计划与监控</a:t>
            </a:r>
          </a:p>
          <a:p>
            <a:pPr indent="123825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8*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项目风险管理</a:t>
            </a:r>
          </a:p>
          <a:p>
            <a:pPr indent="123825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9*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项目质量管理</a:t>
            </a:r>
          </a:p>
          <a:p>
            <a:pPr indent="123825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4660264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软件产品、产品分解结构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(PBS)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首先应确定软件范围：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功能和非功能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性能、可用性、安全、法律等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软件范围应是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确定的：在管理层和技术层都必须是无歧义的和可理解的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一旦确定了范围，需要对其进行分解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分而治之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项目管理通常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“产品结构分解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(Product Breakdown Structure, PBS)”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作为产品分解的工具：</a:t>
            </a:r>
          </a:p>
          <a:p>
            <a:pPr lvl="1" eaLnBrk="1" hangingPunct="1"/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PBS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：通过分层的树型结构来定义和组织项目范围内的所有产出物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产品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，自顶向下，逐级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细分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产出物：项目结束时需要提交的最终产品，在项目之初就可以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准确预计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0161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341443"/>
            <a:ext cx="5832647" cy="4967878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软件项目管理的案例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人员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(People)</a:t>
            </a:r>
          </a:p>
          <a:p>
            <a:pPr indent="123825" eaLnBrk="1" hangingPunct="1">
              <a:buClr>
                <a:srgbClr val="FF822D"/>
              </a:buClr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 </a:t>
            </a:r>
            <a:r>
              <a:rPr lang="zh-CN" altLang="en-US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产品</a:t>
            </a:r>
            <a:r>
              <a:rPr lang="en-US" altLang="zh-CN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(Product)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过程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(Process)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(Project)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6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可行性分析与估算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7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项目进度计划与监控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8*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项目风险管理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9*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项目质量管理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8448123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软件过程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95288" y="1340768"/>
            <a:ext cx="8208962" cy="4680991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选择合适的软件过程模型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存在多种过程模型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各过程模型适用不同类型的软件项目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根据所选的过程模型，对其进行适应性修改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确定过程中应包含的工作任务列表</a:t>
            </a:r>
          </a:p>
          <a:p>
            <a:pPr lvl="1" eaLnBrk="1" hangingPunct="1"/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沟通活动：</a:t>
            </a:r>
          </a:p>
          <a:p>
            <a:pPr lvl="2" eaLnBrk="1" hangingPunct="1"/>
            <a:r>
              <a:rPr lang="zh-CN" altLang="en-US" sz="1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列出</a:t>
            </a: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需澄清的问题</a:t>
            </a:r>
            <a:r>
              <a:rPr lang="zh-CN" altLang="en-US" sz="1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清单</a:t>
            </a:r>
            <a:endParaRPr lang="zh-CN" altLang="en-US" sz="18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与客户见面并说明</a:t>
            </a:r>
            <a:r>
              <a:rPr lang="zh-CN" altLang="en-US" sz="1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</a:t>
            </a:r>
            <a:endParaRPr lang="zh-CN" altLang="en-US" sz="18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共同给出范围陈述</a:t>
            </a: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与所有相关人员一起</a:t>
            </a:r>
            <a:r>
              <a:rPr lang="zh-CN" altLang="en-US" sz="1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评审</a:t>
            </a:r>
            <a:endParaRPr lang="zh-CN" altLang="en-US" sz="18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根据需要修改范围</a:t>
            </a:r>
            <a:r>
              <a:rPr lang="zh-CN" altLang="en-US" sz="1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陈述</a:t>
            </a:r>
            <a:endParaRPr lang="zh-CN" altLang="en-US" sz="18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69534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工作分解结构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(WBS)</a:t>
            </a:r>
          </a:p>
        </p:txBody>
      </p:sp>
      <p:graphicFrame>
        <p:nvGraphicFramePr>
          <p:cNvPr id="4" name="Object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082291"/>
              </p:ext>
            </p:extLst>
          </p:nvPr>
        </p:nvGraphicFramePr>
        <p:xfrm>
          <a:off x="5292725" y="1628800"/>
          <a:ext cx="3779838" cy="443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演示文稿" r:id="rId4" imgW="4957560" imgH="3718730" progId="PowerPoint.Show.8">
                  <p:embed/>
                </p:oleObj>
              </mc:Choice>
              <mc:Fallback>
                <p:oleObj name="演示文稿" r:id="rId4" imgW="4957560" imgH="3718730" progId="PowerPoint.Show.8">
                  <p:embed/>
                  <p:pic>
                    <p:nvPicPr>
                      <p:cNvPr id="51203" name="Object 4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744" t="18518" r="47612" b="3796"/>
                      <a:stretch>
                        <a:fillRect/>
                      </a:stretch>
                    </p:blipFill>
                    <p:spPr bwMode="auto">
                      <a:xfrm>
                        <a:off x="5292725" y="1628800"/>
                        <a:ext cx="3779838" cy="443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395288" y="1484313"/>
            <a:ext cx="482441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项目管理里通常使用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“工作结构分解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(Work Breakdown Structure, WBS)”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作为过程分解的工具</a:t>
            </a:r>
          </a:p>
          <a:p>
            <a:pPr eaLnBrk="1" hangingPunct="1"/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WBS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：通过分层的树型结构来定义和组织工作任务之间的分解关系，自顶向下，逐级细分</a:t>
            </a:r>
          </a:p>
          <a:p>
            <a:pPr lvl="1" eaLnBrk="1" hangingPunct="1"/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]RAD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过程模型的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WBS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分解结构</a:t>
            </a:r>
          </a:p>
          <a:p>
            <a:pPr lvl="1" eaLnBrk="1" hangingPunct="1"/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33194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341443"/>
            <a:ext cx="5832647" cy="4967878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软件项目管理的案例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人员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(People)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产品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(Product)</a:t>
            </a:r>
          </a:p>
          <a:p>
            <a:pPr indent="123825" eaLnBrk="1" hangingPunct="1">
              <a:buClr>
                <a:srgbClr val="FF822D"/>
              </a:buClr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 </a:t>
            </a:r>
            <a:r>
              <a:rPr lang="zh-CN" altLang="en-US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过程</a:t>
            </a:r>
            <a:r>
              <a:rPr lang="en-US" altLang="zh-CN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(Process)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(Project)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6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可行性分析与估算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7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项目进度计划与监控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8*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项目风险管理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9*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项目质量管理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8322370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项目关注的四个方面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12007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项目关注的四个方面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范围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(Scope)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时间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(Time)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成本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(Cost)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质量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(Quality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项目管理的主要任务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项目可行性分析与估算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项目进度安排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项目风险管理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项目质量管理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项目跟踪与控制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923928" y="1821532"/>
            <a:ext cx="4745037" cy="3695700"/>
            <a:chOff x="2381" y="1661"/>
            <a:chExt cx="2989" cy="2328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2" y="1661"/>
              <a:ext cx="2898" cy="2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381" y="2976"/>
              <a:ext cx="272" cy="2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56005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HH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原则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381689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	    		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为什么要开发这个系统？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	    		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将要做什么？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	    	             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什么时候做？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	    		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某功能由谁来做？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	   	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他们的机构组织位于何处？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	    		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如何完成技术与管理工作？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much	    	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各种资源分别需要多少？</a:t>
            </a:r>
          </a:p>
        </p:txBody>
      </p:sp>
    </p:spTree>
    <p:extLst>
      <p:ext uri="{BB962C8B-B14F-4D97-AF65-F5344CB8AC3E}">
        <p14:creationId xmlns:p14="http://schemas.microsoft.com/office/powerpoint/2010/main" val="167679581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341443"/>
            <a:ext cx="5832647" cy="4967878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软件项目管理的案例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人员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(People)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产品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(Product)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过程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(Process)</a:t>
            </a:r>
          </a:p>
          <a:p>
            <a:pPr indent="123825" eaLnBrk="1" hangingPunct="1">
              <a:buClr>
                <a:srgbClr val="FF822D"/>
              </a:buClr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 </a:t>
            </a:r>
            <a:r>
              <a:rPr lang="zh-CN" altLang="en-US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</a:t>
            </a:r>
            <a:r>
              <a:rPr lang="en-US" altLang="zh-CN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(Project)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6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可行性分析与估算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7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项目进度计划与监控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8*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项目风险管理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9*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项目质量管理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8676425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可行性分析与估算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在项目开始之前，必须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预先估计三件事情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需要多少工作量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需要多少时间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需要多少人员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此外，还必须预测所需要的资源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硬件和软件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以及蕴含的风险</a:t>
            </a:r>
          </a:p>
          <a:p>
            <a:pPr eaLnBrk="1" hangingPunct="1"/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从而得出“该项目是否可行”的结论</a:t>
            </a:r>
          </a:p>
        </p:txBody>
      </p:sp>
    </p:spTree>
    <p:extLst>
      <p:ext uri="{BB962C8B-B14F-4D97-AF65-F5344CB8AC3E}">
        <p14:creationId xmlns:p14="http://schemas.microsoft.com/office/powerpoint/2010/main" val="341038556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确定范围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范围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(Scope)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描述将要交付给最终用户的功能和特性、输入输出数据、用户界面、系统的性能、约束条件、接口和可靠性等，以及期望的时间、成本目标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两种方法：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与所有项目成员交流之后，写出对软件范围的叙述性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描述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由最终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用户给出一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用例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</a:p>
          <a:p>
            <a:pPr lvl="1" eaLnBrk="1" hangingPunct="1"/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并不是客户所有的需求都“来者不拒”，需要分别对待</a:t>
            </a:r>
          </a:p>
          <a:p>
            <a:pPr lvl="1" eaLnBrk="1" hangingPunct="1"/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用户签字确认</a:t>
            </a:r>
          </a:p>
          <a:p>
            <a:pPr eaLnBrk="1" hangingPunct="1"/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14655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基本概念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95288" y="1339999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ea typeface="楷体_GB2312" pitchFamily="49" charset="-122"/>
              </a:rPr>
              <a:t>项目</a:t>
            </a:r>
            <a:r>
              <a:rPr lang="en-US" altLang="zh-CN" dirty="0" smtClean="0">
                <a:solidFill>
                  <a:srgbClr val="0000FF"/>
                </a:solidFill>
                <a:ea typeface="楷体_GB2312" pitchFamily="49" charset="-122"/>
              </a:rPr>
              <a:t>(Project) </a:t>
            </a:r>
            <a:r>
              <a:rPr lang="zh-CN" altLang="en-US" dirty="0" smtClean="0">
                <a:solidFill>
                  <a:srgbClr val="0000FF"/>
                </a:solidFill>
                <a:ea typeface="楷体_GB2312" pitchFamily="49" charset="-122"/>
              </a:rPr>
              <a:t>：</a:t>
            </a:r>
            <a:r>
              <a:rPr lang="zh-CN" altLang="en-US" dirty="0" smtClean="0"/>
              <a:t>为创建某种特定的产品或服务而组织或设计的临时的、一次性的行动，通过执行一组活动，使用受约束的资源</a:t>
            </a:r>
            <a:r>
              <a:rPr lang="en-US" altLang="zh-CN" dirty="0" smtClean="0"/>
              <a:t>(</a:t>
            </a:r>
            <a:r>
              <a:rPr lang="zh-CN" altLang="en-US" dirty="0" smtClean="0"/>
              <a:t>资金、人、原料、能源、空间等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来满足预定义的目标</a:t>
            </a:r>
          </a:p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ea typeface="楷体_GB2312" pitchFamily="49" charset="-122"/>
              </a:rPr>
              <a:t>项目管理</a:t>
            </a:r>
            <a:r>
              <a:rPr lang="en-US" altLang="zh-CN" dirty="0" smtClean="0">
                <a:solidFill>
                  <a:srgbClr val="0000FF"/>
                </a:solidFill>
                <a:ea typeface="楷体_GB2312" pitchFamily="49" charset="-122"/>
              </a:rPr>
              <a:t>(Project Management, PM)</a:t>
            </a:r>
            <a:r>
              <a:rPr lang="zh-CN" altLang="en-US" dirty="0" smtClean="0">
                <a:solidFill>
                  <a:srgbClr val="0000FF"/>
                </a:solidFill>
                <a:ea typeface="楷体_GB2312" pitchFamily="49" charset="-122"/>
              </a:rPr>
              <a:t>：</a:t>
            </a:r>
            <a:r>
              <a:rPr lang="zh-CN" altLang="en-US" dirty="0" smtClean="0"/>
              <a:t>有效的组织与管理各类资源</a:t>
            </a:r>
            <a:r>
              <a:rPr lang="en-US" altLang="zh-CN" dirty="0" smtClean="0"/>
              <a:t>(</a:t>
            </a:r>
            <a:r>
              <a:rPr lang="zh-CN" altLang="en-US" dirty="0"/>
              <a:t>资金、人、原料、能源、空间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，以使项目能够在预定的范围、质量、时间和成本等约束条件下顺利交付</a:t>
            </a:r>
            <a:r>
              <a:rPr lang="en-US" altLang="zh-CN" dirty="0" smtClean="0"/>
              <a:t>(deliver)</a:t>
            </a:r>
            <a:endParaRPr lang="zh-CN" altLang="en-US" dirty="0" smtClean="0"/>
          </a:p>
          <a:p>
            <a:pPr lvl="1" eaLnBrk="1" hangingPunct="1"/>
            <a:r>
              <a:rPr lang="zh-CN" altLang="en-US" sz="1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挑战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：在各类约束条件下交付项目</a:t>
            </a:r>
          </a:p>
          <a:p>
            <a:pPr lvl="1" eaLnBrk="1" hangingPunct="1"/>
            <a:r>
              <a:rPr lang="zh-CN" altLang="en-US" sz="1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挑战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：通过优化资源的分配与集成来满足预先定义的目标</a:t>
            </a:r>
          </a:p>
          <a:p>
            <a:pPr eaLnBrk="1" hangingPunct="1"/>
            <a:r>
              <a:rPr lang="zh-CN" altLang="en-US" dirty="0" smtClean="0"/>
              <a:t>软件项目的特征：</a:t>
            </a:r>
          </a:p>
          <a:p>
            <a:pPr lvl="1" eaLnBrk="1" hangingPunct="1"/>
            <a:r>
              <a:rPr lang="zh-CN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软件产品的不可见性 </a:t>
            </a:r>
            <a:r>
              <a:rPr lang="zh-CN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1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软件项目复杂和抽象</a:t>
            </a:r>
          </a:p>
          <a:p>
            <a:pPr lvl="1" eaLnBrk="1" hangingPunct="1"/>
            <a:r>
              <a:rPr lang="zh-CN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项目的高度不确定性 </a:t>
            </a:r>
            <a:r>
              <a:rPr lang="zh-CN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1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预定</a:t>
            </a:r>
            <a:r>
              <a:rPr lang="zh-CN" altLang="en-US" sz="1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计划与实际情况</a:t>
            </a:r>
            <a:r>
              <a:rPr lang="zh-CN" altLang="en-US" sz="1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存在较大偏差</a:t>
            </a:r>
          </a:p>
          <a:p>
            <a:pPr lvl="1" eaLnBrk="1" hangingPunct="1"/>
            <a:r>
              <a:rPr lang="zh-CN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软件过程的多变化性 </a:t>
            </a:r>
            <a:r>
              <a:rPr lang="zh-CN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1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不确定、不稳定</a:t>
            </a:r>
          </a:p>
          <a:p>
            <a:pPr lvl="1" eaLnBrk="1" hangingPunct="1"/>
            <a:r>
              <a:rPr lang="zh-CN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软件人员的高技能及其高流动性 </a:t>
            </a:r>
            <a:r>
              <a:rPr lang="zh-CN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1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风险</a:t>
            </a:r>
            <a:endParaRPr lang="zh-CN" altLang="en-US" sz="1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4770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确定范围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4827588" y="1568797"/>
            <a:ext cx="2289175" cy="2289175"/>
          </a:xfrm>
          <a:prstGeom prst="ellipse">
            <a:avLst/>
          </a:prstGeom>
          <a:solidFill>
            <a:srgbClr val="CCFFFF"/>
          </a:solidFill>
          <a:ln w="22225" algn="ctr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90588" y="1981547"/>
            <a:ext cx="2249487" cy="1622425"/>
          </a:xfrm>
          <a:prstGeom prst="cloudCallout">
            <a:avLst>
              <a:gd name="adj1" fmla="val -28477"/>
              <a:gd name="adj2" fmla="val 39630"/>
            </a:avLst>
          </a:prstGeom>
          <a:solidFill>
            <a:srgbClr val="CCFFFF"/>
          </a:solidFill>
          <a:ln w="22225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 marL="192088" indent="-1920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430838" y="2172047"/>
            <a:ext cx="1081087" cy="1081088"/>
          </a:xfrm>
          <a:prstGeom prst="ellipse">
            <a:avLst/>
          </a:prstGeom>
          <a:solidFill>
            <a:schemeClr val="folHlink"/>
          </a:solidFill>
          <a:ln w="22225" algn="ctr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00192" y="1268760"/>
            <a:ext cx="1819281" cy="47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 marL="192088" indent="-1920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3403600" y="2562572"/>
            <a:ext cx="1303338" cy="484188"/>
          </a:xfrm>
          <a:prstGeom prst="rightArrow">
            <a:avLst>
              <a:gd name="adj1" fmla="val 50000"/>
              <a:gd name="adj2" fmla="val 67295"/>
            </a:avLst>
          </a:prstGeom>
          <a:solidFill>
            <a:srgbClr val="CCFFFF"/>
          </a:solidFill>
          <a:ln w="22225" algn="ctr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5003800" y="1702147"/>
            <a:ext cx="1765300" cy="1065213"/>
          </a:xfrm>
          <a:prstGeom prst="irregularSeal1">
            <a:avLst/>
          </a:prstGeom>
          <a:solidFill>
            <a:srgbClr val="FFFF99"/>
          </a:solidFill>
          <a:ln w="22225" algn="ctr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 marL="192088" indent="-1920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</a:p>
        </p:txBody>
      </p:sp>
      <p:sp>
        <p:nvSpPr>
          <p:cNvPr id="13" name="Rectangle 11"/>
          <p:cNvSpPr txBox="1">
            <a:spLocks noChangeArrowheads="1"/>
          </p:cNvSpPr>
          <p:nvPr/>
        </p:nvSpPr>
        <p:spPr>
          <a:xfrm>
            <a:off x="744538" y="4156422"/>
            <a:ext cx="7427912" cy="1717675"/>
          </a:xfrm>
          <a:prstGeom prst="rect">
            <a:avLst/>
          </a:prstGeom>
          <a:noFill/>
        </p:spPr>
        <p:txBody>
          <a:bodyPr lIns="45720" rIns="45720"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：客户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最终用户的请求、想法和业务需求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对未来系统所应具备的功能的陈述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Exclusions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：将不包含在未来系统中的功能的陈述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对未来系统中应包含的功能的陈述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430764" y="2594984"/>
            <a:ext cx="1197123" cy="47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 marL="192088" indent="-1920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324080" y="2234944"/>
            <a:ext cx="1453603" cy="47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 marL="192088" indent="-1920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Exclusions</a:t>
            </a:r>
          </a:p>
        </p:txBody>
      </p:sp>
    </p:spTree>
    <p:extLst>
      <p:ext uri="{BB962C8B-B14F-4D97-AF65-F5344CB8AC3E}">
        <p14:creationId xmlns:p14="http://schemas.microsoft.com/office/powerpoint/2010/main" val="260425904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可行性分析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技术可行性：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项目在技术上可行吗？它在技术水平范围内吗？能够将缺陷减少到一定程度吗？</a:t>
            </a: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经济可行性：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它在经济上可行吗？能以可负担的成本完成开发吗？</a:t>
            </a: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时间可行性：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项目投入市场的时间可以按预期完成吗？</a:t>
            </a: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资源可行性：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组织拥有取得成功所需要的资源吗？</a:t>
            </a:r>
          </a:p>
        </p:txBody>
      </p:sp>
    </p:spTree>
    <p:extLst>
      <p:ext uri="{BB962C8B-B14F-4D97-AF65-F5344CB8AC3E}">
        <p14:creationId xmlns:p14="http://schemas.microsoft.com/office/powerpoint/2010/main" val="83009933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软件项目估算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如何估算时间、成本、资源？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靠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经验？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靠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数学公式？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到目前为止，因为变化的要素太多，所以对软件的估算从来没有达到精确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但是，估计得越精确，项目成功的可能性就越高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方法：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代码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行估算方法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功能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点估算方法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过程时间估算方法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06684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软件项目估算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除此之外，还有其他很多估算方法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不同的方法采用不同的计算公式，考虑的因素不同，复杂程度也不同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都是根据实际项目的经验所总结出来的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不能说“谁好谁坏”，应用的时候可以依据自身的经验对其进行修正</a:t>
            </a:r>
          </a:p>
          <a:p>
            <a:pPr eaLnBrk="1" hangingPunct="1"/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阅读有关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COCOMO II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的相关材料</a:t>
            </a:r>
          </a:p>
          <a:p>
            <a:pPr lvl="1" eaLnBrk="1" hangingPunct="1"/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COCOMO (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COnstructive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COst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MOdel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：软件构造性成本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Barry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Boehm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提出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的一种软件成本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估算</a:t>
            </a:r>
            <a:r>
              <a:rPr lang="zh-CN" altLang="en-US" b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方法；使用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种基本的回归分析公式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，从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项目历史和现状中的某些特征作为参数来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进行</a:t>
            </a:r>
            <a:r>
              <a:rPr lang="zh-CN" altLang="en-US" b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</a:t>
            </a:r>
            <a:endParaRPr lang="zh-CN" altLang="en-US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主要用于工作量估算与成本估算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最广泛使用和最全面的软件估算模型</a:t>
            </a: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1460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23838"/>
            <a:ext cx="6610350" cy="641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79246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341443"/>
            <a:ext cx="5832647" cy="4967878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软件项目管理的案例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人员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(People)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产品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(Product)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过程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(Process)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(Project)</a:t>
            </a:r>
          </a:p>
          <a:p>
            <a:pPr indent="123825" eaLnBrk="1" hangingPunct="1">
              <a:buClr>
                <a:srgbClr val="FF822D"/>
              </a:buClr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6 </a:t>
            </a:r>
            <a:r>
              <a:rPr lang="zh-CN" altLang="en-US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可行性分析与估算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7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项目进度计划与监控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8*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项目风险管理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9*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项目质量管理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5812693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绘制任务进度安排图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项目管理里通常采用甘特图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(Gantt Chart)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来描述任务的进度安排</a:t>
            </a:r>
          </a:p>
        </p:txBody>
      </p:sp>
      <p:graphicFrame>
        <p:nvGraphicFramePr>
          <p:cNvPr id="5" name="Object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517980"/>
              </p:ext>
            </p:extLst>
          </p:nvPr>
        </p:nvGraphicFramePr>
        <p:xfrm>
          <a:off x="1262231" y="1988840"/>
          <a:ext cx="6604111" cy="4176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演示文稿" r:id="rId4" imgW="4572029" imgH="3429047" progId="PowerPoint.Show.8">
                  <p:embed/>
                </p:oleObj>
              </mc:Choice>
              <mc:Fallback>
                <p:oleObj name="演示文稿" r:id="rId4" imgW="4572029" imgH="3429047" progId="PowerPoint.Show.8">
                  <p:embed/>
                  <p:pic>
                    <p:nvPicPr>
                      <p:cNvPr id="77828" name="Object 4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041" t="18935" r="11771" b="15973"/>
                      <a:stretch>
                        <a:fillRect/>
                      </a:stretch>
                    </p:blipFill>
                    <p:spPr bwMode="auto">
                      <a:xfrm>
                        <a:off x="1262231" y="1988840"/>
                        <a:ext cx="6604111" cy="4176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54075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甘特图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(Gantt Chart)</a:t>
            </a:r>
          </a:p>
        </p:txBody>
      </p:sp>
      <p:pic>
        <p:nvPicPr>
          <p:cNvPr id="4" name="Picture 3" descr="Image:GanttChartAnatomy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6929446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942303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Microsoft Project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Gantt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9"/>
          <a:stretch>
            <a:fillRect/>
          </a:stretch>
        </p:blipFill>
        <p:spPr bwMode="auto">
          <a:xfrm>
            <a:off x="1187450" y="1196752"/>
            <a:ext cx="6694488" cy="516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247305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资源、产出与里程碑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将资源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(resources)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分配给任务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资金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人员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设备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环境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明确产出结果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(outcomes)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每一项任务的产出结果是什么？对应于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PBS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中的哪一部分？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明确里程碑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(milestones)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项目的关键产出物，标志着某一阶段的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完成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68831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341443"/>
            <a:ext cx="5832647" cy="4967878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软件项目管理的案例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人员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(People)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产品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(Product)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过程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(Process)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(Project)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6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可行性分析与估算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7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项目进度计划与监控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8*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项目风险管理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9*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项目质量管理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6503606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人员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资源分配图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7848872" cy="4714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90854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项目进度跟踪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项目进度表只是提供了一张进度路线图，在实际执行过程中，需要定期对其进行跟踪和控制，以决定是否需要对进度计划进行调整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定期举行项目状态会议，各成员分别报告进展和存在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评审进展和产出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物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判断项目里程碑是否在预定日期内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完成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比较各项目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的实际开始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结束日期与计划开始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结束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日期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找出问题，并寻找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对策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定量评估项目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进展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决策是否需要对进度进行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调整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8478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项目进度跟踪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Gantt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96752"/>
            <a:ext cx="6840760" cy="513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12047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XP/Scrum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敏捷开发中的进度计划与监控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以“迭代”为单位：每次迭代包含多少个用户故事或用例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每次迭代为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天左右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针对每个用户故事，团队成员联合估算和协商开发代价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时间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使用任务墙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(Task Board)/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燃尽图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Burndown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Chart)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等作为进度监控工具，评估迭代的当前进展情况</a:t>
            </a:r>
          </a:p>
        </p:txBody>
      </p:sp>
    </p:spTree>
    <p:extLst>
      <p:ext uri="{BB962C8B-B14F-4D97-AF65-F5344CB8AC3E}">
        <p14:creationId xmlns:p14="http://schemas.microsoft.com/office/powerpoint/2010/main" val="270375769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敏捷开发的项目管理工具：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VersionOne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95288" y="1196752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http://www.versionone.com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敏捷领域最流行的商业化项目管理工具之一</a:t>
            </a: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060848"/>
            <a:ext cx="8713788" cy="434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614187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敏捷开发的项目管理工具：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VersionOne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628800"/>
            <a:ext cx="8675688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349363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敏捷开发的项目管理工具：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VersionOne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23" y="1124744"/>
            <a:ext cx="7972425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450380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341443"/>
            <a:ext cx="5832647" cy="4967878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软件项目管理的案例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人员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(People)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产品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(Product)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过程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(Process)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(Project)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6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可行性分析与估算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7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项目进度计划与监控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8*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项目风险管理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9*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项目质量管理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7079367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软件项目风险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4027487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软件规模风险：</a:t>
            </a:r>
          </a:p>
          <a:p>
            <a:pPr lvl="1" eaLnBrk="1" hangingPunct="1"/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估算准确程度？</a:t>
            </a:r>
          </a:p>
          <a:p>
            <a:pPr lvl="1" eaLnBrk="1" hangingPunct="1"/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用户需求可能发生变化的频度与规模？</a:t>
            </a:r>
          </a:p>
          <a:p>
            <a:pPr eaLnBrk="1" hangingPunct="1"/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商业影响风险：</a:t>
            </a:r>
          </a:p>
          <a:p>
            <a:pPr lvl="1" eaLnBrk="1" hangingPunct="1"/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交付期限？</a:t>
            </a:r>
          </a:p>
          <a:p>
            <a:pPr lvl="1" eaLnBrk="1" hangingPunct="1"/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政府出台新政策？</a:t>
            </a:r>
          </a:p>
          <a:p>
            <a:pPr eaLnBrk="1" hangingPunct="1"/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客户相关风险：</a:t>
            </a:r>
          </a:p>
          <a:p>
            <a:pPr lvl="1" eaLnBrk="1" hangingPunct="1"/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陌生客户？客户高层的重视程度？</a:t>
            </a:r>
          </a:p>
          <a:p>
            <a:pPr lvl="1" eaLnBrk="1" hangingPunct="1"/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客户的配合程度？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575175" y="1484313"/>
            <a:ext cx="4029075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软件过程风险：</a:t>
            </a:r>
          </a:p>
          <a:p>
            <a:pPr lvl="1" eaLnBrk="1" hangingPunct="1"/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开发者不了解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不熟悉选定的过程模型？</a:t>
            </a:r>
          </a:p>
          <a:p>
            <a:pPr lvl="1" eaLnBrk="1" hangingPunct="1"/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没有维护足够的文档？</a:t>
            </a:r>
          </a:p>
          <a:p>
            <a:pPr eaLnBrk="1" hangingPunct="1"/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开发环境风险：</a:t>
            </a:r>
          </a:p>
          <a:p>
            <a:pPr lvl="1" eaLnBrk="1" hangingPunct="1"/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无法得到可用的工具？</a:t>
            </a:r>
          </a:p>
          <a:p>
            <a:pPr lvl="1" eaLnBrk="1" hangingPunct="1"/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没有或不会使用工具？</a:t>
            </a:r>
          </a:p>
          <a:p>
            <a:pPr eaLnBrk="1" hangingPunct="1"/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开发技术风险：</a:t>
            </a:r>
          </a:p>
          <a:p>
            <a:pPr lvl="1" eaLnBrk="1" hangingPunct="1"/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之前无该技术的经验？</a:t>
            </a:r>
          </a:p>
          <a:p>
            <a:pPr lvl="1" eaLnBrk="1" hangingPunct="1"/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该技术难以实现某些需求？</a:t>
            </a:r>
          </a:p>
          <a:p>
            <a:pPr eaLnBrk="1" hangingPunct="1"/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开发人员风险：</a:t>
            </a:r>
          </a:p>
          <a:p>
            <a:pPr lvl="1" eaLnBrk="1" hangingPunct="1"/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没有足够的经验与技能？</a:t>
            </a:r>
          </a:p>
          <a:p>
            <a:pPr lvl="1" eaLnBrk="1" hangingPunct="1"/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某些人员会中途离开？</a:t>
            </a:r>
          </a:p>
          <a:p>
            <a:pPr eaLnBrk="1" hangingPunct="1"/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22835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风险预测与分析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：列出可能的风险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：估计风险发生的可能性或概率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：建立风险表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：估计风险可能产生的影响或后果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：风险求精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：风险环节、监测和管理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7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：风险应急计划</a:t>
            </a:r>
          </a:p>
          <a:p>
            <a:pPr eaLnBrk="1" hangingPunct="1"/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36725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项目的初始状态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一个年轻的项目经理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个经验缺乏的技术人员</a:t>
            </a:r>
          </a:p>
          <a:p>
            <a:pPr eaLnBrk="1" hangingPunct="1"/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项目交付期：紧张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技术风险：较高</a:t>
            </a: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87154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风险预测与分析</a:t>
            </a:r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764301"/>
              </p:ext>
            </p:extLst>
          </p:nvPr>
        </p:nvGraphicFramePr>
        <p:xfrm>
          <a:off x="251520" y="1628803"/>
          <a:ext cx="8712969" cy="3744411"/>
        </p:xfrm>
        <a:graphic>
          <a:graphicData uri="http://schemas.openxmlformats.org/drawingml/2006/table">
            <a:tbl>
              <a:tblPr/>
              <a:tblGrid>
                <a:gridCol w="2194249">
                  <a:extLst>
                    <a:ext uri="{9D8B030D-6E8A-4147-A177-3AD203B41FA5}">
                      <a16:colId xmlns:a16="http://schemas.microsoft.com/office/drawing/2014/main" val="4162605218"/>
                    </a:ext>
                  </a:extLst>
                </a:gridCol>
                <a:gridCol w="1661261">
                  <a:extLst>
                    <a:ext uri="{9D8B030D-6E8A-4147-A177-3AD203B41FA5}">
                      <a16:colId xmlns:a16="http://schemas.microsoft.com/office/drawing/2014/main" val="3518683773"/>
                    </a:ext>
                  </a:extLst>
                </a:gridCol>
                <a:gridCol w="1661261">
                  <a:extLst>
                    <a:ext uri="{9D8B030D-6E8A-4147-A177-3AD203B41FA5}">
                      <a16:colId xmlns:a16="http://schemas.microsoft.com/office/drawing/2014/main" val="1824965450"/>
                    </a:ext>
                  </a:extLst>
                </a:gridCol>
                <a:gridCol w="1138656">
                  <a:extLst>
                    <a:ext uri="{9D8B030D-6E8A-4147-A177-3AD203B41FA5}">
                      <a16:colId xmlns:a16="http://schemas.microsoft.com/office/drawing/2014/main" val="1571942798"/>
                    </a:ext>
                  </a:extLst>
                </a:gridCol>
                <a:gridCol w="879084">
                  <a:extLst>
                    <a:ext uri="{9D8B030D-6E8A-4147-A177-3AD203B41FA5}">
                      <a16:colId xmlns:a16="http://schemas.microsoft.com/office/drawing/2014/main" val="2816338405"/>
                    </a:ext>
                  </a:extLst>
                </a:gridCol>
                <a:gridCol w="1178458">
                  <a:extLst>
                    <a:ext uri="{9D8B030D-6E8A-4147-A177-3AD203B41FA5}">
                      <a16:colId xmlns:a16="http://schemas.microsoft.com/office/drawing/2014/main" val="3010022781"/>
                    </a:ext>
                  </a:extLst>
                </a:gridCol>
              </a:tblGrid>
              <a:tr h="33823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风险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风险类型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概率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影响程度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后果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应急计划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0743877"/>
                  </a:ext>
                </a:extLst>
              </a:tr>
              <a:tr h="33823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规模估算不准确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产品规模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60%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严重的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4297"/>
                  </a:ext>
                </a:extLst>
              </a:tr>
              <a:tr h="33823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用户数量超出想象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产品规模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30%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轻微的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262029"/>
                  </a:ext>
                </a:extLst>
              </a:tr>
              <a:tr h="33823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最终用户抵制新系统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产品规模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70%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严重的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331537"/>
                  </a:ext>
                </a:extLst>
              </a:tr>
              <a:tr h="33823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交付日期将推迟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商业影响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灾难的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108445"/>
                  </a:ext>
                </a:extLst>
              </a:tr>
              <a:tr h="33823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用户将改变需求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产品规模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50%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轻微的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133774"/>
                  </a:ext>
                </a:extLst>
              </a:tr>
              <a:tr h="33823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技术到不到预期效果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开发技术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灾难的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569588"/>
                  </a:ext>
                </a:extLst>
              </a:tr>
              <a:tr h="33823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人员缺乏经验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人员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80%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严重的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955305"/>
                  </a:ext>
                </a:extLst>
              </a:tr>
              <a:tr h="33823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缺少对工具的培训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开发环境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30%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可忽略的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240613"/>
                  </a:ext>
                </a:extLst>
              </a:tr>
              <a:tr h="3621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人员变动频繁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人员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80%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严重的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743499"/>
                  </a:ext>
                </a:extLst>
              </a:tr>
              <a:tr h="33823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206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10545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风险管理的其他方面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71" y="1484784"/>
            <a:ext cx="7272337" cy="394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274848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341443"/>
            <a:ext cx="5832647" cy="4967878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软件项目管理的案例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人员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(People)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产品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(Product)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过程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(Process)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(Project)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6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可行性分析与估算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7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项目进度计划与监控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8*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项目风险管理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9*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项目质量管理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0220709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项目质量管理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观点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：“质量不是检验出来的，而是设计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开发出来的”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需要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在软件全生命周期内考虑最终产品的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质量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观点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：“评审、评审、再评审”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准备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SQA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计划；定期评审；记录偏差；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改善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观点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：“产品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过程二象性”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质量管理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需要同时考虑产品与过程两个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方面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观点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：“越往后，后果越严重”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早期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的质量问题既容易发现，也容易消除；而后期的质量问题将带来严重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后果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89065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项目质量管理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观点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：“缺陷放大”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早期犯下的错误没有发现，将会在随后的过程里无休止的放大</a:t>
            </a: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观点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：“犯错误的是人，但错误是在产品中存在的”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重点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关注产品，不要去针对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观点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：“不要被表面现象所迷惑”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找到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质量问题之后，要深究和追随其内部的原因，会挖出更大的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13474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项目的当前状态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进度已经落后于计划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项目经理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已经向客户汇报了一次项目开发进度，并已经演示了系统功能，已开发的功能已被用户接受并认可</a:t>
            </a:r>
          </a:p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此时：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项目组补充加入了一位水平高、经验丰富的技术人员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检查了团队目前完成的代码，发现：原来写的代码效率不高，构架繁冗，不方便后期维护，也可能导致软件性能方面存在重大缺陷</a:t>
            </a:r>
          </a:p>
          <a:p>
            <a:pPr eaLnBrk="1" hangingPunct="1"/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的建议：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重构代码和数据库设计</a:t>
            </a: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70887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项目的当前状态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团队的想法：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辛苦写的代码被一票否决，心里很不舒服，但是也承认自己的代码质量不高</a:t>
            </a:r>
          </a:p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项目经理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的想法：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预计客户将来会提到这个问题，而届时再重构，会更加麻烦</a:t>
            </a:r>
          </a:p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公司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CEO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的意见：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已经向客户申请过一次计划调整并基本得到用户的理解，但目前进度已经落后于计划，急需完成剩余部分功能的开发，不能再次申请延期</a:t>
            </a:r>
          </a:p>
          <a:p>
            <a:pPr eaLnBrk="1" hangingPunct="1"/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5282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项目的客观情况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如果系统重构，很有可能需要再次调整计划，而用户已经明确表示计划是不可能再调整的了</a:t>
            </a:r>
          </a:p>
          <a:p>
            <a:pPr eaLnBrk="1" hangingPunct="1"/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在技术上没有问题，但是缺乏时间观念，且身兼多个项目，重构速度令人失望</a:t>
            </a:r>
          </a:p>
          <a:p>
            <a:pPr eaLnBrk="1" hangingPunct="1"/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老成员一开始挺配合系统重构，但是随着重构的深入，发现难度很大，基本等于重新开发；于是对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很有意见，不怎么配合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的指挥</a:t>
            </a:r>
          </a:p>
          <a:p>
            <a:pPr eaLnBrk="1" hangingPunct="1"/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67833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软件项目管理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" t="3058"/>
          <a:stretch>
            <a:fillRect/>
          </a:stretch>
        </p:blipFill>
        <p:spPr bwMode="auto">
          <a:xfrm>
            <a:off x="4608513" y="3861048"/>
            <a:ext cx="4500562" cy="261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软件项目管理的“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4P”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93" y="1196752"/>
            <a:ext cx="5832475" cy="331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10214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Book Antiqua"/>
        <a:ea typeface="楷体_GB2312"/>
        <a:cs typeface="宋体"/>
      </a:majorFont>
      <a:minorFont>
        <a:latin typeface="Book Antiq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1647</TotalTime>
  <Words>3863</Words>
  <Application>Microsoft Office PowerPoint</Application>
  <PresentationFormat>全屏显示(4:3)</PresentationFormat>
  <Paragraphs>653</Paragraphs>
  <Slides>54</Slides>
  <Notes>54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5" baseType="lpstr">
      <vt:lpstr>华文行楷</vt:lpstr>
      <vt:lpstr>华文新魏</vt:lpstr>
      <vt:lpstr>楷体</vt:lpstr>
      <vt:lpstr>楷体_GB2312</vt:lpstr>
      <vt:lpstr>宋体</vt:lpstr>
      <vt:lpstr>Arial</vt:lpstr>
      <vt:lpstr>Book Antiqua</vt:lpstr>
      <vt:lpstr>Times New Roman</vt:lpstr>
      <vt:lpstr>Wingdings</vt:lpstr>
      <vt:lpstr>1_CITRUS</vt:lpstr>
      <vt:lpstr>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 第一章 软件工程概论 1-1 软件工程概论</dc:title>
  <dc:creator>hitfgx</dc:creator>
  <cp:lastModifiedBy>hitfgx</cp:lastModifiedBy>
  <cp:revision>118</cp:revision>
  <dcterms:modified xsi:type="dcterms:W3CDTF">2021-10-11T04:16:05Z</dcterms:modified>
</cp:coreProperties>
</file>