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5"/>
  </p:notesMasterIdLst>
  <p:handoutMasterIdLst>
    <p:handoutMasterId r:id="rId76"/>
  </p:handoutMasterIdLst>
  <p:sldIdLst>
    <p:sldId id="565" r:id="rId2"/>
    <p:sldId id="428" r:id="rId3"/>
    <p:sldId id="431" r:id="rId4"/>
    <p:sldId id="489" r:id="rId5"/>
    <p:sldId id="564" r:id="rId6"/>
    <p:sldId id="490" r:id="rId7"/>
    <p:sldId id="491" r:id="rId8"/>
    <p:sldId id="492" r:id="rId9"/>
    <p:sldId id="557" r:id="rId10"/>
    <p:sldId id="494" r:id="rId11"/>
    <p:sldId id="495" r:id="rId12"/>
    <p:sldId id="496" r:id="rId13"/>
    <p:sldId id="497" r:id="rId14"/>
    <p:sldId id="498" r:id="rId15"/>
    <p:sldId id="499" r:id="rId16"/>
    <p:sldId id="558" r:id="rId17"/>
    <p:sldId id="501" r:id="rId18"/>
    <p:sldId id="502" r:id="rId19"/>
    <p:sldId id="503" r:id="rId20"/>
    <p:sldId id="504" r:id="rId21"/>
    <p:sldId id="505" r:id="rId22"/>
    <p:sldId id="506" r:id="rId23"/>
    <p:sldId id="507" r:id="rId24"/>
    <p:sldId id="508" r:id="rId25"/>
    <p:sldId id="509" r:id="rId26"/>
    <p:sldId id="510" r:id="rId27"/>
    <p:sldId id="511" r:id="rId28"/>
    <p:sldId id="512" r:id="rId29"/>
    <p:sldId id="513" r:id="rId30"/>
    <p:sldId id="559" r:id="rId31"/>
    <p:sldId id="515" r:id="rId32"/>
    <p:sldId id="516" r:id="rId33"/>
    <p:sldId id="517" r:id="rId34"/>
    <p:sldId id="518" r:id="rId35"/>
    <p:sldId id="560" r:id="rId36"/>
    <p:sldId id="519" r:id="rId37"/>
    <p:sldId id="520" r:id="rId38"/>
    <p:sldId id="521" r:id="rId39"/>
    <p:sldId id="522" r:id="rId40"/>
    <p:sldId id="523" r:id="rId41"/>
    <p:sldId id="524" r:id="rId42"/>
    <p:sldId id="525" r:id="rId43"/>
    <p:sldId id="526" r:id="rId44"/>
    <p:sldId id="527" r:id="rId45"/>
    <p:sldId id="528" r:id="rId46"/>
    <p:sldId id="529" r:id="rId47"/>
    <p:sldId id="530" r:id="rId48"/>
    <p:sldId id="533" r:id="rId49"/>
    <p:sldId id="534" r:id="rId50"/>
    <p:sldId id="537" r:id="rId51"/>
    <p:sldId id="538" r:id="rId52"/>
    <p:sldId id="539" r:id="rId53"/>
    <p:sldId id="540" r:id="rId54"/>
    <p:sldId id="541" r:id="rId55"/>
    <p:sldId id="561" r:id="rId56"/>
    <p:sldId id="542" r:id="rId57"/>
    <p:sldId id="543" r:id="rId58"/>
    <p:sldId id="544" r:id="rId59"/>
    <p:sldId id="545" r:id="rId60"/>
    <p:sldId id="546" r:id="rId61"/>
    <p:sldId id="547" r:id="rId62"/>
    <p:sldId id="548" r:id="rId63"/>
    <p:sldId id="562" r:id="rId64"/>
    <p:sldId id="549" r:id="rId65"/>
    <p:sldId id="550" r:id="rId66"/>
    <p:sldId id="551" r:id="rId67"/>
    <p:sldId id="552" r:id="rId68"/>
    <p:sldId id="553" r:id="rId69"/>
    <p:sldId id="554" r:id="rId70"/>
    <p:sldId id="555" r:id="rId71"/>
    <p:sldId id="535" r:id="rId72"/>
    <p:sldId id="563" r:id="rId73"/>
    <p:sldId id="536" r:id="rId74"/>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77777"/>
    <a:srgbClr val="66CC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14" autoAdjust="0"/>
    <p:restoredTop sz="92801" autoAdjust="0"/>
  </p:normalViewPr>
  <p:slideViewPr>
    <p:cSldViewPr>
      <p:cViewPr varScale="1">
        <p:scale>
          <a:sx n="80" d="100"/>
          <a:sy n="80" d="100"/>
        </p:scale>
        <p:origin x="1637" y="48"/>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16674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40686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47063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2090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4173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08300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28737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0293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55700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5054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12168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42442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0095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71854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59109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69817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241994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923806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24062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937454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87193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91089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515624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541309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273648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14782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3724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985658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854889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602290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453745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684800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23630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781901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322382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070053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767871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952761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704216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014006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480490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278063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276645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26341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847918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462413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347214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300218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086564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300626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730330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169286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046994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026154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61260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130557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02939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9891314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478199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463656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815084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051773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496562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77101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313929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92496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9475211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1318474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443191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980998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36409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6293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Disposition</a:t>
            </a:r>
            <a:r>
              <a:rPr lang="zh-CN" altLang="en-US" dirty="0"/>
              <a:t>：总结</a:t>
            </a:r>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2021/12/20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48437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2021/12/20</a:t>
            </a:fld>
            <a:endParaRPr lang="en-US" altLang="zh-CN" sz="1400" dirty="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a:solidFill>
                  <a:srgbClr val="0000FF"/>
                </a:solidFill>
              </a:rPr>
              <a:t>哈工大</a:t>
            </a:r>
            <a:r>
              <a:rPr lang="zh-CN" altLang="en-US" sz="1400" dirty="0">
                <a:solidFill>
                  <a:srgbClr val="0000FF"/>
                </a:solidFill>
              </a:rPr>
              <a:t>计算机</a:t>
            </a:r>
            <a:r>
              <a:rPr lang="en-US" altLang="zh-CN" sz="1400" dirty="0">
                <a:solidFill>
                  <a:srgbClr val="0000FF"/>
                </a:solidFill>
              </a:rPr>
              <a:t>/</a:t>
            </a:r>
            <a:r>
              <a:rPr lang="en-US" altLang="zh-CN" sz="1400" dirty="0" err="1">
                <a:solidFill>
                  <a:srgbClr val="0000FF"/>
                </a:solidFill>
              </a:rPr>
              <a:t>软件学院</a:t>
            </a:r>
            <a:endParaRPr lang="en-US" altLang="zh-CN" sz="1400" dirty="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8587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1" name="Line 12"/>
          <p:cNvSpPr>
            <a:spLocks noChangeShapeType="1"/>
          </p:cNvSpPr>
          <p:nvPr userDrawn="1"/>
        </p:nvSpPr>
        <p:spPr bwMode="auto">
          <a:xfrm>
            <a:off x="2411760" y="234737"/>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2" name="Line 17"/>
          <p:cNvSpPr>
            <a:spLocks noChangeShapeType="1"/>
          </p:cNvSpPr>
          <p:nvPr userDrawn="1"/>
        </p:nvSpPr>
        <p:spPr bwMode="auto">
          <a:xfrm>
            <a:off x="36513" y="5147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3" name="Line 12"/>
          <p:cNvSpPr>
            <a:spLocks noChangeShapeType="1"/>
          </p:cNvSpPr>
          <p:nvPr userDrawn="1"/>
        </p:nvSpPr>
        <p:spPr bwMode="auto">
          <a:xfrm>
            <a:off x="2445268" y="231773"/>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Lst>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53.png"/></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5.xml"/><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6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6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62.png"/></Relationships>
</file>

<file path=ppt/slides/_rels/slide6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1.xml"/><Relationship Id="rId1" Type="http://schemas.openxmlformats.org/officeDocument/2006/relationships/slideLayout" Target="../slideLayouts/slideLayout1.xml"/><Relationship Id="rId5" Type="http://schemas.openxmlformats.org/officeDocument/2006/relationships/image" Target="../media/image67.png"/><Relationship Id="rId4" Type="http://schemas.openxmlformats.org/officeDocument/2006/relationships/image" Target="../media/image66.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3.xml"/><Relationship Id="rId1" Type="http://schemas.openxmlformats.org/officeDocument/2006/relationships/slideLayout" Target="../slideLayouts/slideLayout1.xml"/><Relationship Id="rId4" Type="http://schemas.openxmlformats.org/officeDocument/2006/relationships/image" Target="../media/image6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 邮        箱：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marL="0" marR="0" lvl="0" indent="0" algn="l" defTabSz="914400" rtl="0" eaLnBrk="1" fontAlgn="base" latinLnBrk="0" hangingPunct="1">
              <a:lnSpc>
                <a:spcPts val="3800"/>
              </a:lnSpc>
              <a:spcBef>
                <a:spcPct val="0"/>
              </a:spcBef>
              <a:spcAft>
                <a:spcPct val="0"/>
              </a:spcAft>
              <a:buClrTx/>
              <a:buSzTx/>
              <a:buFontTx/>
              <a:buNone/>
              <a:tabLst/>
              <a:defRPr/>
            </a:pPr>
            <a:endParaRPr kumimoji="0" lang="en-US" altLang="zh-CN" sz="2200" b="1" i="0" u="none" strike="noStrike" kern="1200" cap="none" spc="0" normalizeH="0" baseline="0" noProof="0" dirty="0">
              <a:ln>
                <a:noFill/>
              </a:ln>
              <a:solidFill>
                <a:srgbClr val="A50021"/>
              </a:solidFill>
              <a:effectLst/>
              <a:uLnTx/>
              <a:uFillTx/>
              <a:latin typeface="宋体" panose="02010600030101010101" pitchFamily="2" charset="-122"/>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哈工大计算学部</a:t>
            </a:r>
            <a:r>
              <a:rPr kumimoji="1" lang="en-US"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660066"/>
                </a:solidFill>
                <a:effectLst/>
                <a:uLnTx/>
                <a:uFillTx/>
                <a:latin typeface="华文行楷" panose="02010800040101010101" pitchFamily="2" charset="-122"/>
                <a:ea typeface="华文行楷" panose="02010800040101010101" pitchFamily="2" charset="-122"/>
                <a:cs typeface="+mn-cs"/>
              </a:rPr>
              <a:t>国家示范性软件学院</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2800" b="1" i="0" u="none" strike="noStrike" kern="120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软件工程教研室</a:t>
            </a:r>
            <a:endParaRPr kumimoji="1"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ts val="3800"/>
              </a:lnSpc>
              <a:spcBef>
                <a:spcPts val="0"/>
              </a:spcBef>
              <a:spcAft>
                <a:spcPts val="0"/>
              </a:spcAft>
              <a:buClrTx/>
              <a:buSzTx/>
              <a:buFontTx/>
              <a:buNone/>
              <a:tabLst/>
              <a:defRPr/>
            </a:pPr>
            <a:r>
              <a:rPr kumimoji="1" lang="zh-CN" altLang="zh-CN" sz="4000" b="1" i="0" u="none" strike="noStrike" kern="1200" cap="none" spc="0" normalizeH="0" baseline="0" noProof="0" dirty="0">
                <a:ln>
                  <a:noFill/>
                </a:ln>
                <a:solidFill>
                  <a:srgbClr val="3333CC"/>
                </a:solidFill>
                <a:effectLst/>
                <a:uLnTx/>
                <a:uFillTx/>
                <a:latin typeface="Times New Roman" panose="02020603050405020304" pitchFamily="18" charset="0"/>
                <a:ea typeface="Times New Roman" panose="02020603050405020304" pitchFamily="18" charset="0"/>
                <a:cs typeface="+mn-cs"/>
              </a:rPr>
              <a:t> </a:t>
            </a:r>
            <a:r>
              <a:rPr kumimoji="1" lang="en-US" altLang="zh-CN" sz="2400" b="1" i="0" u="none" strike="noStrike" kern="1200" cap="none" spc="0" normalizeH="0" baseline="0" noProof="0" dirty="0">
                <a:ln>
                  <a:noFill/>
                </a:ln>
                <a:solidFill>
                  <a:srgbClr val="3333CC"/>
                </a:solidFill>
                <a:effectLst/>
                <a:uLnTx/>
                <a:uFillTx/>
                <a:latin typeface="Times New Roman" panose="02020603050405020304" pitchFamily="18" charset="0"/>
                <a:ea typeface="华文行楷" panose="02010800040101010101" pitchFamily="2" charset="-122"/>
                <a:cs typeface="+mn-cs"/>
              </a:rPr>
              <a:t>2021. 10</a:t>
            </a:r>
            <a:endParaRPr kumimoji="1" lang="zh-CN"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0251328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是如何产生的？</a:t>
            </a:r>
          </a:p>
        </p:txBody>
      </p:sp>
      <p:sp>
        <p:nvSpPr>
          <p:cNvPr id="4" name="Rectangle 3"/>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en-US" dirty="0" err="1">
                <a:latin typeface="Times New Roman" panose="02020603050405020304" pitchFamily="18" charset="0"/>
                <a:cs typeface="Times New Roman" panose="02020603050405020304" pitchFamily="18" charset="0"/>
              </a:rPr>
              <a:t>Git是一个分布式的版本控制工具</a:t>
            </a:r>
            <a:endParaRPr lang="zh-CN" altLang="en-US" dirty="0">
              <a:latin typeface="Times New Roman" panose="02020603050405020304" pitchFamily="18" charset="0"/>
              <a:cs typeface="Times New Roman" panose="02020603050405020304" pitchFamily="18" charset="0"/>
            </a:endParaRPr>
          </a:p>
          <a:p>
            <a:pPr eaLnBrk="1" hangingPunct="1"/>
            <a:r>
              <a:rPr lang="en-US" altLang="zh-CN" dirty="0">
                <a:latin typeface="Times New Roman" panose="02020603050405020304" pitchFamily="18" charset="0"/>
                <a:cs typeface="Times New Roman" panose="02020603050405020304" pitchFamily="18" charset="0"/>
              </a:rPr>
              <a:t>Linux </a:t>
            </a:r>
            <a:r>
              <a:rPr lang="zh-CN" altLang="en-US" dirty="0">
                <a:latin typeface="Times New Roman" panose="02020603050405020304" pitchFamily="18" charset="0"/>
                <a:cs typeface="Times New Roman" panose="02020603050405020304" pitchFamily="18" charset="0"/>
              </a:rPr>
              <a:t>内核开源项目</a:t>
            </a:r>
            <a:r>
              <a:rPr lang="zh-CN" altLang="en-US">
                <a:latin typeface="Times New Roman" panose="02020603050405020304" pitchFamily="18" charset="0"/>
                <a:cs typeface="Times New Roman" panose="02020603050405020304" pitchFamily="18" charset="0"/>
              </a:rPr>
              <a:t>有着为数众多的</a:t>
            </a:r>
            <a:r>
              <a:rPr lang="zh-CN" altLang="en-US" dirty="0">
                <a:latin typeface="Times New Roman" panose="02020603050405020304" pitchFamily="18" charset="0"/>
                <a:cs typeface="Times New Roman" panose="02020603050405020304" pitchFamily="18" charset="0"/>
              </a:rPr>
              <a:t>参与者，绝大多数的 </a:t>
            </a:r>
            <a:r>
              <a:rPr lang="en-US" altLang="zh-CN" dirty="0">
                <a:latin typeface="Times New Roman" panose="02020603050405020304" pitchFamily="18" charset="0"/>
                <a:cs typeface="Times New Roman" panose="02020603050405020304" pitchFamily="18" charset="0"/>
              </a:rPr>
              <a:t>Linux </a:t>
            </a:r>
            <a:r>
              <a:rPr lang="zh-CN" altLang="en-US" dirty="0">
                <a:latin typeface="Times New Roman" panose="02020603050405020304" pitchFamily="18" charset="0"/>
                <a:cs typeface="Times New Roman" panose="02020603050405020304" pitchFamily="18" charset="0"/>
              </a:rPr>
              <a:t>内核维护工作都花在了提交补丁和保存归档的繁琐事务上</a:t>
            </a:r>
            <a:endParaRPr lang="en-US" altLang="zh-CN" dirty="0">
              <a:latin typeface="Times New Roman" panose="02020603050405020304" pitchFamily="18" charset="0"/>
              <a:cs typeface="Times New Roman" panose="02020603050405020304" pitchFamily="18" charset="0"/>
            </a:endParaRPr>
          </a:p>
          <a:p>
            <a:pPr eaLnBrk="1" hangingPunct="1"/>
            <a:r>
              <a:rPr lang="zh-CN" altLang="en-US" dirty="0">
                <a:latin typeface="Times New Roman" panose="02020603050405020304" pitchFamily="18" charset="0"/>
                <a:cs typeface="Times New Roman" panose="02020603050405020304" pitchFamily="18" charset="0"/>
              </a:rPr>
              <a:t>早期使用</a:t>
            </a:r>
            <a:r>
              <a:rPr lang="en-US" altLang="zh-CN" dirty="0" err="1">
                <a:latin typeface="Times New Roman" panose="02020603050405020304" pitchFamily="18" charset="0"/>
                <a:cs typeface="Times New Roman" panose="02020603050405020304" pitchFamily="18" charset="0"/>
              </a:rPr>
              <a:t>BitKeeper</a:t>
            </a:r>
            <a:r>
              <a:rPr lang="zh-CN" altLang="en-US" dirty="0">
                <a:latin typeface="Times New Roman" panose="02020603050405020304" pitchFamily="18" charset="0"/>
                <a:cs typeface="Times New Roman" panose="02020603050405020304" pitchFamily="18" charset="0"/>
              </a:rPr>
              <a:t>，后来与</a:t>
            </a:r>
            <a:r>
              <a:rPr lang="en-US" altLang="zh-CN" dirty="0">
                <a:latin typeface="Times New Roman" panose="02020603050405020304" pitchFamily="18" charset="0"/>
                <a:cs typeface="Times New Roman" panose="02020603050405020304" pitchFamily="18" charset="0"/>
              </a:rPr>
              <a:t>Linux</a:t>
            </a:r>
            <a:r>
              <a:rPr lang="zh-CN" altLang="en-US" dirty="0">
                <a:latin typeface="Times New Roman" panose="02020603050405020304" pitchFamily="18" charset="0"/>
                <a:cs typeface="Times New Roman" panose="02020603050405020304" pitchFamily="18" charset="0"/>
              </a:rPr>
              <a:t>开源社区出了合作问题</a:t>
            </a:r>
          </a:p>
          <a:p>
            <a:pPr eaLnBrk="1" hangingPunct="1"/>
            <a:r>
              <a:rPr lang="en-US" altLang="zh-CN" dirty="0">
                <a:latin typeface="Times New Roman" panose="02020603050405020304" pitchFamily="18" charset="0"/>
                <a:cs typeface="Times New Roman" panose="02020603050405020304" pitchFamily="18" charset="0"/>
              </a:rPr>
              <a:t>2005</a:t>
            </a:r>
            <a:r>
              <a:rPr lang="zh-CN" altLang="en-US" dirty="0">
                <a:latin typeface="Times New Roman" panose="02020603050405020304" pitchFamily="18" charset="0"/>
                <a:cs typeface="Times New Roman" panose="02020603050405020304" pitchFamily="18" charset="0"/>
              </a:rPr>
              <a:t>年</a:t>
            </a:r>
            <a:r>
              <a:rPr lang="en-US" altLang="en-US" dirty="0">
                <a:latin typeface="Times New Roman" panose="02020603050405020304" pitchFamily="18" charset="0"/>
                <a:cs typeface="Times New Roman" panose="02020603050405020304" pitchFamily="18" charset="0"/>
              </a:rPr>
              <a:t>Linus Torvalds</a:t>
            </a:r>
            <a:r>
              <a:rPr lang="zh-CN" altLang="en-US" dirty="0">
                <a:latin typeface="Times New Roman" panose="02020603050405020304" pitchFamily="18" charset="0"/>
                <a:cs typeface="Times New Roman" panose="02020603050405020304" pitchFamily="18" charset="0"/>
              </a:rPr>
              <a:t>决定开发</a:t>
            </a:r>
            <a:r>
              <a:rPr lang="en-US" altLang="zh-CN" dirty="0" err="1">
                <a:latin typeface="Times New Roman" panose="02020603050405020304" pitchFamily="18" charset="0"/>
                <a:cs typeface="Times New Roman" panose="02020603050405020304" pitchFamily="18" charset="0"/>
              </a:rPr>
              <a:t>Git</a:t>
            </a:r>
            <a:r>
              <a:rPr lang="zh-CN" altLang="en-US" dirty="0">
                <a:latin typeface="Times New Roman" panose="02020603050405020304" pitchFamily="18" charset="0"/>
                <a:cs typeface="Times New Roman" panose="02020603050405020304" pitchFamily="18" charset="0"/>
              </a:rPr>
              <a:t>，用于管理</a:t>
            </a:r>
            <a:r>
              <a:rPr lang="en-US" altLang="zh-CN" dirty="0">
                <a:latin typeface="Times New Roman" panose="02020603050405020304" pitchFamily="18" charset="0"/>
                <a:cs typeface="Times New Roman" panose="02020603050405020304" pitchFamily="18" charset="0"/>
              </a:rPr>
              <a:t>Linux</a:t>
            </a:r>
            <a:r>
              <a:rPr lang="zh-CN" altLang="en-US" dirty="0">
                <a:latin typeface="Times New Roman" panose="02020603050405020304" pitchFamily="18" charset="0"/>
                <a:cs typeface="Times New Roman" panose="02020603050405020304" pitchFamily="18" charset="0"/>
              </a:rPr>
              <a:t>内核的开发</a:t>
            </a:r>
          </a:p>
          <a:p>
            <a:pPr eaLnBrk="1" hangingPunct="1"/>
            <a:endParaRPr lang="zh-CN" altLang="en-US" dirty="0">
              <a:latin typeface="Times New Roman" panose="02020603050405020304" pitchFamily="18" charset="0"/>
              <a:cs typeface="Times New Roman" panose="02020603050405020304" pitchFamily="18" charset="0"/>
            </a:endParaRPr>
          </a:p>
          <a:p>
            <a:pPr eaLnBrk="1" hangingPunct="1"/>
            <a:endParaRPr lang="en-US" altLang="zh-CN" dirty="0">
              <a:latin typeface="Times New Roman" panose="02020603050405020304" pitchFamily="18" charset="0"/>
              <a:cs typeface="Times New Roman" panose="02020603050405020304" pitchFamily="18" charset="0"/>
            </a:endParaRPr>
          </a:p>
        </p:txBody>
      </p:sp>
      <p:pic>
        <p:nvPicPr>
          <p:cNvPr id="5" name="Picture 5" descr="http://tse1.mm.bing.net/th?&amp;id=OIP.M86f9399b7c7f2b2ff0abe779b8e001d1H0&amp;w=300&amp;h=125&amp;c=0&amp;pid=1.9&amp;rs=0&amp;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5463" y="508000"/>
            <a:ext cx="1944687"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Linus Torvalds 的图像结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3439164"/>
            <a:ext cx="4072037" cy="290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8412855"/>
      </p:ext>
    </p:extLst>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的基本思想</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其他大多数</a:t>
            </a:r>
            <a:r>
              <a:rPr lang="en-US" altLang="zh-CN" dirty="0">
                <a:latin typeface="Times New Roman" panose="02020603050405020304" pitchFamily="18" charset="0"/>
                <a:cs typeface="Times New Roman" panose="02020603050405020304" pitchFamily="18" charset="0"/>
              </a:rPr>
              <a:t>SCM</a:t>
            </a:r>
            <a:r>
              <a:rPr lang="zh-CN" altLang="en-US" dirty="0">
                <a:latin typeface="Times New Roman" panose="02020603050405020304" pitchFamily="18" charset="0"/>
                <a:cs typeface="Times New Roman" panose="02020603050405020304" pitchFamily="18" charset="0"/>
              </a:rPr>
              <a:t>系统则关心文件内容的具体差异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每次记录有哪些文件作了更新，以及都更新了哪些行的什么内容</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eaLnBrk="1" hangingPunct="1"/>
            <a:r>
              <a:rPr lang="en-US" altLang="zh-CN" dirty="0" err="1">
                <a:latin typeface="Times New Roman" panose="02020603050405020304" pitchFamily="18" charset="0"/>
                <a:cs typeface="Times New Roman" panose="02020603050405020304" pitchFamily="18" charset="0"/>
              </a:rPr>
              <a:t>Git</a:t>
            </a:r>
            <a:r>
              <a:rPr lang="zh-CN" altLang="en-US" dirty="0">
                <a:latin typeface="Times New Roman" panose="02020603050405020304" pitchFamily="18" charset="0"/>
                <a:cs typeface="Times New Roman" panose="02020603050405020304" pitchFamily="18" charset="0"/>
              </a:rPr>
              <a:t>关心文件数据的整体是否发生变化，并不保存这些前后变化的差异数据</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把变化的文件作快照后，记录在一个微型的文件系统中</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每次提交更新时，它会纵览一遍所有文件的指纹信息并对文件作一快照，然后保存一个指向这次快照的索引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为提高性能，若文件没有变化，</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不会再次保存，而只对上次保存的快照作一链接</a:t>
            </a:r>
          </a:p>
        </p:txBody>
      </p:sp>
    </p:spTree>
    <p:extLst>
      <p:ext uri="{BB962C8B-B14F-4D97-AF65-F5344CB8AC3E}">
        <p14:creationId xmlns:p14="http://schemas.microsoft.com/office/powerpoint/2010/main" val="2436830952"/>
      </p:ext>
    </p:extLst>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的基本思想</a:t>
            </a:r>
          </a:p>
        </p:txBody>
      </p:sp>
      <p:pic>
        <p:nvPicPr>
          <p:cNvPr id="4" name="Picture 6" descr="Git详解之一 Git起步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555452"/>
            <a:ext cx="4762500" cy="2124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 name="Picture 8" descr="Git详解之一 Git起步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4276973"/>
            <a:ext cx="4762500" cy="2114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文本框 1"/>
          <p:cNvSpPr txBox="1">
            <a:spLocks noChangeArrowheads="1"/>
          </p:cNvSpPr>
          <p:nvPr/>
        </p:nvSpPr>
        <p:spPr bwMode="auto">
          <a:xfrm>
            <a:off x="1427163" y="1198264"/>
            <a:ext cx="45704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Times New Roman" panose="02020603050405020304" pitchFamily="18" charset="0"/>
                <a:cs typeface="Times New Roman" panose="02020603050405020304" pitchFamily="18" charset="0"/>
              </a:rPr>
              <a:t>传统思路：存储每个文件与初始版本的差异</a:t>
            </a:r>
          </a:p>
        </p:txBody>
      </p:sp>
      <p:sp>
        <p:nvSpPr>
          <p:cNvPr id="7" name="文本框 5"/>
          <p:cNvSpPr txBox="1">
            <a:spLocks noChangeArrowheads="1"/>
          </p:cNvSpPr>
          <p:nvPr/>
        </p:nvSpPr>
        <p:spPr bwMode="auto">
          <a:xfrm>
            <a:off x="1639888" y="3861048"/>
            <a:ext cx="42242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err="1">
                <a:latin typeface="Times New Roman" panose="02020603050405020304" pitchFamily="18" charset="0"/>
                <a:cs typeface="Times New Roman" panose="02020603050405020304" pitchFamily="18" charset="0"/>
              </a:rPr>
              <a:t>Git</a:t>
            </a:r>
            <a:r>
              <a:rPr lang="zh-CN" altLang="en-US" b="1" dirty="0">
                <a:latin typeface="Times New Roman" panose="02020603050405020304" pitchFamily="18" charset="0"/>
                <a:cs typeface="Times New Roman" panose="02020603050405020304" pitchFamily="18" charset="0"/>
              </a:rPr>
              <a:t>的思路：存储项目随时间改变的快照</a:t>
            </a:r>
          </a:p>
        </p:txBody>
      </p:sp>
      <p:sp>
        <p:nvSpPr>
          <p:cNvPr id="9" name="文本框 2"/>
          <p:cNvSpPr txBox="1">
            <a:spLocks noChangeArrowheads="1"/>
          </p:cNvSpPr>
          <p:nvPr/>
        </p:nvSpPr>
        <p:spPr bwMode="auto">
          <a:xfrm>
            <a:off x="6294438" y="4594473"/>
            <a:ext cx="267005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Times New Roman" panose="02020603050405020304" pitchFamily="18" charset="0"/>
                <a:cs typeface="Times New Roman" panose="02020603050405020304" pitchFamily="18" charset="0"/>
              </a:rPr>
              <a:t>在本地磁盘上保留项目的完整历史</a:t>
            </a:r>
            <a:endParaRPr lang="en-US" altLang="zh-CN" b="1" dirty="0">
              <a:latin typeface="Times New Roman" panose="02020603050405020304" pitchFamily="18" charset="0"/>
              <a:cs typeface="Times New Roman" panose="02020603050405020304" pitchFamily="18" charset="0"/>
            </a:endParaRPr>
          </a:p>
          <a:p>
            <a:pPr eaLnBrk="1" hangingPunct="1"/>
            <a:r>
              <a:rPr lang="zh-CN" altLang="en-US" b="1" dirty="0">
                <a:latin typeface="Times New Roman" panose="02020603050405020304" pitchFamily="18" charset="0"/>
                <a:cs typeface="Times New Roman" panose="02020603050405020304" pitchFamily="18" charset="0"/>
              </a:rPr>
              <a:t>以空间换时间</a:t>
            </a:r>
            <a:endParaRPr lang="en-US" altLang="zh-CN" b="1" dirty="0">
              <a:latin typeface="Times New Roman" panose="02020603050405020304" pitchFamily="18" charset="0"/>
              <a:cs typeface="Times New Roman" panose="02020603050405020304" pitchFamily="18" charset="0"/>
            </a:endParaRPr>
          </a:p>
          <a:p>
            <a:pPr eaLnBrk="1" hangingPunct="1"/>
            <a:endParaRPr lang="en-US" altLang="zh-CN" b="1" dirty="0">
              <a:latin typeface="Times New Roman" panose="02020603050405020304" pitchFamily="18" charset="0"/>
              <a:cs typeface="Times New Roman" panose="02020603050405020304" pitchFamily="18" charset="0"/>
            </a:endParaRPr>
          </a:p>
          <a:p>
            <a:pPr eaLnBrk="1" hangingPunct="1"/>
            <a:r>
              <a:rPr lang="zh-CN" altLang="en-US" b="1" dirty="0">
                <a:latin typeface="Times New Roman" panose="02020603050405020304" pitchFamily="18" charset="0"/>
                <a:cs typeface="Times New Roman" panose="02020603050405020304" pitchFamily="18" charset="0"/>
              </a:rPr>
              <a:t>优点：高效</a:t>
            </a:r>
          </a:p>
        </p:txBody>
      </p:sp>
    </p:spTree>
    <p:extLst>
      <p:ext uri="{BB962C8B-B14F-4D97-AF65-F5344CB8AC3E}">
        <p14:creationId xmlns:p14="http://schemas.microsoft.com/office/powerpoint/2010/main" val="1353839828"/>
      </p:ext>
    </p:extLst>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中文件的三种状态</a:t>
            </a:r>
          </a:p>
        </p:txBody>
      </p:sp>
      <p:sp>
        <p:nvSpPr>
          <p:cNvPr id="4" name="Rectangle 3"/>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对于任何一个文件，在 </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内都只有三种状态：</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已提交</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(committed)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：表示该文件已经被安全地保存在本地数据库中</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已修改</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(modified)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：表示修改了某个文件，但还没有提交保存</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已暂存</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(staged)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：表示把已修改的文件放在下次提交时要保存的清单中</a:t>
            </a:r>
          </a:p>
          <a:p>
            <a:pPr eaLnBrk="1" hangingPunct="1"/>
            <a:endParaRPr lang="zh-CN" altLang="en-US" dirty="0">
              <a:latin typeface="Times New Roman" panose="02020603050405020304" pitchFamily="18" charset="0"/>
              <a:cs typeface="Times New Roman" panose="02020603050405020304" pitchFamily="18" charset="0"/>
            </a:endParaRPr>
          </a:p>
          <a:p>
            <a:pPr eaLnBrk="1" hangingPunct="1"/>
            <a:r>
              <a:rPr lang="en-US" altLang="zh-CN" dirty="0" err="1">
                <a:latin typeface="Times New Roman" panose="02020603050405020304" pitchFamily="18" charset="0"/>
                <a:cs typeface="Times New Roman" panose="02020603050405020304" pitchFamily="18" charset="0"/>
              </a:rPr>
              <a:t>Git</a:t>
            </a:r>
            <a:r>
              <a:rPr lang="zh-CN" altLang="en-US" dirty="0">
                <a:latin typeface="Times New Roman" panose="02020603050405020304" pitchFamily="18" charset="0"/>
                <a:cs typeface="Times New Roman" panose="02020603050405020304" pitchFamily="18" charset="0"/>
              </a:rPr>
              <a:t>管理项目的三个工作区域：</a:t>
            </a:r>
          </a:p>
          <a:p>
            <a:pPr lvl="1" eaLnBrk="1" hangingPunct="1"/>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目录</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仓库</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工作目录</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暂存区域</a:t>
            </a:r>
          </a:p>
          <a:p>
            <a:pPr lvl="1" eaLnBrk="1" hangingPunct="1"/>
            <a:endParaRPr lang="en-US" altLang="zh-CN" dirty="0">
              <a:latin typeface="Times New Roman" panose="02020603050405020304" pitchFamily="18" charset="0"/>
              <a:cs typeface="Times New Roman" panose="02020603050405020304" pitchFamily="18" charset="0"/>
            </a:endParaRPr>
          </a:p>
        </p:txBody>
      </p:sp>
      <p:pic>
        <p:nvPicPr>
          <p:cNvPr id="5" name="Picture 5" descr="Git详解之一 Git起步 "/>
          <p:cNvPicPr>
            <a:picLocks noChangeAspect="1" noChangeArrowheads="1"/>
          </p:cNvPicPr>
          <p:nvPr/>
        </p:nvPicPr>
        <p:blipFill>
          <a:blip r:embed="rId3">
            <a:extLst>
              <a:ext uri="{28A0092B-C50C-407E-A947-70E740481C1C}">
                <a14:useLocalDpi xmlns:a14="http://schemas.microsoft.com/office/drawing/2010/main" val="0"/>
              </a:ext>
            </a:extLst>
          </a:blip>
          <a:srcRect t="9607"/>
          <a:stretch>
            <a:fillRect/>
          </a:stretch>
        </p:blipFill>
        <p:spPr bwMode="auto">
          <a:xfrm>
            <a:off x="4716016" y="3062436"/>
            <a:ext cx="4078287"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1865168"/>
      </p:ext>
    </p:extLst>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的工作区</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每个项目都有一个</a:t>
            </a:r>
            <a:r>
              <a:rPr lang="en-US" altLang="zh-CN" dirty="0" err="1">
                <a:solidFill>
                  <a:srgbClr val="C00000"/>
                </a:solidFill>
                <a:latin typeface="Times New Roman" panose="02020603050405020304" pitchFamily="18" charset="0"/>
                <a:cs typeface="Times New Roman" panose="02020603050405020304" pitchFamily="18" charset="0"/>
              </a:rPr>
              <a:t>Git</a:t>
            </a:r>
            <a:r>
              <a:rPr lang="zh-CN" altLang="en-US" dirty="0">
                <a:solidFill>
                  <a:srgbClr val="C00000"/>
                </a:solidFill>
                <a:latin typeface="Times New Roman" panose="02020603050405020304" pitchFamily="18" charset="0"/>
                <a:cs typeface="Times New Roman" panose="02020603050405020304" pitchFamily="18" charset="0"/>
              </a:rPr>
              <a:t>目录</a:t>
            </a:r>
            <a:r>
              <a:rPr lang="en-US" altLang="zh-CN" dirty="0">
                <a:solidFill>
                  <a:srgbClr val="C00000"/>
                </a:solidFill>
                <a:latin typeface="Times New Roman" panose="02020603050405020304" pitchFamily="18" charset="0"/>
                <a:cs typeface="Times New Roman" panose="02020603050405020304" pitchFamily="18" charset="0"/>
              </a:rPr>
              <a:t>(</a:t>
            </a:r>
            <a:r>
              <a:rPr lang="en-US" altLang="zh-CN" dirty="0" err="1">
                <a:solidFill>
                  <a:srgbClr val="C00000"/>
                </a:solidFill>
                <a:latin typeface="Times New Roman" panose="02020603050405020304" pitchFamily="18" charset="0"/>
                <a:cs typeface="Times New Roman" panose="02020603050405020304" pitchFamily="18" charset="0"/>
              </a:rPr>
              <a:t>Git</a:t>
            </a:r>
            <a:r>
              <a:rPr lang="en-US" altLang="zh-CN" dirty="0">
                <a:solidFill>
                  <a:srgbClr val="C00000"/>
                </a:solidFill>
                <a:latin typeface="Times New Roman" panose="02020603050405020304" pitchFamily="18" charset="0"/>
                <a:cs typeface="Times New Roman" panose="02020603050405020304" pitchFamily="18" charset="0"/>
              </a:rPr>
              <a:t> directory)</a:t>
            </a:r>
            <a:r>
              <a:rPr lang="zh-CN" altLang="en-US" dirty="0">
                <a:latin typeface="Times New Roman" panose="02020603050405020304" pitchFamily="18" charset="0"/>
                <a:cs typeface="Times New Roman" panose="02020603050405020304" pitchFamily="18" charset="0"/>
              </a:rPr>
              <a:t>，用来保存元数据和对象数据库；每次</a:t>
            </a:r>
            <a:r>
              <a:rPr lang="en-US" altLang="zh-CN" dirty="0">
                <a:latin typeface="Times New Roman" panose="02020603050405020304" pitchFamily="18" charset="0"/>
                <a:cs typeface="Times New Roman" panose="02020603050405020304" pitchFamily="18" charset="0"/>
              </a:rPr>
              <a:t>clone</a:t>
            </a:r>
            <a:r>
              <a:rPr lang="zh-CN" altLang="en-US" dirty="0">
                <a:latin typeface="Times New Roman" panose="02020603050405020304" pitchFamily="18" charset="0"/>
                <a:cs typeface="Times New Roman" panose="02020603050405020304" pitchFamily="18" charset="0"/>
              </a:rPr>
              <a:t>镜像仓库的时候，实际拷贝的就是这个目录里面的数据</a:t>
            </a:r>
          </a:p>
          <a:p>
            <a:pPr eaLnBrk="1" hangingPunct="1"/>
            <a:r>
              <a:rPr lang="zh-CN" altLang="en-US" dirty="0">
                <a:latin typeface="Times New Roman" panose="02020603050405020304" pitchFamily="18" charset="0"/>
                <a:cs typeface="Times New Roman" panose="02020603050405020304" pitchFamily="18" charset="0"/>
              </a:rPr>
              <a:t>从</a:t>
            </a:r>
            <a:r>
              <a:rPr lang="en-US" altLang="zh-CN" dirty="0" err="1">
                <a:latin typeface="Times New Roman" panose="02020603050405020304" pitchFamily="18" charset="0"/>
                <a:cs typeface="Times New Roman" panose="02020603050405020304" pitchFamily="18" charset="0"/>
              </a:rPr>
              <a:t>Git</a:t>
            </a:r>
            <a:r>
              <a:rPr lang="zh-CN" altLang="en-US" dirty="0">
                <a:latin typeface="Times New Roman" panose="02020603050405020304" pitchFamily="18" charset="0"/>
                <a:cs typeface="Times New Roman" panose="02020603050405020304" pitchFamily="18" charset="0"/>
              </a:rPr>
              <a:t>目录中取出某个版本的所有文件和目录，用以开始后续工作，形成</a:t>
            </a:r>
            <a:r>
              <a:rPr lang="zh-CN" altLang="en-US" dirty="0">
                <a:solidFill>
                  <a:srgbClr val="C00000"/>
                </a:solidFill>
                <a:latin typeface="Times New Roman" panose="02020603050405020304" pitchFamily="18" charset="0"/>
                <a:cs typeface="Times New Roman" panose="02020603050405020304" pitchFamily="18" charset="0"/>
              </a:rPr>
              <a:t>工作目录</a:t>
            </a:r>
            <a:r>
              <a:rPr lang="en-US" altLang="zh-CN" dirty="0">
                <a:solidFill>
                  <a:srgbClr val="C00000"/>
                </a:solidFill>
                <a:latin typeface="Times New Roman" panose="02020603050405020304" pitchFamily="18" charset="0"/>
                <a:cs typeface="Times New Roman" panose="02020603050405020304" pitchFamily="18" charset="0"/>
              </a:rPr>
              <a:t>(working directory)</a:t>
            </a:r>
            <a:r>
              <a:rPr lang="zh-CN" altLang="en-US" dirty="0">
                <a:latin typeface="Times New Roman" panose="02020603050405020304" pitchFamily="18" charset="0"/>
                <a:cs typeface="Times New Roman" panose="02020603050405020304" pitchFamily="18" charset="0"/>
              </a:rPr>
              <a:t>，接下来就可以在工作目录中对这些文件进行编辑 </a:t>
            </a:r>
          </a:p>
          <a:p>
            <a:pPr eaLnBrk="1" hangingPunct="1"/>
            <a:r>
              <a:rPr lang="zh-CN" altLang="en-US" dirty="0">
                <a:solidFill>
                  <a:srgbClr val="C00000"/>
                </a:solidFill>
                <a:latin typeface="Times New Roman" panose="02020603050405020304" pitchFamily="18" charset="0"/>
                <a:cs typeface="Times New Roman" panose="02020603050405020304" pitchFamily="18" charset="0"/>
              </a:rPr>
              <a:t>暂存区域</a:t>
            </a:r>
            <a:r>
              <a:rPr lang="en-US" altLang="zh-CN" dirty="0">
                <a:solidFill>
                  <a:srgbClr val="C00000"/>
                </a:solidFill>
                <a:latin typeface="Times New Roman" panose="02020603050405020304" pitchFamily="18" charset="0"/>
                <a:cs typeface="Times New Roman" panose="02020603050405020304" pitchFamily="18" charset="0"/>
              </a:rPr>
              <a:t>(staging area)</a:t>
            </a:r>
            <a:r>
              <a:rPr lang="zh-CN" altLang="en-US" dirty="0">
                <a:latin typeface="Times New Roman" panose="02020603050405020304" pitchFamily="18" charset="0"/>
                <a:cs typeface="Times New Roman" panose="02020603050405020304" pitchFamily="18" charset="0"/>
              </a:rPr>
              <a:t>：本质上是一个文件，保存了下次将要提交的文件列表信息</a:t>
            </a:r>
          </a:p>
        </p:txBody>
      </p:sp>
    </p:spTree>
    <p:extLst>
      <p:ext uri="{BB962C8B-B14F-4D97-AF65-F5344CB8AC3E}">
        <p14:creationId xmlns:p14="http://schemas.microsoft.com/office/powerpoint/2010/main" val="1151895418"/>
      </p:ext>
    </p:extLst>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的基本工作流程 </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在工作目录中修改某些文件</a:t>
            </a:r>
          </a:p>
          <a:p>
            <a:pPr eaLnBrk="1" hangingPunct="1"/>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对修改后的文件进行快照，然后保存到暂存区域</a:t>
            </a:r>
          </a:p>
          <a:p>
            <a:pPr eaLnBrk="1" hangingPunct="1"/>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提交更新，将保存在暂存区域的文件快照永久转储到</a:t>
            </a:r>
            <a:r>
              <a:rPr lang="en-US" altLang="zh-CN" dirty="0" err="1">
                <a:latin typeface="Times New Roman" panose="02020603050405020304" pitchFamily="18" charset="0"/>
                <a:cs typeface="Times New Roman" panose="02020603050405020304" pitchFamily="18" charset="0"/>
              </a:rPr>
              <a:t>Git</a:t>
            </a:r>
            <a:r>
              <a:rPr lang="zh-CN" altLang="en-US" dirty="0">
                <a:latin typeface="Times New Roman" panose="02020603050405020304" pitchFamily="18" charset="0"/>
                <a:cs typeface="Times New Roman" panose="02020603050405020304" pitchFamily="18" charset="0"/>
              </a:rPr>
              <a:t>目录中</a:t>
            </a:r>
          </a:p>
          <a:p>
            <a:pPr eaLnBrk="1" hangingPunct="1"/>
            <a:r>
              <a:rPr lang="zh-CN" altLang="en-US" dirty="0">
                <a:latin typeface="Times New Roman" panose="02020603050405020304" pitchFamily="18" charset="0"/>
                <a:cs typeface="Times New Roman" panose="02020603050405020304" pitchFamily="18" charset="0"/>
              </a:rPr>
              <a:t>可以从文件所处的位置来判断状态：</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如果是 </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目录中保存着的特定版本文件，就属于已提交状态</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如果作了修改并已放入暂存区域，就属于已暂存状态</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如果自上次取出后，作了修改但还没有放到暂存区域，就是已修改状态</a:t>
            </a:r>
          </a:p>
          <a:p>
            <a:pPr lvl="1" eaLnBrk="1" hangingPunct="1"/>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0883815"/>
      </p:ext>
    </p:extLst>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标题 1"/>
          <p:cNvSpPr txBox="1">
            <a:spLocks/>
          </p:cNvSpPr>
          <p:nvPr/>
        </p:nvSpPr>
        <p:spPr>
          <a:xfrm>
            <a:off x="3491880" y="763488"/>
            <a:ext cx="5328592"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主要内容</a:t>
            </a:r>
          </a:p>
        </p:txBody>
      </p:sp>
      <p:sp>
        <p:nvSpPr>
          <p:cNvPr id="5" name="Rectangle 6"/>
          <p:cNvSpPr txBox="1">
            <a:spLocks noChangeArrowheads="1"/>
          </p:cNvSpPr>
          <p:nvPr/>
        </p:nvSpPr>
        <p:spPr>
          <a:xfrm>
            <a:off x="1691680" y="1484313"/>
            <a:ext cx="5832647" cy="482500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本地 </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vs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分布式 版本控制系统</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2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的基本思想</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3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基本</a:t>
            </a:r>
            <a:r>
              <a:rPr kumimoji="0" lang="en-US" altLang="zh-CN" sz="2000" b="1" i="0" u="none" strike="noStrike" kern="1200" cap="none" spc="0" normalizeH="0" baseline="0" noProof="0" dirty="0" err="1">
                <a:ln>
                  <a:noFill/>
                </a:ln>
                <a:solidFill>
                  <a:srgbClr val="C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4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远程仓库指令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5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分支指令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6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远程分支</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7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使用</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进行协同开发的实例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8 GitHub</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3432025717"/>
      </p:ext>
    </p:extLst>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基本的</a:t>
            </a:r>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命令：取得项目的 </a:t>
            </a:r>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仓库</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在工作目录中初始化新仓库</a:t>
            </a:r>
            <a:endParaRPr lang="en-US" altLang="zh-CN" dirty="0">
              <a:latin typeface="Times New Roman" panose="02020603050405020304" pitchFamily="18" charset="0"/>
              <a:cs typeface="Times New Roman" panose="02020603050405020304" pitchFamily="18" charset="0"/>
            </a:endParaRPr>
          </a:p>
          <a:p>
            <a:pPr eaLnBrk="1" hangingPunct="1"/>
            <a:endParaRPr lang="en-US" altLang="zh-CN" dirty="0">
              <a:latin typeface="Times New Roman" panose="02020603050405020304" pitchFamily="18" charset="0"/>
              <a:cs typeface="Times New Roman" panose="02020603050405020304" pitchFamily="18" charset="0"/>
            </a:endParaRPr>
          </a:p>
          <a:p>
            <a:pPr eaLnBrk="1" hangingPunct="1"/>
            <a:r>
              <a:rPr lang="zh-CN" altLang="en-US" dirty="0">
                <a:latin typeface="Times New Roman" panose="02020603050405020304" pitchFamily="18" charset="0"/>
                <a:cs typeface="Times New Roman" panose="02020603050405020304" pitchFamily="18" charset="0"/>
              </a:rPr>
              <a:t>要对现有的某个项目开始用</a:t>
            </a:r>
            <a:r>
              <a:rPr lang="en-US" altLang="zh-CN" dirty="0" err="1">
                <a:latin typeface="Times New Roman" panose="02020603050405020304" pitchFamily="18" charset="0"/>
                <a:cs typeface="Times New Roman" panose="02020603050405020304" pitchFamily="18" charset="0"/>
              </a:rPr>
              <a:t>Git</a:t>
            </a:r>
            <a:r>
              <a:rPr lang="zh-CN" altLang="en-US" dirty="0">
                <a:latin typeface="Times New Roman" panose="02020603050405020304" pitchFamily="18" charset="0"/>
                <a:cs typeface="Times New Roman" panose="02020603050405020304" pitchFamily="18" charset="0"/>
              </a:rPr>
              <a:t>管理，只需到此项目所在的目录，执行</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init</a:t>
            </a:r>
            <a:r>
              <a:rPr lang="zh-CN" altLang="en-US" dirty="0">
                <a:latin typeface="Times New Roman" panose="02020603050405020304" pitchFamily="18" charset="0"/>
                <a:cs typeface="Times New Roman" panose="02020603050405020304" pitchFamily="18" charset="0"/>
              </a:rPr>
              <a:t>命令，用 </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add </a:t>
            </a:r>
            <a:r>
              <a:rPr lang="zh-CN" altLang="en-US" dirty="0">
                <a:latin typeface="Times New Roman" panose="02020603050405020304" pitchFamily="18" charset="0"/>
                <a:cs typeface="Times New Roman" panose="02020603050405020304" pitchFamily="18" charset="0"/>
              </a:rPr>
              <a:t>命令告诉</a:t>
            </a:r>
            <a:r>
              <a:rPr lang="en-US" altLang="zh-CN" dirty="0" err="1">
                <a:latin typeface="Times New Roman" panose="02020603050405020304" pitchFamily="18" charset="0"/>
                <a:cs typeface="Times New Roman" panose="02020603050405020304" pitchFamily="18" charset="0"/>
              </a:rPr>
              <a:t>Git</a:t>
            </a:r>
            <a:r>
              <a:rPr lang="zh-CN" altLang="en-US" dirty="0">
                <a:latin typeface="Times New Roman" panose="02020603050405020304" pitchFamily="18" charset="0"/>
                <a:cs typeface="Times New Roman" panose="02020603050405020304" pitchFamily="18" charset="0"/>
              </a:rPr>
              <a:t>开始对这些文件进行跟踪，然后提交：</a:t>
            </a:r>
          </a:p>
          <a:p>
            <a:pPr lvl="1" eaLnBrk="1" hangingPunct="1"/>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add *.c</a:t>
            </a:r>
          </a:p>
          <a:p>
            <a:pPr lvl="1" eaLnBrk="1" hangingPunct="1"/>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add README </a:t>
            </a:r>
          </a:p>
          <a:p>
            <a:pPr lvl="1" eaLnBrk="1" hangingPunct="1"/>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commit -m 'initial project version' </a:t>
            </a:r>
          </a:p>
          <a:p>
            <a:pPr lvl="1" eaLnBrk="1" hangingPunct="1"/>
            <a:endParaRPr lang="en-US" altLang="zh-CN" dirty="0">
              <a:latin typeface="Times New Roman" panose="02020603050405020304" pitchFamily="18" charset="0"/>
              <a:cs typeface="Times New Roman" panose="02020603050405020304" pitchFamily="18" charset="0"/>
            </a:endParaRPr>
          </a:p>
          <a:p>
            <a:pPr eaLnBrk="1" hangingPunct="1"/>
            <a:r>
              <a:rPr lang="zh-CN" altLang="en-US" dirty="0">
                <a:latin typeface="Times New Roman" panose="02020603050405020304" pitchFamily="18" charset="0"/>
                <a:cs typeface="Times New Roman" panose="02020603050405020304" pitchFamily="18" charset="0"/>
              </a:rPr>
              <a:t>通过</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clone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[URL]</a:t>
            </a:r>
            <a:r>
              <a:rPr lang="zh-CN" altLang="en-US" dirty="0">
                <a:latin typeface="Times New Roman" panose="02020603050405020304" pitchFamily="18" charset="0"/>
                <a:cs typeface="Times New Roman" panose="02020603050405020304" pitchFamily="18" charset="0"/>
              </a:rPr>
              <a:t>从远程服务器克隆特定的</a:t>
            </a:r>
            <a:r>
              <a:rPr lang="en-US" altLang="zh-CN" dirty="0" err="1">
                <a:latin typeface="Times New Roman" panose="02020603050405020304" pitchFamily="18" charset="0"/>
                <a:cs typeface="Times New Roman" panose="02020603050405020304" pitchFamily="18" charset="0"/>
              </a:rPr>
              <a:t>git</a:t>
            </a:r>
            <a:r>
              <a:rPr lang="zh-CN" altLang="en-US" dirty="0">
                <a:latin typeface="Times New Roman" panose="02020603050405020304" pitchFamily="18" charset="0"/>
                <a:cs typeface="Times New Roman" panose="02020603050405020304" pitchFamily="18" charset="0"/>
              </a:rPr>
              <a:t>仓库至本地</a:t>
            </a:r>
            <a:endParaRPr lang="en-US" altLang="zh-CN" dirty="0">
              <a:latin typeface="Times New Roman" panose="02020603050405020304" pitchFamily="18" charset="0"/>
              <a:cs typeface="Times New Roman" panose="02020603050405020304" pitchFamily="18" charset="0"/>
            </a:endParaRPr>
          </a:p>
          <a:p>
            <a:pPr eaLnBrk="1" hangingPunct="1"/>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8465858"/>
      </p:ext>
    </p:extLst>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基本的</a:t>
            </a:r>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命令：记录每次更新到仓库</a:t>
            </a:r>
          </a:p>
        </p:txBody>
      </p:sp>
      <p:sp>
        <p:nvSpPr>
          <p:cNvPr id="4" name="Rectangle 3"/>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在工作目录对某些文件作了修改之后，</a:t>
            </a:r>
            <a:r>
              <a:rPr lang="en-US" altLang="zh-CN" dirty="0" err="1">
                <a:latin typeface="Times New Roman" panose="02020603050405020304" pitchFamily="18" charset="0"/>
                <a:cs typeface="Times New Roman" panose="02020603050405020304" pitchFamily="18" charset="0"/>
              </a:rPr>
              <a:t>Git</a:t>
            </a:r>
            <a:r>
              <a:rPr lang="zh-CN" altLang="en-US" dirty="0">
                <a:latin typeface="Times New Roman" panose="02020603050405020304" pitchFamily="18" charset="0"/>
                <a:cs typeface="Times New Roman" panose="02020603050405020304" pitchFamily="18" charset="0"/>
              </a:rPr>
              <a:t>将这些文件标为“已修改”，可提交本次更新到仓库</a:t>
            </a:r>
          </a:p>
          <a:p>
            <a:pPr eaLnBrk="1" hangingPunct="1"/>
            <a:r>
              <a:rPr lang="zh-CN" altLang="en-US" dirty="0">
                <a:latin typeface="Times New Roman" panose="02020603050405020304" pitchFamily="18" charset="0"/>
                <a:cs typeface="Times New Roman" panose="02020603050405020304" pitchFamily="18" charset="0"/>
              </a:rPr>
              <a:t>逐步把这些修改过的文件放到暂存区域，直到最后一次性提交所有这些暂存起来的文件，如此重复</a:t>
            </a:r>
          </a:p>
        </p:txBody>
      </p:sp>
      <p:pic>
        <p:nvPicPr>
          <p:cNvPr id="5" name="Picture 5" descr="Git详解之二 Git基础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3021608"/>
            <a:ext cx="5184775" cy="328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6555134"/>
      </p:ext>
    </p:extLst>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基本的</a:t>
            </a:r>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命令：检查当前文件状态</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要确定哪些文件当前处于什么状态，用</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status</a:t>
            </a:r>
            <a:r>
              <a:rPr lang="zh-CN" altLang="en-US" dirty="0">
                <a:latin typeface="Times New Roman" panose="02020603050405020304" pitchFamily="18" charset="0"/>
                <a:cs typeface="Times New Roman" panose="02020603050405020304" pitchFamily="18" charset="0"/>
              </a:rPr>
              <a:t>命令：</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On branch master nothing to commit (working directory clean) </a:t>
            </a:r>
            <a:b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当前没有任何跟踪着的文件，也没有任何文件在上次提交后更改过 </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On branch master # Untracked files: …</a:t>
            </a:r>
            <a:b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有未跟踪的文件，使用</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add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开始跟踪一个新文件</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On branch master # Changes to be committed: </a:t>
            </a:r>
            <a:b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有处于已暂存状态的文件</a:t>
            </a:r>
          </a:p>
          <a:p>
            <a:pPr lvl="1" eaLnBrk="1" hangingPunct="1"/>
            <a:endParaRPr lang="zh-CN" altLang="en-US" dirty="0">
              <a:latin typeface="Times New Roman" panose="02020603050405020304" pitchFamily="18" charset="0"/>
              <a:cs typeface="Times New Roman" panose="02020603050405020304" pitchFamily="18" charset="0"/>
            </a:endParaRPr>
          </a:p>
          <a:p>
            <a:pPr eaLnBrk="1" hangingPunct="1"/>
            <a:endParaRPr lang="en-US" altLang="zh-CN"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5313426"/>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dirty="0" err="1">
                <a:solidFill>
                  <a:srgbClr val="A50021"/>
                </a:solidFill>
                <a:cs typeface="Times New Roman" panose="02020603050405020304" pitchFamily="18" charset="0"/>
              </a:rPr>
              <a:t>Git</a:t>
            </a:r>
            <a:r>
              <a:rPr lang="zh-CN" altLang="en-US" b="1" dirty="0">
                <a:solidFill>
                  <a:srgbClr val="A50021"/>
                </a:solidFill>
                <a:cs typeface="Times New Roman" panose="02020603050405020304" pitchFamily="18" charset="0"/>
              </a:rPr>
              <a:t>与</a:t>
            </a:r>
            <a:r>
              <a:rPr lang="en-US" altLang="zh-CN" b="1" dirty="0" err="1">
                <a:solidFill>
                  <a:srgbClr val="A50021"/>
                </a:solidFill>
                <a:cs typeface="Times New Roman" panose="02020603050405020304" pitchFamily="18" charset="0"/>
              </a:rPr>
              <a:t>Github</a:t>
            </a:r>
            <a:endParaRPr lang="en-US" altLang="zh-CN" b="1" dirty="0">
              <a:solidFill>
                <a:srgbClr val="A50021"/>
              </a:solidFill>
              <a:cs typeface="Times New Roman" panose="02020603050405020304" pitchFamily="18" charset="0"/>
            </a:endParaRPr>
          </a:p>
        </p:txBody>
      </p:sp>
      <p:sp>
        <p:nvSpPr>
          <p:cNvPr id="5" name="Rectangle 6"/>
          <p:cNvSpPr txBox="1">
            <a:spLocks noChangeArrowheads="1"/>
          </p:cNvSpPr>
          <p:nvPr/>
        </p:nvSpPr>
        <p:spPr>
          <a:xfrm>
            <a:off x="1691680" y="1484313"/>
            <a:ext cx="5832647" cy="482500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8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主要内容</a:t>
            </a: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lvl="0" indent="123825" eaLnBrk="1" hangingPunct="1">
              <a:buClr>
                <a:srgbClr val="FF822D"/>
              </a:buClr>
              <a:buNone/>
              <a:defRPr/>
            </a:pPr>
            <a:r>
              <a:rPr lang="en-US" altLang="zh-CN" dirty="0">
                <a:solidFill>
                  <a:schemeClr val="tx1"/>
                </a:solidFill>
                <a:latin typeface="Times New Roman" panose="02020603050405020304" pitchFamily="18" charset="0"/>
                <a:cs typeface="Times New Roman" panose="02020603050405020304" pitchFamily="18" charset="0"/>
              </a:rPr>
              <a:t>1 </a:t>
            </a:r>
            <a:r>
              <a:rPr lang="zh-CN" altLang="en-US" dirty="0">
                <a:solidFill>
                  <a:schemeClr val="tx1"/>
                </a:solidFill>
                <a:latin typeface="Times New Roman" panose="02020603050405020304" pitchFamily="18" charset="0"/>
                <a:cs typeface="Times New Roman" panose="02020603050405020304" pitchFamily="18" charset="0"/>
              </a:rPr>
              <a:t>本地 </a:t>
            </a:r>
            <a:r>
              <a:rPr lang="en-US" altLang="zh-CN" dirty="0">
                <a:solidFill>
                  <a:schemeClr val="tx1"/>
                </a:solidFill>
                <a:latin typeface="Times New Roman" panose="02020603050405020304" pitchFamily="18" charset="0"/>
                <a:cs typeface="Times New Roman" panose="02020603050405020304" pitchFamily="18" charset="0"/>
              </a:rPr>
              <a:t>vs </a:t>
            </a:r>
            <a:r>
              <a:rPr lang="zh-CN" altLang="en-US" dirty="0">
                <a:solidFill>
                  <a:schemeClr val="tx1"/>
                </a:solidFill>
                <a:latin typeface="Times New Roman" panose="02020603050405020304" pitchFamily="18" charset="0"/>
                <a:cs typeface="Times New Roman" panose="02020603050405020304" pitchFamily="18" charset="0"/>
              </a:rPr>
              <a:t>分布式 版本控制系统</a:t>
            </a:r>
          </a:p>
          <a:p>
            <a:pPr lvl="0" indent="123825" eaLnBrk="1" hangingPunct="1">
              <a:buClr>
                <a:srgbClr val="FF822D"/>
              </a:buClr>
              <a:buNone/>
              <a:defRPr/>
            </a:pPr>
            <a:r>
              <a:rPr lang="en-US" altLang="zh-CN" dirty="0">
                <a:solidFill>
                  <a:schemeClr val="tx1"/>
                </a:solidFill>
                <a:latin typeface="Times New Roman" panose="02020603050405020304" pitchFamily="18" charset="0"/>
                <a:cs typeface="Times New Roman" panose="02020603050405020304" pitchFamily="18" charset="0"/>
              </a:rPr>
              <a:t>2 </a:t>
            </a:r>
            <a:r>
              <a:rPr lang="en-US" altLang="zh-CN" dirty="0" err="1">
                <a:solidFill>
                  <a:schemeClr val="tx1"/>
                </a:solidFill>
                <a:latin typeface="Times New Roman" panose="02020603050405020304" pitchFamily="18" charset="0"/>
                <a:cs typeface="Times New Roman" panose="02020603050405020304" pitchFamily="18" charset="0"/>
              </a:rPr>
              <a:t>Git</a:t>
            </a:r>
            <a:r>
              <a:rPr lang="zh-CN" altLang="en-US" dirty="0">
                <a:solidFill>
                  <a:schemeClr val="tx1"/>
                </a:solidFill>
                <a:latin typeface="Times New Roman" panose="02020603050405020304" pitchFamily="18" charset="0"/>
                <a:cs typeface="Times New Roman" panose="02020603050405020304" pitchFamily="18" charset="0"/>
              </a:rPr>
              <a:t>的基本思想</a:t>
            </a:r>
          </a:p>
          <a:p>
            <a:pPr lvl="0" indent="123825" eaLnBrk="1" hangingPunct="1">
              <a:buClr>
                <a:srgbClr val="FF822D"/>
              </a:buClr>
              <a:buNone/>
              <a:defRPr/>
            </a:pPr>
            <a:r>
              <a:rPr lang="en-US" altLang="zh-CN" dirty="0">
                <a:solidFill>
                  <a:schemeClr val="tx1"/>
                </a:solidFill>
                <a:latin typeface="Times New Roman" panose="02020603050405020304" pitchFamily="18" charset="0"/>
                <a:cs typeface="Times New Roman" panose="02020603050405020304" pitchFamily="18" charset="0"/>
              </a:rPr>
              <a:t>3 </a:t>
            </a:r>
            <a:r>
              <a:rPr lang="zh-CN" altLang="en-US" dirty="0">
                <a:solidFill>
                  <a:schemeClr val="tx1"/>
                </a:solidFill>
                <a:latin typeface="Times New Roman" panose="02020603050405020304" pitchFamily="18" charset="0"/>
                <a:cs typeface="Times New Roman" panose="02020603050405020304" pitchFamily="18" charset="0"/>
              </a:rPr>
              <a:t>基本</a:t>
            </a:r>
            <a:r>
              <a:rPr lang="en-US" altLang="zh-CN" dirty="0" err="1">
                <a:solidFill>
                  <a:schemeClr val="tx1"/>
                </a:solidFill>
                <a:latin typeface="Times New Roman" panose="02020603050405020304" pitchFamily="18" charset="0"/>
                <a:cs typeface="Times New Roman" panose="02020603050405020304" pitchFamily="18" charset="0"/>
              </a:rPr>
              <a:t>Git</a:t>
            </a:r>
            <a:r>
              <a:rPr lang="zh-CN" altLang="en-US" dirty="0">
                <a:solidFill>
                  <a:schemeClr val="tx1"/>
                </a:solidFill>
                <a:latin typeface="Times New Roman" panose="02020603050405020304" pitchFamily="18" charset="0"/>
                <a:cs typeface="Times New Roman" panose="02020603050405020304" pitchFamily="18" charset="0"/>
              </a:rPr>
              <a:t>指令</a:t>
            </a:r>
          </a:p>
          <a:p>
            <a:pPr lvl="0" indent="123825" eaLnBrk="1" hangingPunct="1">
              <a:buClr>
                <a:srgbClr val="FF822D"/>
              </a:buClr>
              <a:buNone/>
              <a:defRPr/>
            </a:pPr>
            <a:r>
              <a:rPr lang="en-US" altLang="zh-CN" dirty="0">
                <a:solidFill>
                  <a:schemeClr val="tx1"/>
                </a:solidFill>
                <a:latin typeface="Times New Roman" panose="02020603050405020304" pitchFamily="18" charset="0"/>
                <a:cs typeface="Times New Roman" panose="02020603050405020304" pitchFamily="18" charset="0"/>
              </a:rPr>
              <a:t>4 </a:t>
            </a:r>
            <a:r>
              <a:rPr lang="en-US" altLang="zh-CN" dirty="0" err="1">
                <a:solidFill>
                  <a:schemeClr val="tx1"/>
                </a:solidFill>
                <a:latin typeface="Times New Roman" panose="02020603050405020304" pitchFamily="18" charset="0"/>
                <a:cs typeface="Times New Roman" panose="02020603050405020304" pitchFamily="18" charset="0"/>
              </a:rPr>
              <a:t>Git</a:t>
            </a:r>
            <a:r>
              <a:rPr lang="zh-CN" altLang="en-US" dirty="0">
                <a:solidFill>
                  <a:schemeClr val="tx1"/>
                </a:solidFill>
                <a:latin typeface="Times New Roman" panose="02020603050405020304" pitchFamily="18" charset="0"/>
                <a:cs typeface="Times New Roman" panose="02020603050405020304" pitchFamily="18" charset="0"/>
              </a:rPr>
              <a:t>远程仓库指令</a:t>
            </a:r>
          </a:p>
          <a:p>
            <a:pPr lvl="0" indent="123825" eaLnBrk="1" hangingPunct="1">
              <a:buClr>
                <a:srgbClr val="FF822D"/>
              </a:buClr>
              <a:buNone/>
              <a:defRPr/>
            </a:pPr>
            <a:r>
              <a:rPr lang="en-US" altLang="zh-CN" dirty="0">
                <a:solidFill>
                  <a:schemeClr val="tx1"/>
                </a:solidFill>
                <a:latin typeface="Times New Roman" panose="02020603050405020304" pitchFamily="18" charset="0"/>
                <a:cs typeface="Times New Roman" panose="02020603050405020304" pitchFamily="18" charset="0"/>
              </a:rPr>
              <a:t>5 </a:t>
            </a:r>
            <a:r>
              <a:rPr lang="en-US" altLang="zh-CN" dirty="0" err="1">
                <a:solidFill>
                  <a:schemeClr val="tx1"/>
                </a:solidFill>
                <a:latin typeface="Times New Roman" panose="02020603050405020304" pitchFamily="18" charset="0"/>
                <a:cs typeface="Times New Roman" panose="02020603050405020304" pitchFamily="18" charset="0"/>
              </a:rPr>
              <a:t>Git</a:t>
            </a:r>
            <a:r>
              <a:rPr lang="zh-CN" altLang="en-US" dirty="0">
                <a:solidFill>
                  <a:schemeClr val="tx1"/>
                </a:solidFill>
                <a:latin typeface="Times New Roman" panose="02020603050405020304" pitchFamily="18" charset="0"/>
                <a:cs typeface="Times New Roman" panose="02020603050405020304" pitchFamily="18" charset="0"/>
              </a:rPr>
              <a:t>分支指令</a:t>
            </a:r>
          </a:p>
          <a:p>
            <a:pPr lvl="0" indent="123825" eaLnBrk="1" hangingPunct="1">
              <a:buClr>
                <a:srgbClr val="FF822D"/>
              </a:buClr>
              <a:buNone/>
              <a:defRPr/>
            </a:pPr>
            <a:r>
              <a:rPr lang="en-US" altLang="zh-CN" dirty="0">
                <a:solidFill>
                  <a:schemeClr val="tx1"/>
                </a:solidFill>
                <a:latin typeface="Times New Roman" panose="02020603050405020304" pitchFamily="18" charset="0"/>
                <a:cs typeface="Times New Roman" panose="02020603050405020304" pitchFamily="18" charset="0"/>
              </a:rPr>
              <a:t>6 </a:t>
            </a:r>
            <a:r>
              <a:rPr lang="zh-CN" altLang="en-US" dirty="0">
                <a:solidFill>
                  <a:schemeClr val="tx1"/>
                </a:solidFill>
                <a:latin typeface="Times New Roman" panose="02020603050405020304" pitchFamily="18" charset="0"/>
                <a:cs typeface="Times New Roman" panose="02020603050405020304" pitchFamily="18" charset="0"/>
              </a:rPr>
              <a:t>远程分支</a:t>
            </a:r>
          </a:p>
          <a:p>
            <a:pPr lvl="0" indent="123825" eaLnBrk="1" hangingPunct="1">
              <a:buClr>
                <a:srgbClr val="FF822D"/>
              </a:buClr>
              <a:buNone/>
              <a:defRPr/>
            </a:pPr>
            <a:r>
              <a:rPr lang="en-US" altLang="zh-CN" dirty="0">
                <a:solidFill>
                  <a:schemeClr val="tx1"/>
                </a:solidFill>
                <a:latin typeface="Times New Roman" panose="02020603050405020304" pitchFamily="18" charset="0"/>
                <a:cs typeface="Times New Roman" panose="02020603050405020304" pitchFamily="18" charset="0"/>
              </a:rPr>
              <a:t>7 </a:t>
            </a:r>
            <a:r>
              <a:rPr lang="zh-CN" altLang="en-US" dirty="0">
                <a:solidFill>
                  <a:schemeClr val="tx1"/>
                </a:solidFill>
                <a:latin typeface="Times New Roman" panose="02020603050405020304" pitchFamily="18" charset="0"/>
                <a:cs typeface="Times New Roman" panose="02020603050405020304" pitchFamily="18" charset="0"/>
              </a:rPr>
              <a:t>使用</a:t>
            </a:r>
            <a:r>
              <a:rPr lang="en-US" altLang="zh-CN" dirty="0" err="1">
                <a:solidFill>
                  <a:schemeClr val="tx1"/>
                </a:solidFill>
                <a:latin typeface="Times New Roman" panose="02020603050405020304" pitchFamily="18" charset="0"/>
                <a:cs typeface="Times New Roman" panose="02020603050405020304" pitchFamily="18" charset="0"/>
              </a:rPr>
              <a:t>Git</a:t>
            </a:r>
            <a:r>
              <a:rPr lang="zh-CN" altLang="en-US" dirty="0">
                <a:solidFill>
                  <a:schemeClr val="tx1"/>
                </a:solidFill>
                <a:latin typeface="Times New Roman" panose="02020603050405020304" pitchFamily="18" charset="0"/>
                <a:cs typeface="Times New Roman" panose="02020603050405020304" pitchFamily="18" charset="0"/>
              </a:rPr>
              <a:t>进行协同开发的实例</a:t>
            </a:r>
          </a:p>
          <a:p>
            <a:pPr lvl="0" indent="123825" eaLnBrk="1" hangingPunct="1">
              <a:buClr>
                <a:srgbClr val="FF822D"/>
              </a:buClr>
              <a:buNone/>
              <a:defRPr/>
            </a:pPr>
            <a:r>
              <a:rPr lang="en-US" altLang="zh-CN" dirty="0">
                <a:solidFill>
                  <a:schemeClr val="tx1"/>
                </a:solidFill>
                <a:latin typeface="Times New Roman" panose="02020603050405020304" pitchFamily="18" charset="0"/>
                <a:cs typeface="Times New Roman" panose="02020603050405020304" pitchFamily="18" charset="0"/>
              </a:rPr>
              <a:t>8 GitHub</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1546602647"/>
      </p:ext>
    </p:extLst>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基本的</a:t>
            </a:r>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命令：跟踪新文件、暂存已修改文件</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使用</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add</a:t>
            </a:r>
            <a:r>
              <a:rPr lang="zh-CN" altLang="en-US" dirty="0">
                <a:latin typeface="Times New Roman" panose="02020603050405020304" pitchFamily="18" charset="0"/>
                <a:cs typeface="Times New Roman" panose="02020603050405020304" pitchFamily="18" charset="0"/>
              </a:rPr>
              <a:t>开始跟踪一个新文件</a:t>
            </a:r>
          </a:p>
          <a:p>
            <a:pPr eaLnBrk="1" hangingPunct="1"/>
            <a:r>
              <a:rPr lang="zh-CN" altLang="en-US" dirty="0">
                <a:latin typeface="Times New Roman" panose="02020603050405020304" pitchFamily="18" charset="0"/>
                <a:cs typeface="Times New Roman" panose="02020603050405020304" pitchFamily="18" charset="0"/>
              </a:rPr>
              <a:t>一个修改过的且被跟踪的文件，处于暂存状态</a:t>
            </a:r>
          </a:p>
          <a:p>
            <a:pPr eaLnBrk="1" hangingPunct="1"/>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add</a:t>
            </a:r>
            <a:r>
              <a:rPr lang="zh-CN" altLang="en-US" dirty="0">
                <a:latin typeface="Times New Roman" panose="02020603050405020304" pitchFamily="18" charset="0"/>
                <a:cs typeface="Times New Roman" panose="02020603050405020304" pitchFamily="18" charset="0"/>
              </a:rPr>
              <a:t>后面可以指明要跟踪的文件或目录路径。如果是目录的话，就说明要递归跟踪该目录下的所有文件</a:t>
            </a:r>
          </a:p>
          <a:p>
            <a:pPr eaLnBrk="1" hangingPunct="1"/>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add</a:t>
            </a:r>
            <a:r>
              <a:rPr lang="zh-CN" altLang="en-US" dirty="0">
                <a:latin typeface="Times New Roman" panose="02020603050405020304" pitchFamily="18" charset="0"/>
                <a:cs typeface="Times New Roman" panose="02020603050405020304" pitchFamily="18" charset="0"/>
              </a:rPr>
              <a:t>的潜台词：把目标文件快照放入暂存区域，也就是 </a:t>
            </a:r>
            <a:r>
              <a:rPr lang="en-US" altLang="zh-CN" dirty="0">
                <a:latin typeface="Times New Roman" panose="02020603050405020304" pitchFamily="18" charset="0"/>
                <a:cs typeface="Times New Roman" panose="02020603050405020304" pitchFamily="18" charset="0"/>
              </a:rPr>
              <a:t>add file into staged area</a:t>
            </a:r>
            <a:r>
              <a:rPr lang="zh-CN" altLang="en-US" dirty="0">
                <a:latin typeface="Times New Roman" panose="02020603050405020304" pitchFamily="18" charset="0"/>
                <a:cs typeface="Times New Roman" panose="02020603050405020304" pitchFamily="18" charset="0"/>
              </a:rPr>
              <a:t>，同时未曾跟踪过的文件标记为需要跟踪</a:t>
            </a:r>
          </a:p>
          <a:p>
            <a:pPr eaLnBrk="1" hangingPunct="1"/>
            <a:r>
              <a:rPr lang="zh-CN" altLang="en-US" dirty="0">
                <a:latin typeface="Times New Roman" panose="02020603050405020304" pitchFamily="18" charset="0"/>
                <a:cs typeface="Times New Roman" panose="02020603050405020304" pitchFamily="18" charset="0"/>
              </a:rPr>
              <a:t>若对已跟踪的文件进行了修改，使用</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add</a:t>
            </a:r>
            <a:r>
              <a:rPr lang="zh-CN" altLang="en-US" dirty="0">
                <a:latin typeface="Times New Roman" panose="02020603050405020304" pitchFamily="18" charset="0"/>
                <a:cs typeface="Times New Roman" panose="02020603050405020304" pitchFamily="18" charset="0"/>
              </a:rPr>
              <a:t>命令将其放入暂存区</a:t>
            </a:r>
          </a:p>
          <a:p>
            <a:pPr eaLnBrk="1" hangingPunct="1"/>
            <a:r>
              <a:rPr lang="zh-CN" altLang="en-US" dirty="0">
                <a:latin typeface="Times New Roman" panose="02020603050405020304" pitchFamily="18" charset="0"/>
                <a:cs typeface="Times New Roman" panose="02020603050405020304" pitchFamily="18" charset="0"/>
              </a:rPr>
              <a:t>运行了</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add</a:t>
            </a:r>
            <a:r>
              <a:rPr lang="zh-CN" altLang="en-US" dirty="0">
                <a:latin typeface="Times New Roman" panose="02020603050405020304" pitchFamily="18" charset="0"/>
                <a:cs typeface="Times New Roman" panose="02020603050405020304" pitchFamily="18" charset="0"/>
              </a:rPr>
              <a:t>之后又对相应文件做了修改，要重新</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add</a:t>
            </a:r>
            <a:r>
              <a:rPr lang="zh-CN" altLang="en-US" dirty="0">
                <a:latin typeface="Times New Roman" panose="02020603050405020304" pitchFamily="18" charset="0"/>
                <a:cs typeface="Times New Roman" panose="02020603050405020304" pitchFamily="18" charset="0"/>
              </a:rPr>
              <a:t>，否则提交时只会提交</a:t>
            </a:r>
            <a:r>
              <a:rPr lang="en-US" altLang="zh-CN" dirty="0">
                <a:latin typeface="Times New Roman" panose="02020603050405020304" pitchFamily="18" charset="0"/>
                <a:cs typeface="Times New Roman" panose="02020603050405020304" pitchFamily="18" charset="0"/>
              </a:rPr>
              <a:t>add</a:t>
            </a:r>
            <a:r>
              <a:rPr lang="zh-CN" altLang="en-US" dirty="0">
                <a:latin typeface="Times New Roman" panose="02020603050405020304" pitchFamily="18" charset="0"/>
                <a:cs typeface="Times New Roman" panose="02020603050405020304" pitchFamily="18" charset="0"/>
              </a:rPr>
              <a:t>之前所做的修改</a:t>
            </a:r>
            <a:endParaRPr lang="en-US" altLang="zh-CN" dirty="0">
              <a:latin typeface="Times New Roman" panose="02020603050405020304" pitchFamily="18" charset="0"/>
              <a:cs typeface="Times New Roman" panose="02020603050405020304" pitchFamily="18" charset="0"/>
            </a:endParaRPr>
          </a:p>
          <a:p>
            <a:pPr eaLnBrk="1" hangingPunct="1"/>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7274390"/>
      </p:ext>
    </p:extLst>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基本的</a:t>
            </a:r>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命令：查看已暂存和未暂存的更新</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status</a:t>
            </a:r>
            <a:r>
              <a:rPr lang="zh-CN" altLang="en-US" dirty="0">
                <a:latin typeface="Times New Roman" panose="02020603050405020304" pitchFamily="18" charset="0"/>
                <a:cs typeface="Times New Roman" panose="02020603050405020304" pitchFamily="18" charset="0"/>
              </a:rPr>
              <a:t>回答：当前做的哪些更新还没有暂存？有哪些更新已经暂存起来准备好了下次提交？ </a:t>
            </a:r>
          </a:p>
          <a:p>
            <a:pPr eaLnBrk="1" hangingPunct="1"/>
            <a:r>
              <a:rPr lang="zh-CN" altLang="en-US" dirty="0">
                <a:latin typeface="Times New Roman" panose="02020603050405020304" pitchFamily="18" charset="0"/>
                <a:cs typeface="Times New Roman" panose="02020603050405020304" pitchFamily="18" charset="0"/>
              </a:rPr>
              <a:t>如果要查看具体修改了什么地方，可以用</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diff</a:t>
            </a:r>
            <a:r>
              <a:rPr lang="zh-CN" altLang="en-US" dirty="0">
                <a:latin typeface="Times New Roman" panose="02020603050405020304" pitchFamily="18" charset="0"/>
                <a:cs typeface="Times New Roman" panose="02020603050405020304" pitchFamily="18" charset="0"/>
              </a:rPr>
              <a:t>命令，使用文件补丁的格式显示具体添加和删除的行</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要查看尚未暂存的文件更新了哪些部分，不加参数直接输入</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diff</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2" eaLnBrk="1" hangingPunct="1"/>
            <a:r>
              <a:rPr lang="zh-CN" altLang="en-US" b="1" dirty="0">
                <a:latin typeface="Times New Roman" panose="02020603050405020304" pitchFamily="18" charset="0"/>
                <a:cs typeface="Times New Roman" panose="02020603050405020304" pitchFamily="18" charset="0"/>
              </a:rPr>
              <a:t>比较的是工作目录中当前文件和暂存区域快照之间的差异，也就是修改之后还没有暂存起来的变化内容（修改之后但未加入暂存）</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若要查看已暂存起来的文件和上次提交时的快照之间的差异，可以用 </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diff --cached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命令：</a:t>
            </a:r>
          </a:p>
          <a:p>
            <a:pPr lvl="2" eaLnBrk="1" hangingPunct="1"/>
            <a:r>
              <a:rPr lang="zh-CN" altLang="en-US" b="1" dirty="0">
                <a:latin typeface="Times New Roman" panose="02020603050405020304" pitchFamily="18" charset="0"/>
                <a:cs typeface="Times New Roman" panose="02020603050405020304" pitchFamily="18" charset="0"/>
              </a:rPr>
              <a:t>比较的是暂存区域内的文件的更改（修改之后加入缓存但尚未提交）</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若想查看已缓存和未缓存的所有差异，使用</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diff HEAD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命令：</a:t>
            </a:r>
          </a:p>
          <a:p>
            <a:pPr lvl="2" eaLnBrk="1" hangingPunct="1"/>
            <a:r>
              <a:rPr lang="zh-CN" altLang="en-US" b="1" dirty="0">
                <a:latin typeface="Times New Roman" panose="02020603050405020304" pitchFamily="18" charset="0"/>
                <a:cs typeface="Times New Roman" panose="02020603050405020304" pitchFamily="18" charset="0"/>
              </a:rPr>
              <a:t>是对上述两种情况的复合</a:t>
            </a:r>
          </a:p>
        </p:txBody>
      </p:sp>
    </p:spTree>
    <p:extLst>
      <p:ext uri="{BB962C8B-B14F-4D97-AF65-F5344CB8AC3E}">
        <p14:creationId xmlns:p14="http://schemas.microsoft.com/office/powerpoint/2010/main" val="2274410139"/>
      </p:ext>
    </p:extLst>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基本的</a:t>
            </a:r>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命令：</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diff</a:t>
            </a:r>
          </a:p>
        </p:txBody>
      </p:sp>
      <p:pic>
        <p:nvPicPr>
          <p:cNvPr id="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9087" t="17145" r="9037" b="4917"/>
          <a:stretch/>
        </p:blipFill>
        <p:spPr bwMode="auto">
          <a:xfrm>
            <a:off x="870787" y="1628799"/>
            <a:ext cx="7517637" cy="4176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716748"/>
      </p:ext>
    </p:extLst>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基本的</a:t>
            </a:r>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命令：提交更新</a:t>
            </a:r>
          </a:p>
        </p:txBody>
      </p:sp>
      <p:sp>
        <p:nvSpPr>
          <p:cNvPr id="4" name="Rectangle 3"/>
          <p:cNvSpPr txBox="1">
            <a:spLocks noChangeArrowheads="1"/>
          </p:cNvSpPr>
          <p:nvPr/>
        </p:nvSpPr>
        <p:spPr>
          <a:xfrm>
            <a:off x="395288" y="1196752"/>
            <a:ext cx="8569200" cy="5328592"/>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在使用</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commit</a:t>
            </a:r>
            <a:r>
              <a:rPr lang="zh-CN" altLang="en-US" dirty="0">
                <a:latin typeface="Times New Roman" panose="02020603050405020304" pitchFamily="18" charset="0"/>
                <a:cs typeface="Times New Roman" panose="02020603050405020304" pitchFamily="18" charset="0"/>
              </a:rPr>
              <a:t>命令进行提交之前，要确认是否还有修改过的或新建的文件没有</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add</a:t>
            </a:r>
            <a:r>
              <a:rPr lang="zh-CN" altLang="en-US" dirty="0">
                <a:latin typeface="Times New Roman" panose="02020603050405020304" pitchFamily="18" charset="0"/>
                <a:cs typeface="Times New Roman" panose="02020603050405020304" pitchFamily="18" charset="0"/>
              </a:rPr>
              <a:t>过，否则提交的时候不会记录这些还没暂存起来的变化</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每次准备提交前，先用</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status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进行检查，然后再运行提交命令</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commit</a:t>
            </a:r>
          </a:p>
          <a:p>
            <a:pPr eaLnBrk="1" hangingPunct="1"/>
            <a:r>
              <a:rPr lang="en-US" altLang="zh-CN" dirty="0" err="1">
                <a:latin typeface="Times New Roman" panose="02020603050405020304" pitchFamily="18" charset="0"/>
                <a:cs typeface="Times New Roman" panose="02020603050405020304" pitchFamily="18" charset="0"/>
              </a:rPr>
              <a:t>Git</a:t>
            </a:r>
            <a:r>
              <a:rPr lang="zh-CN" altLang="en-US" dirty="0">
                <a:latin typeface="Times New Roman" panose="02020603050405020304" pitchFamily="18" charset="0"/>
                <a:cs typeface="Times New Roman" panose="02020603050405020304" pitchFamily="18" charset="0"/>
              </a:rPr>
              <a:t>提供了一个跳过使用暂存区域的方式，只要在提交的时候，给 </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commit </a:t>
            </a:r>
            <a:r>
              <a:rPr lang="zh-CN" altLang="en-US" dirty="0">
                <a:latin typeface="Times New Roman" panose="02020603050405020304" pitchFamily="18" charset="0"/>
                <a:cs typeface="Times New Roman" panose="02020603050405020304" pitchFamily="18" charset="0"/>
              </a:rPr>
              <a:t>加上</a:t>
            </a:r>
            <a:r>
              <a:rPr lang="en-US" altLang="zh-CN" dirty="0">
                <a:latin typeface="Times New Roman" panose="02020603050405020304" pitchFamily="18" charset="0"/>
                <a:cs typeface="Times New Roman" panose="02020603050405020304" pitchFamily="18" charset="0"/>
              </a:rPr>
              <a:t>-a </a:t>
            </a:r>
            <a:r>
              <a:rPr lang="zh-CN" altLang="en-US" dirty="0">
                <a:latin typeface="Times New Roman" panose="02020603050405020304" pitchFamily="18" charset="0"/>
                <a:cs typeface="Times New Roman" panose="02020603050405020304" pitchFamily="18" charset="0"/>
              </a:rPr>
              <a:t>选项，</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就会自动把所有已经跟踪过的文件暂存起来一并提交，从而跳过</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add</a:t>
            </a:r>
            <a:r>
              <a:rPr lang="zh-CN" altLang="en-US" dirty="0">
                <a:latin typeface="Times New Roman" panose="02020603050405020304" pitchFamily="18" charset="0"/>
                <a:cs typeface="Times New Roman" panose="02020603050405020304" pitchFamily="18" charset="0"/>
              </a:rPr>
              <a:t>步骤</a:t>
            </a:r>
          </a:p>
          <a:p>
            <a:pPr eaLnBrk="1" hangingPunct="1"/>
            <a:r>
              <a:rPr lang="zh-CN" altLang="en-US" dirty="0">
                <a:latin typeface="Times New Roman" panose="02020603050405020304" pitchFamily="18" charset="0"/>
                <a:cs typeface="Times New Roman" panose="02020603050405020304" pitchFamily="18" charset="0"/>
              </a:rPr>
              <a:t>提交后返回结果：</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当前是在哪个分支</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(master)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提交的</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本次提交的完整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SHA-1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校验和是什么</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在本次提交中，有多少文件修订过、多少行添改和删改过</a:t>
            </a:r>
          </a:p>
          <a:p>
            <a:pPr eaLnBrk="1" hangingPunct="1"/>
            <a:r>
              <a:rPr lang="zh-CN" altLang="en-US" dirty="0">
                <a:latin typeface="Times New Roman" panose="02020603050405020304" pitchFamily="18" charset="0"/>
                <a:cs typeface="Times New Roman" panose="02020603050405020304" pitchFamily="18" charset="0"/>
              </a:rPr>
              <a:t>提交时记录的是放在暂存区域的快照，任何还未暂存的仍然保持已修改状态，可以在下次提交时纳入版本管理。每一次运行提交操作，都是对项目做一次快照，以后可以回到这个状态，或者进行比较</a:t>
            </a:r>
          </a:p>
        </p:txBody>
      </p:sp>
    </p:spTree>
    <p:extLst>
      <p:ext uri="{BB962C8B-B14F-4D97-AF65-F5344CB8AC3E}">
        <p14:creationId xmlns:p14="http://schemas.microsoft.com/office/powerpoint/2010/main" val="2014320143"/>
      </p:ext>
    </p:extLst>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基本的</a:t>
            </a:r>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命令：跳过使用暂存区域、移除文件</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使用</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reset [files] </a:t>
            </a:r>
            <a:r>
              <a:rPr lang="zh-CN" altLang="en-US" dirty="0">
                <a:latin typeface="Times New Roman" panose="02020603050405020304" pitchFamily="18" charset="0"/>
                <a:cs typeface="Times New Roman" panose="02020603050405020304" pitchFamily="18" charset="0"/>
              </a:rPr>
              <a:t>重置文件的暂存状态，把文件从暂存区移除，使得暂存区版本和仓库版本一致；暂存区内其他文件不变</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相当于</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add</a:t>
            </a:r>
            <a:r>
              <a:rPr lang="zh-CN" altLang="en-US" dirty="0">
                <a:latin typeface="Times New Roman" panose="02020603050405020304" pitchFamily="18" charset="0"/>
                <a:cs typeface="Times New Roman" panose="02020603050405020304" pitchFamily="18" charset="0"/>
              </a:rPr>
              <a:t>的反向操作</a:t>
            </a:r>
            <a:endParaRPr lang="en-US" altLang="zh-CN" dirty="0">
              <a:latin typeface="Times New Roman" panose="02020603050405020304" pitchFamily="18" charset="0"/>
              <a:cs typeface="Times New Roman" panose="02020603050405020304" pitchFamily="18" charset="0"/>
            </a:endParaRP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--hard, --soft, --mixed</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：多种不同的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reset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行为</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a:latin typeface="Times New Roman" panose="02020603050405020304" pitchFamily="18" charset="0"/>
                <a:cs typeface="Times New Roman" panose="02020603050405020304" pitchFamily="18" charset="0"/>
              </a:rPr>
              <a:t>使用</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checkout</a:t>
            </a:r>
            <a:r>
              <a:rPr lang="zh-CN" altLang="en-US" dirty="0">
                <a:latin typeface="Times New Roman" panose="02020603050405020304" pitchFamily="18" charset="0"/>
                <a:cs typeface="Times New Roman" panose="02020603050405020304" pitchFamily="18" charset="0"/>
              </a:rPr>
              <a:t>把文件从暂存区复制到工作目录，丢弃自上一次</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add</a:t>
            </a:r>
            <a:r>
              <a:rPr lang="zh-CN" altLang="en-US" dirty="0">
                <a:latin typeface="Times New Roman" panose="02020603050405020304" pitchFamily="18" charset="0"/>
                <a:cs typeface="Times New Roman" panose="02020603050405020304" pitchFamily="18" charset="0"/>
              </a:rPr>
              <a:t>以来的所有本地修改</a:t>
            </a:r>
            <a:endParaRPr lang="en-US" altLang="zh-CN" dirty="0">
              <a:latin typeface="Times New Roman" panose="02020603050405020304" pitchFamily="18" charset="0"/>
              <a:cs typeface="Times New Roman" panose="02020603050405020304" pitchFamily="18" charset="0"/>
            </a:endParaRPr>
          </a:p>
          <a:p>
            <a:pPr eaLnBrk="1" hangingPunct="1"/>
            <a:r>
              <a:rPr lang="zh-CN" altLang="en-US" dirty="0">
                <a:latin typeface="Times New Roman" panose="02020603050405020304" pitchFamily="18" charset="0"/>
                <a:cs typeface="Times New Roman" panose="02020603050405020304" pitchFamily="18" charset="0"/>
              </a:rPr>
              <a:t>使用</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checkout HEAD</a:t>
            </a:r>
            <a:r>
              <a:rPr lang="zh-CN" altLang="en-US" dirty="0">
                <a:latin typeface="Times New Roman" panose="02020603050405020304" pitchFamily="18" charset="0"/>
                <a:cs typeface="Times New Roman" panose="02020603050405020304" pitchFamily="18" charset="0"/>
              </a:rPr>
              <a:t>命令将最后一次提交的结果复制到工作目录和暂存区，丢弃了本地修改</a:t>
            </a:r>
          </a:p>
          <a:p>
            <a:pPr eaLnBrk="1" hangingPunct="1"/>
            <a:r>
              <a:rPr lang="zh-CN" altLang="en-US" dirty="0">
                <a:latin typeface="Times New Roman" panose="02020603050405020304" pitchFamily="18" charset="0"/>
                <a:cs typeface="Times New Roman" panose="02020603050405020304" pitchFamily="18" charset="0"/>
              </a:rPr>
              <a:t>使用</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rm</a:t>
            </a:r>
            <a:r>
              <a:rPr lang="zh-CN" altLang="en-US" dirty="0">
                <a:latin typeface="Times New Roman" panose="02020603050405020304" pitchFamily="18" charset="0"/>
                <a:cs typeface="Times New Roman" panose="02020603050405020304" pitchFamily="18" charset="0"/>
              </a:rPr>
              <a:t>命令从</a:t>
            </a:r>
            <a:r>
              <a:rPr lang="en-US" altLang="zh-CN" dirty="0" err="1">
                <a:latin typeface="Times New Roman" panose="02020603050405020304" pitchFamily="18" charset="0"/>
                <a:cs typeface="Times New Roman" panose="02020603050405020304" pitchFamily="18" charset="0"/>
              </a:rPr>
              <a:t>Git</a:t>
            </a:r>
            <a:r>
              <a:rPr lang="zh-CN" altLang="en-US" dirty="0">
                <a:latin typeface="Times New Roman" panose="02020603050405020304" pitchFamily="18" charset="0"/>
                <a:cs typeface="Times New Roman" panose="02020603050405020304" pitchFamily="18" charset="0"/>
              </a:rPr>
              <a:t>中移除某个文件，把它从已跟踪文件清单</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暂存区域</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中移除，并连带从工作目录中删除指定的文件</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若不想从工作目录中删除，使用</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rm</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--cached</a:t>
            </a:r>
          </a:p>
        </p:txBody>
      </p:sp>
    </p:spTree>
    <p:extLst>
      <p:ext uri="{BB962C8B-B14F-4D97-AF65-F5344CB8AC3E}">
        <p14:creationId xmlns:p14="http://schemas.microsoft.com/office/powerpoint/2010/main" val="1730064843"/>
      </p:ext>
    </p:extLst>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基本的</a:t>
            </a:r>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指令：小结</a:t>
            </a:r>
          </a:p>
        </p:txBody>
      </p:sp>
      <p:sp>
        <p:nvSpPr>
          <p:cNvPr id="4" name="AutoShape 5" descr="basic-usage"/>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 name="AutoShape 7" descr="basic-usage"/>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AutoShape 9" descr="basic-usage"/>
          <p:cNvSpPr>
            <a:spLocks noChangeAspect="1" noChangeArrowheads="1"/>
          </p:cNvSpPr>
          <p:nvPr/>
        </p:nvSpPr>
        <p:spPr bwMode="auto">
          <a:xfrm>
            <a:off x="4419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750" y="1052736"/>
            <a:ext cx="679450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013" y="3779986"/>
            <a:ext cx="7419975"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0825002"/>
      </p:ext>
    </p:extLst>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基本的</a:t>
            </a:r>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指令：小结</a:t>
            </a:r>
          </a:p>
        </p:txBody>
      </p:sp>
      <p:pic>
        <p:nvPicPr>
          <p:cNvPr id="4" name="Picture 9" descr="http://static.open-open.com/lib/uploadImg/20160909/20160909152237_59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923" y="1412776"/>
            <a:ext cx="8010525"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353720"/>
      </p:ext>
    </p:extLst>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基本的</a:t>
            </a:r>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命令：查看提交历史</a:t>
            </a:r>
          </a:p>
        </p:txBody>
      </p:sp>
      <p:sp>
        <p:nvSpPr>
          <p:cNvPr id="4" name="内容占位符 2"/>
          <p:cNvSpPr txBox="1">
            <a:spLocks/>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log</a:t>
            </a:r>
            <a:r>
              <a:rPr lang="zh-CN" altLang="en-US" dirty="0">
                <a:latin typeface="Times New Roman" panose="02020603050405020304" pitchFamily="18" charset="0"/>
                <a:cs typeface="Times New Roman" panose="02020603050405020304" pitchFamily="18" charset="0"/>
              </a:rPr>
              <a:t>：一个强大的</a:t>
            </a:r>
            <a:r>
              <a:rPr lang="en-US" altLang="zh-CN" dirty="0" err="1">
                <a:latin typeface="Times New Roman" panose="02020603050405020304" pitchFamily="18" charset="0"/>
                <a:cs typeface="Times New Roman" panose="02020603050405020304" pitchFamily="18" charset="0"/>
              </a:rPr>
              <a:t>git</a:t>
            </a:r>
            <a:r>
              <a:rPr lang="zh-CN" altLang="en-US" dirty="0">
                <a:latin typeface="Times New Roman" panose="02020603050405020304" pitchFamily="18" charset="0"/>
                <a:cs typeface="Times New Roman" panose="02020603050405020304" pitchFamily="18" charset="0"/>
              </a:rPr>
              <a:t>查询工具，以各种方式查看</a:t>
            </a:r>
            <a:r>
              <a:rPr lang="en-US" altLang="zh-CN" dirty="0" err="1">
                <a:latin typeface="Times New Roman" panose="02020603050405020304" pitchFamily="18" charset="0"/>
                <a:cs typeface="Times New Roman" panose="02020603050405020304" pitchFamily="18" charset="0"/>
              </a:rPr>
              <a:t>git</a:t>
            </a:r>
            <a:r>
              <a:rPr lang="zh-CN" altLang="en-US" dirty="0">
                <a:latin typeface="Times New Roman" panose="02020603050405020304" pitchFamily="18" charset="0"/>
                <a:cs typeface="Times New Roman" panose="02020603050405020304" pitchFamily="18" charset="0"/>
              </a:rPr>
              <a:t>项目的提交历史，并进行各种统计分析</a:t>
            </a:r>
            <a:endParaRPr lang="en-US" altLang="zh-CN" dirty="0">
              <a:latin typeface="Times New Roman" panose="02020603050405020304" pitchFamily="18" charset="0"/>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不加任何参数：会按提交时间列出所有的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commit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，最近的排在最上面，包含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SHA-1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校验和、作者的名字和电子邮件地址、提交时间以及提交说明</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参数：显示每次提交的内容差异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针对每个变化了的文件，增加了哪些行、删除了哪些行</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参数：查看每次</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commit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的简要统计信息，列出所有被修改过的文件及总数量、每个被修改过的文件有多少行发生变化等</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--pretty=format:…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按特定格式展示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commit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的结果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格式化输出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--graph</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：以图形方式展示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commit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的历史</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其他各种参数</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a:latin typeface="Times New Roman" panose="02020603050405020304" pitchFamily="18" charset="0"/>
                <a:cs typeface="Times New Roman" panose="02020603050405020304" pitchFamily="18" charset="0"/>
              </a:rPr>
              <a:t>非常强大的工具，类似于数据库中的</a:t>
            </a:r>
            <a:r>
              <a:rPr lang="en-US" altLang="zh-CN" dirty="0">
                <a:latin typeface="Times New Roman" panose="02020603050405020304" pitchFamily="18" charset="0"/>
                <a:cs typeface="Times New Roman" panose="02020603050405020304" pitchFamily="18" charset="0"/>
              </a:rPr>
              <a:t>SQL select</a:t>
            </a:r>
            <a:r>
              <a:rPr lang="zh-CN" altLang="en-US" dirty="0">
                <a:latin typeface="Times New Roman" panose="02020603050405020304" pitchFamily="18" charset="0"/>
                <a:cs typeface="Times New Roman" panose="02020603050405020304" pitchFamily="18" charset="0"/>
              </a:rPr>
              <a:t>语句</a:t>
            </a:r>
            <a:endParaRPr lang="en-US" altLang="zh-CN" dirty="0">
              <a:latin typeface="Times New Roman" panose="02020603050405020304" pitchFamily="18" charset="0"/>
              <a:cs typeface="Times New Roman" panose="02020603050405020304" pitchFamily="18" charset="0"/>
            </a:endParaRPr>
          </a:p>
          <a:p>
            <a:pPr eaLnBrk="1" hangingPunct="1"/>
            <a:endParaRPr lang="en-US" altLang="zh-CN" dirty="0">
              <a:latin typeface="Times New Roman" panose="02020603050405020304" pitchFamily="18" charset="0"/>
              <a:cs typeface="Times New Roman" panose="02020603050405020304" pitchFamily="18" charset="0"/>
            </a:endParaRPr>
          </a:p>
          <a:p>
            <a:pPr lvl="1" eaLnBrk="1" hangingPunct="1"/>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4161653"/>
      </p:ext>
    </p:extLst>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基本的</a:t>
            </a:r>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命令：更改一次提交</a:t>
            </a:r>
          </a:p>
        </p:txBody>
      </p:sp>
      <p:sp>
        <p:nvSpPr>
          <p:cNvPr id="4" name="内容占位符 2"/>
          <p:cNvSpPr txBox="1">
            <a:spLocks/>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如果在一次</a:t>
            </a:r>
            <a:r>
              <a:rPr lang="en-US" altLang="zh-CN" dirty="0">
                <a:latin typeface="Times New Roman" panose="02020603050405020304" pitchFamily="18" charset="0"/>
                <a:cs typeface="Times New Roman" panose="02020603050405020304" pitchFamily="18" charset="0"/>
              </a:rPr>
              <a:t>commit</a:t>
            </a:r>
            <a:r>
              <a:rPr lang="zh-CN" altLang="en-US" dirty="0">
                <a:latin typeface="Times New Roman" panose="02020603050405020304" pitchFamily="18" charset="0"/>
                <a:cs typeface="Times New Roman" panose="02020603050405020304" pitchFamily="18" charset="0"/>
              </a:rPr>
              <a:t>之后发现遗漏了某些文件修改或者提交信息不正确，使用</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commit --amend</a:t>
            </a:r>
            <a:r>
              <a:rPr lang="zh-CN" altLang="en-US" dirty="0">
                <a:latin typeface="Times New Roman" panose="02020603050405020304" pitchFamily="18" charset="0"/>
                <a:cs typeface="Times New Roman" panose="02020603050405020304" pitchFamily="18" charset="0"/>
              </a:rPr>
              <a:t>撤销上一次提交，形成新的提交</a:t>
            </a:r>
            <a:endParaRPr lang="en-US" altLang="zh-CN" dirty="0">
              <a:latin typeface="Times New Roman" panose="02020603050405020304" pitchFamily="18" charset="0"/>
              <a:cs typeface="Times New Roman" panose="02020603050405020304" pitchFamily="18" charset="0"/>
            </a:endParaRPr>
          </a:p>
          <a:p>
            <a:pPr eaLnBrk="1" hangingPunct="1"/>
            <a:r>
              <a:rPr lang="zh-CN" altLang="en-US" dirty="0">
                <a:latin typeface="Times New Roman" panose="02020603050405020304" pitchFamily="18" charset="0"/>
                <a:cs typeface="Times New Roman" panose="02020603050405020304" pitchFamily="18" charset="0"/>
              </a:rPr>
              <a:t>本质：合并暂存区的修改和最近的一次</a:t>
            </a:r>
            <a:r>
              <a:rPr lang="en-US" altLang="zh-CN" dirty="0">
                <a:latin typeface="Times New Roman" panose="02020603050405020304" pitchFamily="18" charset="0"/>
                <a:cs typeface="Times New Roman" panose="02020603050405020304" pitchFamily="18" charset="0"/>
              </a:rPr>
              <a:t>commit</a:t>
            </a:r>
            <a:r>
              <a:rPr lang="zh-CN" altLang="en-US" dirty="0">
                <a:latin typeface="Times New Roman" panose="02020603050405020304" pitchFamily="18" charset="0"/>
                <a:cs typeface="Times New Roman" panose="02020603050405020304" pitchFamily="18" charset="0"/>
              </a:rPr>
              <a:t>的修改内容，用生成的新的</a:t>
            </a:r>
            <a:r>
              <a:rPr lang="en-US" altLang="zh-CN" dirty="0">
                <a:latin typeface="Times New Roman" panose="02020603050405020304" pitchFamily="18" charset="0"/>
                <a:cs typeface="Times New Roman" panose="02020603050405020304" pitchFamily="18" charset="0"/>
              </a:rPr>
              <a:t>commit</a:t>
            </a:r>
            <a:r>
              <a:rPr lang="zh-CN" altLang="en-US" dirty="0">
                <a:latin typeface="Times New Roman" panose="02020603050405020304" pitchFamily="18" charset="0"/>
                <a:cs typeface="Times New Roman" panose="02020603050405020304" pitchFamily="18" charset="0"/>
              </a:rPr>
              <a:t>替换掉原来的</a:t>
            </a:r>
            <a:r>
              <a:rPr lang="en-US" altLang="zh-CN" dirty="0">
                <a:latin typeface="Times New Roman" panose="02020603050405020304" pitchFamily="18" charset="0"/>
                <a:cs typeface="Times New Roman" panose="02020603050405020304" pitchFamily="18" charset="0"/>
              </a:rPr>
              <a:t>commit</a:t>
            </a:r>
            <a:r>
              <a:rPr lang="zh-CN" altLang="en-US" dirty="0">
                <a:latin typeface="Times New Roman" panose="02020603050405020304" pitchFamily="18" charset="0"/>
                <a:cs typeface="Times New Roman" panose="02020603050405020304" pitchFamily="18" charset="0"/>
              </a:rPr>
              <a:t>，而不会形成新的分支</a:t>
            </a:r>
          </a:p>
          <a:p>
            <a:pPr eaLnBrk="1" hangingPunct="1"/>
            <a:endParaRPr lang="en-US" altLang="zh-CN" dirty="0">
              <a:latin typeface="Times New Roman" panose="02020603050405020304" pitchFamily="18" charset="0"/>
              <a:cs typeface="Times New Roman" panose="02020603050405020304" pitchFamily="18" charset="0"/>
            </a:endParaRPr>
          </a:p>
          <a:p>
            <a:pPr eaLnBrk="1" hangingPunct="1"/>
            <a:endParaRPr lang="en-US" altLang="zh-CN" dirty="0">
              <a:latin typeface="Times New Roman" panose="02020603050405020304" pitchFamily="18" charset="0"/>
              <a:cs typeface="Times New Roman" panose="02020603050405020304" pitchFamily="18" charset="0"/>
            </a:endParaRPr>
          </a:p>
          <a:p>
            <a:pPr eaLnBrk="1" hangingPunct="1"/>
            <a:endParaRPr lang="en-US" altLang="zh-CN" dirty="0">
              <a:latin typeface="Times New Roman" panose="02020603050405020304" pitchFamily="18" charset="0"/>
              <a:cs typeface="Times New Roman" panose="02020603050405020304" pitchFamily="18" charset="0"/>
            </a:endParaRPr>
          </a:p>
          <a:p>
            <a:pPr eaLnBrk="1" hangingPunct="1"/>
            <a:endParaRPr lang="en-US" altLang="zh-CN" dirty="0">
              <a:latin typeface="Times New Roman" panose="02020603050405020304" pitchFamily="18" charset="0"/>
              <a:cs typeface="Times New Roman" panose="02020603050405020304" pitchFamily="18" charset="0"/>
            </a:endParaRPr>
          </a:p>
          <a:p>
            <a:pPr eaLnBrk="1" hangingPunct="1"/>
            <a:endParaRPr lang="en-US" altLang="zh-CN" dirty="0">
              <a:latin typeface="Times New Roman" panose="02020603050405020304" pitchFamily="18" charset="0"/>
              <a:cs typeface="Times New Roman" panose="02020603050405020304" pitchFamily="18" charset="0"/>
            </a:endParaRPr>
          </a:p>
          <a:p>
            <a:pPr eaLnBrk="1" hangingPunct="1"/>
            <a:endParaRPr lang="en-US" altLang="zh-CN" dirty="0">
              <a:latin typeface="Times New Roman" panose="02020603050405020304" pitchFamily="18" charset="0"/>
              <a:cs typeface="Times New Roman" panose="02020603050405020304" pitchFamily="18" charset="0"/>
            </a:endParaRPr>
          </a:p>
          <a:p>
            <a:pPr eaLnBrk="1" hangingPunct="1"/>
            <a:endParaRPr lang="en-US" altLang="zh-CN" dirty="0">
              <a:latin typeface="Times New Roman" panose="02020603050405020304" pitchFamily="18" charset="0"/>
              <a:cs typeface="Times New Roman" panose="02020603050405020304" pitchFamily="18"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t="17142" b="14273"/>
          <a:stretch>
            <a:fillRect/>
          </a:stretch>
        </p:blipFill>
        <p:spPr bwMode="auto">
          <a:xfrm>
            <a:off x="671084" y="2924944"/>
            <a:ext cx="7789348" cy="3117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8082757"/>
      </p:ext>
    </p:extLst>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更改一次提交</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另一种方法：</a:t>
            </a:r>
            <a:endParaRPr lang="en-US" altLang="zh-CN" dirty="0">
              <a:latin typeface="Times New Roman" panose="02020603050405020304" pitchFamily="18" charset="0"/>
              <a:cs typeface="Times New Roman" panose="02020603050405020304" pitchFamily="18" charset="0"/>
            </a:endParaRPr>
          </a:p>
          <a:p>
            <a:pPr lvl="1" eaLnBrk="1" hangingPunct="1"/>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reset HEAD^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：工作区不变，暂存区回退到上一次</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commit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之前，上一次</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commit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取消</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重新修改</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add </a:t>
            </a:r>
          </a:p>
          <a:p>
            <a:pPr lvl="1" eaLnBrk="1" hangingPunct="1"/>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commit</a:t>
            </a:r>
          </a:p>
        </p:txBody>
      </p:sp>
    </p:spTree>
    <p:extLst>
      <p:ext uri="{BB962C8B-B14F-4D97-AF65-F5344CB8AC3E}">
        <p14:creationId xmlns:p14="http://schemas.microsoft.com/office/powerpoint/2010/main" val="1024685379"/>
      </p:ext>
    </p:extLst>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pic>
        <p:nvPicPr>
          <p:cNvPr id="9" name="Picture 5" descr="130712_git_github_topdenota1"/>
          <p:cNvPicPr>
            <a:picLocks noChangeAspect="1" noChangeArrowheads="1"/>
          </p:cNvPicPr>
          <p:nvPr/>
        </p:nvPicPr>
        <p:blipFill>
          <a:blip r:embed="rId3">
            <a:extLst>
              <a:ext uri="{28A0092B-C50C-407E-A947-70E740481C1C}">
                <a14:useLocalDpi xmlns:a14="http://schemas.microsoft.com/office/drawing/2010/main" val="0"/>
              </a:ext>
            </a:extLst>
          </a:blip>
          <a:srcRect l="1392" t="24638" r="21460" b="22011"/>
          <a:stretch>
            <a:fillRect/>
          </a:stretch>
        </p:blipFill>
        <p:spPr bwMode="auto">
          <a:xfrm>
            <a:off x="4787652" y="1053802"/>
            <a:ext cx="3960812"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2012-06-27-git-transport"/>
          <p:cNvPicPr>
            <a:picLocks noChangeAspect="1" noChangeArrowheads="1"/>
          </p:cNvPicPr>
          <p:nvPr/>
        </p:nvPicPr>
        <p:blipFill>
          <a:blip r:embed="rId4">
            <a:extLst>
              <a:ext uri="{28A0092B-C50C-407E-A947-70E740481C1C}">
                <a14:useLocalDpi xmlns:a14="http://schemas.microsoft.com/office/drawing/2010/main" val="0"/>
              </a:ext>
            </a:extLst>
          </a:blip>
          <a:srcRect t="9964"/>
          <a:stretch>
            <a:fillRect/>
          </a:stretch>
        </p:blipFill>
        <p:spPr bwMode="auto">
          <a:xfrm>
            <a:off x="4644008" y="2291680"/>
            <a:ext cx="4294187" cy="3657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9" descr="git-flo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864766"/>
            <a:ext cx="4137025" cy="55165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629133"/>
      </p:ext>
    </p:extLst>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err="1">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Git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与</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GitHub</a:t>
            </a:r>
          </a:p>
        </p:txBody>
      </p:sp>
      <p:sp>
        <p:nvSpPr>
          <p:cNvPr id="3" name="标题 1"/>
          <p:cNvSpPr txBox="1">
            <a:spLocks/>
          </p:cNvSpPr>
          <p:nvPr/>
        </p:nvSpPr>
        <p:spPr>
          <a:xfrm>
            <a:off x="3491880" y="763488"/>
            <a:ext cx="5328592"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000" b="0" i="0" u="none" strike="noStrike" kern="1200" cap="none" spc="0" normalizeH="0" baseline="0" noProof="0" dirty="0">
                <a:ln>
                  <a:noFill/>
                </a:ln>
                <a:solidFill>
                  <a:srgbClr val="C00000"/>
                </a:solidFill>
                <a:effectLst/>
                <a:uLnTx/>
                <a:uFillTx/>
                <a:latin typeface="华文新魏" panose="02010800040101010101" pitchFamily="2" charset="-122"/>
                <a:ea typeface="华文新魏" panose="02010800040101010101" pitchFamily="2" charset="-122"/>
                <a:cs typeface="Times New Roman" panose="02020603050405020304" pitchFamily="18" charset="0"/>
              </a:rPr>
              <a:t>主要内容</a:t>
            </a:r>
          </a:p>
        </p:txBody>
      </p:sp>
      <p:sp>
        <p:nvSpPr>
          <p:cNvPr id="5" name="Rectangle 6"/>
          <p:cNvSpPr txBox="1">
            <a:spLocks noChangeArrowheads="1"/>
          </p:cNvSpPr>
          <p:nvPr/>
        </p:nvSpPr>
        <p:spPr>
          <a:xfrm>
            <a:off x="1691680" y="1484313"/>
            <a:ext cx="5832647" cy="482500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本地 </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vs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分布式 版本控制系统</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2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的基本思想</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基本</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4 </a:t>
            </a:r>
            <a:r>
              <a:rPr kumimoji="0" lang="en-US" altLang="zh-CN" sz="2000" b="1" i="0" u="none" strike="noStrike" kern="1200" cap="none" spc="0" normalizeH="0" baseline="0" noProof="0" dirty="0" err="1">
                <a:ln>
                  <a:noFill/>
                </a:ln>
                <a:solidFill>
                  <a:srgbClr val="C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远程仓库指令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5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分支指令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6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远程分支</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7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使用</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进行协同开发的实例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8 GitHub</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1789175933"/>
      </p:ext>
    </p:extLst>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什么是“远程仓库”？</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远程仓库：</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托管在网络上的</a:t>
            </a:r>
            <a:r>
              <a:rPr lang="en-US" altLang="zh-CN"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项目仓库</a:t>
            </a:r>
          </a:p>
          <a:p>
            <a:pPr eaLnBrk="1" hangingPunct="1"/>
            <a:r>
              <a:rPr lang="zh-CN" altLang="en-US" dirty="0">
                <a:latin typeface="Times New Roman" panose="02020603050405020304" pitchFamily="18" charset="0"/>
                <a:cs typeface="Times New Roman" panose="02020603050405020304" pitchFamily="18" charset="0"/>
              </a:rPr>
              <a:t>多人协作开发某个项目时，需要管理这些远程仓库，以便推送或拉取数据，分享各自的工作进展</a:t>
            </a:r>
          </a:p>
          <a:p>
            <a:pPr eaLnBrk="1" hangingPunct="1"/>
            <a:r>
              <a:rPr lang="zh-CN" altLang="en-US" dirty="0">
                <a:latin typeface="Times New Roman" panose="02020603050405020304" pitchFamily="18" charset="0"/>
                <a:cs typeface="Times New Roman" panose="02020603050405020304" pitchFamily="18" charset="0"/>
              </a:rPr>
              <a:t>管理远程仓库：添加远程库、移除废弃的远程库、管理不同的远程库分支、定义是否跟踪这些分支等 </a:t>
            </a:r>
            <a:endParaRPr lang="en-US" altLang="zh-CN" dirty="0">
              <a:latin typeface="Times New Roman" panose="02020603050405020304" pitchFamily="18" charset="0"/>
              <a:cs typeface="Times New Roman" panose="02020603050405020304" pitchFamily="18" charset="0"/>
            </a:endParaRPr>
          </a:p>
          <a:p>
            <a:pPr eaLnBrk="1" hangingPunct="1"/>
            <a:r>
              <a:rPr lang="zh-CN" altLang="en-US" dirty="0">
                <a:latin typeface="Times New Roman" panose="02020603050405020304" pitchFamily="18" charset="0"/>
                <a:cs typeface="Times New Roman" panose="02020603050405020304" pitchFamily="18" charset="0"/>
              </a:rPr>
              <a:t>从现有仓库克隆：复制服务器特定</a:t>
            </a:r>
            <a:r>
              <a:rPr lang="en-US" altLang="zh-CN" dirty="0">
                <a:latin typeface="Times New Roman" panose="02020603050405020304" pitchFamily="18" charset="0"/>
                <a:cs typeface="Times New Roman" panose="02020603050405020304" pitchFamily="18" charset="0"/>
              </a:rPr>
              <a:t>URL</a:t>
            </a:r>
            <a:r>
              <a:rPr lang="zh-CN" altLang="en-US" dirty="0">
                <a:latin typeface="Times New Roman" panose="02020603050405020304" pitchFamily="18" charset="0"/>
                <a:cs typeface="Times New Roman" panose="02020603050405020304" pitchFamily="18" charset="0"/>
              </a:rPr>
              <a:t>所指向的项目的所有历史信息到本地</a:t>
            </a:r>
          </a:p>
          <a:p>
            <a:pPr lvl="1" eaLnBrk="1" hangingPunct="1"/>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clone [</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url</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eaLnBrk="1" hangingPunct="1"/>
            <a:endParaRPr lang="zh-CN" altLang="en-US" dirty="0">
              <a:latin typeface="Times New Roman" panose="02020603050405020304" pitchFamily="18" charset="0"/>
              <a:cs typeface="Times New Roman" panose="02020603050405020304" pitchFamily="18" charset="0"/>
            </a:endParaRPr>
          </a:p>
          <a:p>
            <a:pPr eaLnBrk="1" hangingPunct="1"/>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9672317"/>
      </p:ext>
    </p:extLst>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查看</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添加远程仓库</a:t>
            </a:r>
          </a:p>
        </p:txBody>
      </p:sp>
      <p:sp>
        <p:nvSpPr>
          <p:cNvPr id="4" name="内容占位符 2"/>
          <p:cNvSpPr txBox="1">
            <a:spLocks/>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zh-CN" altLang="en-US" dirty="0">
                <a:latin typeface="Times New Roman" panose="02020603050405020304" pitchFamily="18" charset="0"/>
                <a:cs typeface="Times New Roman" panose="02020603050405020304" pitchFamily="18" charset="0"/>
              </a:rPr>
              <a:t>添加远程仓库：</a:t>
            </a:r>
            <a:endParaRPr lang="en-US" altLang="zh-CN" dirty="0">
              <a:latin typeface="Times New Roman" panose="02020603050405020304" pitchFamily="18" charset="0"/>
              <a:cs typeface="Times New Roman" panose="02020603050405020304" pitchFamily="18" charset="0"/>
            </a:endParaRPr>
          </a:p>
          <a:p>
            <a:pPr lvl="1" eaLnBrk="1" hangingPunct="1">
              <a:defRPr/>
            </a:pP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clone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指令在克隆远程仓库内容到本地之后，自动生成了一个远程仓库配置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(origin)</a:t>
            </a:r>
          </a:p>
          <a:p>
            <a:pPr lvl="1" eaLnBrk="1" hangingPunct="1">
              <a:defRPr/>
            </a:pP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remote add &lt;</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shortname</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 &lt;</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url</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添加一个新的远程 </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仓库，同时指定一个缩写</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0" eaLnBrk="1" hangingPunct="1">
              <a:defRPr/>
            </a:pPr>
            <a:r>
              <a:rPr lang="zh-CN" altLang="en-US" dirty="0">
                <a:latin typeface="Times New Roman" panose="02020603050405020304" pitchFamily="18" charset="0"/>
                <a:cs typeface="Times New Roman" panose="02020603050405020304" pitchFamily="18" charset="0"/>
              </a:rPr>
              <a:t>查看已配置的远程仓库：</a:t>
            </a:r>
            <a:endParaRPr lang="en-US" altLang="zh-CN" dirty="0">
              <a:latin typeface="Times New Roman" panose="02020603050405020304" pitchFamily="18" charset="0"/>
              <a:cs typeface="Times New Roman" panose="02020603050405020304" pitchFamily="18" charset="0"/>
            </a:endParaRPr>
          </a:p>
          <a:p>
            <a:pPr lvl="1" eaLnBrk="1" hangingPunct="1">
              <a:defRPr/>
            </a:pP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remote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：获取当前配置的所有远程仓库</a:t>
            </a:r>
          </a:p>
          <a:p>
            <a:pPr lvl="1" eaLnBrk="1" hangingPunct="1">
              <a:defRPr/>
            </a:pP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remote –v: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显示当前配置的远程仓库及其读写操作权限</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(fetch, push)</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URL</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地址</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defRPr/>
            </a:pP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remote show [remote-name]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：查看某个远程仓库的详细信息</a:t>
            </a:r>
          </a:p>
          <a:p>
            <a:pPr lvl="1" eaLnBrk="1" hangingPunct="1">
              <a:defRPr/>
            </a:pPr>
            <a:endParaRPr lang="en-US" altLang="zh-CN" dirty="0">
              <a:latin typeface="Times New Roman" panose="02020603050405020304" pitchFamily="18" charset="0"/>
              <a:cs typeface="Times New Roman" panose="02020603050405020304" pitchFamily="18" charset="0"/>
            </a:endParaRPr>
          </a:p>
          <a:p>
            <a:pPr lvl="1" eaLnBrk="1" hangingPunct="1">
              <a:defRPr/>
            </a:pP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370891"/>
      </p:ext>
    </p:extLst>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移除</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推送</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拉取远程仓库</a:t>
            </a:r>
          </a:p>
        </p:txBody>
      </p:sp>
      <p:sp>
        <p:nvSpPr>
          <p:cNvPr id="4" name="内容占位符 2"/>
          <p:cNvSpPr txBox="1">
            <a:spLocks/>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remote </a:t>
            </a:r>
            <a:r>
              <a:rPr lang="en-US" altLang="zh-CN" dirty="0" err="1">
                <a:latin typeface="Times New Roman" panose="02020603050405020304" pitchFamily="18" charset="0"/>
                <a:cs typeface="Times New Roman" panose="02020603050405020304" pitchFamily="18" charset="0"/>
              </a:rPr>
              <a:t>rm</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pb</a:t>
            </a:r>
            <a:r>
              <a:rPr lang="zh-CN" altLang="en-US" dirty="0">
                <a:latin typeface="Times New Roman" panose="02020603050405020304" pitchFamily="18" charset="0"/>
                <a:cs typeface="Times New Roman" panose="02020603050405020304" pitchFamily="18" charset="0"/>
              </a:rPr>
              <a:t>：从本地移除远程仓库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不再关注其更新、不再对其有贡献</a:t>
            </a:r>
            <a:r>
              <a:rPr lang="en-US" altLang="zh-CN" dirty="0">
                <a:latin typeface="Times New Roman" panose="02020603050405020304" pitchFamily="18" charset="0"/>
                <a:cs typeface="Times New Roman" panose="02020603050405020304" pitchFamily="18" charset="0"/>
              </a:rPr>
              <a:t>)</a:t>
            </a:r>
          </a:p>
          <a:p>
            <a:pPr eaLnBrk="1" hangingPunct="1"/>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remote rename </a:t>
            </a:r>
            <a:r>
              <a:rPr lang="en-US" altLang="zh-CN" dirty="0" err="1">
                <a:latin typeface="Times New Roman" panose="02020603050405020304" pitchFamily="18" charset="0"/>
                <a:cs typeface="Times New Roman" panose="02020603050405020304" pitchFamily="18" charset="0"/>
              </a:rPr>
              <a:t>pb</a:t>
            </a:r>
            <a:r>
              <a:rPr lang="en-US" altLang="zh-CN" dirty="0">
                <a:latin typeface="Times New Roman" panose="02020603050405020304" pitchFamily="18" charset="0"/>
                <a:cs typeface="Times New Roman" panose="02020603050405020304" pitchFamily="18" charset="0"/>
              </a:rPr>
              <a:t> pb1</a:t>
            </a:r>
            <a:r>
              <a:rPr lang="zh-CN" altLang="en-US" dirty="0">
                <a:latin typeface="Times New Roman" panose="02020603050405020304" pitchFamily="18" charset="0"/>
                <a:cs typeface="Times New Roman" panose="02020603050405020304" pitchFamily="18" charset="0"/>
              </a:rPr>
              <a:t>：将远程仓库重命名</a:t>
            </a:r>
          </a:p>
          <a:p>
            <a:pPr eaLnBrk="1" hangingPunct="1"/>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fetch</a:t>
            </a:r>
            <a:r>
              <a:rPr lang="zh-CN" altLang="en-US" dirty="0">
                <a:latin typeface="Times New Roman" panose="02020603050405020304" pitchFamily="18" charset="0"/>
                <a:cs typeface="Times New Roman" panose="02020603050405020304" pitchFamily="18" charset="0"/>
              </a:rPr>
              <a:t>：从远程仓库抓取数据到本地，获取本地仓库尚未拥有的全部更新</a:t>
            </a:r>
            <a:endParaRPr lang="en-US" altLang="zh-CN" dirty="0">
              <a:latin typeface="Times New Roman" panose="02020603050405020304" pitchFamily="18" charset="0"/>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如果本地仓库有了不同的修改，则需要手工将本地修改与远程仓库的修改合并起来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分支的合并 </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merge)</a:t>
            </a:r>
          </a:p>
          <a:p>
            <a:pPr eaLnBrk="1" hangingPunct="1"/>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pull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fetch + </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merge</a:t>
            </a:r>
            <a:r>
              <a:rPr lang="zh-CN" altLang="en-US" dirty="0">
                <a:latin typeface="Times New Roman" panose="02020603050405020304" pitchFamily="18" charset="0"/>
                <a:cs typeface="Times New Roman" panose="02020603050405020304" pitchFamily="18" charset="0"/>
              </a:rPr>
              <a:t>：获取远程仓库的更新并与本地当前分支合并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慎用</a:t>
            </a:r>
            <a:r>
              <a:rPr lang="en-US" altLang="zh-CN" dirty="0">
                <a:latin typeface="Times New Roman" panose="02020603050405020304" pitchFamily="18" charset="0"/>
                <a:cs typeface="Times New Roman" panose="02020603050405020304" pitchFamily="18" charset="0"/>
              </a:rPr>
              <a:t>】</a:t>
            </a:r>
          </a:p>
          <a:p>
            <a:pPr eaLnBrk="1" hangingPunct="1"/>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push [remote-name] [branch-name]</a:t>
            </a:r>
            <a:r>
              <a:rPr lang="zh-CN" altLang="en-US" dirty="0">
                <a:latin typeface="Times New Roman" panose="02020603050405020304" pitchFamily="18" charset="0"/>
                <a:cs typeface="Times New Roman" panose="02020603050405020304" pitchFamily="18" charset="0"/>
              </a:rPr>
              <a:t>：将本地仓库中的数据推送到远程仓库</a:t>
            </a:r>
          </a:p>
          <a:p>
            <a:pPr eaLnBrk="1" hangingPunct="1"/>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627965"/>
      </p:ext>
    </p:extLst>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小结</a:t>
            </a:r>
          </a:p>
        </p:txBody>
      </p:sp>
      <p:pic>
        <p:nvPicPr>
          <p:cNvPr id="4" name="Picture 2" descr="git remote 的图像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242020"/>
            <a:ext cx="7620000"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0697512"/>
      </p:ext>
    </p:extLst>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err="1">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Git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与</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GitHub</a:t>
            </a:r>
          </a:p>
        </p:txBody>
      </p:sp>
      <p:sp>
        <p:nvSpPr>
          <p:cNvPr id="3" name="标题 1"/>
          <p:cNvSpPr txBox="1">
            <a:spLocks/>
          </p:cNvSpPr>
          <p:nvPr/>
        </p:nvSpPr>
        <p:spPr>
          <a:xfrm>
            <a:off x="3491880" y="763488"/>
            <a:ext cx="5328592"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000" b="0" i="0" u="none" strike="noStrike" kern="1200" cap="none" spc="0" normalizeH="0" baseline="0" noProof="0" dirty="0">
                <a:ln>
                  <a:noFill/>
                </a:ln>
                <a:solidFill>
                  <a:srgbClr val="C00000"/>
                </a:solidFill>
                <a:effectLst/>
                <a:uLnTx/>
                <a:uFillTx/>
                <a:latin typeface="华文新魏" panose="02010800040101010101" pitchFamily="2" charset="-122"/>
                <a:ea typeface="华文新魏" panose="02010800040101010101" pitchFamily="2" charset="-122"/>
                <a:cs typeface="Times New Roman" panose="02020603050405020304" pitchFamily="18" charset="0"/>
              </a:rPr>
              <a:t>主要内容</a:t>
            </a:r>
          </a:p>
        </p:txBody>
      </p:sp>
      <p:sp>
        <p:nvSpPr>
          <p:cNvPr id="5" name="Rectangle 6"/>
          <p:cNvSpPr txBox="1">
            <a:spLocks noChangeArrowheads="1"/>
          </p:cNvSpPr>
          <p:nvPr/>
        </p:nvSpPr>
        <p:spPr>
          <a:xfrm>
            <a:off x="1691680" y="1484313"/>
            <a:ext cx="5832647" cy="482500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本地 </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vs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分布式 版本控制系统</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2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的基本思想</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基本</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4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远程仓库指令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5 </a:t>
            </a:r>
            <a:r>
              <a:rPr kumimoji="0" lang="en-US" altLang="zh-CN" sz="2000" b="1" i="0" u="none" strike="noStrike" kern="1200" cap="none" spc="0" normalizeH="0" baseline="0" noProof="0" dirty="0" err="1">
                <a:ln>
                  <a:noFill/>
                </a:ln>
                <a:solidFill>
                  <a:srgbClr val="C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分支指令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6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远程分支</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7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使用</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进行协同开发的实例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8 GitHub</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704727542"/>
      </p:ext>
    </p:extLst>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单个提交</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(Commit)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对象在仓库中的数据结构 </a:t>
            </a:r>
          </a:p>
        </p:txBody>
      </p:sp>
      <p:sp>
        <p:nvSpPr>
          <p:cNvPr id="4" name="Rectangle 3"/>
          <p:cNvSpPr txBox="1">
            <a:spLocks noChangeArrowheads="1"/>
          </p:cNvSpPr>
          <p:nvPr/>
        </p:nvSpPr>
        <p:spPr>
          <a:xfrm>
            <a:off x="411162" y="1195983"/>
            <a:ext cx="8481317"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回顾：</a:t>
            </a:r>
            <a:r>
              <a:rPr lang="en-US" altLang="zh-CN" dirty="0" err="1">
                <a:latin typeface="Times New Roman" panose="02020603050405020304" pitchFamily="18" charset="0"/>
                <a:cs typeface="Times New Roman" panose="02020603050405020304" pitchFamily="18" charset="0"/>
              </a:rPr>
              <a:t>git</a:t>
            </a:r>
            <a:r>
              <a:rPr lang="zh-CN" altLang="en-US" dirty="0">
                <a:latin typeface="Times New Roman" panose="02020603050405020304" pitchFamily="18" charset="0"/>
                <a:cs typeface="Times New Roman" panose="02020603050405020304" pitchFamily="18" charset="0"/>
              </a:rPr>
              <a:t>每次提交不是保存文件的变化，而是保存文件的当前快照</a:t>
            </a:r>
            <a:endParaRPr lang="en-US" altLang="zh-CN" dirty="0">
              <a:latin typeface="Times New Roman" panose="02020603050405020304" pitchFamily="18" charset="0"/>
              <a:cs typeface="Times New Roman" panose="02020603050405020304" pitchFamily="18" charset="0"/>
            </a:endParaRPr>
          </a:p>
          <a:p>
            <a:pPr eaLnBrk="1" hangingPunct="1"/>
            <a:r>
              <a:rPr lang="zh-CN" altLang="en-US" dirty="0">
                <a:latin typeface="Times New Roman" panose="02020603050405020304" pitchFamily="18" charset="0"/>
                <a:cs typeface="Times New Roman" panose="02020603050405020304" pitchFamily="18" charset="0"/>
              </a:rPr>
              <a:t>由三部分构成：</a:t>
            </a:r>
            <a:endParaRPr lang="en-US" altLang="zh-CN" dirty="0">
              <a:latin typeface="Times New Roman" panose="02020603050405020304" pitchFamily="18" charset="0"/>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多个表示待提交的文件快照内容的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blob</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对象</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一个记录着目录树内容及其中各个文件对应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blob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对象索引的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tree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对象</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一个包含指向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tree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对象</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根目录</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的索引和其他提交信息元数据的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commit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对象</a:t>
            </a:r>
          </a:p>
        </p:txBody>
      </p:sp>
      <p:pic>
        <p:nvPicPr>
          <p:cNvPr id="5" name="Picture 4" descr="Git详解之三 Git分支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1828" y="3284984"/>
            <a:ext cx="4762500"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1979196"/>
      </p:ext>
    </p:extLst>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多次提交之后</a:t>
            </a:r>
          </a:p>
        </p:txBody>
      </p:sp>
      <p:sp>
        <p:nvSpPr>
          <p:cNvPr id="4" name="Rectangle 3"/>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某些文件修改后再次提交，这次的</a:t>
            </a:r>
            <a:r>
              <a:rPr lang="en-US" altLang="zh-CN" dirty="0"/>
              <a:t>commit</a:t>
            </a:r>
            <a:r>
              <a:rPr lang="zh-CN" altLang="en-US" dirty="0"/>
              <a:t>对象会包含一个指向上次提交对象的指针</a:t>
            </a:r>
          </a:p>
          <a:p>
            <a:pPr eaLnBrk="1" hangingPunct="1"/>
            <a:endParaRPr lang="zh-CN" altLang="en-US" dirty="0"/>
          </a:p>
          <a:p>
            <a:pPr eaLnBrk="1" hangingPunct="1"/>
            <a:endParaRPr lang="en-US" altLang="zh-CN" dirty="0"/>
          </a:p>
        </p:txBody>
      </p:sp>
      <p:pic>
        <p:nvPicPr>
          <p:cNvPr id="5" name="Picture 5" descr="Git详解之三 Git分支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9720" y="1808981"/>
            <a:ext cx="47625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l="9998" t="15581" r="5399" b="15836"/>
          <a:stretch>
            <a:fillRect/>
          </a:stretch>
        </p:blipFill>
        <p:spPr bwMode="auto">
          <a:xfrm>
            <a:off x="2482998" y="3961978"/>
            <a:ext cx="5113338"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9111894"/>
      </p:ext>
    </p:extLst>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分支</a:t>
            </a:r>
          </a:p>
        </p:txBody>
      </p:sp>
      <p:sp>
        <p:nvSpPr>
          <p:cNvPr id="4" name="Rectangle 3"/>
          <p:cNvSpPr txBox="1">
            <a:spLocks noChangeArrowheads="1"/>
          </p:cNvSpPr>
          <p:nvPr/>
        </p:nvSpPr>
        <p:spPr>
          <a:xfrm>
            <a:off x="395288" y="119598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在 </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中提交时，会保存一个提交</a:t>
            </a:r>
            <a:r>
              <a:rPr lang="en-US" altLang="zh-CN" dirty="0">
                <a:latin typeface="Times New Roman" panose="02020603050405020304" pitchFamily="18" charset="0"/>
                <a:cs typeface="Times New Roman" panose="02020603050405020304" pitchFamily="18" charset="0"/>
              </a:rPr>
              <a:t>(commit)</a:t>
            </a:r>
            <a:r>
              <a:rPr lang="zh-CN" altLang="en-US" dirty="0">
                <a:latin typeface="Times New Roman" panose="02020603050405020304" pitchFamily="18" charset="0"/>
                <a:cs typeface="Times New Roman" panose="02020603050405020304" pitchFamily="18" charset="0"/>
              </a:rPr>
              <a:t>对象，该对象包含一个指向暂存内容快照的指针，包含本次提交的作者等相关附属信息，包含零个或多个指向该提交对象的父对象指针：</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首次提交：没有直接祖先</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普通提交：有一个祖先</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由两个或多个分支合并产生的提交：有多个祖先</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en-US" altLang="zh-CN" dirty="0" err="1">
                <a:latin typeface="Times New Roman" panose="02020603050405020304" pitchFamily="18" charset="0"/>
                <a:cs typeface="Times New Roman" panose="02020603050405020304" pitchFamily="18" charset="0"/>
              </a:rPr>
              <a:t>Git</a:t>
            </a:r>
            <a:r>
              <a:rPr lang="zh-CN" altLang="en-US" dirty="0">
                <a:latin typeface="Times New Roman" panose="02020603050405020304" pitchFamily="18" charset="0"/>
                <a:cs typeface="Times New Roman" panose="02020603050405020304" pitchFamily="18" charset="0"/>
              </a:rPr>
              <a:t>中的分支本质上仅仅是个指向 </a:t>
            </a:r>
            <a:r>
              <a:rPr lang="en-US" altLang="zh-CN" dirty="0">
                <a:latin typeface="Times New Roman" panose="02020603050405020304" pitchFamily="18" charset="0"/>
                <a:cs typeface="Times New Roman" panose="02020603050405020304" pitchFamily="18" charset="0"/>
              </a:rPr>
              <a:t>commit </a:t>
            </a:r>
            <a:r>
              <a:rPr lang="zh-CN" altLang="en-US" dirty="0">
                <a:latin typeface="Times New Roman" panose="02020603050405020304" pitchFamily="18" charset="0"/>
                <a:cs typeface="Times New Roman" panose="02020603050405020304" pitchFamily="18" charset="0"/>
              </a:rPr>
              <a:t>对象的可变指针</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若干次提交后，</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master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分支指向</a:t>
            </a:r>
            <a:b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最后一次提交对象，它在每次提</a:t>
            </a:r>
            <a:b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交的时候都会自动向前移动</a:t>
            </a:r>
          </a:p>
          <a:p>
            <a:pPr eaLnBrk="1" hangingPunct="1"/>
            <a:r>
              <a:rPr lang="en-US" altLang="zh-CN" dirty="0" err="1">
                <a:latin typeface="Times New Roman" panose="02020603050405020304" pitchFamily="18" charset="0"/>
                <a:cs typeface="Times New Roman" panose="02020603050405020304" pitchFamily="18" charset="0"/>
              </a:rPr>
              <a:t>Git</a:t>
            </a:r>
            <a:r>
              <a:rPr lang="zh-CN" altLang="en-US" dirty="0">
                <a:latin typeface="Times New Roman" panose="02020603050405020304" pitchFamily="18" charset="0"/>
                <a:cs typeface="Times New Roman" panose="02020603050405020304" pitchFamily="18" charset="0"/>
              </a:rPr>
              <a:t>的默认分支名：</a:t>
            </a:r>
            <a:r>
              <a:rPr lang="en-US" altLang="zh-CN" dirty="0">
                <a:latin typeface="Times New Roman" panose="02020603050405020304" pitchFamily="18" charset="0"/>
                <a:cs typeface="Times New Roman" panose="02020603050405020304" pitchFamily="18" charset="0"/>
              </a:rPr>
              <a:t>master</a:t>
            </a:r>
          </a:p>
          <a:p>
            <a:pPr lvl="1" eaLnBrk="1" hangingPunct="1"/>
            <a:endParaRPr lang="zh-CN" altLang="en-US" dirty="0">
              <a:latin typeface="Times New Roman" panose="02020603050405020304" pitchFamily="18" charset="0"/>
              <a:cs typeface="Times New Roman" panose="02020603050405020304" pitchFamily="18" charset="0"/>
            </a:endParaRPr>
          </a:p>
          <a:p>
            <a:pPr eaLnBrk="1" hangingPunct="1"/>
            <a:endParaRPr lang="en-US" altLang="zh-CN" dirty="0">
              <a:latin typeface="Times New Roman" panose="02020603050405020304" pitchFamily="18" charset="0"/>
              <a:cs typeface="Times New Roman" panose="02020603050405020304" pitchFamily="18" charset="0"/>
            </a:endParaRPr>
          </a:p>
        </p:txBody>
      </p:sp>
      <p:pic>
        <p:nvPicPr>
          <p:cNvPr id="5" name="Picture 7" descr="分支及其提交历史."/>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3886348"/>
            <a:ext cx="4776787"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5105274"/>
      </p:ext>
    </p:extLst>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创建</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切换</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删除分支</a:t>
            </a:r>
          </a:p>
        </p:txBody>
      </p:sp>
      <p:sp>
        <p:nvSpPr>
          <p:cNvPr id="4" name="Rectangle 3"/>
          <p:cNvSpPr txBox="1">
            <a:spLocks noChangeArrowheads="1"/>
          </p:cNvSpPr>
          <p:nvPr/>
        </p:nvSpPr>
        <p:spPr>
          <a:xfrm>
            <a:off x="395288" y="1267991"/>
            <a:ext cx="417671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branch</a:t>
            </a:r>
            <a:r>
              <a:rPr lang="zh-CN" altLang="en-US" dirty="0">
                <a:latin typeface="Times New Roman" panose="02020603050405020304" pitchFamily="18" charset="0"/>
                <a:cs typeface="Times New Roman" panose="02020603050405020304" pitchFamily="18" charset="0"/>
              </a:rPr>
              <a:t>列出当前所有分支</a:t>
            </a:r>
          </a:p>
          <a:p>
            <a:pPr eaLnBrk="1" hangingPunct="1"/>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branch (name) </a:t>
            </a:r>
            <a:r>
              <a:rPr lang="zh-CN" altLang="en-US" dirty="0">
                <a:latin typeface="Times New Roman" panose="02020603050405020304" pitchFamily="18" charset="0"/>
                <a:cs typeface="Times New Roman" panose="02020603050405020304" pitchFamily="18" charset="0"/>
              </a:rPr>
              <a:t>在当前</a:t>
            </a:r>
            <a:r>
              <a:rPr lang="en-US" altLang="zh-CN" dirty="0">
                <a:latin typeface="Times New Roman" panose="02020603050405020304" pitchFamily="18" charset="0"/>
                <a:cs typeface="Times New Roman" panose="02020603050405020304" pitchFamily="18" charset="0"/>
              </a:rPr>
              <a:t>commit</a:t>
            </a:r>
            <a:r>
              <a:rPr lang="zh-CN" altLang="en-US" dirty="0">
                <a:latin typeface="Times New Roman" panose="02020603050405020304" pitchFamily="18" charset="0"/>
                <a:cs typeface="Times New Roman" panose="02020603050405020304" pitchFamily="18" charset="0"/>
              </a:rPr>
              <a:t>对象上新建一个分支指针</a:t>
            </a:r>
          </a:p>
          <a:p>
            <a:pPr eaLnBrk="1" hangingPunct="1"/>
            <a:r>
              <a:rPr lang="en-US" altLang="zh-CN" dirty="0" err="1">
                <a:latin typeface="Times New Roman" panose="02020603050405020304" pitchFamily="18" charset="0"/>
                <a:cs typeface="Times New Roman" panose="02020603050405020304" pitchFamily="18" charset="0"/>
              </a:rPr>
              <a:t>git</a:t>
            </a:r>
            <a:r>
              <a:rPr lang="zh-CN" altLang="en-US" dirty="0">
                <a:latin typeface="Times New Roman" panose="02020603050405020304" pitchFamily="18" charset="0"/>
                <a:cs typeface="Times New Roman" panose="02020603050405020304" pitchFamily="18" charset="0"/>
              </a:rPr>
              <a:t>使用一个叫做</a:t>
            </a:r>
            <a:r>
              <a:rPr lang="en-US" altLang="zh-CN" dirty="0">
                <a:latin typeface="Times New Roman" panose="02020603050405020304" pitchFamily="18" charset="0"/>
                <a:cs typeface="Times New Roman" panose="02020603050405020304" pitchFamily="18" charset="0"/>
              </a:rPr>
              <a:t>HEAD</a:t>
            </a:r>
            <a:r>
              <a:rPr lang="zh-CN" altLang="en-US" dirty="0">
                <a:latin typeface="Times New Roman" panose="02020603050405020304" pitchFamily="18" charset="0"/>
                <a:cs typeface="Times New Roman" panose="02020603050405020304" pitchFamily="18" charset="0"/>
              </a:rPr>
              <a:t>的特别指针来获知你当前在哪个分支上工作</a:t>
            </a:r>
          </a:p>
          <a:p>
            <a:pPr eaLnBrk="1" hangingPunct="1"/>
            <a:r>
              <a:rPr lang="zh-CN" altLang="en-US" dirty="0">
                <a:latin typeface="Times New Roman" panose="02020603050405020304" pitchFamily="18" charset="0"/>
                <a:cs typeface="Times New Roman" panose="02020603050405020304" pitchFamily="18" charset="0"/>
              </a:rPr>
              <a:t>要切换到其他分支，可以执行</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checkout</a:t>
            </a:r>
            <a:r>
              <a:rPr lang="zh-CN" altLang="en-US" dirty="0">
                <a:latin typeface="Times New Roman" panose="02020603050405020304" pitchFamily="18" charset="0"/>
                <a:cs typeface="Times New Roman" panose="02020603050405020304" pitchFamily="18" charset="0"/>
              </a:rPr>
              <a:t>命令</a:t>
            </a:r>
          </a:p>
          <a:p>
            <a:pPr eaLnBrk="1" hangingPunct="1"/>
            <a:r>
              <a:rPr lang="zh-CN" altLang="en-US" dirty="0">
                <a:latin typeface="Times New Roman" panose="02020603050405020304" pitchFamily="18" charset="0"/>
                <a:cs typeface="Times New Roman" panose="02020603050405020304" pitchFamily="18" charset="0"/>
              </a:rPr>
              <a:t>创建一个新的分支并立即切换过去：</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branch –b</a:t>
            </a:r>
          </a:p>
          <a:p>
            <a:pPr eaLnBrk="1" hangingPunct="1"/>
            <a:r>
              <a:rPr lang="zh-CN" altLang="en-US" dirty="0">
                <a:latin typeface="Times New Roman" panose="02020603050405020304" pitchFamily="18" charset="0"/>
                <a:cs typeface="Times New Roman" panose="02020603050405020304" pitchFamily="18" charset="0"/>
              </a:rPr>
              <a:t>删除一个分支：</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branch –d</a:t>
            </a:r>
          </a:p>
          <a:p>
            <a:pPr eaLnBrk="1" hangingPunct="1"/>
            <a:r>
              <a:rPr lang="zh-CN" altLang="en-US" dirty="0">
                <a:latin typeface="Times New Roman" panose="02020603050405020304" pitchFamily="18" charset="0"/>
                <a:cs typeface="Times New Roman" panose="02020603050405020304" pitchFamily="18" charset="0"/>
              </a:rPr>
              <a:t>使用</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log –decorate</a:t>
            </a:r>
            <a:r>
              <a:rPr lang="zh-CN" altLang="en-US" dirty="0">
                <a:latin typeface="Times New Roman" panose="02020603050405020304" pitchFamily="18" charset="0"/>
                <a:cs typeface="Times New Roman" panose="02020603050405020304" pitchFamily="18" charset="0"/>
              </a:rPr>
              <a:t>查看当前各个分支所指的</a:t>
            </a:r>
            <a:r>
              <a:rPr lang="en-US" altLang="zh-CN" dirty="0">
                <a:latin typeface="Times New Roman" panose="02020603050405020304" pitchFamily="18" charset="0"/>
                <a:cs typeface="Times New Roman" panose="02020603050405020304" pitchFamily="18" charset="0"/>
              </a:rPr>
              <a:t>commit</a:t>
            </a:r>
            <a:r>
              <a:rPr lang="zh-CN" altLang="en-US" dirty="0">
                <a:latin typeface="Times New Roman" panose="02020603050405020304" pitchFamily="18" charset="0"/>
                <a:cs typeface="Times New Roman" panose="02020603050405020304" pitchFamily="18" charset="0"/>
              </a:rPr>
              <a:t>对象</a:t>
            </a:r>
            <a:endParaRPr lang="en-US" altLang="zh-CN" dirty="0">
              <a:latin typeface="Times New Roman" panose="02020603050405020304" pitchFamily="18" charset="0"/>
              <a:cs typeface="Times New Roman" panose="02020603050405020304" pitchFamily="18" charset="0"/>
            </a:endParaRPr>
          </a:p>
        </p:txBody>
      </p:sp>
      <p:pic>
        <p:nvPicPr>
          <p:cNvPr id="5" name="Picture 5" descr="Git详解之三 Git分支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4550" y="980728"/>
            <a:ext cx="42386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Git详解之三 Git分支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9050" y="3356992"/>
            <a:ext cx="37338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5142507"/>
      </p:ext>
    </p:extLst>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标题 1"/>
          <p:cNvSpPr txBox="1">
            <a:spLocks/>
          </p:cNvSpPr>
          <p:nvPr/>
        </p:nvSpPr>
        <p:spPr>
          <a:xfrm>
            <a:off x="3491880" y="763488"/>
            <a:ext cx="5328592"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主要内容</a:t>
            </a:r>
          </a:p>
        </p:txBody>
      </p:sp>
      <p:sp>
        <p:nvSpPr>
          <p:cNvPr id="5" name="Rectangle 6"/>
          <p:cNvSpPr txBox="1">
            <a:spLocks noChangeArrowheads="1"/>
          </p:cNvSpPr>
          <p:nvPr/>
        </p:nvSpPr>
        <p:spPr>
          <a:xfrm>
            <a:off x="1691680" y="1484313"/>
            <a:ext cx="5832647" cy="482500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lvl="0" indent="123825" eaLnBrk="1" hangingPunct="1">
              <a:buClr>
                <a:srgbClr val="FF822D"/>
              </a:buClr>
              <a:buNone/>
              <a:defRPr/>
            </a:pPr>
            <a:r>
              <a:rPr lang="en-US" altLang="zh-CN" dirty="0">
                <a:solidFill>
                  <a:srgbClr val="C00000"/>
                </a:solidFill>
                <a:latin typeface="Times New Roman" panose="02020603050405020304" pitchFamily="18" charset="0"/>
                <a:cs typeface="Times New Roman" panose="02020603050405020304" pitchFamily="18" charset="0"/>
              </a:rPr>
              <a:t>1 </a:t>
            </a:r>
            <a:r>
              <a:rPr lang="zh-CN" altLang="en-US" dirty="0">
                <a:solidFill>
                  <a:srgbClr val="C00000"/>
                </a:solidFill>
                <a:latin typeface="Times New Roman" panose="02020603050405020304" pitchFamily="18" charset="0"/>
                <a:cs typeface="Times New Roman" panose="02020603050405020304" pitchFamily="18" charset="0"/>
              </a:rPr>
              <a:t>本地 </a:t>
            </a:r>
            <a:r>
              <a:rPr lang="en-US" altLang="zh-CN" dirty="0">
                <a:solidFill>
                  <a:srgbClr val="C00000"/>
                </a:solidFill>
                <a:latin typeface="Times New Roman" panose="02020603050405020304" pitchFamily="18" charset="0"/>
                <a:cs typeface="Times New Roman" panose="02020603050405020304" pitchFamily="18" charset="0"/>
              </a:rPr>
              <a:t>vs </a:t>
            </a:r>
            <a:r>
              <a:rPr lang="zh-CN" altLang="en-US" dirty="0">
                <a:solidFill>
                  <a:srgbClr val="C00000"/>
                </a:solidFill>
                <a:latin typeface="Times New Roman" panose="02020603050405020304" pitchFamily="18" charset="0"/>
                <a:cs typeface="Times New Roman" panose="02020603050405020304" pitchFamily="18" charset="0"/>
              </a:rPr>
              <a:t>分布式 版本控制系统</a:t>
            </a:r>
          </a:p>
          <a:p>
            <a:pPr lvl="0" indent="123825" eaLnBrk="1" hangingPunct="1">
              <a:buClr>
                <a:srgbClr val="FF822D"/>
              </a:buClr>
              <a:buNone/>
              <a:defRPr/>
            </a:pPr>
            <a:r>
              <a:rPr lang="en-US" altLang="zh-CN" dirty="0">
                <a:solidFill>
                  <a:schemeClr val="tx1"/>
                </a:solidFill>
                <a:latin typeface="Times New Roman" panose="02020603050405020304" pitchFamily="18" charset="0"/>
                <a:cs typeface="Times New Roman" panose="02020603050405020304" pitchFamily="18" charset="0"/>
              </a:rPr>
              <a:t>2 </a:t>
            </a:r>
            <a:r>
              <a:rPr lang="en-US" altLang="zh-CN" dirty="0" err="1">
                <a:solidFill>
                  <a:schemeClr val="tx1"/>
                </a:solidFill>
                <a:latin typeface="Times New Roman" panose="02020603050405020304" pitchFamily="18" charset="0"/>
                <a:cs typeface="Times New Roman" panose="02020603050405020304" pitchFamily="18" charset="0"/>
              </a:rPr>
              <a:t>Git</a:t>
            </a:r>
            <a:r>
              <a:rPr lang="zh-CN" altLang="en-US" dirty="0">
                <a:solidFill>
                  <a:schemeClr val="tx1"/>
                </a:solidFill>
                <a:latin typeface="Times New Roman" panose="02020603050405020304" pitchFamily="18" charset="0"/>
                <a:cs typeface="Times New Roman" panose="02020603050405020304" pitchFamily="18" charset="0"/>
              </a:rPr>
              <a:t>的基本思想</a:t>
            </a:r>
          </a:p>
          <a:p>
            <a:pPr lvl="0" indent="123825" eaLnBrk="1" hangingPunct="1">
              <a:buClr>
                <a:srgbClr val="FF822D"/>
              </a:buClr>
              <a:buNone/>
              <a:defRPr/>
            </a:pPr>
            <a:r>
              <a:rPr lang="en-US" altLang="zh-CN" dirty="0">
                <a:solidFill>
                  <a:schemeClr val="tx1"/>
                </a:solidFill>
                <a:latin typeface="Times New Roman" panose="02020603050405020304" pitchFamily="18" charset="0"/>
                <a:cs typeface="Times New Roman" panose="02020603050405020304" pitchFamily="18" charset="0"/>
              </a:rPr>
              <a:t>3 </a:t>
            </a:r>
            <a:r>
              <a:rPr lang="zh-CN" altLang="en-US" dirty="0">
                <a:solidFill>
                  <a:schemeClr val="tx1"/>
                </a:solidFill>
                <a:latin typeface="Times New Roman" panose="02020603050405020304" pitchFamily="18" charset="0"/>
                <a:cs typeface="Times New Roman" panose="02020603050405020304" pitchFamily="18" charset="0"/>
              </a:rPr>
              <a:t>基本</a:t>
            </a:r>
            <a:r>
              <a:rPr lang="en-US" altLang="zh-CN" dirty="0" err="1">
                <a:solidFill>
                  <a:schemeClr val="tx1"/>
                </a:solidFill>
                <a:latin typeface="Times New Roman" panose="02020603050405020304" pitchFamily="18" charset="0"/>
                <a:cs typeface="Times New Roman" panose="02020603050405020304" pitchFamily="18" charset="0"/>
              </a:rPr>
              <a:t>Git</a:t>
            </a:r>
            <a:r>
              <a:rPr lang="zh-CN" altLang="en-US" dirty="0">
                <a:solidFill>
                  <a:schemeClr val="tx1"/>
                </a:solidFill>
                <a:latin typeface="Times New Roman" panose="02020603050405020304" pitchFamily="18" charset="0"/>
                <a:cs typeface="Times New Roman" panose="02020603050405020304" pitchFamily="18" charset="0"/>
              </a:rPr>
              <a:t>指令</a:t>
            </a:r>
          </a:p>
          <a:p>
            <a:pPr lvl="0" indent="123825" eaLnBrk="1" hangingPunct="1">
              <a:buClr>
                <a:srgbClr val="FF822D"/>
              </a:buClr>
              <a:buNone/>
              <a:defRPr/>
            </a:pPr>
            <a:r>
              <a:rPr lang="en-US" altLang="zh-CN" dirty="0">
                <a:solidFill>
                  <a:schemeClr val="tx1"/>
                </a:solidFill>
                <a:latin typeface="Times New Roman" panose="02020603050405020304" pitchFamily="18" charset="0"/>
                <a:cs typeface="Times New Roman" panose="02020603050405020304" pitchFamily="18" charset="0"/>
              </a:rPr>
              <a:t>4 </a:t>
            </a:r>
            <a:r>
              <a:rPr lang="en-US" altLang="zh-CN" dirty="0" err="1">
                <a:solidFill>
                  <a:schemeClr val="tx1"/>
                </a:solidFill>
                <a:latin typeface="Times New Roman" panose="02020603050405020304" pitchFamily="18" charset="0"/>
                <a:cs typeface="Times New Roman" panose="02020603050405020304" pitchFamily="18" charset="0"/>
              </a:rPr>
              <a:t>Git</a:t>
            </a:r>
            <a:r>
              <a:rPr lang="zh-CN" altLang="en-US" dirty="0">
                <a:solidFill>
                  <a:schemeClr val="tx1"/>
                </a:solidFill>
                <a:latin typeface="Times New Roman" panose="02020603050405020304" pitchFamily="18" charset="0"/>
                <a:cs typeface="Times New Roman" panose="02020603050405020304" pitchFamily="18" charset="0"/>
              </a:rPr>
              <a:t>远程仓库指令</a:t>
            </a:r>
          </a:p>
          <a:p>
            <a:pPr lvl="0" indent="123825" eaLnBrk="1" hangingPunct="1">
              <a:buClr>
                <a:srgbClr val="FF822D"/>
              </a:buClr>
              <a:buNone/>
              <a:defRPr/>
            </a:pPr>
            <a:r>
              <a:rPr lang="en-US" altLang="zh-CN" dirty="0">
                <a:solidFill>
                  <a:schemeClr val="tx1"/>
                </a:solidFill>
                <a:latin typeface="Times New Roman" panose="02020603050405020304" pitchFamily="18" charset="0"/>
                <a:cs typeface="Times New Roman" panose="02020603050405020304" pitchFamily="18" charset="0"/>
              </a:rPr>
              <a:t>5 </a:t>
            </a:r>
            <a:r>
              <a:rPr lang="en-US" altLang="zh-CN" dirty="0" err="1">
                <a:solidFill>
                  <a:schemeClr val="tx1"/>
                </a:solidFill>
                <a:latin typeface="Times New Roman" panose="02020603050405020304" pitchFamily="18" charset="0"/>
                <a:cs typeface="Times New Roman" panose="02020603050405020304" pitchFamily="18" charset="0"/>
              </a:rPr>
              <a:t>Git</a:t>
            </a:r>
            <a:r>
              <a:rPr lang="zh-CN" altLang="en-US" dirty="0">
                <a:solidFill>
                  <a:schemeClr val="tx1"/>
                </a:solidFill>
                <a:latin typeface="Times New Roman" panose="02020603050405020304" pitchFamily="18" charset="0"/>
                <a:cs typeface="Times New Roman" panose="02020603050405020304" pitchFamily="18" charset="0"/>
              </a:rPr>
              <a:t>分支指令</a:t>
            </a:r>
          </a:p>
          <a:p>
            <a:pPr lvl="0" indent="123825" eaLnBrk="1" hangingPunct="1">
              <a:buClr>
                <a:srgbClr val="FF822D"/>
              </a:buClr>
              <a:buNone/>
              <a:defRPr/>
            </a:pPr>
            <a:r>
              <a:rPr lang="en-US" altLang="zh-CN" dirty="0">
                <a:solidFill>
                  <a:schemeClr val="tx1"/>
                </a:solidFill>
                <a:latin typeface="Times New Roman" panose="02020603050405020304" pitchFamily="18" charset="0"/>
                <a:cs typeface="Times New Roman" panose="02020603050405020304" pitchFamily="18" charset="0"/>
              </a:rPr>
              <a:t>6 </a:t>
            </a:r>
            <a:r>
              <a:rPr lang="zh-CN" altLang="en-US" dirty="0">
                <a:solidFill>
                  <a:schemeClr val="tx1"/>
                </a:solidFill>
                <a:latin typeface="Times New Roman" panose="02020603050405020304" pitchFamily="18" charset="0"/>
                <a:cs typeface="Times New Roman" panose="02020603050405020304" pitchFamily="18" charset="0"/>
              </a:rPr>
              <a:t>远程分支</a:t>
            </a:r>
          </a:p>
          <a:p>
            <a:pPr lvl="0" indent="123825" eaLnBrk="1" hangingPunct="1">
              <a:buClr>
                <a:srgbClr val="FF822D"/>
              </a:buClr>
              <a:buNone/>
              <a:defRPr/>
            </a:pPr>
            <a:r>
              <a:rPr lang="en-US" altLang="zh-CN" dirty="0">
                <a:solidFill>
                  <a:schemeClr val="tx1"/>
                </a:solidFill>
                <a:latin typeface="Times New Roman" panose="02020603050405020304" pitchFamily="18" charset="0"/>
                <a:cs typeface="Times New Roman" panose="02020603050405020304" pitchFamily="18" charset="0"/>
              </a:rPr>
              <a:t>7 </a:t>
            </a:r>
            <a:r>
              <a:rPr lang="zh-CN" altLang="en-US" dirty="0">
                <a:solidFill>
                  <a:schemeClr val="tx1"/>
                </a:solidFill>
                <a:latin typeface="Times New Roman" panose="02020603050405020304" pitchFamily="18" charset="0"/>
                <a:cs typeface="Times New Roman" panose="02020603050405020304" pitchFamily="18" charset="0"/>
              </a:rPr>
              <a:t>使用</a:t>
            </a:r>
            <a:r>
              <a:rPr lang="en-US" altLang="zh-CN" dirty="0" err="1">
                <a:solidFill>
                  <a:schemeClr val="tx1"/>
                </a:solidFill>
                <a:latin typeface="Times New Roman" panose="02020603050405020304" pitchFamily="18" charset="0"/>
                <a:cs typeface="Times New Roman" panose="02020603050405020304" pitchFamily="18" charset="0"/>
              </a:rPr>
              <a:t>Git</a:t>
            </a:r>
            <a:r>
              <a:rPr lang="zh-CN" altLang="en-US" dirty="0">
                <a:solidFill>
                  <a:schemeClr val="tx1"/>
                </a:solidFill>
                <a:latin typeface="Times New Roman" panose="02020603050405020304" pitchFamily="18" charset="0"/>
                <a:cs typeface="Times New Roman" panose="02020603050405020304" pitchFamily="18" charset="0"/>
              </a:rPr>
              <a:t>进行协同开发的实例</a:t>
            </a:r>
          </a:p>
          <a:p>
            <a:pPr lvl="0" indent="123825" eaLnBrk="1" hangingPunct="1">
              <a:buClr>
                <a:srgbClr val="FF822D"/>
              </a:buClr>
              <a:buNone/>
              <a:defRPr/>
            </a:pPr>
            <a:r>
              <a:rPr lang="en-US" altLang="zh-CN" dirty="0">
                <a:solidFill>
                  <a:schemeClr val="tx1"/>
                </a:solidFill>
                <a:latin typeface="Times New Roman" panose="02020603050405020304" pitchFamily="18" charset="0"/>
                <a:cs typeface="Times New Roman" panose="02020603050405020304" pitchFamily="18" charset="0"/>
              </a:rPr>
              <a:t>8 GitHub</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1485657334"/>
      </p:ext>
    </p:extLst>
  </p:cSld>
  <p:clrMapOvr>
    <a:masterClrMapping/>
  </p:clrMapOvr>
  <p:transition spd="med">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20688"/>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在新的分支上提交</a:t>
            </a:r>
          </a:p>
        </p:txBody>
      </p:sp>
      <p:pic>
        <p:nvPicPr>
          <p:cNvPr id="4" name="Picture 5" descr="Git详解之三 Git分支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1052736"/>
            <a:ext cx="3656013"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a:latin typeface="Times New Roman" panose="02020603050405020304" pitchFamily="18" charset="0"/>
                <a:cs typeface="Times New Roman" panose="02020603050405020304" pitchFamily="18" charset="0"/>
              </a:rPr>
              <a:t>git checkout testing</a:t>
            </a:r>
          </a:p>
          <a:p>
            <a:pPr eaLnBrk="1" hangingPunct="1"/>
            <a:r>
              <a:rPr lang="en-US" altLang="zh-CN">
                <a:latin typeface="Times New Roman" panose="02020603050405020304" pitchFamily="18" charset="0"/>
                <a:cs typeface="Times New Roman" panose="02020603050405020304" pitchFamily="18" charset="0"/>
              </a:rPr>
              <a:t>git commit </a:t>
            </a:r>
          </a:p>
          <a:p>
            <a:pPr eaLnBrk="1" hangingPunct="1"/>
            <a:r>
              <a:rPr lang="en-US" altLang="zh-CN">
                <a:latin typeface="Times New Roman" panose="02020603050405020304" pitchFamily="18" charset="0"/>
                <a:cs typeface="Times New Roman" panose="02020603050405020304" pitchFamily="18" charset="0"/>
              </a:rPr>
              <a:t>git checkout master</a:t>
            </a:r>
          </a:p>
          <a:p>
            <a:pPr eaLnBrk="1" hangingPunct="1"/>
            <a:r>
              <a:rPr lang="en-US" altLang="zh-CN">
                <a:latin typeface="Times New Roman" panose="02020603050405020304" pitchFamily="18" charset="0"/>
                <a:cs typeface="Times New Roman" panose="02020603050405020304" pitchFamily="18" charset="0"/>
              </a:rPr>
              <a:t>git commit</a:t>
            </a:r>
          </a:p>
        </p:txBody>
      </p:sp>
      <p:pic>
        <p:nvPicPr>
          <p:cNvPr id="6" name="Picture 8" descr="Git详解之三 Git分支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4459" y="4149080"/>
            <a:ext cx="3656013"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Git详解之三 Git分支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3371304"/>
            <a:ext cx="3656012"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15"/>
          <p:cNvSpPr>
            <a:spLocks noChangeArrowheads="1"/>
          </p:cNvSpPr>
          <p:nvPr/>
        </p:nvSpPr>
        <p:spPr bwMode="auto">
          <a:xfrm>
            <a:off x="6659563" y="2348880"/>
            <a:ext cx="358775" cy="1512888"/>
          </a:xfrm>
          <a:prstGeom prst="downArrow">
            <a:avLst>
              <a:gd name="adj1" fmla="val 50000"/>
              <a:gd name="adj2" fmla="val 105420"/>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0" name="AutoShape 16"/>
          <p:cNvSpPr>
            <a:spLocks noChangeArrowheads="1"/>
          </p:cNvSpPr>
          <p:nvPr/>
        </p:nvSpPr>
        <p:spPr bwMode="auto">
          <a:xfrm rot="5400000">
            <a:off x="4537869" y="4615383"/>
            <a:ext cx="358775" cy="722313"/>
          </a:xfrm>
          <a:prstGeom prst="downArrow">
            <a:avLst>
              <a:gd name="adj1" fmla="val 50000"/>
              <a:gd name="adj2" fmla="val 50332"/>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6617845"/>
      </p:ext>
    </p:extLst>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在新的分支上提交</a:t>
            </a:r>
          </a:p>
        </p:txBody>
      </p:sp>
      <p:pic>
        <p:nvPicPr>
          <p:cNvPr id="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0012" t="6476" r="17210" b="15588"/>
          <a:stretch/>
        </p:blipFill>
        <p:spPr bwMode="auto">
          <a:xfrm>
            <a:off x="1547664" y="1772816"/>
            <a:ext cx="5760640"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0280209"/>
      </p:ext>
    </p:extLst>
  </p:cSld>
  <p:clrMapOvr>
    <a:masterClrMapping/>
  </p:clrMapOvr>
  <p:transition spd="med">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切换分支的本质</a:t>
            </a:r>
          </a:p>
        </p:txBody>
      </p:sp>
      <p:pic>
        <p:nvPicPr>
          <p:cNvPr id="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8185" t="6479" r="15397" b="17149"/>
          <a:stretch/>
        </p:blipFill>
        <p:spPr bwMode="auto">
          <a:xfrm>
            <a:off x="1547664" y="2780928"/>
            <a:ext cx="6048673" cy="3528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5"/>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i="1" dirty="0">
                <a:latin typeface="Times New Roman" panose="02020603050405020304" pitchFamily="18" charset="0"/>
                <a:cs typeface="Times New Roman" panose="02020603050405020304" pitchFamily="18" charset="0"/>
              </a:rPr>
              <a:t>HEAD</a:t>
            </a:r>
            <a:r>
              <a:rPr lang="zh-CN" altLang="en-US" dirty="0">
                <a:latin typeface="Times New Roman" panose="02020603050405020304" pitchFamily="18" charset="0"/>
                <a:cs typeface="Times New Roman" panose="02020603050405020304" pitchFamily="18" charset="0"/>
              </a:rPr>
              <a:t>标识会移动到那个分支，暂存区域和工作目录中的内容会和</a:t>
            </a:r>
            <a:r>
              <a:rPr lang="en-US" altLang="zh-CN" i="1" dirty="0">
                <a:latin typeface="Times New Roman" panose="02020603050405020304" pitchFamily="18" charset="0"/>
                <a:cs typeface="Times New Roman" panose="02020603050405020304" pitchFamily="18" charset="0"/>
              </a:rPr>
              <a:t>HEAD</a:t>
            </a:r>
            <a:r>
              <a:rPr lang="zh-CN" altLang="en-US" dirty="0">
                <a:latin typeface="Times New Roman" panose="02020603050405020304" pitchFamily="18" charset="0"/>
                <a:cs typeface="Times New Roman" panose="02020603050405020304" pitchFamily="18" charset="0"/>
              </a:rPr>
              <a:t>对应的提交节点一致</a:t>
            </a:r>
          </a:p>
          <a:p>
            <a:pPr eaLnBrk="1" hangingPunct="1"/>
            <a:r>
              <a:rPr lang="zh-CN" altLang="en-US" dirty="0">
                <a:latin typeface="Times New Roman" panose="02020603050405020304" pitchFamily="18" charset="0"/>
                <a:cs typeface="Times New Roman" panose="02020603050405020304" pitchFamily="18" charset="0"/>
              </a:rPr>
              <a:t>新提交节点中的所有文件都会被复制到暂存区域和工作目录中；只存在于老的提交节点中的文件会被删除</a:t>
            </a:r>
          </a:p>
        </p:txBody>
      </p:sp>
    </p:spTree>
    <p:extLst>
      <p:ext uri="{BB962C8B-B14F-4D97-AF65-F5344CB8AC3E}">
        <p14:creationId xmlns:p14="http://schemas.microsoft.com/office/powerpoint/2010/main" val="3609959886"/>
      </p:ext>
    </p:extLst>
  </p:cSld>
  <p:clrMapOvr>
    <a:masterClrMapping/>
  </p:clrMapOvr>
  <p:transition spd="med">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err="1">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的分支机制的优越性</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中的分支实际上仅是一个包含所指对象校验和</a:t>
            </a:r>
            <a:r>
              <a:rPr lang="en-US" altLang="zh-CN" dirty="0">
                <a:latin typeface="Times New Roman" panose="02020603050405020304" pitchFamily="18" charset="0"/>
                <a:cs typeface="Times New Roman" panose="02020603050405020304" pitchFamily="18" charset="0"/>
              </a:rPr>
              <a:t>(40 </a:t>
            </a:r>
            <a:r>
              <a:rPr lang="zh-CN" altLang="en-US" dirty="0">
                <a:latin typeface="Times New Roman" panose="02020603050405020304" pitchFamily="18" charset="0"/>
                <a:cs typeface="Times New Roman" panose="02020603050405020304" pitchFamily="18" charset="0"/>
              </a:rPr>
              <a:t>个字符长度 </a:t>
            </a:r>
            <a:r>
              <a:rPr lang="en-US" altLang="zh-CN" dirty="0">
                <a:latin typeface="Times New Roman" panose="02020603050405020304" pitchFamily="18" charset="0"/>
                <a:cs typeface="Times New Roman" panose="02020603050405020304" pitchFamily="18" charset="0"/>
              </a:rPr>
              <a:t>SHA-1</a:t>
            </a:r>
            <a:r>
              <a:rPr lang="zh-CN" altLang="en-US" dirty="0">
                <a:latin typeface="Times New Roman" panose="02020603050405020304" pitchFamily="18" charset="0"/>
                <a:cs typeface="Times New Roman" panose="02020603050405020304" pitchFamily="18" charset="0"/>
              </a:rPr>
              <a:t>字串</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的文件，非常方便</a:t>
            </a:r>
          </a:p>
          <a:p>
            <a:pPr eaLnBrk="1" hangingPunct="1"/>
            <a:r>
              <a:rPr lang="zh-CN" altLang="en-US" dirty="0">
                <a:latin typeface="Times New Roman" panose="02020603050405020304" pitchFamily="18" charset="0"/>
                <a:cs typeface="Times New Roman" panose="02020603050405020304" pitchFamily="18" charset="0"/>
              </a:rPr>
              <a:t>传统的版本控制系统则采用将文件备份到目录的方式</a:t>
            </a:r>
          </a:p>
          <a:p>
            <a:pPr eaLnBrk="1" hangingPunct="1"/>
            <a:r>
              <a:rPr lang="en-US" altLang="zh-CN" dirty="0" err="1">
                <a:latin typeface="Times New Roman" panose="02020603050405020304" pitchFamily="18" charset="0"/>
                <a:cs typeface="Times New Roman" panose="02020603050405020304" pitchFamily="18" charset="0"/>
              </a:rPr>
              <a:t>Git</a:t>
            </a:r>
            <a:r>
              <a:rPr lang="zh-CN" altLang="en-US" dirty="0">
                <a:latin typeface="Times New Roman" panose="02020603050405020304" pitchFamily="18" charset="0"/>
                <a:cs typeface="Times New Roman" panose="02020603050405020304" pitchFamily="18" charset="0"/>
              </a:rPr>
              <a:t>的分支实现与项目复杂度无关，可以在几毫秒的时间内完成分支的创建和切换</a:t>
            </a:r>
          </a:p>
          <a:p>
            <a:pPr eaLnBrk="1" hangingPunct="1"/>
            <a:r>
              <a:rPr lang="zh-CN" altLang="en-US" dirty="0">
                <a:latin typeface="Times New Roman" panose="02020603050405020304" pitchFamily="18" charset="0"/>
                <a:cs typeface="Times New Roman" panose="02020603050405020304" pitchFamily="18" charset="0"/>
              </a:rPr>
              <a:t>因为每次提交时都记录了祖先信息</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即</a:t>
            </a:r>
            <a:r>
              <a:rPr lang="en-US" altLang="zh-CN" dirty="0">
                <a:latin typeface="Times New Roman" panose="02020603050405020304" pitchFamily="18" charset="0"/>
                <a:cs typeface="Times New Roman" panose="02020603050405020304" pitchFamily="18" charset="0"/>
              </a:rPr>
              <a:t>parent </a:t>
            </a:r>
            <a:r>
              <a:rPr lang="zh-CN" altLang="en-US" dirty="0">
                <a:latin typeface="Times New Roman" panose="02020603050405020304" pitchFamily="18" charset="0"/>
                <a:cs typeface="Times New Roman" panose="02020603050405020304" pitchFamily="18" charset="0"/>
              </a:rPr>
              <a:t>对象</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，将来要合并分支时，寻找恰当的合并基础</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即共同祖先</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，实现起来非常容易</a:t>
            </a:r>
          </a:p>
          <a:p>
            <a:pPr eaLnBrk="1" hangingPunct="1"/>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merge (name)</a:t>
            </a:r>
            <a:r>
              <a:rPr lang="zh-CN" altLang="en-US" dirty="0">
                <a:latin typeface="Times New Roman" panose="02020603050405020304" pitchFamily="18" charset="0"/>
                <a:cs typeface="Times New Roman" panose="02020603050405020304" pitchFamily="18" charset="0"/>
              </a:rPr>
              <a:t>：将该分支合并到当前分支</a:t>
            </a:r>
          </a:p>
        </p:txBody>
      </p:sp>
    </p:spTree>
    <p:extLst>
      <p:ext uri="{BB962C8B-B14F-4D97-AF65-F5344CB8AC3E}">
        <p14:creationId xmlns:p14="http://schemas.microsoft.com/office/powerpoint/2010/main" val="4101883177"/>
      </p:ext>
    </p:extLst>
  </p:cSld>
  <p:clrMapOvr>
    <a:masterClrMapping/>
  </p:clrMapOvr>
  <p:transition spd="med">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分支的新建与合并：例子</a:t>
            </a:r>
          </a:p>
        </p:txBody>
      </p:sp>
      <p:pic>
        <p:nvPicPr>
          <p:cNvPr id="4" name="Picture 5" descr="Git详解之三 Git分支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268760"/>
            <a:ext cx="21812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Git详解之三 Git分支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1268760"/>
            <a:ext cx="218122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Git详解之三 Git分支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5963" y="1268760"/>
            <a:ext cx="29432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Git详解之三 Git分支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4900" y="3716685"/>
            <a:ext cx="2962275"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3" descr="Git详解之三 Git分支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4163" y="3356322"/>
            <a:ext cx="2952750"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4"/>
          <p:cNvSpPr txBox="1">
            <a:spLocks noChangeArrowheads="1"/>
          </p:cNvSpPr>
          <p:nvPr/>
        </p:nvSpPr>
        <p:spPr bwMode="auto">
          <a:xfrm>
            <a:off x="1547813" y="2780060"/>
            <a:ext cx="22749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cs typeface="Times New Roman" panose="02020603050405020304" pitchFamily="18" charset="0"/>
              </a:rPr>
              <a:t>git  checkout –b iss53</a:t>
            </a:r>
          </a:p>
        </p:txBody>
      </p:sp>
      <p:sp>
        <p:nvSpPr>
          <p:cNvPr id="11" name="Text Box 15"/>
          <p:cNvSpPr txBox="1">
            <a:spLocks noChangeArrowheads="1"/>
          </p:cNvSpPr>
          <p:nvPr/>
        </p:nvSpPr>
        <p:spPr bwMode="auto">
          <a:xfrm>
            <a:off x="5795963" y="2708622"/>
            <a:ext cx="13003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cs typeface="Times New Roman" panose="02020603050405020304" pitchFamily="18" charset="0"/>
              </a:rPr>
              <a:t>git  commit</a:t>
            </a:r>
          </a:p>
        </p:txBody>
      </p:sp>
      <p:sp>
        <p:nvSpPr>
          <p:cNvPr id="12" name="Text Box 16"/>
          <p:cNvSpPr txBox="1">
            <a:spLocks noChangeArrowheads="1"/>
          </p:cNvSpPr>
          <p:nvPr/>
        </p:nvSpPr>
        <p:spPr bwMode="auto">
          <a:xfrm>
            <a:off x="468313" y="5372447"/>
            <a:ext cx="231986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cs typeface="Times New Roman" panose="02020603050405020304" pitchFamily="18" charset="0"/>
              </a:rPr>
              <a:t>git checkout master</a:t>
            </a:r>
          </a:p>
          <a:p>
            <a:pPr eaLnBrk="1" hangingPunct="1"/>
            <a:r>
              <a:rPr lang="en-US" altLang="zh-CN" b="1">
                <a:latin typeface="Times New Roman" panose="02020603050405020304" pitchFamily="18" charset="0"/>
                <a:cs typeface="Times New Roman" panose="02020603050405020304" pitchFamily="18" charset="0"/>
              </a:rPr>
              <a:t>git checkout –b hotfix</a:t>
            </a:r>
          </a:p>
          <a:p>
            <a:pPr eaLnBrk="1" hangingPunct="1"/>
            <a:r>
              <a:rPr lang="en-US" altLang="zh-CN" b="1">
                <a:latin typeface="Times New Roman" panose="02020603050405020304" pitchFamily="18" charset="0"/>
                <a:cs typeface="Times New Roman" panose="02020603050405020304" pitchFamily="18" charset="0"/>
              </a:rPr>
              <a:t>git commit</a:t>
            </a:r>
          </a:p>
        </p:txBody>
      </p:sp>
      <p:sp>
        <p:nvSpPr>
          <p:cNvPr id="13" name="Text Box 17"/>
          <p:cNvSpPr txBox="1">
            <a:spLocks noChangeArrowheads="1"/>
          </p:cNvSpPr>
          <p:nvPr/>
        </p:nvSpPr>
        <p:spPr bwMode="auto">
          <a:xfrm>
            <a:off x="4716463" y="5445472"/>
            <a:ext cx="21210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cs typeface="Times New Roman" panose="02020603050405020304" pitchFamily="18" charset="0"/>
              </a:rPr>
              <a:t>git checkout master</a:t>
            </a:r>
          </a:p>
          <a:p>
            <a:pPr eaLnBrk="1" hangingPunct="1"/>
            <a:r>
              <a:rPr lang="en-US" altLang="zh-CN" b="1">
                <a:latin typeface="Times New Roman" panose="02020603050405020304" pitchFamily="18" charset="0"/>
                <a:cs typeface="Times New Roman" panose="02020603050405020304" pitchFamily="18" charset="0"/>
              </a:rPr>
              <a:t>git merge hotfix</a:t>
            </a:r>
          </a:p>
        </p:txBody>
      </p:sp>
    </p:spTree>
    <p:extLst>
      <p:ext uri="{BB962C8B-B14F-4D97-AF65-F5344CB8AC3E}">
        <p14:creationId xmlns:p14="http://schemas.microsoft.com/office/powerpoint/2010/main" val="27723064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分支的新建与合并：例子</a:t>
            </a:r>
          </a:p>
        </p:txBody>
      </p:sp>
      <p:pic>
        <p:nvPicPr>
          <p:cNvPr id="4" name="Picture 5" descr="Git详解之三 Git分支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349375"/>
            <a:ext cx="3960812"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Git详解之三 Git分支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836613"/>
            <a:ext cx="4248150" cy="366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Git详解之三 Git分支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4114800"/>
            <a:ext cx="4679950" cy="248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p:cNvSpPr txBox="1">
            <a:spLocks noChangeArrowheads="1"/>
          </p:cNvSpPr>
          <p:nvPr/>
        </p:nvSpPr>
        <p:spPr bwMode="auto">
          <a:xfrm>
            <a:off x="323850" y="3206750"/>
            <a:ext cx="214033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cs typeface="Times New Roman" panose="02020603050405020304" pitchFamily="18" charset="0"/>
              </a:rPr>
              <a:t>git branch –d hotfix</a:t>
            </a:r>
          </a:p>
          <a:p>
            <a:pPr eaLnBrk="1" hangingPunct="1"/>
            <a:r>
              <a:rPr lang="en-US" altLang="zh-CN" b="1">
                <a:latin typeface="Times New Roman" panose="02020603050405020304" pitchFamily="18" charset="0"/>
                <a:cs typeface="Times New Roman" panose="02020603050405020304" pitchFamily="18" charset="0"/>
              </a:rPr>
              <a:t>git checkout iss53</a:t>
            </a:r>
          </a:p>
          <a:p>
            <a:pPr eaLnBrk="1" hangingPunct="1"/>
            <a:r>
              <a:rPr lang="en-US" altLang="zh-CN" b="1">
                <a:latin typeface="Times New Roman" panose="02020603050405020304" pitchFamily="18" charset="0"/>
                <a:cs typeface="Times New Roman" panose="02020603050405020304" pitchFamily="18" charset="0"/>
              </a:rPr>
              <a:t>git commit</a:t>
            </a:r>
          </a:p>
        </p:txBody>
      </p:sp>
      <p:sp>
        <p:nvSpPr>
          <p:cNvPr id="9" name="Text Box 11"/>
          <p:cNvSpPr txBox="1">
            <a:spLocks noChangeArrowheads="1"/>
          </p:cNvSpPr>
          <p:nvPr/>
        </p:nvSpPr>
        <p:spPr bwMode="auto">
          <a:xfrm>
            <a:off x="4927600" y="3284538"/>
            <a:ext cx="21210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cs typeface="Times New Roman" panose="02020603050405020304" pitchFamily="18" charset="0"/>
              </a:rPr>
              <a:t>git checkout master</a:t>
            </a:r>
          </a:p>
          <a:p>
            <a:pPr eaLnBrk="1" hangingPunct="1"/>
            <a:r>
              <a:rPr lang="en-US" altLang="zh-CN" b="1">
                <a:latin typeface="Times New Roman" panose="02020603050405020304" pitchFamily="18" charset="0"/>
                <a:cs typeface="Times New Roman" panose="02020603050405020304" pitchFamily="18" charset="0"/>
              </a:rPr>
              <a:t>git merge iss53</a:t>
            </a:r>
          </a:p>
        </p:txBody>
      </p:sp>
    </p:spTree>
    <p:extLst>
      <p:ext uri="{BB962C8B-B14F-4D97-AF65-F5344CB8AC3E}">
        <p14:creationId xmlns:p14="http://schemas.microsoft.com/office/powerpoint/2010/main" val="242843733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分支的新建与合并：有冲突时如何？</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如果在不同的分支中都修改了同一个文件的同一部分，</a:t>
            </a:r>
            <a:r>
              <a:rPr lang="en-US" altLang="zh-CN" dirty="0" err="1">
                <a:latin typeface="Times New Roman" panose="02020603050405020304" pitchFamily="18" charset="0"/>
                <a:cs typeface="Times New Roman" panose="02020603050405020304" pitchFamily="18" charset="0"/>
              </a:rPr>
              <a:t>Git</a:t>
            </a:r>
            <a:r>
              <a:rPr lang="zh-CN" altLang="en-US" dirty="0">
                <a:latin typeface="Times New Roman" panose="02020603050405020304" pitchFamily="18" charset="0"/>
                <a:cs typeface="Times New Roman" panose="02020603050405020304" pitchFamily="18" charset="0"/>
              </a:rPr>
              <a:t>无法干净地把两者合到一起，需要依赖于人的裁决</a:t>
            </a:r>
          </a:p>
          <a:p>
            <a:pPr eaLnBrk="1" hangingPunct="1"/>
            <a:r>
              <a:rPr lang="zh-CN" altLang="en-US" dirty="0">
                <a:latin typeface="Times New Roman" panose="02020603050405020304" pitchFamily="18" charset="0"/>
                <a:cs typeface="Times New Roman" panose="02020603050405020304" pitchFamily="18" charset="0"/>
              </a:rPr>
              <a:t>使用</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status</a:t>
            </a:r>
            <a:r>
              <a:rPr lang="zh-CN" altLang="en-US" dirty="0">
                <a:latin typeface="Times New Roman" panose="02020603050405020304" pitchFamily="18" charset="0"/>
                <a:cs typeface="Times New Roman" panose="02020603050405020304" pitchFamily="18" charset="0"/>
              </a:rPr>
              <a:t>查看任何包含未解决冲突的文件，在有冲突的文件里加入标准的冲突解决标记，可以通过它们来手工定位并解决这些冲突</a:t>
            </a: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573016"/>
            <a:ext cx="6399740" cy="1849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5530311"/>
      </p:ext>
    </p:extLst>
  </p:cSld>
  <p:clrMapOvr>
    <a:masterClrMapping/>
  </p:clrMapOvr>
  <p:transition spd="med">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pic>
        <p:nvPicPr>
          <p:cNvPr id="3"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9102" t="6214" r="13571" b="15842"/>
          <a:stretch/>
        </p:blipFill>
        <p:spPr bwMode="auto">
          <a:xfrm>
            <a:off x="1331639" y="2924944"/>
            <a:ext cx="6120681" cy="3600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分支合并的本质（</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1</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p>
        </p:txBody>
      </p:sp>
      <p:sp>
        <p:nvSpPr>
          <p:cNvPr id="5" name="Rectangle 3"/>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如果被合并的分支是当前</a:t>
            </a:r>
            <a:r>
              <a:rPr lang="en-US" altLang="zh-CN" dirty="0">
                <a:latin typeface="Times New Roman" panose="02020603050405020304" pitchFamily="18" charset="0"/>
                <a:cs typeface="Times New Roman" panose="02020603050405020304" pitchFamily="18" charset="0"/>
              </a:rPr>
              <a:t>commit</a:t>
            </a:r>
            <a:r>
              <a:rPr lang="zh-CN" altLang="en-US" dirty="0">
                <a:latin typeface="Times New Roman" panose="02020603050405020304" pitchFamily="18" charset="0"/>
                <a:cs typeface="Times New Roman" panose="02020603050405020304" pitchFamily="18" charset="0"/>
              </a:rPr>
              <a:t>对象的祖父节点，那么合并命令将什么也不做</a:t>
            </a:r>
          </a:p>
          <a:p>
            <a:pPr eaLnBrk="1" hangingPunct="1"/>
            <a:r>
              <a:rPr lang="zh-CN" altLang="en-US" dirty="0">
                <a:latin typeface="Times New Roman" panose="02020603050405020304" pitchFamily="18" charset="0"/>
                <a:cs typeface="Times New Roman" panose="02020603050405020304" pitchFamily="18" charset="0"/>
              </a:rPr>
              <a:t>如果当前</a:t>
            </a:r>
            <a:r>
              <a:rPr lang="en-US" altLang="zh-CN" dirty="0">
                <a:latin typeface="Times New Roman" panose="02020603050405020304" pitchFamily="18" charset="0"/>
                <a:cs typeface="Times New Roman" panose="02020603050405020304" pitchFamily="18" charset="0"/>
              </a:rPr>
              <a:t>commit</a:t>
            </a:r>
            <a:r>
              <a:rPr lang="zh-CN" altLang="en-US" dirty="0">
                <a:latin typeface="Times New Roman" panose="02020603050405020304" pitchFamily="18" charset="0"/>
                <a:cs typeface="Times New Roman" panose="02020603050405020304" pitchFamily="18" charset="0"/>
              </a:rPr>
              <a:t>是被合并分支的祖父节点，就导致</a:t>
            </a:r>
            <a:r>
              <a:rPr lang="en-US" altLang="zh-CN" i="1" dirty="0">
                <a:latin typeface="Times New Roman" panose="02020603050405020304" pitchFamily="18" charset="0"/>
                <a:cs typeface="Times New Roman" panose="02020603050405020304" pitchFamily="18" charset="0"/>
              </a:rPr>
              <a:t>fast-forward</a:t>
            </a:r>
            <a:r>
              <a:rPr lang="zh-CN" altLang="en-US" dirty="0">
                <a:latin typeface="Times New Roman" panose="02020603050405020304" pitchFamily="18" charset="0"/>
                <a:cs typeface="Times New Roman" panose="02020603050405020304" pitchFamily="18" charset="0"/>
              </a:rPr>
              <a:t>合并；指向只是简单的移动，并生成一个新的提交</a:t>
            </a:r>
          </a:p>
        </p:txBody>
      </p:sp>
    </p:spTree>
    <p:extLst>
      <p:ext uri="{BB962C8B-B14F-4D97-AF65-F5344CB8AC3E}">
        <p14:creationId xmlns:p14="http://schemas.microsoft.com/office/powerpoint/2010/main" val="576446729"/>
      </p:ext>
    </p:extLst>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pic>
        <p:nvPicPr>
          <p:cNvPr id="3"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8117" t="7079" b="10309"/>
          <a:stretch/>
        </p:blipFill>
        <p:spPr bwMode="auto">
          <a:xfrm>
            <a:off x="1115616" y="2564904"/>
            <a:ext cx="7272808"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分支合并的本质（</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2</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p>
        </p:txBody>
      </p:sp>
      <p:sp>
        <p:nvSpPr>
          <p:cNvPr id="5" name="Rectangle 3"/>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latin typeface="Times New Roman" panose="02020603050405020304" pitchFamily="18" charset="0"/>
                <a:cs typeface="Times New Roman" panose="02020603050405020304" pitchFamily="18" charset="0"/>
              </a:rPr>
              <a:t>否则，默认把当前</a:t>
            </a:r>
            <a:r>
              <a:rPr lang="en-US" altLang="zh-CN">
                <a:latin typeface="Times New Roman" panose="02020603050405020304" pitchFamily="18" charset="0"/>
                <a:cs typeface="Times New Roman" panose="02020603050405020304" pitchFamily="18" charset="0"/>
              </a:rPr>
              <a:t>commit</a:t>
            </a:r>
            <a:r>
              <a:rPr lang="zh-CN" altLang="en-US">
                <a:latin typeface="Times New Roman" panose="02020603050405020304" pitchFamily="18" charset="0"/>
                <a:cs typeface="Times New Roman" panose="02020603050405020304" pitchFamily="18" charset="0"/>
              </a:rPr>
              <a:t>对象和被合并的分支，以及他们的共同祖父</a:t>
            </a:r>
            <a:r>
              <a:rPr lang="en-US" altLang="zh-CN">
                <a:latin typeface="Times New Roman" panose="02020603050405020304" pitchFamily="18" charset="0"/>
                <a:cs typeface="Times New Roman" panose="02020603050405020304" pitchFamily="18" charset="0"/>
              </a:rPr>
              <a:t>commit</a:t>
            </a:r>
            <a:r>
              <a:rPr lang="zh-CN" altLang="en-US">
                <a:latin typeface="Times New Roman" panose="02020603050405020304" pitchFamily="18" charset="0"/>
                <a:cs typeface="Times New Roman" panose="02020603050405020304" pitchFamily="18" charset="0"/>
              </a:rPr>
              <a:t>节点进行一次三方合并。</a:t>
            </a:r>
          </a:p>
          <a:p>
            <a:pPr eaLnBrk="1" hangingPunct="1"/>
            <a:r>
              <a:rPr lang="zh-CN" altLang="en-US">
                <a:latin typeface="Times New Roman" panose="02020603050405020304" pitchFamily="18" charset="0"/>
                <a:cs typeface="Times New Roman" panose="02020603050405020304" pitchFamily="18" charset="0"/>
              </a:rPr>
              <a:t>结果是先保存当前目录和索引，然后和父节点</a:t>
            </a:r>
            <a:r>
              <a:rPr lang="en-US" altLang="zh-CN" i="1">
                <a:latin typeface="Times New Roman" panose="02020603050405020304" pitchFamily="18" charset="0"/>
                <a:cs typeface="Times New Roman" panose="02020603050405020304" pitchFamily="18" charset="0"/>
              </a:rPr>
              <a:t>33104</a:t>
            </a:r>
            <a:r>
              <a:rPr lang="zh-CN" altLang="en-US">
                <a:latin typeface="Times New Roman" panose="02020603050405020304" pitchFamily="18" charset="0"/>
                <a:cs typeface="Times New Roman" panose="02020603050405020304" pitchFamily="18" charset="0"/>
              </a:rPr>
              <a:t>一起做一次新提交</a:t>
            </a:r>
          </a:p>
        </p:txBody>
      </p:sp>
    </p:spTree>
    <p:extLst>
      <p:ext uri="{BB962C8B-B14F-4D97-AF65-F5344CB8AC3E}">
        <p14:creationId xmlns:p14="http://schemas.microsoft.com/office/powerpoint/2010/main" val="2555737162"/>
      </p:ext>
    </p:extLst>
  </p:cSld>
  <p:clrMapOvr>
    <a:masterClrMapping/>
  </p:clrMapOvr>
  <p:transition spd="med">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分支的衍合</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变基</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(rebase)</a:t>
            </a:r>
          </a:p>
        </p:txBody>
      </p:sp>
      <p:sp>
        <p:nvSpPr>
          <p:cNvPr id="4" name="Rectangle 3"/>
          <p:cNvSpPr txBox="1">
            <a:spLocks noChangeArrowheads="1"/>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latin typeface="Times New Roman" panose="02020603050405020304" pitchFamily="18" charset="0"/>
                <a:cs typeface="Times New Roman" panose="02020603050405020304" pitchFamily="18" charset="0"/>
              </a:rPr>
              <a:t>除了</a:t>
            </a:r>
            <a:r>
              <a:rPr lang="en-US" altLang="zh-CN">
                <a:latin typeface="Times New Roman" panose="02020603050405020304" pitchFamily="18" charset="0"/>
                <a:cs typeface="Times New Roman" panose="02020603050405020304" pitchFamily="18" charset="0"/>
              </a:rPr>
              <a:t>git merge</a:t>
            </a:r>
            <a:r>
              <a:rPr lang="zh-CN" altLang="en-US">
                <a:latin typeface="Times New Roman" panose="02020603050405020304" pitchFamily="18" charset="0"/>
                <a:cs typeface="Times New Roman" panose="02020603050405020304" pitchFamily="18" charset="0"/>
              </a:rPr>
              <a:t>，另一种进行分支合并的方法：</a:t>
            </a:r>
            <a:r>
              <a:rPr lang="en-US" altLang="zh-CN">
                <a:latin typeface="Times New Roman" panose="02020603050405020304" pitchFamily="18" charset="0"/>
                <a:cs typeface="Times New Roman" panose="02020603050405020304" pitchFamily="18" charset="0"/>
              </a:rPr>
              <a:t>git rebase</a:t>
            </a:r>
            <a:r>
              <a:rPr lang="zh-CN" altLang="en-US">
                <a:latin typeface="Times New Roman" panose="02020603050405020304" pitchFamily="18" charset="0"/>
                <a:cs typeface="Times New Roman" panose="02020603050405020304" pitchFamily="18" charset="0"/>
              </a:rPr>
              <a:t>。</a:t>
            </a:r>
          </a:p>
        </p:txBody>
      </p:sp>
      <p:pic>
        <p:nvPicPr>
          <p:cNvPr id="5" name="Picture 5" descr="Git详解之三 Git分支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701577"/>
            <a:ext cx="295275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Git详解之三 Git分支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1701577"/>
            <a:ext cx="37147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Git详解之三 Git分支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4692427"/>
            <a:ext cx="371475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descr="Git详解之三 Git分支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363" y="4654327"/>
            <a:ext cx="37147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12"/>
          <p:cNvSpPr>
            <a:spLocks noChangeArrowheads="1"/>
          </p:cNvSpPr>
          <p:nvPr/>
        </p:nvSpPr>
        <p:spPr bwMode="auto">
          <a:xfrm>
            <a:off x="1547813" y="3717702"/>
            <a:ext cx="287337" cy="1079500"/>
          </a:xfrm>
          <a:prstGeom prst="downArrow">
            <a:avLst>
              <a:gd name="adj1" fmla="val 50000"/>
              <a:gd name="adj2" fmla="val 9392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11" name="Text Box 13"/>
          <p:cNvSpPr txBox="1">
            <a:spLocks noChangeArrowheads="1"/>
          </p:cNvSpPr>
          <p:nvPr/>
        </p:nvSpPr>
        <p:spPr bwMode="auto">
          <a:xfrm>
            <a:off x="684213" y="4005039"/>
            <a:ext cx="821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cs typeface="Times New Roman" panose="02020603050405020304" pitchFamily="18" charset="0"/>
              </a:rPr>
              <a:t>rebase</a:t>
            </a:r>
          </a:p>
        </p:txBody>
      </p:sp>
      <p:sp>
        <p:nvSpPr>
          <p:cNvPr id="12" name="AutoShape 14"/>
          <p:cNvSpPr>
            <a:spLocks noChangeArrowheads="1"/>
          </p:cNvSpPr>
          <p:nvPr/>
        </p:nvSpPr>
        <p:spPr bwMode="auto">
          <a:xfrm rot="16200000">
            <a:off x="4031456" y="2600896"/>
            <a:ext cx="287337" cy="1079500"/>
          </a:xfrm>
          <a:prstGeom prst="downArrow">
            <a:avLst>
              <a:gd name="adj1" fmla="val 50000"/>
              <a:gd name="adj2" fmla="val 9392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
        <p:nvSpPr>
          <p:cNvPr id="13" name="Text Box 15"/>
          <p:cNvSpPr txBox="1">
            <a:spLocks noChangeArrowheads="1"/>
          </p:cNvSpPr>
          <p:nvPr/>
        </p:nvSpPr>
        <p:spPr bwMode="auto">
          <a:xfrm>
            <a:off x="3708400" y="2565177"/>
            <a:ext cx="8002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cs typeface="Times New Roman" panose="02020603050405020304" pitchFamily="18" charset="0"/>
              </a:rPr>
              <a:t>merge</a:t>
            </a:r>
          </a:p>
        </p:txBody>
      </p:sp>
      <p:sp>
        <p:nvSpPr>
          <p:cNvPr id="14" name="AutoShape 16"/>
          <p:cNvSpPr>
            <a:spLocks noChangeArrowheads="1"/>
          </p:cNvSpPr>
          <p:nvPr/>
        </p:nvSpPr>
        <p:spPr bwMode="auto">
          <a:xfrm rot="16200000">
            <a:off x="4356100" y="5229002"/>
            <a:ext cx="287338" cy="576262"/>
          </a:xfrm>
          <a:prstGeom prst="downArrow">
            <a:avLst>
              <a:gd name="adj1" fmla="val 50000"/>
              <a:gd name="adj2" fmla="val 50138"/>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793424"/>
      </p:ext>
    </p:extLst>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err="1">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Git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与</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GitHub</a:t>
            </a:r>
          </a:p>
        </p:txBody>
      </p:sp>
      <p:sp>
        <p:nvSpPr>
          <p:cNvPr id="3" name="标题 1"/>
          <p:cNvSpPr txBox="1">
            <a:spLocks/>
          </p:cNvSpPr>
          <p:nvPr/>
        </p:nvSpPr>
        <p:spPr>
          <a:xfrm>
            <a:off x="3491880" y="763488"/>
            <a:ext cx="5328592"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000" b="0" i="0" u="none" strike="noStrike" kern="1200" cap="none" spc="0" normalizeH="0" baseline="0" noProof="0" dirty="0">
                <a:ln>
                  <a:noFill/>
                </a:ln>
                <a:solidFill>
                  <a:srgbClr val="C00000"/>
                </a:solidFill>
                <a:effectLst/>
                <a:uLnTx/>
                <a:uFillTx/>
                <a:latin typeface="华文新魏" panose="02010800040101010101" pitchFamily="2" charset="-122"/>
                <a:ea typeface="华文新魏" panose="02010800040101010101" pitchFamily="2" charset="-122"/>
                <a:cs typeface="Times New Roman" panose="02020603050405020304" pitchFamily="18" charset="0"/>
              </a:rPr>
              <a:t>主要内容</a:t>
            </a:r>
          </a:p>
        </p:txBody>
      </p:sp>
      <p:sp>
        <p:nvSpPr>
          <p:cNvPr id="5" name="Rectangle 6"/>
          <p:cNvSpPr txBox="1">
            <a:spLocks noChangeArrowheads="1"/>
          </p:cNvSpPr>
          <p:nvPr/>
        </p:nvSpPr>
        <p:spPr>
          <a:xfrm>
            <a:off x="1691680" y="1484313"/>
            <a:ext cx="5832647" cy="482500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本地 </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vs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分布式 版本控制系统</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2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的基本思想</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基本</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4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远程仓库指令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5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分支指令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6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远程分支</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7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使用</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进行协同开发的实例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8 GitHub</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1308469264"/>
      </p:ext>
    </p:extLst>
  </p:cSld>
  <p:clrMapOvr>
    <a:masterClrMapping/>
  </p:clrMapOvr>
  <p:transition spd="med">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pic>
        <p:nvPicPr>
          <p:cNvPr id="3"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9093" t="4678" r="2663" b="15842"/>
          <a:stretch/>
        </p:blipFill>
        <p:spPr bwMode="auto">
          <a:xfrm>
            <a:off x="1043609" y="2708920"/>
            <a:ext cx="6984776" cy="3671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分支的衍合</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变基</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(rebase)</a:t>
            </a:r>
          </a:p>
        </p:txBody>
      </p:sp>
      <p:sp>
        <p:nvSpPr>
          <p:cNvPr id="5" name="Rectangle 3"/>
          <p:cNvSpPr txBox="1">
            <a:spLocks noChangeArrowheads="1"/>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latin typeface="Times New Roman" panose="02020603050405020304" pitchFamily="18" charset="0"/>
                <a:cs typeface="Times New Roman" panose="02020603050405020304" pitchFamily="18" charset="0"/>
              </a:rPr>
              <a:t>Merge</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Rebase</a:t>
            </a:r>
            <a:r>
              <a:rPr lang="zh-CN" altLang="en-US" dirty="0">
                <a:latin typeface="Times New Roman" panose="02020603050405020304" pitchFamily="18" charset="0"/>
                <a:cs typeface="Times New Roman" panose="02020603050405020304" pitchFamily="18" charset="0"/>
              </a:rPr>
              <a:t>的区别：</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merge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把两个父分支合并进行一次提交，提交历史不是线性的</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rebase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在当前分支上重演另一个分支的历史，提交历史是线性的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保持提交历史的整洁</a:t>
            </a:r>
          </a:p>
        </p:txBody>
      </p:sp>
    </p:spTree>
    <p:extLst>
      <p:ext uri="{BB962C8B-B14F-4D97-AF65-F5344CB8AC3E}">
        <p14:creationId xmlns:p14="http://schemas.microsoft.com/office/powerpoint/2010/main" val="1763985563"/>
      </p:ext>
    </p:extLst>
  </p:cSld>
  <p:clrMapOvr>
    <a:masterClrMapping/>
  </p:clrMapOvr>
  <p:transition spd="med">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利用分支进行开发的工作流程</a:t>
            </a:r>
          </a:p>
        </p:txBody>
      </p:sp>
      <p:sp>
        <p:nvSpPr>
          <p:cNvPr id="4" name="Rectangle 3"/>
          <p:cNvSpPr txBox="1">
            <a:spLocks noChangeArrowheads="1"/>
          </p:cNvSpPr>
          <p:nvPr/>
        </p:nvSpPr>
        <p:spPr>
          <a:xfrm>
            <a:off x="395288" y="119598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长期分支：可以同时拥有多个开放的分支，每个分支用于完成特定的任务，随着开发的推进，可以随时把某个特性分支并到其他分支中 </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仅在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master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分支中保留完全稳定的代码，即已经发布或即将发布的代码</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同时还有一个名为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develop</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或</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的平行分支，专门用于后续的开发，或仅用于稳定性测试，一旦进入某种稳定状态，便可以把它合并到</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master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里</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这样，在确保这些已完成的特性分支能够通过所有测试并且不会引入更多错误之后，就可以并到主干分支中，等待下一次的发布</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随着提交对象不断右移的指针。稳定分支的指针总是在提交历史中落后一大截，而前沿分支总是比较靠前</a:t>
            </a:r>
          </a:p>
        </p:txBody>
      </p:sp>
      <p:pic>
        <p:nvPicPr>
          <p:cNvPr id="5" name="Picture 5" descr="Git详解之三 Git分支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5229200"/>
            <a:ext cx="5625625"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9652235"/>
      </p:ext>
    </p:extLst>
  </p:cSld>
  <p:clrMapOvr>
    <a:masterClrMapping/>
  </p:clrMapOvr>
  <p:transition spd="med">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长期分支</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这么做的目的是拥有不同层次的稳定性：</a:t>
            </a:r>
            <a:r>
              <a:rPr lang="zh-CN" altLang="en-US"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当这些分支进入到更稳定的水平时，再把它们合并到更高层分支中去 </a:t>
            </a:r>
          </a:p>
        </p:txBody>
      </p:sp>
      <p:pic>
        <p:nvPicPr>
          <p:cNvPr id="5" name="Picture 5" descr="Git详解之三 Git分支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552" y="2636912"/>
            <a:ext cx="5016704" cy="284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5052782"/>
      </p:ext>
    </p:extLst>
  </p:cSld>
  <p:clrMapOvr>
    <a:masterClrMapping/>
  </p:clrMapOvr>
  <p:transition spd="med">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特性分支</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特性分支</a:t>
            </a:r>
            <a:r>
              <a:rPr lang="en-US" altLang="zh-CN" dirty="0">
                <a:latin typeface="Times New Roman" panose="02020603050405020304" pitchFamily="18" charset="0"/>
                <a:cs typeface="Times New Roman" panose="02020603050405020304" pitchFamily="18" charset="0"/>
              </a:rPr>
              <a:t>(Topic)</a:t>
            </a:r>
            <a:r>
              <a:rPr lang="zh-CN" altLang="en-US" dirty="0">
                <a:latin typeface="Times New Roman" panose="02020603050405020304" pitchFamily="18" charset="0"/>
                <a:cs typeface="Times New Roman" panose="02020603050405020304" pitchFamily="18" charset="0"/>
              </a:rPr>
              <a:t>是指一个短期的，用来实现单一特性或与其相关工作的分支</a:t>
            </a:r>
          </a:p>
          <a:p>
            <a:pPr eaLnBrk="1" hangingPunct="1"/>
            <a:r>
              <a:rPr lang="zh-CN" altLang="en-US" dirty="0">
                <a:latin typeface="Times New Roman" panose="02020603050405020304" pitchFamily="18" charset="0"/>
                <a:cs typeface="Times New Roman" panose="02020603050405020304" pitchFamily="18" charset="0"/>
              </a:rPr>
              <a:t>创建特性分支，在提交了若干更新后，把它们合并到主干分支，然后删除，从而支持迅速且完全的进行语境切换</a:t>
            </a:r>
          </a:p>
          <a:p>
            <a:pPr eaLnBrk="1" hangingPunct="1"/>
            <a:r>
              <a:rPr lang="zh-CN" altLang="en-US" dirty="0">
                <a:latin typeface="Times New Roman" panose="02020603050405020304" pitchFamily="18" charset="0"/>
                <a:cs typeface="Times New Roman" panose="02020603050405020304" pitchFamily="18" charset="0"/>
              </a:rPr>
              <a:t>因为开发工作分散在不同的流水线里，每个分支里的改变都和它的目标特性相关，浏览代码之类的事情因而变得更简单了</a:t>
            </a:r>
          </a:p>
          <a:p>
            <a:pPr eaLnBrk="1" hangingPunct="1"/>
            <a:r>
              <a:rPr lang="zh-CN" altLang="en-US" dirty="0">
                <a:latin typeface="Times New Roman" panose="02020603050405020304" pitchFamily="18" charset="0"/>
                <a:cs typeface="Times New Roman" panose="02020603050405020304" pitchFamily="18" charset="0"/>
              </a:rPr>
              <a:t>可以把作出的改变保持在特性分支中几分钟，几天甚至几个月，等它们成熟以后再合并，而不用在乎它们建立的顺序或者进度 </a:t>
            </a:r>
          </a:p>
          <a:p>
            <a:pPr lvl="1" eaLnBrk="1" hangingPunct="1"/>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9676039"/>
      </p:ext>
    </p:extLst>
  </p:cSld>
  <p:clrMapOvr>
    <a:masterClrMapping/>
  </p:clrMapOvr>
  <p:transition spd="med">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特性分支的例子</a:t>
            </a:r>
          </a:p>
        </p:txBody>
      </p:sp>
      <p:pic>
        <p:nvPicPr>
          <p:cNvPr id="4" name="Picture 5" descr="Git详解之三 Git分支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628800"/>
            <a:ext cx="407670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Git详解之三 Git分支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2113" y="1268760"/>
            <a:ext cx="3276600"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6248852"/>
      </p:ext>
    </p:extLst>
  </p:cSld>
  <p:clrMapOvr>
    <a:masterClrMapping/>
  </p:clrMapOvr>
  <p:transition spd="med">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err="1">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Git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与</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GitHub</a:t>
            </a:r>
          </a:p>
        </p:txBody>
      </p:sp>
      <p:sp>
        <p:nvSpPr>
          <p:cNvPr id="3" name="标题 1"/>
          <p:cNvSpPr txBox="1">
            <a:spLocks/>
          </p:cNvSpPr>
          <p:nvPr/>
        </p:nvSpPr>
        <p:spPr>
          <a:xfrm>
            <a:off x="3491880" y="763488"/>
            <a:ext cx="5328592"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000" b="0" i="0" u="none" strike="noStrike" kern="1200" cap="none" spc="0" normalizeH="0" baseline="0" noProof="0" dirty="0">
                <a:ln>
                  <a:noFill/>
                </a:ln>
                <a:solidFill>
                  <a:srgbClr val="C00000"/>
                </a:solidFill>
                <a:effectLst/>
                <a:uLnTx/>
                <a:uFillTx/>
                <a:latin typeface="华文新魏" panose="02010800040101010101" pitchFamily="2" charset="-122"/>
                <a:ea typeface="华文新魏" panose="02010800040101010101" pitchFamily="2" charset="-122"/>
                <a:cs typeface="Times New Roman" panose="02020603050405020304" pitchFamily="18" charset="0"/>
              </a:rPr>
              <a:t>主要内容</a:t>
            </a:r>
          </a:p>
        </p:txBody>
      </p:sp>
      <p:sp>
        <p:nvSpPr>
          <p:cNvPr id="5" name="Rectangle 6"/>
          <p:cNvSpPr txBox="1">
            <a:spLocks noChangeArrowheads="1"/>
          </p:cNvSpPr>
          <p:nvPr/>
        </p:nvSpPr>
        <p:spPr>
          <a:xfrm>
            <a:off x="1691680" y="1484313"/>
            <a:ext cx="5832647" cy="482500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本地 </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vs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分布式 版本控制系统</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2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的基本思想</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基本</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4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远程仓库指令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5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分支指令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6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远程分支</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7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使用</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进行协同开发的实例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8 GitHub</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936505478"/>
      </p:ext>
    </p:extLst>
  </p:cSld>
  <p:clrMapOvr>
    <a:masterClrMapping/>
  </p:clrMapOvr>
  <p:transition spd="med">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远程分支</a:t>
            </a:r>
          </a:p>
        </p:txBody>
      </p:sp>
      <p:sp>
        <p:nvSpPr>
          <p:cNvPr id="4" name="Rectangle 3"/>
          <p:cNvSpPr txBox="1">
            <a:spLocks noChangeArrowheads="1"/>
          </p:cNvSpPr>
          <p:nvPr/>
        </p:nvSpPr>
        <p:spPr>
          <a:xfrm>
            <a:off x="395288" y="119598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远程分支</a:t>
            </a:r>
            <a:r>
              <a:rPr lang="en-US" altLang="zh-CN" dirty="0">
                <a:latin typeface="Times New Roman" panose="02020603050405020304" pitchFamily="18" charset="0"/>
                <a:cs typeface="Times New Roman" panose="02020603050405020304" pitchFamily="18" charset="0"/>
              </a:rPr>
              <a:t>(remote branch)</a:t>
            </a:r>
            <a:r>
              <a:rPr lang="zh-CN" altLang="en-US" dirty="0">
                <a:latin typeface="Times New Roman" panose="02020603050405020304" pitchFamily="18" charset="0"/>
                <a:cs typeface="Times New Roman" panose="02020603050405020304" pitchFamily="18" charset="0"/>
              </a:rPr>
              <a:t>：对远程仓库中的分支的索引，类似于书签，提醒上次连接远程仓库时上面各分支的位置</a:t>
            </a:r>
          </a:p>
          <a:p>
            <a:pPr eaLnBrk="1" hangingPunct="1"/>
            <a:r>
              <a:rPr lang="zh-CN" altLang="en-US" dirty="0">
                <a:latin typeface="Times New Roman" panose="02020603050405020304" pitchFamily="18" charset="0"/>
                <a:cs typeface="Times New Roman" panose="02020603050405020304" pitchFamily="18" charset="0"/>
              </a:rPr>
              <a:t>使用“</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远程仓库名</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分支名</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表示</a:t>
            </a:r>
            <a:endParaRPr lang="en-US" altLang="zh-CN" dirty="0">
              <a:latin typeface="Times New Roman" panose="02020603050405020304" pitchFamily="18" charset="0"/>
              <a:cs typeface="Times New Roman" panose="02020603050405020304" pitchFamily="18" charset="0"/>
            </a:endParaRPr>
          </a:p>
          <a:p>
            <a:pPr eaLnBrk="1" hangingPunct="1"/>
            <a:r>
              <a:rPr lang="zh-CN" altLang="en-US" dirty="0">
                <a:latin typeface="Times New Roman" panose="02020603050405020304" pitchFamily="18" charset="0"/>
                <a:cs typeface="Times New Roman" panose="02020603050405020304" pitchFamily="18" charset="0"/>
              </a:rPr>
              <a:t>远程分支只能看，不能修改</a:t>
            </a:r>
          </a:p>
        </p:txBody>
      </p:sp>
      <p:pic>
        <p:nvPicPr>
          <p:cNvPr id="5" name="Picture 5" descr="Git详解之三 Git分支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3563" y="2417341"/>
            <a:ext cx="4103687" cy="396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3719959"/>
      </p:ext>
    </p:extLst>
  </p:cSld>
  <p:clrMapOvr>
    <a:masterClrMapping/>
  </p:clrMapOvr>
  <p:transition spd="med">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远程分支和本地分支的差异</a:t>
            </a:r>
            <a:endParaRPr lang="zh-CN"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4" name="Picture 5" descr="Git详解之三 Git分支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2" y="1484784"/>
            <a:ext cx="476250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Git详解之三 Git分支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6079" y="1813520"/>
            <a:ext cx="416242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6253783"/>
      </p:ext>
    </p:extLst>
  </p:cSld>
  <p:clrMapOvr>
    <a:masterClrMapping/>
  </p:clrMapOvr>
  <p:transition spd="med">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更复杂的远程分支：多个远程服务器</a:t>
            </a:r>
          </a:p>
        </p:txBody>
      </p:sp>
      <p:pic>
        <p:nvPicPr>
          <p:cNvPr id="4" name="Picture 2" descr="添加另一个远程仓库。"/>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052736"/>
            <a:ext cx="7620000"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9385660"/>
      </p:ext>
    </p:extLst>
  </p:cSld>
  <p:clrMapOvr>
    <a:masterClrMapping/>
  </p:clrMapOvr>
  <p:transition spd="med">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更复杂的远程分支：多个远程服务器</a:t>
            </a:r>
          </a:p>
        </p:txBody>
      </p:sp>
      <p:pic>
        <p:nvPicPr>
          <p:cNvPr id="4" name="Picture 2" descr="远程跟踪分支 `teamone/mas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052736"/>
            <a:ext cx="7620000"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3209811"/>
      </p:ext>
    </p:extLst>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本地版本控制系统</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(Local VCS)</a:t>
            </a:r>
            <a:endPar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采用简单的数据库或文件系统来记录本地文件的历次更新差异</a:t>
            </a:r>
            <a:endParaRPr lang="en-US" altLang="zh-CN" dirty="0"/>
          </a:p>
          <a:p>
            <a:pPr eaLnBrk="1" hangingPunct="1"/>
            <a:endParaRPr lang="zh-CN" altLang="zh-CN" dirty="0"/>
          </a:p>
        </p:txBody>
      </p:sp>
      <p:pic>
        <p:nvPicPr>
          <p:cNvPr id="5" name="Picture 5" descr="Git详解之一 Git起步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022685"/>
            <a:ext cx="5040560" cy="4235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704666"/>
      </p:ext>
    </p:extLst>
  </p:cSld>
  <p:clrMapOvr>
    <a:masterClrMapping/>
  </p:clrMapOvr>
  <p:transition spd="med">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本地分支</a:t>
            </a:r>
            <a:r>
              <a:rPr lang="zh-CN" altLang="en-US" dirty="0">
                <a:solidFill>
                  <a:srgbClr val="C00000"/>
                </a:solidFill>
                <a:cs typeface="Times New Roman" panose="02020603050405020304" pitchFamily="18" charset="0"/>
                <a:sym typeface="Wingdings" panose="05000000000000000000" pitchFamily="2" charset="2"/>
              </a:rPr>
              <a: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远程分支 </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(fetch &amp; push)</a:t>
            </a:r>
            <a:endPar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内容占位符 2"/>
          <p:cNvSpPr txBox="1">
            <a:spLocks/>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latin typeface="Times New Roman" panose="02020603050405020304" pitchFamily="18" charset="0"/>
                <a:cs typeface="Times New Roman" panose="02020603050405020304" pitchFamily="18" charset="0"/>
              </a:rPr>
              <a:t>Push</a:t>
            </a:r>
            <a:r>
              <a:rPr lang="zh-CN" altLang="en-US" dirty="0">
                <a:latin typeface="Times New Roman" panose="02020603050405020304" pitchFamily="18" charset="0"/>
                <a:cs typeface="Times New Roman" panose="02020603050405020304" pitchFamily="18" charset="0"/>
              </a:rPr>
              <a:t>：推送本地分支至远程</a:t>
            </a:r>
            <a:endParaRPr lang="en-US" altLang="zh-CN" dirty="0">
              <a:latin typeface="Times New Roman" panose="02020603050405020304" pitchFamily="18" charset="0"/>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将本地分支推送至有写入权限的远程仓库上</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不能自动同步，由本地开发者自行决定要分享哪些新工作给其他人</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push [remote] [branch]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将本地的当前分支推送到</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remote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服务器的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branch</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分支上</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2" eaLnBrk="1" hangingPunct="1"/>
            <a:r>
              <a:rPr lang="zh-CN" altLang="en-US" b="1" dirty="0">
                <a:latin typeface="Times New Roman" panose="02020603050405020304" pitchFamily="18" charset="0"/>
                <a:cs typeface="Times New Roman" panose="02020603050405020304" pitchFamily="18" charset="0"/>
              </a:rPr>
              <a:t>但是，如果该远程分支已经被其他人做过更新，则本次推送无法生效</a:t>
            </a:r>
            <a:endParaRPr lang="en-US" altLang="zh-CN" b="1" dirty="0">
              <a:latin typeface="Times New Roman" panose="02020603050405020304" pitchFamily="18" charset="0"/>
              <a:cs typeface="Times New Roman" panose="02020603050405020304" pitchFamily="18" charset="0"/>
            </a:endParaRPr>
          </a:p>
          <a:p>
            <a:pPr lvl="2" eaLnBrk="1" hangingPunct="1"/>
            <a:r>
              <a:rPr lang="zh-CN" altLang="en-US" b="1" dirty="0">
                <a:latin typeface="Times New Roman" panose="02020603050405020304" pitchFamily="18" charset="0"/>
                <a:cs typeface="Times New Roman" panose="02020603050405020304" pitchFamily="18" charset="0"/>
              </a:rPr>
              <a:t>解决办法：将其他人的更新</a:t>
            </a:r>
            <a:r>
              <a:rPr lang="en-US" altLang="zh-CN" b="1" dirty="0">
                <a:latin typeface="Times New Roman" panose="02020603050405020304" pitchFamily="18" charset="0"/>
                <a:cs typeface="Times New Roman" panose="02020603050405020304" pitchFamily="18" charset="0"/>
              </a:rPr>
              <a:t>fetch</a:t>
            </a:r>
            <a:r>
              <a:rPr lang="zh-CN" altLang="en-US" b="1" dirty="0">
                <a:latin typeface="Times New Roman" panose="02020603050405020304" pitchFamily="18" charset="0"/>
                <a:cs typeface="Times New Roman" panose="02020603050405020304" pitchFamily="18" charset="0"/>
              </a:rPr>
              <a:t>到本地，在本地合并之后，再重新</a:t>
            </a:r>
            <a:r>
              <a:rPr lang="en-US" altLang="zh-CN" b="1" dirty="0">
                <a:latin typeface="Times New Roman" panose="02020603050405020304" pitchFamily="18" charset="0"/>
                <a:cs typeface="Times New Roman" panose="02020603050405020304" pitchFamily="18" charset="0"/>
              </a:rPr>
              <a:t>push</a:t>
            </a:r>
          </a:p>
          <a:p>
            <a:pPr eaLnBrk="1" hangingPunct="1"/>
            <a:r>
              <a:rPr lang="en-US" altLang="zh-CN" dirty="0">
                <a:latin typeface="Times New Roman" panose="02020603050405020304" pitchFamily="18" charset="0"/>
                <a:cs typeface="Times New Roman" panose="02020603050405020304" pitchFamily="18" charset="0"/>
              </a:rPr>
              <a:t>Fetch</a:t>
            </a:r>
            <a:r>
              <a:rPr lang="zh-CN" altLang="en-US" dirty="0">
                <a:latin typeface="Times New Roman" panose="02020603050405020304" pitchFamily="18" charset="0"/>
                <a:cs typeface="Times New Roman" panose="02020603050405020304" pitchFamily="18" charset="0"/>
              </a:rPr>
              <a:t>：将远程分支同步到本地</a:t>
            </a:r>
            <a:endParaRPr lang="en-US" altLang="zh-CN" dirty="0">
              <a:latin typeface="Times New Roman" panose="02020603050405020304" pitchFamily="18" charset="0"/>
              <a:cs typeface="Times New Roman" panose="02020603050405020304" pitchFamily="18" charset="0"/>
            </a:endParaRPr>
          </a:p>
          <a:p>
            <a:pPr lvl="1" eaLnBrk="1" hangingPunct="1"/>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fetch [remote] [branch]</a:t>
            </a:r>
          </a:p>
          <a:p>
            <a:pPr lvl="1" eaLnBrk="1" hangingPunct="1"/>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merge remote/branch</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：将远程分支的变化合并到本地当前分支</a:t>
            </a:r>
            <a:endParaRPr lang="zh-CN" altLang="en-US" dirty="0">
              <a:latin typeface="Times New Roman" panose="02020603050405020304" pitchFamily="18" charset="0"/>
              <a:cs typeface="Times New Roman" panose="02020603050405020304" pitchFamily="18" charset="0"/>
            </a:endParaRPr>
          </a:p>
          <a:p>
            <a:pPr eaLnBrk="1" hangingPunct="1"/>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3467875"/>
      </p:ext>
    </p:extLst>
  </p:cSld>
  <p:clrMapOvr>
    <a:masterClrMapping/>
  </p:clrMapOvr>
  <p:transition spd="med">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跟踪远程分支</a:t>
            </a:r>
          </a:p>
        </p:txBody>
      </p:sp>
      <p:sp>
        <p:nvSpPr>
          <p:cNvPr id="4" name="内容占位符 2"/>
          <p:cNvSpPr txBox="1">
            <a:spLocks/>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跟踪分支是与远程分支有直接关系的本地分支</a:t>
            </a:r>
            <a:endParaRPr lang="en-US" altLang="zh-CN" dirty="0">
              <a:latin typeface="Times New Roman" panose="02020603050405020304" pitchFamily="18" charset="0"/>
              <a:cs typeface="Times New Roman" panose="02020603050405020304" pitchFamily="18" charset="0"/>
            </a:endParaRPr>
          </a:p>
          <a:p>
            <a:pPr lvl="1" eaLnBrk="1" hangingPunct="1"/>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checkout --track origin/</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serverfix</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：创建一个叫做</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serverfix</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的本地分支，并跟踪</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origin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远程仓库上的</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serverfix</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checkout -b sf origin/</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serverfix</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：创建一个名为</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sf</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的本地分支，并跟踪</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origin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远程仓库上的</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serverfix</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branch -u origin/</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serverfix</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：设置本地的当前分支跟踪</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origin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远程仓库上的</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serverfix</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分支</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使用</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branch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 </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vv</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参数列出各本地分支是否跟踪远程分支、进度如何</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领先、落后</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eaLnBrk="1" hangingPunct="1"/>
            <a:r>
              <a:rPr lang="zh-CN" altLang="en-US" dirty="0">
                <a:latin typeface="Times New Roman" panose="02020603050405020304" pitchFamily="18" charset="0"/>
                <a:cs typeface="Times New Roman" panose="02020603050405020304" pitchFamily="18" charset="0"/>
              </a:rPr>
              <a:t>如果在一个跟踪分支上输入 </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pull</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git</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能自动地识别去哪个服务器上抓取、合并到哪个分支</a:t>
            </a:r>
            <a:endParaRPr lang="en-US" altLang="zh-CN" dirty="0">
              <a:latin typeface="Times New Roman" panose="02020603050405020304" pitchFamily="18" charset="0"/>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等价于</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fetch + </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git</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merge</a:t>
            </a:r>
          </a:p>
          <a:p>
            <a:pPr eaLnBrk="1" hangingPunct="1"/>
            <a:endParaRPr lang="en-US" altLang="zh-CN" dirty="0">
              <a:latin typeface="Times New Roman" panose="02020603050405020304" pitchFamily="18" charset="0"/>
              <a:cs typeface="Times New Roman" panose="02020603050405020304" pitchFamily="18" charset="0"/>
            </a:endParaRPr>
          </a:p>
          <a:p>
            <a:pPr eaLnBrk="1" hangingPunct="1"/>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459052"/>
      </p:ext>
    </p:extLst>
  </p:cSld>
  <p:clrMapOvr>
    <a:masterClrMapping/>
  </p:clrMapOvr>
  <p:transition spd="med">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删除远程分支</a:t>
            </a:r>
          </a:p>
        </p:txBody>
      </p:sp>
      <p:sp>
        <p:nvSpPr>
          <p:cNvPr id="4" name="内容占位符 2"/>
          <p:cNvSpPr txBox="1">
            <a:spLocks/>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a:latin typeface="Times New Roman" panose="02020603050405020304" pitchFamily="18" charset="0"/>
                <a:cs typeface="Times New Roman" panose="02020603050405020304" pitchFamily="18" charset="0"/>
              </a:rPr>
              <a:t>git push origin --delete serverfix </a:t>
            </a:r>
            <a:r>
              <a:rPr lang="zh-CN" altLang="en-US">
                <a:latin typeface="Times New Roman" panose="02020603050405020304" pitchFamily="18" charset="0"/>
                <a:cs typeface="Times New Roman" panose="02020603050405020304" pitchFamily="18" charset="0"/>
              </a:rPr>
              <a:t>从</a:t>
            </a:r>
            <a:r>
              <a:rPr lang="en-US" altLang="zh-CN">
                <a:latin typeface="Times New Roman" panose="02020603050405020304" pitchFamily="18" charset="0"/>
                <a:cs typeface="Times New Roman" panose="02020603050405020304" pitchFamily="18" charset="0"/>
              </a:rPr>
              <a:t>origin</a:t>
            </a:r>
            <a:r>
              <a:rPr lang="zh-CN" altLang="en-US">
                <a:latin typeface="Times New Roman" panose="02020603050405020304" pitchFamily="18" charset="0"/>
                <a:cs typeface="Times New Roman" panose="02020603050405020304" pitchFamily="18" charset="0"/>
              </a:rPr>
              <a:t>远程仓库上删除</a:t>
            </a:r>
            <a:r>
              <a:rPr lang="en-US" altLang="zh-CN">
                <a:latin typeface="Times New Roman" panose="02020603050405020304" pitchFamily="18" charset="0"/>
                <a:cs typeface="Times New Roman" panose="02020603050405020304" pitchFamily="18" charset="0"/>
              </a:rPr>
              <a:t>serverfix</a:t>
            </a:r>
            <a:r>
              <a:rPr lang="zh-CN" altLang="en-US">
                <a:latin typeface="Times New Roman" panose="02020603050405020304" pitchFamily="18" charset="0"/>
                <a:cs typeface="Times New Roman" panose="02020603050405020304" pitchFamily="18" charset="0"/>
              </a:rPr>
              <a:t>的远程分支</a:t>
            </a:r>
          </a:p>
        </p:txBody>
      </p:sp>
    </p:spTree>
    <p:extLst>
      <p:ext uri="{BB962C8B-B14F-4D97-AF65-F5344CB8AC3E}">
        <p14:creationId xmlns:p14="http://schemas.microsoft.com/office/powerpoint/2010/main" val="2280144862"/>
      </p:ext>
    </p:extLst>
  </p:cSld>
  <p:clrMapOvr>
    <a:masterClrMapping/>
  </p:clrMapOvr>
  <p:transition spd="med">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err="1">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Git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与</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GitHub</a:t>
            </a:r>
          </a:p>
        </p:txBody>
      </p:sp>
      <p:sp>
        <p:nvSpPr>
          <p:cNvPr id="3" name="标题 1"/>
          <p:cNvSpPr txBox="1">
            <a:spLocks/>
          </p:cNvSpPr>
          <p:nvPr/>
        </p:nvSpPr>
        <p:spPr>
          <a:xfrm>
            <a:off x="3491880" y="763488"/>
            <a:ext cx="5328592"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000" b="0" i="0" u="none" strike="noStrike" kern="1200" cap="none" spc="0" normalizeH="0" baseline="0" noProof="0" dirty="0">
                <a:ln>
                  <a:noFill/>
                </a:ln>
                <a:solidFill>
                  <a:srgbClr val="C00000"/>
                </a:solidFill>
                <a:effectLst/>
                <a:uLnTx/>
                <a:uFillTx/>
                <a:latin typeface="华文新魏" panose="02010800040101010101" pitchFamily="2" charset="-122"/>
                <a:ea typeface="华文新魏" panose="02010800040101010101" pitchFamily="2" charset="-122"/>
                <a:cs typeface="Times New Roman" panose="02020603050405020304" pitchFamily="18" charset="0"/>
              </a:rPr>
              <a:t>主要内容</a:t>
            </a:r>
          </a:p>
        </p:txBody>
      </p:sp>
      <p:sp>
        <p:nvSpPr>
          <p:cNvPr id="5" name="Rectangle 6"/>
          <p:cNvSpPr txBox="1">
            <a:spLocks noChangeArrowheads="1"/>
          </p:cNvSpPr>
          <p:nvPr/>
        </p:nvSpPr>
        <p:spPr>
          <a:xfrm>
            <a:off x="1691680" y="1484313"/>
            <a:ext cx="5832647" cy="482500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本地 </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vs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分布式 版本控制系统</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2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的基本思想</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基本</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4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远程仓库指令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5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分支指令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6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远程分支</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7 </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使用</a:t>
            </a:r>
            <a:r>
              <a:rPr kumimoji="0" lang="en-US" altLang="zh-CN" sz="2000" b="1" i="0" u="none" strike="noStrike" kern="1200" cap="none" spc="0" normalizeH="0" baseline="0" noProof="0" dirty="0" err="1">
                <a:ln>
                  <a:noFill/>
                </a:ln>
                <a:solidFill>
                  <a:srgbClr val="C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进行协同开发的实例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8 GitHub</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4186703459"/>
      </p:ext>
    </p:extLst>
  </p:cSld>
  <p:clrMapOvr>
    <a:masterClrMapping/>
  </p:clrMapOvr>
  <p:transition spd="med">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某个二人团队 </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John + Jessica</a:t>
            </a:r>
            <a:endPar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内容占位符 2"/>
          <p:cNvSpPr txBox="1">
            <a:spLocks/>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latin typeface="Times New Roman" panose="02020603050405020304" pitchFamily="18" charset="0"/>
                <a:cs typeface="Times New Roman" panose="02020603050405020304" pitchFamily="18" charset="0"/>
              </a:rPr>
              <a:t>John</a:t>
            </a:r>
            <a:r>
              <a:rPr lang="zh-CN" altLang="en-US" dirty="0">
                <a:latin typeface="Times New Roman" panose="02020603050405020304" pitchFamily="18" charset="0"/>
                <a:cs typeface="Times New Roman" panose="02020603050405020304" pitchFamily="18" charset="0"/>
              </a:rPr>
              <a:t>从</a:t>
            </a:r>
            <a:r>
              <a:rPr lang="en-US" altLang="zh-CN" dirty="0" err="1">
                <a:latin typeface="Times New Roman" panose="02020603050405020304" pitchFamily="18" charset="0"/>
                <a:cs typeface="Times New Roman" panose="02020603050405020304" pitchFamily="18" charset="0"/>
              </a:rPr>
              <a:t>git</a:t>
            </a:r>
            <a:r>
              <a:rPr lang="zh-CN" altLang="en-US" dirty="0">
                <a:latin typeface="Times New Roman" panose="02020603050405020304" pitchFamily="18" charset="0"/>
                <a:cs typeface="Times New Roman" panose="02020603050405020304" pitchFamily="18" charset="0"/>
              </a:rPr>
              <a:t>服务器上克隆了当前的项目代码，在本地进行了修改和本地提交</a:t>
            </a:r>
            <a:endParaRPr lang="en-US" altLang="zh-CN" dirty="0">
              <a:latin typeface="Times New Roman" panose="02020603050405020304" pitchFamily="18" charset="0"/>
              <a:cs typeface="Times New Roman" panose="02020603050405020304" pitchFamily="18" charset="0"/>
            </a:endParaRPr>
          </a:p>
          <a:p>
            <a:pPr eaLnBrk="1" hangingPunct="1"/>
            <a:r>
              <a:rPr lang="en-US" altLang="zh-CN" dirty="0">
                <a:latin typeface="Times New Roman" panose="02020603050405020304" pitchFamily="18" charset="0"/>
                <a:cs typeface="Times New Roman" panose="02020603050405020304" pitchFamily="18" charset="0"/>
              </a:rPr>
              <a:t>So does Jessica</a:t>
            </a:r>
          </a:p>
          <a:p>
            <a:pPr eaLnBrk="1" hangingPunct="1"/>
            <a:r>
              <a:rPr lang="en-US" altLang="zh-CN" dirty="0">
                <a:latin typeface="Times New Roman" panose="02020603050405020304" pitchFamily="18" charset="0"/>
                <a:cs typeface="Times New Roman" panose="02020603050405020304" pitchFamily="18" charset="0"/>
              </a:rPr>
              <a:t>Jessica</a:t>
            </a:r>
            <a:r>
              <a:rPr lang="zh-CN" altLang="en-US" dirty="0">
                <a:latin typeface="Times New Roman" panose="02020603050405020304" pitchFamily="18" charset="0"/>
                <a:cs typeface="Times New Roman" panose="02020603050405020304" pitchFamily="18" charset="0"/>
              </a:rPr>
              <a:t>将其改动推送至服务器上</a:t>
            </a:r>
            <a:endParaRPr lang="en-US" altLang="zh-CN" dirty="0">
              <a:latin typeface="Times New Roman" panose="02020603050405020304" pitchFamily="18" charset="0"/>
              <a:cs typeface="Times New Roman" panose="02020603050405020304" pitchFamily="18" charset="0"/>
            </a:endParaRPr>
          </a:p>
          <a:p>
            <a:pPr eaLnBrk="1" hangingPunct="1"/>
            <a:r>
              <a:rPr lang="en-US" altLang="zh-CN" dirty="0">
                <a:latin typeface="Times New Roman" panose="02020603050405020304" pitchFamily="18" charset="0"/>
                <a:cs typeface="Times New Roman" panose="02020603050405020304" pitchFamily="18" charset="0"/>
              </a:rPr>
              <a:t>John</a:t>
            </a:r>
            <a:r>
              <a:rPr lang="zh-CN" altLang="en-US" dirty="0">
                <a:latin typeface="Times New Roman" panose="02020603050405020304" pitchFamily="18" charset="0"/>
                <a:cs typeface="Times New Roman" panose="02020603050405020304" pitchFamily="18" charset="0"/>
              </a:rPr>
              <a:t>也尝试着推送至服务器</a:t>
            </a:r>
            <a:r>
              <a:rPr lang="en-US" altLang="zh-CN" dirty="0">
                <a:latin typeface="Times New Roman" panose="02020603050405020304" pitchFamily="18" charset="0"/>
                <a:cs typeface="Times New Roman" panose="02020603050405020304" pitchFamily="18" charset="0"/>
              </a:rPr>
              <a:t>——rejected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(why?)</a:t>
            </a:r>
          </a:p>
          <a:p>
            <a:pPr eaLnBrk="1" hangingPunct="1"/>
            <a:r>
              <a:rPr lang="en-US" altLang="zh-CN" dirty="0">
                <a:latin typeface="Times New Roman" panose="02020603050405020304" pitchFamily="18" charset="0"/>
                <a:cs typeface="Times New Roman" panose="02020603050405020304" pitchFamily="18" charset="0"/>
              </a:rPr>
              <a:t>How?</a:t>
            </a:r>
          </a:p>
          <a:p>
            <a:pPr eaLnBrk="1" hangingPunct="1"/>
            <a:r>
              <a:rPr lang="en-US" altLang="zh-CN" dirty="0">
                <a:latin typeface="Times New Roman" panose="02020603050405020304" pitchFamily="18" charset="0"/>
                <a:cs typeface="Times New Roman" panose="02020603050405020304" pitchFamily="18" charset="0"/>
              </a:rPr>
              <a:t>John</a:t>
            </a:r>
            <a:r>
              <a:rPr lang="zh-CN" altLang="en-US" dirty="0">
                <a:latin typeface="Times New Roman" panose="02020603050405020304" pitchFamily="18" charset="0"/>
                <a:cs typeface="Times New Roman" panose="02020603050405020304" pitchFamily="18" charset="0"/>
              </a:rPr>
              <a:t>抓取服务器上的最新改动至本地，并与自己的修改进行合并</a:t>
            </a:r>
            <a:endParaRPr lang="en-US" altLang="zh-CN" dirty="0">
              <a:latin typeface="Times New Roman" panose="02020603050405020304" pitchFamily="18" charset="0"/>
              <a:cs typeface="Times New Roman" panose="02020603050405020304" pitchFamily="18" charset="0"/>
            </a:endParaRPr>
          </a:p>
          <a:p>
            <a:pPr eaLnBrk="1" hangingPunct="1"/>
            <a:r>
              <a:rPr lang="en-US" altLang="zh-CN" dirty="0">
                <a:latin typeface="Times New Roman" panose="02020603050405020304" pitchFamily="18" charset="0"/>
                <a:cs typeface="Times New Roman" panose="02020603050405020304" pitchFamily="18" charset="0"/>
              </a:rPr>
              <a:t>John</a:t>
            </a:r>
            <a:r>
              <a:rPr lang="zh-CN" altLang="en-US" dirty="0">
                <a:latin typeface="Times New Roman" panose="02020603050405020304" pitchFamily="18" charset="0"/>
                <a:cs typeface="Times New Roman" panose="02020603050405020304" pitchFamily="18" charset="0"/>
              </a:rPr>
              <a:t>再次推送到服务器</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56428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 calcmode="lin" valueType="num">
                                      <p:cBhvr additive="base">
                                        <p:cTn id="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 calcmode="lin" valueType="num">
                                      <p:cBhvr additive="base">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 calcmode="lin" valueType="num">
                                      <p:cBhvr additive="base">
                                        <p:cTn id="1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John</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的提交历史</a:t>
            </a:r>
          </a:p>
        </p:txBody>
      </p:sp>
      <p:pic>
        <p:nvPicPr>
          <p:cNvPr id="4" name="Picture 2" descr="John 的分叉历史。"/>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441450"/>
            <a:ext cx="3841750"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合并了 `origin/master` 之后 John 的仓库。"/>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8138" y="1441450"/>
            <a:ext cx="5064125"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推送到 `origin` 服务器后 John 的历史。"/>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4437063"/>
            <a:ext cx="5400675"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0127134"/>
      </p:ext>
    </p:extLst>
  </p:cSld>
  <p:clrMapOvr>
    <a:masterClrMapping/>
  </p:clrMapOvr>
  <p:transition spd="med">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Jessica</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的工作</a:t>
            </a:r>
          </a:p>
        </p:txBody>
      </p:sp>
      <p:sp>
        <p:nvSpPr>
          <p:cNvPr id="4" name="内容占位符 2"/>
          <p:cNvSpPr txBox="1">
            <a:spLocks/>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latin typeface="Times New Roman" panose="02020603050405020304" pitchFamily="18" charset="0"/>
                <a:cs typeface="Times New Roman" panose="02020603050405020304" pitchFamily="18" charset="0"/>
              </a:rPr>
              <a:t>在此期间，</a:t>
            </a:r>
            <a:r>
              <a:rPr lang="en-US" altLang="zh-CN" dirty="0">
                <a:latin typeface="Times New Roman" panose="02020603050405020304" pitchFamily="18" charset="0"/>
                <a:cs typeface="Times New Roman" panose="02020603050405020304" pitchFamily="18" charset="0"/>
              </a:rPr>
              <a:t>Jessica </a:t>
            </a:r>
            <a:r>
              <a:rPr lang="zh-CN" altLang="en-US" dirty="0">
                <a:latin typeface="Times New Roman" panose="02020603050405020304" pitchFamily="18" charset="0"/>
                <a:cs typeface="Times New Roman" panose="02020603050405020304" pitchFamily="18" charset="0"/>
              </a:rPr>
              <a:t>在一个特性分支上工作，她创建了一个称作 </a:t>
            </a:r>
            <a:r>
              <a:rPr lang="en-US" altLang="zh-CN" dirty="0">
                <a:latin typeface="Times New Roman" panose="02020603050405020304" pitchFamily="18" charset="0"/>
                <a:cs typeface="Times New Roman" panose="02020603050405020304" pitchFamily="18" charset="0"/>
              </a:rPr>
              <a:t>issue54 </a:t>
            </a:r>
            <a:r>
              <a:rPr lang="zh-CN" altLang="en-US" dirty="0">
                <a:latin typeface="Times New Roman" panose="02020603050405020304" pitchFamily="18" charset="0"/>
                <a:cs typeface="Times New Roman" panose="02020603050405020304" pitchFamily="18" charset="0"/>
              </a:rPr>
              <a:t>的特性分支并且在那个分支上做了三次提交</a:t>
            </a:r>
            <a:endParaRPr lang="en-US" altLang="zh-CN" dirty="0">
              <a:latin typeface="Times New Roman" panose="02020603050405020304" pitchFamily="18" charset="0"/>
              <a:cs typeface="Times New Roman" panose="02020603050405020304" pitchFamily="18" charset="0"/>
            </a:endParaRPr>
          </a:p>
          <a:p>
            <a:pPr eaLnBrk="1" hangingPunct="1"/>
            <a:endParaRPr lang="en-US" altLang="zh-CN" dirty="0">
              <a:latin typeface="Times New Roman" panose="02020603050405020304" pitchFamily="18" charset="0"/>
              <a:cs typeface="Times New Roman" panose="02020603050405020304" pitchFamily="18" charset="0"/>
            </a:endParaRPr>
          </a:p>
          <a:p>
            <a:pPr eaLnBrk="1" hangingPunct="1"/>
            <a:endParaRPr lang="en-US" altLang="zh-CN" dirty="0">
              <a:latin typeface="Times New Roman" panose="02020603050405020304" pitchFamily="18" charset="0"/>
              <a:cs typeface="Times New Roman" panose="02020603050405020304" pitchFamily="18" charset="0"/>
            </a:endParaRPr>
          </a:p>
          <a:p>
            <a:pPr eaLnBrk="1" hangingPunct="1"/>
            <a:endParaRPr lang="en-US" altLang="zh-CN" dirty="0">
              <a:latin typeface="Times New Roman" panose="02020603050405020304" pitchFamily="18" charset="0"/>
              <a:cs typeface="Times New Roman" panose="02020603050405020304" pitchFamily="18" charset="0"/>
            </a:endParaRPr>
          </a:p>
          <a:p>
            <a:pPr eaLnBrk="1" hangingPunct="1"/>
            <a:endParaRPr lang="en-US" altLang="zh-CN" dirty="0">
              <a:latin typeface="Times New Roman" panose="02020603050405020304" pitchFamily="18" charset="0"/>
              <a:cs typeface="Times New Roman" panose="02020603050405020304" pitchFamily="18" charset="0"/>
            </a:endParaRPr>
          </a:p>
          <a:p>
            <a:pPr eaLnBrk="1" hangingPunct="1"/>
            <a:r>
              <a:rPr lang="en-US" altLang="zh-CN" dirty="0">
                <a:latin typeface="Times New Roman" panose="02020603050405020304" pitchFamily="18" charset="0"/>
                <a:cs typeface="Times New Roman" panose="02020603050405020304" pitchFamily="18" charset="0"/>
              </a:rPr>
              <a:t>Jessica</a:t>
            </a:r>
            <a:r>
              <a:rPr lang="zh-CN" altLang="en-US" dirty="0">
                <a:latin typeface="Times New Roman" panose="02020603050405020304" pitchFamily="18" charset="0"/>
                <a:cs typeface="Times New Roman" panose="02020603050405020304" pitchFamily="18" charset="0"/>
              </a:rPr>
              <a:t>想要获取</a:t>
            </a:r>
            <a:r>
              <a:rPr lang="en-US" altLang="zh-CN" dirty="0">
                <a:latin typeface="Times New Roman" panose="02020603050405020304" pitchFamily="18" charset="0"/>
                <a:cs typeface="Times New Roman" panose="02020603050405020304" pitchFamily="18" charset="0"/>
              </a:rPr>
              <a:t>John</a:t>
            </a:r>
            <a:r>
              <a:rPr lang="zh-CN" altLang="en-US" dirty="0">
                <a:latin typeface="Times New Roman" panose="02020603050405020304" pitchFamily="18" charset="0"/>
                <a:cs typeface="Times New Roman" panose="02020603050405020304" pitchFamily="18" charset="0"/>
              </a:rPr>
              <a:t>的最新工作，从服务器获取之</a:t>
            </a:r>
            <a:endParaRPr lang="en-US" altLang="zh-CN" dirty="0">
              <a:latin typeface="Times New Roman" panose="02020603050405020304" pitchFamily="18" charset="0"/>
              <a:cs typeface="Times New Roman" panose="02020603050405020304" pitchFamily="18" charset="0"/>
            </a:endParaRPr>
          </a:p>
          <a:p>
            <a:pPr eaLnBrk="1" hangingPunct="1"/>
            <a:endParaRPr lang="zh-CN" altLang="en-US" dirty="0">
              <a:latin typeface="Times New Roman" panose="02020603050405020304" pitchFamily="18" charset="0"/>
              <a:cs typeface="Times New Roman" panose="02020603050405020304" pitchFamily="18" charset="0"/>
            </a:endParaRPr>
          </a:p>
        </p:txBody>
      </p:sp>
      <p:pic>
        <p:nvPicPr>
          <p:cNvPr id="5" name="Picture 3" descr="Jessica 的特性分支。"/>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563" y="1917477"/>
            <a:ext cx="6408737"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抓取 John 的改动后 Jessica 的历史。"/>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8425" y="4470177"/>
            <a:ext cx="6323013"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0516503"/>
      </p:ext>
    </p:extLst>
  </p:cSld>
  <p:clrMapOvr>
    <a:masterClrMapping/>
  </p:clrMapOvr>
  <p:transition spd="med">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Jessica</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的工作</a:t>
            </a:r>
          </a:p>
        </p:txBody>
      </p:sp>
      <p:sp>
        <p:nvSpPr>
          <p:cNvPr id="4" name="内容占位符 2"/>
          <p:cNvSpPr txBox="1">
            <a:spLocks/>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latin typeface="Times New Roman" panose="02020603050405020304" pitchFamily="18" charset="0"/>
                <a:cs typeface="Times New Roman" panose="02020603050405020304" pitchFamily="18" charset="0"/>
              </a:rPr>
              <a:t>Jessica </a:t>
            </a:r>
            <a:r>
              <a:rPr lang="zh-CN" altLang="en-US" dirty="0">
                <a:latin typeface="Times New Roman" panose="02020603050405020304" pitchFamily="18" charset="0"/>
                <a:cs typeface="Times New Roman" panose="02020603050405020304" pitchFamily="18" charset="0"/>
              </a:rPr>
              <a:t>认为她的特性分支已经准备好了，可以合并到主分支</a:t>
            </a:r>
            <a:endParaRPr lang="en-US" altLang="zh-CN" dirty="0">
              <a:latin typeface="Times New Roman" panose="02020603050405020304" pitchFamily="18" charset="0"/>
              <a:cs typeface="Times New Roman" panose="02020603050405020304" pitchFamily="18" charset="0"/>
            </a:endParaRPr>
          </a:p>
          <a:p>
            <a:pPr eaLnBrk="1" hangingPunct="1"/>
            <a:r>
              <a:rPr lang="zh-CN" altLang="en-US" dirty="0">
                <a:latin typeface="Times New Roman" panose="02020603050405020304" pitchFamily="18" charset="0"/>
                <a:cs typeface="Times New Roman" panose="02020603050405020304" pitchFamily="18" charset="0"/>
              </a:rPr>
              <a:t>她的</a:t>
            </a:r>
            <a:r>
              <a:rPr lang="en-US" altLang="zh-CN" dirty="0">
                <a:latin typeface="Times New Roman" panose="02020603050405020304" pitchFamily="18" charset="0"/>
                <a:cs typeface="Times New Roman" panose="02020603050405020304" pitchFamily="18" charset="0"/>
              </a:rPr>
              <a:t>master</a:t>
            </a:r>
            <a:r>
              <a:rPr lang="zh-CN" altLang="en-US" dirty="0">
                <a:latin typeface="Times New Roman" panose="02020603050405020304" pitchFamily="18" charset="0"/>
                <a:cs typeface="Times New Roman" panose="02020603050405020304" pitchFamily="18" charset="0"/>
              </a:rPr>
              <a:t>之后有两个变化：自己的</a:t>
            </a:r>
            <a:r>
              <a:rPr lang="en-US" altLang="zh-CN" dirty="0">
                <a:latin typeface="Times New Roman" panose="02020603050405020304" pitchFamily="18" charset="0"/>
                <a:cs typeface="Times New Roman" panose="02020603050405020304" pitchFamily="18" charset="0"/>
              </a:rPr>
              <a:t>issue54</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John</a:t>
            </a:r>
            <a:r>
              <a:rPr lang="zh-CN" altLang="en-US" dirty="0">
                <a:latin typeface="Times New Roman" panose="02020603050405020304" pitchFamily="18" charset="0"/>
                <a:cs typeface="Times New Roman" panose="02020603050405020304" pitchFamily="18" charset="0"/>
              </a:rPr>
              <a:t>所做的推送</a:t>
            </a:r>
            <a:endParaRPr lang="en-US" altLang="zh-CN" dirty="0">
              <a:latin typeface="Times New Roman" panose="02020603050405020304" pitchFamily="18" charset="0"/>
              <a:cs typeface="Times New Roman" panose="02020603050405020304" pitchFamily="18" charset="0"/>
            </a:endParaRPr>
          </a:p>
          <a:p>
            <a:pPr eaLnBrk="1" hangingPunct="1"/>
            <a:r>
              <a:rPr lang="zh-CN" altLang="en-US" dirty="0">
                <a:latin typeface="Times New Roman" panose="02020603050405020304" pitchFamily="18" charset="0"/>
                <a:cs typeface="Times New Roman" panose="02020603050405020304" pitchFamily="18" charset="0"/>
              </a:rPr>
              <a:t>先合并</a:t>
            </a:r>
            <a:r>
              <a:rPr lang="en-US" altLang="zh-CN" dirty="0">
                <a:latin typeface="Times New Roman" panose="02020603050405020304" pitchFamily="18" charset="0"/>
                <a:cs typeface="Times New Roman" panose="02020603050405020304" pitchFamily="18" charset="0"/>
              </a:rPr>
              <a:t>issue54</a:t>
            </a:r>
            <a:r>
              <a:rPr lang="zh-CN" altLang="en-US" dirty="0">
                <a:latin typeface="Times New Roman" panose="02020603050405020304" pitchFamily="18" charset="0"/>
                <a:cs typeface="Times New Roman" panose="02020603050405020304" pitchFamily="18" charset="0"/>
              </a:rPr>
              <a:t>，再合并</a:t>
            </a:r>
            <a:r>
              <a:rPr lang="en-US" altLang="zh-CN" dirty="0">
                <a:latin typeface="Times New Roman" panose="02020603050405020304" pitchFamily="18" charset="0"/>
                <a:cs typeface="Times New Roman" panose="02020603050405020304" pitchFamily="18" charset="0"/>
              </a:rPr>
              <a:t>origin/master</a:t>
            </a:r>
          </a:p>
          <a:p>
            <a:pPr eaLnBrk="1" hangingPunct="1"/>
            <a:r>
              <a:rPr lang="zh-CN" altLang="en-US" dirty="0">
                <a:latin typeface="Times New Roman" panose="02020603050405020304" pitchFamily="18" charset="0"/>
                <a:cs typeface="Times New Roman" panose="02020603050405020304" pitchFamily="18" charset="0"/>
              </a:rPr>
              <a:t>然后推送至服务器</a:t>
            </a:r>
          </a:p>
        </p:txBody>
      </p:sp>
      <p:pic>
        <p:nvPicPr>
          <p:cNvPr id="5" name="Picture 2" descr="合并了 John 的改动后 Jessica 的历史。"/>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475" y="2636614"/>
            <a:ext cx="7620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推送所有的改动回服务器后 Jessica 的历史。"/>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475" y="4478114"/>
            <a:ext cx="76200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8885866"/>
      </p:ext>
    </p:extLst>
  </p:cSld>
  <p:clrMapOvr>
    <a:masterClrMapping/>
  </p:clrMapOvr>
  <p:transition spd="med">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小结</a:t>
            </a:r>
          </a:p>
        </p:txBody>
      </p:sp>
      <p:pic>
        <p:nvPicPr>
          <p:cNvPr id="4" name="Picture 2" descr="一个简单的多人 Git 工作流程的通常事件顺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088" y="404813"/>
            <a:ext cx="5057775" cy="64531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7330913"/>
      </p:ext>
    </p:extLst>
  </p:cSld>
  <p:clrMapOvr>
    <a:masterClrMapping/>
  </p:clrMapOvr>
  <p:transition spd="med">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标题 1"/>
          <p:cNvSpPr txBox="1">
            <a:spLocks/>
          </p:cNvSpPr>
          <p:nvPr/>
        </p:nvSpPr>
        <p:spPr>
          <a:xfrm>
            <a:off x="324172" y="620688"/>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更复杂的例子</a:t>
            </a:r>
          </a:p>
        </p:txBody>
      </p:sp>
      <p:sp>
        <p:nvSpPr>
          <p:cNvPr id="4" name="内容占位符 2"/>
          <p:cNvSpPr txBox="1">
            <a:spLocks/>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Times New Roman" panose="02020603050405020304" pitchFamily="18" charset="0"/>
                <a:cs typeface="Times New Roman" panose="02020603050405020304" pitchFamily="18" charset="0"/>
              </a:rPr>
              <a:t>Jessica </a:t>
            </a:r>
            <a:r>
              <a:rPr lang="zh-CN" altLang="en-US" dirty="0">
                <a:latin typeface="Times New Roman" panose="02020603050405020304" pitchFamily="18" charset="0"/>
                <a:cs typeface="Times New Roman" panose="02020603050405020304" pitchFamily="18" charset="0"/>
              </a:rPr>
              <a:t>与 </a:t>
            </a:r>
            <a:r>
              <a:rPr lang="en-US" altLang="zh-CN" dirty="0">
                <a:latin typeface="Times New Roman" panose="02020603050405020304" pitchFamily="18" charset="0"/>
                <a:cs typeface="Times New Roman" panose="02020603050405020304" pitchFamily="18" charset="0"/>
              </a:rPr>
              <a:t>Josie </a:t>
            </a:r>
            <a:r>
              <a:rPr lang="zh-CN" altLang="en-US" dirty="0">
                <a:latin typeface="Times New Roman" panose="02020603050405020304" pitchFamily="18" charset="0"/>
                <a:cs typeface="Times New Roman" panose="02020603050405020304" pitchFamily="18" charset="0"/>
              </a:rPr>
              <a:t>在特性</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上协作开发，</a:t>
            </a:r>
            <a:r>
              <a:rPr lang="en-US" altLang="zh-CN" dirty="0">
                <a:latin typeface="Times New Roman" panose="02020603050405020304" pitchFamily="18" charset="0"/>
                <a:cs typeface="Times New Roman" panose="02020603050405020304" pitchFamily="18" charset="0"/>
              </a:rPr>
              <a:t>Jessica </a:t>
            </a:r>
            <a:r>
              <a:rPr lang="zh-CN" altLang="en-US" dirty="0">
                <a:latin typeface="Times New Roman" panose="02020603050405020304" pitchFamily="18" charset="0"/>
                <a:cs typeface="Times New Roman" panose="02020603050405020304" pitchFamily="18" charset="0"/>
              </a:rPr>
              <a:t>与 </a:t>
            </a:r>
            <a:r>
              <a:rPr lang="en-US" altLang="zh-CN" dirty="0">
                <a:latin typeface="Times New Roman" panose="02020603050405020304" pitchFamily="18" charset="0"/>
                <a:cs typeface="Times New Roman" panose="02020603050405020304" pitchFamily="18" charset="0"/>
              </a:rPr>
              <a:t>John </a:t>
            </a:r>
            <a:r>
              <a:rPr lang="zh-CN" altLang="en-US" dirty="0">
                <a:latin typeface="Times New Roman" panose="02020603050405020304" pitchFamily="18" charset="0"/>
                <a:cs typeface="Times New Roman" panose="02020603050405020304" pitchFamily="18" charset="0"/>
              </a:rPr>
              <a:t>在特性</a:t>
            </a:r>
            <a:r>
              <a:rPr lang="en-US" altLang="zh-CN"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上协作开发</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即：</a:t>
            </a:r>
            <a:r>
              <a:rPr lang="en-US" altLang="zh-CN" dirty="0">
                <a:latin typeface="Times New Roman" panose="02020603050405020304" pitchFamily="18" charset="0"/>
                <a:cs typeface="Times New Roman" panose="02020603050405020304" pitchFamily="18" charset="0"/>
              </a:rPr>
              <a:t>Jessica </a:t>
            </a:r>
            <a:r>
              <a:rPr lang="zh-CN" altLang="en-US" dirty="0">
                <a:latin typeface="Times New Roman" panose="02020603050405020304" pitchFamily="18" charset="0"/>
                <a:cs typeface="Times New Roman" panose="02020603050405020304" pitchFamily="18" charset="0"/>
              </a:rPr>
              <a:t>在两个特性上工作，并且平行地与两个不同的开发者协作</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两个</a:t>
            </a:r>
            <a:r>
              <a:rPr lang="en-US" altLang="zh-CN" dirty="0" err="1">
                <a:latin typeface="Times New Roman" panose="02020603050405020304" pitchFamily="18" charset="0"/>
                <a:cs typeface="Times New Roman" panose="02020603050405020304" pitchFamily="18" charset="0"/>
              </a:rPr>
              <a:t>Git</a:t>
            </a:r>
            <a:r>
              <a:rPr lang="zh-CN" altLang="en-US" dirty="0">
                <a:latin typeface="Times New Roman" panose="02020603050405020304" pitchFamily="18" charset="0"/>
                <a:cs typeface="Times New Roman" panose="02020603050405020304" pitchFamily="18" charset="0"/>
              </a:rPr>
              <a:t>服务器，分别用于特性</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和特性</a:t>
            </a:r>
            <a:r>
              <a:rPr lang="en-US" altLang="zh-CN"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的协作开发</a:t>
            </a:r>
          </a:p>
        </p:txBody>
      </p:sp>
    </p:spTree>
    <p:extLst>
      <p:ext uri="{BB962C8B-B14F-4D97-AF65-F5344CB8AC3E}">
        <p14:creationId xmlns:p14="http://schemas.microsoft.com/office/powerpoint/2010/main" val="3668535404"/>
      </p:ext>
    </p:extLst>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集中化的版本控制系统 </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(Centralized VCS)</a:t>
            </a:r>
            <a:endPar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Rectangle 3"/>
          <p:cNvSpPr txBox="1">
            <a:spLocks noChangeArrowheads="1"/>
          </p:cNvSpPr>
          <p:nvPr/>
        </p:nvSpPr>
        <p:spPr>
          <a:xfrm>
            <a:off x="395288" y="1124744"/>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latin typeface="Times New Roman" panose="02020603050405020304" pitchFamily="18" charset="0"/>
                <a:cs typeface="Times New Roman" panose="02020603050405020304" pitchFamily="18" charset="0"/>
              </a:rPr>
              <a:t>CVS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Subversion </a:t>
            </a:r>
            <a:r>
              <a:rPr lang="zh-CN" altLang="en-US" dirty="0">
                <a:latin typeface="Times New Roman" panose="02020603050405020304" pitchFamily="18" charset="0"/>
                <a:cs typeface="Times New Roman" panose="02020603050405020304" pitchFamily="18" charset="0"/>
              </a:rPr>
              <a:t>以及 </a:t>
            </a:r>
            <a:r>
              <a:rPr lang="en-US" altLang="zh-CN" dirty="0">
                <a:latin typeface="Times New Roman" panose="02020603050405020304" pitchFamily="18" charset="0"/>
                <a:cs typeface="Times New Roman" panose="02020603050405020304" pitchFamily="18" charset="0"/>
              </a:rPr>
              <a:t>Perforce </a:t>
            </a:r>
            <a:r>
              <a:rPr lang="zh-CN" altLang="en-US" dirty="0">
                <a:latin typeface="Times New Roman" panose="02020603050405020304" pitchFamily="18" charset="0"/>
                <a:cs typeface="Times New Roman" panose="02020603050405020304" pitchFamily="18" charset="0"/>
              </a:rPr>
              <a:t>等，有一个单一的集中管理的服务器，保存所有文件的修订版本，而协同工作的开发者通过客户端连到这台服务器，取出最新的文件或者提交更新</a:t>
            </a:r>
            <a:endParaRPr lang="en-US" altLang="zh-CN" dirty="0">
              <a:latin typeface="Times New Roman" panose="02020603050405020304" pitchFamily="18" charset="0"/>
              <a:cs typeface="Times New Roman" panose="02020603050405020304" pitchFamily="18" charset="0"/>
            </a:endParaRPr>
          </a:p>
          <a:p>
            <a:pPr eaLnBrk="1" hangingPunct="1"/>
            <a:r>
              <a:rPr lang="zh-CN" altLang="en-US" dirty="0">
                <a:latin typeface="Times New Roman" panose="02020603050405020304" pitchFamily="18" charset="0"/>
                <a:cs typeface="Times New Roman" panose="02020603050405020304" pitchFamily="18" charset="0"/>
              </a:rPr>
              <a:t>缺陷：单点故障，可靠性问题</a:t>
            </a:r>
          </a:p>
          <a:p>
            <a:pPr eaLnBrk="1" hangingPunct="1"/>
            <a:endParaRPr lang="en-US" altLang="zh-CN" dirty="0">
              <a:latin typeface="Times New Roman" panose="02020603050405020304" pitchFamily="18" charset="0"/>
              <a:cs typeface="Times New Roman" panose="02020603050405020304" pitchFamily="18" charset="0"/>
            </a:endParaRPr>
          </a:p>
        </p:txBody>
      </p:sp>
      <p:pic>
        <p:nvPicPr>
          <p:cNvPr id="5" name="Picture 5" descr="Git详解之一 Git起步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2636912"/>
            <a:ext cx="47625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3189567"/>
      </p:ext>
    </p:extLst>
  </p:cSld>
  <p:clrMapOvr>
    <a:masterClrMapping/>
  </p:clrMapOvr>
  <p:transition spd="med">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更复杂的例子</a:t>
            </a:r>
          </a:p>
        </p:txBody>
      </p:sp>
      <p:pic>
        <p:nvPicPr>
          <p:cNvPr id="4" name="Picture 2" descr="这种管理团队工作流程的基本顺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548680"/>
            <a:ext cx="5418137" cy="6037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1122268"/>
      </p:ext>
    </p:extLst>
  </p:cSld>
  <p:clrMapOvr>
    <a:masterClrMapping/>
  </p:clrMapOvr>
  <p:transition spd="med">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标题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更复杂的例子</a:t>
            </a:r>
          </a:p>
        </p:txBody>
      </p:sp>
      <p:pic>
        <p:nvPicPr>
          <p:cNvPr id="4" name="Picture 2" descr="Jessica 的初始提交历史。"/>
          <p:cNvPicPr>
            <a:picLocks noChangeAspect="1" noChangeArrowheads="1"/>
          </p:cNvPicPr>
          <p:nvPr/>
        </p:nvPicPr>
        <p:blipFill>
          <a:blip r:embed="rId3"/>
          <a:srcRect/>
          <a:stretch>
            <a:fillRect/>
          </a:stretch>
        </p:blipFill>
        <p:spPr bwMode="auto">
          <a:xfrm>
            <a:off x="4327525" y="420688"/>
            <a:ext cx="4816475" cy="2144712"/>
          </a:xfrm>
          <a:prstGeom prst="rect">
            <a:avLst/>
          </a:prstGeom>
          <a:solidFill>
            <a:schemeClr val="bg1"/>
          </a:solidFill>
          <a:ln>
            <a:noFill/>
          </a:ln>
          <a:effectLst>
            <a:outerShdw blurRad="190500" algn="tl" rotWithShape="0">
              <a:srgbClr val="000000">
                <a:alpha val="70000"/>
              </a:srgbClr>
            </a:outerShdw>
          </a:effectLst>
        </p:spPr>
      </p:pic>
      <p:pic>
        <p:nvPicPr>
          <p:cNvPr id="5" name="Picture 6" descr="合并了 Jessica 的两个特性分支后她的历史。"/>
          <p:cNvPicPr>
            <a:picLocks noChangeAspect="1" noChangeArrowheads="1"/>
          </p:cNvPicPr>
          <p:nvPr/>
        </p:nvPicPr>
        <p:blipFill>
          <a:blip r:embed="rId4"/>
          <a:srcRect/>
          <a:stretch>
            <a:fillRect/>
          </a:stretch>
        </p:blipFill>
        <p:spPr bwMode="auto">
          <a:xfrm>
            <a:off x="3159125" y="4005263"/>
            <a:ext cx="5934075" cy="2789237"/>
          </a:xfrm>
          <a:prstGeom prst="rect">
            <a:avLst/>
          </a:prstGeom>
          <a:solidFill>
            <a:schemeClr val="bg1"/>
          </a:solidFill>
          <a:ln>
            <a:noFill/>
          </a:ln>
          <a:effectLst>
            <a:outerShdw blurRad="190500" algn="tl" rotWithShape="0">
              <a:srgbClr val="000000">
                <a:alpha val="70000"/>
              </a:srgbClr>
            </a:outerShdw>
          </a:effectLst>
        </p:spPr>
      </p:pic>
      <p:pic>
        <p:nvPicPr>
          <p:cNvPr id="6" name="Picture 4" descr="在一个特性分支提交后 Jessica 的历史。"/>
          <p:cNvPicPr>
            <a:picLocks noChangeAspect="1" noChangeArrowheads="1"/>
          </p:cNvPicPr>
          <p:nvPr/>
        </p:nvPicPr>
        <p:blipFill>
          <a:blip r:embed="rId5"/>
          <a:srcRect/>
          <a:stretch>
            <a:fillRect/>
          </a:stretch>
        </p:blipFill>
        <p:spPr bwMode="auto">
          <a:xfrm>
            <a:off x="71438" y="1508125"/>
            <a:ext cx="5580062" cy="3144838"/>
          </a:xfrm>
          <a:prstGeom prst="rect">
            <a:avLst/>
          </a:prstGeom>
          <a:solidFill>
            <a:schemeClr val="bg1"/>
          </a:solidFill>
          <a:ln>
            <a:noFill/>
          </a:ln>
          <a:effectLst>
            <a:outerShdw blurRad="190500" algn="tl" rotWithShape="0">
              <a:srgbClr val="000000">
                <a:alpha val="70000"/>
              </a:srgbClr>
            </a:outerShdw>
          </a:effectLst>
        </p:spPr>
      </p:pic>
      <p:sp>
        <p:nvSpPr>
          <p:cNvPr id="7" name="文本框 1"/>
          <p:cNvSpPr txBox="1">
            <a:spLocks noChangeArrowheads="1"/>
          </p:cNvSpPr>
          <p:nvPr/>
        </p:nvSpPr>
        <p:spPr bwMode="auto">
          <a:xfrm>
            <a:off x="6316663" y="3081338"/>
            <a:ext cx="24913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latin typeface="Times New Roman" panose="02020603050405020304" pitchFamily="18" charset="0"/>
                <a:cs typeface="Times New Roman" panose="02020603050405020304" pitchFamily="18" charset="0"/>
              </a:rPr>
              <a:t>Jessica</a:t>
            </a:r>
            <a:r>
              <a:rPr lang="zh-CN" altLang="en-US" b="1">
                <a:latin typeface="Times New Roman" panose="02020603050405020304" pitchFamily="18" charset="0"/>
                <a:cs typeface="Times New Roman" panose="02020603050405020304" pitchFamily="18" charset="0"/>
              </a:rPr>
              <a:t>视角的提交历史</a:t>
            </a:r>
          </a:p>
        </p:txBody>
      </p:sp>
      <p:sp>
        <p:nvSpPr>
          <p:cNvPr id="9" name="文本框 6"/>
          <p:cNvSpPr txBox="1">
            <a:spLocks noChangeArrowheads="1"/>
          </p:cNvSpPr>
          <p:nvPr/>
        </p:nvSpPr>
        <p:spPr bwMode="auto">
          <a:xfrm>
            <a:off x="1036638" y="4148138"/>
            <a:ext cx="2455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latin typeface="Times New Roman" panose="02020603050405020304" pitchFamily="18" charset="0"/>
                <a:cs typeface="Times New Roman" panose="02020603050405020304" pitchFamily="18" charset="0"/>
              </a:rPr>
              <a:t>John</a:t>
            </a:r>
            <a:r>
              <a:rPr lang="zh-CN" altLang="en-US" b="1">
                <a:latin typeface="Times New Roman" panose="02020603050405020304" pitchFamily="18" charset="0"/>
                <a:cs typeface="Times New Roman" panose="02020603050405020304" pitchFamily="18" charset="0"/>
              </a:rPr>
              <a:t>在特性</a:t>
            </a:r>
            <a:r>
              <a:rPr lang="en-US" altLang="zh-CN" b="1">
                <a:latin typeface="Times New Roman" panose="02020603050405020304" pitchFamily="18" charset="0"/>
                <a:cs typeface="Times New Roman" panose="02020603050405020304" pitchFamily="18" charset="0"/>
              </a:rPr>
              <a:t>B</a:t>
            </a:r>
            <a:r>
              <a:rPr lang="zh-CN" altLang="en-US" b="1">
                <a:latin typeface="Times New Roman" panose="02020603050405020304" pitchFamily="18" charset="0"/>
                <a:cs typeface="Times New Roman" panose="02020603050405020304" pitchFamily="18" charset="0"/>
              </a:rPr>
              <a:t>上的工作</a:t>
            </a:r>
          </a:p>
        </p:txBody>
      </p:sp>
      <p:sp>
        <p:nvSpPr>
          <p:cNvPr id="10" name="文本框 7"/>
          <p:cNvSpPr txBox="1">
            <a:spLocks noChangeArrowheads="1"/>
          </p:cNvSpPr>
          <p:nvPr/>
        </p:nvSpPr>
        <p:spPr bwMode="auto">
          <a:xfrm>
            <a:off x="1804988" y="1628775"/>
            <a:ext cx="2492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latin typeface="Times New Roman" panose="02020603050405020304" pitchFamily="18" charset="0"/>
                <a:cs typeface="Times New Roman" panose="02020603050405020304" pitchFamily="18" charset="0"/>
              </a:rPr>
              <a:t>Josie</a:t>
            </a:r>
            <a:r>
              <a:rPr lang="zh-CN" altLang="en-US" b="1">
                <a:latin typeface="Times New Roman" panose="02020603050405020304" pitchFamily="18" charset="0"/>
                <a:cs typeface="Times New Roman" panose="02020603050405020304" pitchFamily="18" charset="0"/>
              </a:rPr>
              <a:t>在特性</a:t>
            </a:r>
            <a:r>
              <a:rPr lang="en-US" altLang="zh-CN" b="1">
                <a:latin typeface="Times New Roman" panose="02020603050405020304" pitchFamily="18" charset="0"/>
                <a:cs typeface="Times New Roman" panose="02020603050405020304" pitchFamily="18" charset="0"/>
              </a:rPr>
              <a:t>A</a:t>
            </a:r>
            <a:r>
              <a:rPr lang="zh-CN" altLang="en-US" b="1">
                <a:latin typeface="Times New Roman" panose="02020603050405020304" pitchFamily="18" charset="0"/>
                <a:cs typeface="Times New Roman" panose="02020603050405020304" pitchFamily="18" charset="0"/>
              </a:rPr>
              <a:t>上的工作</a:t>
            </a:r>
          </a:p>
        </p:txBody>
      </p:sp>
      <p:cxnSp>
        <p:nvCxnSpPr>
          <p:cNvPr id="11" name="直接箭头连接符 10"/>
          <p:cNvCxnSpPr/>
          <p:nvPr/>
        </p:nvCxnSpPr>
        <p:spPr>
          <a:xfrm>
            <a:off x="3492500" y="1998663"/>
            <a:ext cx="431800" cy="709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159125" y="3978275"/>
            <a:ext cx="44450" cy="169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58343"/>
      </p:ext>
    </p:extLst>
  </p:cSld>
  <p:clrMapOvr>
    <a:masterClrMapping/>
  </p:clrMapOvr>
  <p:transition spd="med">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err="1">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Git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与</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GitHub</a:t>
            </a:r>
          </a:p>
        </p:txBody>
      </p:sp>
      <p:sp>
        <p:nvSpPr>
          <p:cNvPr id="3" name="标题 1"/>
          <p:cNvSpPr txBox="1">
            <a:spLocks/>
          </p:cNvSpPr>
          <p:nvPr/>
        </p:nvSpPr>
        <p:spPr>
          <a:xfrm>
            <a:off x="3491880" y="763488"/>
            <a:ext cx="5328592"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000" b="0" i="0" u="none" strike="noStrike" kern="1200" cap="none" spc="0" normalizeH="0" baseline="0" noProof="0" dirty="0">
                <a:ln>
                  <a:noFill/>
                </a:ln>
                <a:solidFill>
                  <a:srgbClr val="C00000"/>
                </a:solidFill>
                <a:effectLst/>
                <a:uLnTx/>
                <a:uFillTx/>
                <a:latin typeface="华文新魏" panose="02010800040101010101" pitchFamily="2" charset="-122"/>
                <a:ea typeface="华文新魏" panose="02010800040101010101" pitchFamily="2" charset="-122"/>
                <a:cs typeface="Times New Roman" panose="02020603050405020304" pitchFamily="18" charset="0"/>
              </a:rPr>
              <a:t>主要内容</a:t>
            </a:r>
          </a:p>
        </p:txBody>
      </p:sp>
      <p:sp>
        <p:nvSpPr>
          <p:cNvPr id="5" name="Rectangle 6"/>
          <p:cNvSpPr txBox="1">
            <a:spLocks noChangeArrowheads="1"/>
          </p:cNvSpPr>
          <p:nvPr/>
        </p:nvSpPr>
        <p:spPr>
          <a:xfrm>
            <a:off x="1691680" y="1484313"/>
            <a:ext cx="5832647" cy="482500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本地 </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vs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分布式 版本控制系统</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2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的基本思想</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基本</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4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远程仓库指令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5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分支指令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6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远程分支</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7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使用</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进行协同开发的实例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8 GitHub</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1674022868"/>
      </p:ext>
    </p:extLst>
  </p:cSld>
  <p:clrMapOvr>
    <a:masterClrMapping/>
  </p:clrMapOvr>
  <p:transition spd="med">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GitHub</a:t>
            </a:r>
          </a:p>
        </p:txBody>
      </p:sp>
      <p:sp>
        <p:nvSpPr>
          <p:cNvPr id="4" name="Rectangle 3"/>
          <p:cNvSpPr txBox="1">
            <a:spLocks noChangeArrowheads="1"/>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latin typeface="Times New Roman" panose="02020603050405020304" pitchFamily="18" charset="0"/>
                <a:cs typeface="Times New Roman" panose="02020603050405020304" pitchFamily="18" charset="0"/>
              </a:rPr>
              <a:t>GitHub</a:t>
            </a:r>
            <a:r>
              <a:rPr lang="zh-CN" altLang="en-US" dirty="0">
                <a:latin typeface="Times New Roman" panose="02020603050405020304" pitchFamily="18" charset="0"/>
                <a:cs typeface="Times New Roman" panose="02020603050405020304" pitchFamily="18" charset="0"/>
              </a:rPr>
              <a:t>：共享虚拟主机服务，用于存放使用</a:t>
            </a:r>
            <a:r>
              <a:rPr lang="en-US" altLang="zh-CN" dirty="0" err="1">
                <a:latin typeface="Times New Roman" panose="02020603050405020304" pitchFamily="18" charset="0"/>
                <a:cs typeface="Times New Roman" panose="02020603050405020304" pitchFamily="18" charset="0"/>
              </a:rPr>
              <a:t>Git</a:t>
            </a:r>
            <a:r>
              <a:rPr lang="zh-CN" altLang="en-US" dirty="0">
                <a:latin typeface="Times New Roman" panose="02020603050405020304" pitchFamily="18" charset="0"/>
                <a:cs typeface="Times New Roman" panose="02020603050405020304" pitchFamily="18" charset="0"/>
              </a:rPr>
              <a:t>版本控制的软件代码和内容项目，是目前最流行的</a:t>
            </a:r>
            <a:r>
              <a:rPr lang="en-US" altLang="zh-CN" dirty="0" err="1">
                <a:latin typeface="Times New Roman" panose="02020603050405020304" pitchFamily="18" charset="0"/>
                <a:cs typeface="Times New Roman" panose="02020603050405020304" pitchFamily="18" charset="0"/>
              </a:rPr>
              <a:t>Git</a:t>
            </a:r>
            <a:r>
              <a:rPr lang="zh-CN" altLang="en-US" dirty="0">
                <a:latin typeface="Times New Roman" panose="02020603050405020304" pitchFamily="18" charset="0"/>
                <a:cs typeface="Times New Roman" panose="02020603050405020304" pitchFamily="18" charset="0"/>
              </a:rPr>
              <a:t>存取站点，同时提供付费账户和为开源项目提供的免费账户</a:t>
            </a:r>
          </a:p>
          <a:p>
            <a:pPr eaLnBrk="1" hangingPunct="1"/>
            <a:r>
              <a:rPr lang="zh-CN" altLang="en-US" dirty="0">
                <a:latin typeface="Times New Roman" panose="02020603050405020304" pitchFamily="18" charset="0"/>
                <a:cs typeface="Times New Roman" panose="02020603050405020304" pitchFamily="18" charset="0"/>
              </a:rPr>
              <a:t>支持社会化软件开发，允许用户跟踪其他用户、组织、软件库的动态，对软件代码的改动和 </a:t>
            </a:r>
            <a:r>
              <a:rPr lang="en-US" altLang="zh-CN" dirty="0">
                <a:latin typeface="Times New Roman" panose="02020603050405020304" pitchFamily="18" charset="0"/>
                <a:cs typeface="Times New Roman" panose="02020603050405020304" pitchFamily="18" charset="0"/>
              </a:rPr>
              <a:t>bug </a:t>
            </a:r>
            <a:r>
              <a:rPr lang="zh-CN" altLang="en-US" dirty="0">
                <a:latin typeface="Times New Roman" panose="02020603050405020304" pitchFamily="18" charset="0"/>
                <a:cs typeface="Times New Roman" panose="02020603050405020304" pitchFamily="18" charset="0"/>
              </a:rPr>
              <a:t>提出评论等</a:t>
            </a:r>
          </a:p>
          <a:p>
            <a:pPr eaLnBrk="1" hangingPunct="1"/>
            <a:r>
              <a:rPr lang="zh-CN" altLang="en-US" dirty="0">
                <a:latin typeface="Times New Roman" panose="02020603050405020304" pitchFamily="18" charset="0"/>
                <a:cs typeface="Times New Roman" panose="02020603050405020304" pitchFamily="18" charset="0"/>
              </a:rPr>
              <a:t>提供了图表功能，用于显示开发者们怎样在代码库上工作以及软件的开发活跃程度</a:t>
            </a:r>
          </a:p>
          <a:p>
            <a:pPr eaLnBrk="1" hangingPunct="1"/>
            <a:endParaRPr lang="en-US" altLang="zh-CN" dirty="0">
              <a:latin typeface="Times New Roman" panose="02020603050405020304" pitchFamily="18" charset="0"/>
              <a:cs typeface="Times New Roman" panose="02020603050405020304" pitchFamily="18"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460375"/>
            <a:ext cx="2520950"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3789040"/>
            <a:ext cx="8604250" cy="248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9793343"/>
      </p:ext>
    </p:extLst>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分布式版本控制系统 </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(Distributed VCS)</a:t>
            </a:r>
            <a:endPar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Rectangle 3"/>
          <p:cNvSpPr txBox="1">
            <a:spLocks noChangeArrowheads="1"/>
          </p:cNvSpPr>
          <p:nvPr/>
        </p:nvSpPr>
        <p:spPr>
          <a:xfrm>
            <a:off x="395288" y="1484313"/>
            <a:ext cx="3671887"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客户端并不只提取最新版本的文件快照，而是把原始的代码仓库完整地镜像下来</a:t>
            </a:r>
          </a:p>
          <a:p>
            <a:pPr eaLnBrk="1" hangingPunct="1"/>
            <a:r>
              <a:rPr lang="zh-CN" altLang="en-US" dirty="0"/>
              <a:t>任何一处协同工作用的服务器发生故障，事后都可以用任何一个镜像出来的本地仓库恢复</a:t>
            </a:r>
          </a:p>
          <a:p>
            <a:pPr eaLnBrk="1" hangingPunct="1"/>
            <a:r>
              <a:rPr lang="zh-CN" altLang="en-US" dirty="0"/>
              <a:t>每一次的提取操作，实际上都是一次对代码仓库的完整备份</a:t>
            </a:r>
          </a:p>
        </p:txBody>
      </p:sp>
      <p:pic>
        <p:nvPicPr>
          <p:cNvPr id="5" name="Picture 5" descr="Git详解之一 Git起步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273084"/>
            <a:ext cx="4536629" cy="5108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4638591"/>
      </p:ext>
    </p:extLst>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457200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noProof="0" dirty="0" err="1">
                <a:solidFill>
                  <a:srgbClr val="A50021"/>
                </a:solidFill>
                <a:cs typeface="Times New Roman" panose="02020603050405020304" pitchFamily="18" charset="0"/>
              </a:rPr>
              <a:t>Git</a:t>
            </a:r>
            <a:r>
              <a:rPr lang="zh-CN" altLang="en-US" b="1" noProof="0" dirty="0">
                <a:solidFill>
                  <a:srgbClr val="A50021"/>
                </a:solidFill>
                <a:cs typeface="Times New Roman" panose="02020603050405020304" pitchFamily="18" charset="0"/>
              </a:rPr>
              <a:t>与</a:t>
            </a:r>
            <a:r>
              <a:rPr lang="en-US" altLang="zh-CN" b="1" dirty="0">
                <a:solidFill>
                  <a:srgbClr val="A50021"/>
                </a:solidFill>
                <a:cs typeface="Times New Roman" panose="02020603050405020304" pitchFamily="18" charset="0"/>
              </a:rPr>
              <a:t>GitHub</a:t>
            </a:r>
          </a:p>
        </p:txBody>
      </p:sp>
      <p:sp>
        <p:nvSpPr>
          <p:cNvPr id="3" name="标题 1"/>
          <p:cNvSpPr txBox="1">
            <a:spLocks/>
          </p:cNvSpPr>
          <p:nvPr/>
        </p:nvSpPr>
        <p:spPr>
          <a:xfrm>
            <a:off x="3491880" y="763488"/>
            <a:ext cx="5328592"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主要内容</a:t>
            </a:r>
          </a:p>
        </p:txBody>
      </p:sp>
      <p:sp>
        <p:nvSpPr>
          <p:cNvPr id="5" name="Rectangle 6"/>
          <p:cNvSpPr txBox="1">
            <a:spLocks noChangeArrowheads="1"/>
          </p:cNvSpPr>
          <p:nvPr/>
        </p:nvSpPr>
        <p:spPr>
          <a:xfrm>
            <a:off x="1691680" y="1484313"/>
            <a:ext cx="5832647" cy="482500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endParaRP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1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本地 </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vs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分布式 版本控制系统</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2 </a:t>
            </a:r>
            <a:r>
              <a:rPr kumimoji="0" lang="en-US" altLang="zh-CN" sz="2000" b="1" i="0" u="none" strike="noStrike" kern="1200" cap="none" spc="0" normalizeH="0" baseline="0" noProof="0" dirty="0" err="1">
                <a:ln>
                  <a:noFill/>
                </a:ln>
                <a:solidFill>
                  <a:srgbClr val="C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a:cs typeface="Times New Roman" panose="02020603050405020304" pitchFamily="18" charset="0"/>
              </a:rPr>
              <a:t>的基本思想</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3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基本</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4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远程仓库指令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5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分支指令</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6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远程分支</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7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使用</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宋体"/>
                <a:cs typeface="Times New Roman" panose="02020603050405020304" pitchFamily="18" charset="0"/>
              </a:rPr>
              <a:t>Git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进行协同开发的实例</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8 GitHub</a:t>
            </a:r>
          </a:p>
          <a:p>
            <a:pPr marL="228600" marR="0" lvl="0" indent="123825" algn="l" defTabSz="914400" rtl="0" eaLnBrk="1" fontAlgn="base" latinLnBrk="0" hangingPunct="1">
              <a:lnSpc>
                <a:spcPct val="100000"/>
              </a:lnSpc>
              <a:spcBef>
                <a:spcPct val="35000"/>
              </a:spcBef>
              <a:spcAft>
                <a:spcPct val="15000"/>
              </a:spcAft>
              <a:buClr>
                <a:srgbClr val="FF822D"/>
              </a:buClr>
              <a:buSzTx/>
              <a:buFont typeface="Wingdings" panose="05000000000000000000" pitchFamily="2" charset="2"/>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a:cs typeface="Times New Roman" panose="02020603050405020304" pitchFamily="18" charset="0"/>
              </a:rPr>
              <a:t>	</a:t>
            </a:r>
          </a:p>
        </p:txBody>
      </p:sp>
    </p:spTree>
    <p:extLst>
      <p:ext uri="{BB962C8B-B14F-4D97-AF65-F5344CB8AC3E}">
        <p14:creationId xmlns:p14="http://schemas.microsoft.com/office/powerpoint/2010/main" val="927432700"/>
      </p:ext>
    </p:extLst>
  </p:cSld>
  <p:clrMapOvr>
    <a:masterClrMapping/>
  </p:clrMapOvr>
  <p:transition spd="med">
    <p:random/>
  </p:transition>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869</TotalTime>
  <Words>5278</Words>
  <Application>Microsoft Office PowerPoint</Application>
  <PresentationFormat>全屏显示(4:3)</PresentationFormat>
  <Paragraphs>700</Paragraphs>
  <Slides>73</Slides>
  <Notes>73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73</vt:i4>
      </vt:variant>
    </vt:vector>
  </HeadingPairs>
  <TitlesOfParts>
    <vt:vector size="82" baseType="lpstr">
      <vt:lpstr>华文新魏</vt:lpstr>
      <vt:lpstr>华文行楷</vt:lpstr>
      <vt:lpstr>楷体</vt:lpstr>
      <vt:lpstr>宋体</vt:lpstr>
      <vt:lpstr>Arial</vt:lpstr>
      <vt:lpstr>Book Antiqua</vt:lpstr>
      <vt:lpstr>Times New Roman</vt:lpstr>
      <vt:lpstr>Wingdings</vt:lpstr>
      <vt:lpstr>1_CITRUS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田 田雪洋</cp:lastModifiedBy>
  <cp:revision>93</cp:revision>
  <dcterms:modified xsi:type="dcterms:W3CDTF">2021-12-20T14:08:28Z</dcterms:modified>
</cp:coreProperties>
</file>