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382" r:id="rId2"/>
    <p:sldId id="428" r:id="rId3"/>
    <p:sldId id="430" r:id="rId4"/>
    <p:sldId id="502" r:id="rId5"/>
    <p:sldId id="431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503" r:id="rId23"/>
    <p:sldId id="449" r:id="rId24"/>
    <p:sldId id="507" r:id="rId25"/>
    <p:sldId id="506" r:id="rId26"/>
    <p:sldId id="505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79680" autoAdjust="0"/>
  </p:normalViewPr>
  <p:slideViewPr>
    <p:cSldViewPr>
      <p:cViewPr varScale="1">
        <p:scale>
          <a:sx n="68" d="100"/>
          <a:sy n="68" d="100"/>
        </p:scale>
        <p:origin x="19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4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97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8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53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Throughput</a:t>
            </a:r>
            <a:r>
              <a:rPr lang="en-US" altLang="zh-CN" baseline="0" dirty="0"/>
              <a:t> </a:t>
            </a:r>
            <a:r>
              <a:rPr lang="zh-CN" altLang="en-US" baseline="0" dirty="0"/>
              <a:t>吞吐量</a:t>
            </a:r>
            <a:endParaRPr lang="en-US" altLang="zh-CN" baseline="0" dirty="0"/>
          </a:p>
          <a:p>
            <a:r>
              <a:rPr lang="en-US" altLang="zh-CN" dirty="0"/>
              <a:t>Delivery </a:t>
            </a:r>
            <a:r>
              <a:rPr lang="zh-CN" altLang="en-US" dirty="0"/>
              <a:t>交付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53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997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784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070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71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68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81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465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05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83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070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896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58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74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73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63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3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974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138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497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764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7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019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3916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376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262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34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831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88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242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676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561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4188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442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214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9318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2788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26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15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10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OOSE</a:t>
            </a:r>
            <a:r>
              <a:rPr lang="zh-CN" altLang="en-US" dirty="0"/>
              <a:t>（面向对象软件工程），</a:t>
            </a:r>
            <a:r>
              <a:rPr lang="en-US" altLang="zh-CN" dirty="0"/>
              <a:t>Jacobson</a:t>
            </a:r>
            <a:r>
              <a:rPr lang="zh-CN" altLang="en-US" dirty="0"/>
              <a:t>创立</a:t>
            </a:r>
            <a:endParaRPr lang="en-US" altLang="zh-CN" dirty="0"/>
          </a:p>
          <a:p>
            <a:r>
              <a:rPr lang="en-US" altLang="zh-CN" dirty="0" err="1"/>
              <a:t>Booch</a:t>
            </a:r>
            <a:r>
              <a:rPr lang="zh-CN" altLang="en-US" baseline="0" dirty="0"/>
              <a:t> </a:t>
            </a:r>
            <a:r>
              <a:rPr lang="en-US" altLang="zh-CN" baseline="0" dirty="0"/>
              <a:t>Method</a:t>
            </a:r>
            <a:r>
              <a:rPr lang="zh-CN" altLang="en-US" dirty="0"/>
              <a:t>，</a:t>
            </a:r>
            <a:r>
              <a:rPr lang="en-US" altLang="zh-CN" dirty="0" err="1"/>
              <a:t>Booch</a:t>
            </a:r>
            <a:r>
              <a:rPr lang="zh-CN" altLang="en-US" dirty="0"/>
              <a:t>创立</a:t>
            </a:r>
            <a:endParaRPr lang="en-US" altLang="zh-CN" dirty="0"/>
          </a:p>
          <a:p>
            <a:r>
              <a:rPr lang="en-US" altLang="zh-CN" dirty="0"/>
              <a:t>OOPSLA</a:t>
            </a:r>
            <a:r>
              <a:rPr lang="zh-CN" altLang="en-US" dirty="0"/>
              <a:t>（面向对象编程系统、语言及应用）是一个年度会议，主办方是计算机协会</a:t>
            </a:r>
            <a:r>
              <a:rPr lang="en-US" altLang="zh-CN" dirty="0"/>
              <a:t>(ACM)</a:t>
            </a:r>
            <a:r>
              <a:rPr lang="zh-CN" altLang="en-US" dirty="0"/>
              <a:t>的</a:t>
            </a:r>
            <a:r>
              <a:rPr lang="en-US" altLang="zh-CN" dirty="0"/>
              <a:t>SIGPLAN</a:t>
            </a:r>
            <a:r>
              <a:rPr lang="zh-CN" altLang="en-US" dirty="0"/>
              <a:t>以及</a:t>
            </a:r>
            <a:r>
              <a:rPr lang="en-US" altLang="zh-CN" dirty="0"/>
              <a:t>SIGSOFT</a:t>
            </a:r>
            <a:r>
              <a:rPr lang="zh-CN" altLang="en-US" dirty="0"/>
              <a:t>团体。第一届</a:t>
            </a:r>
            <a:r>
              <a:rPr lang="en-US" altLang="zh-CN" dirty="0"/>
              <a:t>OOPSLA</a:t>
            </a:r>
            <a:r>
              <a:rPr lang="zh-CN" altLang="en-US" dirty="0"/>
              <a:t>会议是在</a:t>
            </a:r>
            <a:r>
              <a:rPr lang="en-US" altLang="zh-CN" dirty="0"/>
              <a:t>1986</a:t>
            </a:r>
            <a:r>
              <a:rPr lang="zh-CN" altLang="en-US" dirty="0"/>
              <a:t>年在俄勒冈州波特兰市召开的。</a:t>
            </a:r>
            <a:endParaRPr lang="en-US" altLang="zh-CN" dirty="0"/>
          </a:p>
          <a:p>
            <a:r>
              <a:rPr lang="en-US" altLang="zh-CN" dirty="0"/>
              <a:t>OMT</a:t>
            </a:r>
            <a:r>
              <a:rPr lang="zh-CN" altLang="en-US" dirty="0"/>
              <a:t>（对象建模技术），</a:t>
            </a:r>
            <a:r>
              <a:rPr lang="en-US" altLang="zh-CN" dirty="0" err="1"/>
              <a:t>Rumbaugh</a:t>
            </a:r>
            <a:r>
              <a:rPr lang="zh-CN" altLang="en-US" dirty="0"/>
              <a:t>创立</a:t>
            </a:r>
            <a:endParaRPr lang="en-US" altLang="zh-CN" dirty="0"/>
          </a:p>
          <a:p>
            <a:r>
              <a:rPr lang="en-US" altLang="zh-CN" dirty="0"/>
              <a:t>UML Partners’ expertise UML</a:t>
            </a:r>
            <a:r>
              <a:rPr lang="zh-CN" altLang="en-US" dirty="0"/>
              <a:t>合作伙伴专业知识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77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2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10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2021/11/13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lang="zh-CN" altLang="en-US" sz="28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lvl="0" eaLnBrk="1" hangingPunct="1">
              <a:lnSpc>
                <a:spcPts val="3800"/>
              </a:lnSpc>
              <a:defRPr/>
            </a:pPr>
            <a:endParaRPr kumimoji="0" lang="en-US" altLang="zh-CN" sz="2200" b="1" dirty="0">
              <a:solidFill>
                <a:srgbClr val="A50021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4000" b="1" dirty="0">
                <a:solidFill>
                  <a:srgbClr val="3333CC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33CC"/>
                </a:solidFill>
                <a:ea typeface="华文行楷" panose="02010800040101010101" pitchFamily="2" charset="-122"/>
              </a:rPr>
              <a:t>2021. </a:t>
            </a:r>
            <a:r>
              <a:rPr lang="en-US" altLang="zh-CN" b="1">
                <a:solidFill>
                  <a:srgbClr val="3333CC"/>
                </a:solidFill>
                <a:ea typeface="华文行楷" panose="02010800040101010101" pitchFamily="2" charset="-122"/>
              </a:rPr>
              <a:t>10</a:t>
            </a:r>
            <a:endParaRPr lang="zh-CN" altLang="zh-CN" dirty="0">
              <a:effectLst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的特点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统一标准：已成为面向对象的标准化的统一的建模语言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面向对象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可视化、表示能力强大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独立于过程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概念明确，建模表示法简洁，图形结构清晰，容易掌握使用</a:t>
            </a:r>
          </a:p>
        </p:txBody>
      </p:sp>
    </p:spTree>
    <p:extLst>
      <p:ext uri="{BB962C8B-B14F-4D97-AF65-F5344CB8AC3E}">
        <p14:creationId xmlns:p14="http://schemas.microsoft.com/office/powerpoint/2010/main" val="4079633710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和代码的关系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C++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programming language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是用编码实现一个系统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是对一个系统建立模型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一些工具（如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Rational Rose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）可以根据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所建立的系统模型来产生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C++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或其它程序语言代码框架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096000" cy="264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046192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模型元素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*通用机制</a:t>
            </a:r>
          </a:p>
        </p:txBody>
      </p:sp>
    </p:spTree>
    <p:extLst>
      <p:ext uri="{BB962C8B-B14F-4D97-AF65-F5344CB8AC3E}">
        <p14:creationId xmlns:p14="http://schemas.microsoft.com/office/powerpoint/2010/main" val="1632900221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视图（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Views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飞机的三视图</a:t>
            </a:r>
          </a:p>
        </p:txBody>
      </p:sp>
      <p:pic>
        <p:nvPicPr>
          <p:cNvPr id="5" name="Picture 4" descr="200409071103567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871663"/>
            <a:ext cx="6408737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322773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视图（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Views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视图是表达系统某一方面特征的 </a:t>
            </a:r>
            <a:r>
              <a:rPr lang="en-US" altLang="zh-CN" dirty="0"/>
              <a:t>UML </a:t>
            </a:r>
            <a:r>
              <a:rPr lang="zh-CN" altLang="en-US" dirty="0"/>
              <a:t>建模元素的子集，它是由一个或者多个图组成的对系统某个角度的抽象</a:t>
            </a:r>
            <a:endParaRPr lang="en-US" altLang="zh-CN" dirty="0"/>
          </a:p>
          <a:p>
            <a:pPr eaLnBrk="1" hangingPunct="1"/>
            <a:r>
              <a:rPr lang="zh-CN" altLang="en-US" dirty="0"/>
              <a:t>视图包括：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Case View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Logical View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Process View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Implementation View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Deployment View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48" y="2348881"/>
            <a:ext cx="523882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278803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Use-Case View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（用例视图）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用途：描述系统应该具备的功能，即被称为参与者（执行者）的外部用户所能观察到的功能 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用例视图是几个视图的核心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，它的内容直接驱动其他视图的开发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用例图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517900"/>
            <a:ext cx="3429000" cy="2417763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731504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Logical View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（逻辑视图）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用途：描述用例视图中提出的系统功能的实现</a:t>
            </a:r>
          </a:p>
          <a:p>
            <a:pPr eaLnBrk="1" hangingPunct="1"/>
            <a:r>
              <a:rPr lang="zh-CN" altLang="en-US" dirty="0"/>
              <a:t>逻辑视图既描述系统的</a:t>
            </a:r>
            <a:r>
              <a:rPr lang="zh-CN" altLang="en-US" dirty="0">
                <a:solidFill>
                  <a:srgbClr val="FF0000"/>
                </a:solidFill>
              </a:rPr>
              <a:t>静态结构</a:t>
            </a:r>
            <a:r>
              <a:rPr lang="zh-CN" altLang="en-US" dirty="0"/>
              <a:t>，也描述系统内部的</a:t>
            </a:r>
            <a:r>
              <a:rPr lang="zh-CN" altLang="en-US" dirty="0">
                <a:solidFill>
                  <a:srgbClr val="FF0000"/>
                </a:solidFill>
              </a:rPr>
              <a:t>动态协作关系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</a:p>
          <a:p>
            <a:pPr eaLnBrk="1" hangingPunct="1"/>
            <a:r>
              <a:rPr lang="zh-CN" altLang="en-US" dirty="0"/>
              <a:t>静态结构在</a:t>
            </a:r>
            <a:r>
              <a:rPr lang="zh-CN" altLang="en-US" dirty="0">
                <a:solidFill>
                  <a:srgbClr val="FF0000"/>
                </a:solidFill>
              </a:rPr>
              <a:t>类图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对象图</a:t>
            </a:r>
            <a:r>
              <a:rPr lang="zh-CN" altLang="en-US" dirty="0"/>
              <a:t>中描述</a:t>
            </a:r>
            <a:endParaRPr lang="en-US" altLang="zh-CN" dirty="0"/>
          </a:p>
          <a:p>
            <a:pPr eaLnBrk="1" hangingPunct="1"/>
            <a:r>
              <a:rPr lang="zh-CN" altLang="en-US" dirty="0"/>
              <a:t>动态模型在</a:t>
            </a:r>
            <a:r>
              <a:rPr lang="zh-CN" altLang="en-US" dirty="0">
                <a:solidFill>
                  <a:srgbClr val="FF0000"/>
                </a:solidFill>
              </a:rPr>
              <a:t>状态图、时序图、协作图、活动图</a:t>
            </a:r>
            <a:r>
              <a:rPr lang="zh-CN" altLang="en-US" dirty="0"/>
              <a:t>中描述</a:t>
            </a:r>
          </a:p>
          <a:p>
            <a:pPr eaLnBrk="1" hangingPunct="1"/>
            <a:r>
              <a:rPr lang="zh-CN" altLang="en-US" dirty="0"/>
              <a:t>使用者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分析人员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设计人员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860800"/>
            <a:ext cx="3733800" cy="2606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2118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Process View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（进程视图）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用途：考虑</a:t>
            </a:r>
            <a:r>
              <a:rPr lang="zh-CN" altLang="en-US" dirty="0">
                <a:solidFill>
                  <a:srgbClr val="FF0000"/>
                </a:solidFill>
              </a:rPr>
              <a:t>资源的有效利用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代码的并行执行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系统环境中异步事件的处理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解决在并发系统中存在的通信和同步问题</a:t>
            </a:r>
          </a:p>
          <a:p>
            <a:pPr eaLnBrk="1" hangingPunct="1"/>
            <a:r>
              <a:rPr lang="zh-CN" altLang="en-US" dirty="0"/>
              <a:t>包含</a:t>
            </a:r>
            <a:r>
              <a:rPr lang="en-US" altLang="zh-CN" dirty="0"/>
              <a:t>UML</a:t>
            </a:r>
            <a:r>
              <a:rPr lang="zh-CN" altLang="en-US" dirty="0"/>
              <a:t>图：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</a:p>
          <a:p>
            <a:pPr eaLnBrk="1" hangingPunct="1"/>
            <a:r>
              <a:rPr lang="zh-CN" altLang="en-US" dirty="0"/>
              <a:t>使用者</a:t>
            </a:r>
            <a:endParaRPr lang="en-US" altLang="zh-CN" dirty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系统集成人员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3616325"/>
            <a:ext cx="38862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80349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Implementation View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（实现视图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用途：描述系统的</a:t>
            </a:r>
            <a:r>
              <a:rPr lang="zh-CN" altLang="en-US" dirty="0">
                <a:solidFill>
                  <a:srgbClr val="FF0000"/>
                </a:solidFill>
              </a:rPr>
              <a:t>实现模块以及它们之间的依赖关系</a:t>
            </a:r>
          </a:p>
          <a:p>
            <a:pPr eaLnBrk="1" hangingPunct="1"/>
            <a:r>
              <a:rPr lang="zh-CN" altLang="en-US" dirty="0"/>
              <a:t>包含</a:t>
            </a:r>
            <a:r>
              <a:rPr lang="en-US" altLang="zh-CN" dirty="0"/>
              <a:t>UML</a:t>
            </a:r>
            <a:r>
              <a:rPr lang="zh-CN" altLang="en-US" dirty="0"/>
              <a:t>图：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</a:p>
          <a:p>
            <a:pPr eaLnBrk="1" hangingPunct="1"/>
            <a:r>
              <a:rPr lang="zh-CN" altLang="en-US" dirty="0"/>
              <a:t>使用者</a:t>
            </a:r>
            <a:endParaRPr lang="en-US" altLang="zh-CN" dirty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141663"/>
            <a:ext cx="3429000" cy="2451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31214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Deployment View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（部署视图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用途：显示</a:t>
            </a:r>
            <a:r>
              <a:rPr lang="zh-CN" altLang="en-US" dirty="0">
                <a:solidFill>
                  <a:srgbClr val="FF0000"/>
                </a:solidFill>
              </a:rPr>
              <a:t>系统的物理部署</a:t>
            </a:r>
            <a:r>
              <a:rPr lang="zh-CN" altLang="en-US" dirty="0"/>
              <a:t>，并描述位于节点实例上的运行组件实例的部署情况 </a:t>
            </a:r>
          </a:p>
          <a:p>
            <a:pPr eaLnBrk="1" hangingPunct="1"/>
            <a:r>
              <a:rPr lang="zh-CN" altLang="en-US" dirty="0"/>
              <a:t>组成：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</a:p>
          <a:p>
            <a:pPr eaLnBrk="1" hangingPunct="1"/>
            <a:r>
              <a:rPr lang="zh-CN" altLang="en-US" dirty="0"/>
              <a:t>使用者</a:t>
            </a:r>
            <a:endParaRPr lang="en-US" altLang="zh-CN" dirty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系统集成人员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测试人员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213100"/>
            <a:ext cx="3886200" cy="26876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32497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及其建模工具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模型及其作用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UML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UML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建模工具：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Rational Rose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793875"/>
            <a:ext cx="830738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123728" y="2564904"/>
            <a:ext cx="2088232" cy="144016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78667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建模工具：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StarUML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48" y="1412776"/>
            <a:ext cx="3803352" cy="498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6096782" y="2132856"/>
            <a:ext cx="2435658" cy="172819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69861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0598" y="820291"/>
            <a:ext cx="7697826" cy="5345013"/>
            <a:chOff x="690598" y="820291"/>
            <a:chExt cx="7697826" cy="5345013"/>
          </a:xfrm>
        </p:grpSpPr>
        <p:pic>
          <p:nvPicPr>
            <p:cNvPr id="4" name="内容占位符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0598" y="820291"/>
              <a:ext cx="7697826" cy="534501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3546" y="3410050"/>
              <a:ext cx="399958" cy="544272"/>
            </a:xfrm>
            <a:prstGeom prst="rect">
              <a:avLst/>
            </a:prstGeom>
          </p:spPr>
        </p:pic>
      </p:grp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182199106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1484785"/>
            <a:ext cx="8229600" cy="503984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 diagram )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diagram )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用例图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 case diagram )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(sequence diagram )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协作图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(collaboration diagram )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)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(activity diagram )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 diagram )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(deployment diagram )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包图（结构化建模用）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67544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中的模型图（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种）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35033"/>
      </p:ext>
    </p:extLst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619920"/>
            <a:ext cx="8229600" cy="50482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lvl="0"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图之间的关系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5150" y="1557338"/>
            <a:ext cx="1296988" cy="503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用例图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54738" y="1557338"/>
            <a:ext cx="1296987" cy="503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活动图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35150" y="2998788"/>
            <a:ext cx="1296988" cy="503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类图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35150" y="3937000"/>
            <a:ext cx="1296988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序列图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4738" y="3937000"/>
            <a:ext cx="1296987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协作图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35150" y="4870450"/>
            <a:ext cx="1296988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组件图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35150" y="5807075"/>
            <a:ext cx="1296988" cy="503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部署图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4738" y="2998788"/>
            <a:ext cx="1296987" cy="503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状态图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132138" y="1773238"/>
            <a:ext cx="3024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419475" y="1341438"/>
            <a:ext cx="2509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描述每个参与者的活动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3132138" y="3287713"/>
            <a:ext cx="3024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535238" y="2198688"/>
            <a:ext cx="27414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对体系结构建模，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确定包和类及类之间关系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484438" y="2062163"/>
            <a:ext cx="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484438" y="350202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3132138" y="4222750"/>
            <a:ext cx="3024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067175" y="379095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自动生成</a:t>
            </a:r>
          </a:p>
        </p:txBody>
      </p:sp>
      <p:sp>
        <p:nvSpPr>
          <p:cNvPr id="21" name="Freeform 24"/>
          <p:cNvSpPr>
            <a:spLocks noChangeArrowheads="1"/>
          </p:cNvSpPr>
          <p:nvPr/>
        </p:nvSpPr>
        <p:spPr bwMode="auto">
          <a:xfrm>
            <a:off x="1414463" y="3141663"/>
            <a:ext cx="420687" cy="1152525"/>
          </a:xfrm>
          <a:custGeom>
            <a:avLst/>
            <a:gdLst>
              <a:gd name="T0" fmla="*/ 265 w 265"/>
              <a:gd name="T1" fmla="*/ 726 h 726"/>
              <a:gd name="T2" fmla="*/ 38 w 265"/>
              <a:gd name="T3" fmla="*/ 590 h 726"/>
              <a:gd name="T4" fmla="*/ 38 w 265"/>
              <a:gd name="T5" fmla="*/ 136 h 726"/>
              <a:gd name="T6" fmla="*/ 265 w 265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5" h="726">
                <a:moveTo>
                  <a:pt x="265" y="726"/>
                </a:moveTo>
                <a:cubicBezTo>
                  <a:pt x="170" y="707"/>
                  <a:pt x="76" y="688"/>
                  <a:pt x="38" y="590"/>
                </a:cubicBezTo>
                <a:cubicBezTo>
                  <a:pt x="0" y="492"/>
                  <a:pt x="0" y="234"/>
                  <a:pt x="38" y="136"/>
                </a:cubicBezTo>
                <a:cubicBezTo>
                  <a:pt x="76" y="38"/>
                  <a:pt x="170" y="19"/>
                  <a:pt x="265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909935" y="3463925"/>
            <a:ext cx="46166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细化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2484438" y="4438650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2484438" y="537527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95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/>
      <p:bldP spid="16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67544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图与软件工程的关系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https://images2015.cnblogs.com/blog/1039166/201703/1039166-20170322174207940-168435754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9554"/>
            <a:ext cx="6264696" cy="512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623465"/>
      </p:ext>
    </p:extLst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67544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图与使用者之间的关系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https://images2015.cnblogs.com/blog/1039166/201703/1039166-20170322174409783-123331221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840760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802228"/>
      </p:ext>
    </p:extLst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60" y="549275"/>
            <a:ext cx="4481512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StarUML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436878334"/>
      </p:ext>
    </p:extLst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模型元素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11184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事物（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结构事物（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structural things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行为事物（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behavioral things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分组事物（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grouping things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注释事物（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annotational things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中的关系（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association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dependency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泛化（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generalization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realization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聚合（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polymerization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26915726"/>
      </p:ext>
    </p:extLst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结构事物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defTabSz="900113" eaLnBrk="1" hangingPunct="1">
              <a:lnSpc>
                <a:spcPct val="90000"/>
              </a:lnSpc>
            </a:pPr>
            <a:r>
              <a:rPr lang="en-US" altLang="zh-CN" dirty="0"/>
              <a:t>UML </a:t>
            </a:r>
            <a:r>
              <a:rPr lang="zh-CN" altLang="en-US" dirty="0"/>
              <a:t>模型中最基本的结构化事物，包括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用例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活动类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</a:t>
            </a:r>
          </a:p>
          <a:p>
            <a:pPr lvl="1" defTabSz="900113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 </a:t>
            </a:r>
          </a:p>
        </p:txBody>
      </p:sp>
    </p:spTree>
    <p:extLst>
      <p:ext uri="{BB962C8B-B14F-4D97-AF65-F5344CB8AC3E}">
        <p14:creationId xmlns:p14="http://schemas.microsoft.com/office/powerpoint/2010/main" val="1259214461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14116"/>
            <a:ext cx="8229600" cy="58263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什么是模型？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28799"/>
            <a:ext cx="8229600" cy="48958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模型就是现实的简单化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57200" y="2709863"/>
            <a:ext cx="3157538" cy="2190750"/>
          </a:xfrm>
          <a:prstGeom prst="cloudCallout">
            <a:avLst>
              <a:gd name="adj1" fmla="val 39042"/>
              <a:gd name="adj2" fmla="val 8311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</a:pPr>
            <a:endParaRPr lang="zh-CN" altLang="zh-CN" sz="3200">
              <a:latin typeface="Times New Roman" panose="02020603050405020304" pitchFamily="18" charset="0"/>
            </a:endParaRPr>
          </a:p>
        </p:txBody>
      </p:sp>
      <p:pic>
        <p:nvPicPr>
          <p:cNvPr id="6" name="Picture 5" descr="j0320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9463"/>
            <a:ext cx="269398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852738"/>
            <a:ext cx="36576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779838" y="3759200"/>
            <a:ext cx="1079500" cy="431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709"/>
      </p:ext>
    </p:extLst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54050"/>
            <a:ext cx="8229600" cy="4714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5763" y="1412776"/>
            <a:ext cx="8301037" cy="52156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类是对具有相同属性、方法、关系和语义的对象的抽象</a:t>
            </a:r>
            <a:r>
              <a:rPr lang="zh-CN" altLang="en-US" sz="2600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2492896"/>
            <a:ext cx="2922588" cy="33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8467"/>
      </p:ext>
    </p:extLst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接口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8" y="3600450"/>
            <a:ext cx="1944687" cy="1389063"/>
          </a:xfrm>
          <a:prstGeom prst="rect">
            <a:avLst/>
          </a:prstGeom>
        </p:spPr>
      </p:pic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类或组件提供特定服务的一组操作的集合</a:t>
            </a:r>
          </a:p>
          <a:p>
            <a:pPr eaLnBrk="1" hangingPunct="1"/>
            <a:r>
              <a:rPr lang="zh-CN" altLang="en-US" dirty="0"/>
              <a:t>描述了类或组件的对外可见的动作</a:t>
            </a:r>
          </a:p>
        </p:txBody>
      </p:sp>
    </p:spTree>
    <p:extLst>
      <p:ext uri="{BB962C8B-B14F-4D97-AF65-F5344CB8AC3E}">
        <p14:creationId xmlns:p14="http://schemas.microsoft.com/office/powerpoint/2010/main" val="1946063524"/>
      </p:ext>
    </p:ext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协作</a:t>
            </a:r>
            <a:r>
              <a:rPr lang="zh-CN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定义了交互操作</a:t>
            </a:r>
          </a:p>
          <a:p>
            <a:pPr eaLnBrk="1" hangingPunct="1"/>
            <a:r>
              <a:rPr lang="zh-CN" altLang="en-US"/>
              <a:t>代表构成系统的模式的实现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486150"/>
            <a:ext cx="2084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918186"/>
      </p:ext>
    </p:extLst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用例</a:t>
            </a:r>
            <a:r>
              <a:rPr lang="zh-CN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描述系统对一个特定角色执行的一系列动作</a:t>
            </a:r>
          </a:p>
          <a:p>
            <a:pPr eaLnBrk="1" hangingPunct="1"/>
            <a:r>
              <a:rPr lang="zh-CN" altLang="en-US" dirty="0"/>
              <a:t>组织动作事物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00438"/>
            <a:ext cx="2084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77766"/>
      </p:ext>
    </p:extLst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活动类（对象）</a:t>
            </a:r>
            <a:r>
              <a:rPr lang="zh-CN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类对象有一个或多个进程或线程的类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83" y="2492896"/>
            <a:ext cx="29815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713571"/>
      </p:ext>
    </p:extLst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组件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实现了物理上可替换的系统部分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997200"/>
            <a:ext cx="3313112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752931"/>
      </p:ext>
    </p:extLst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在运行时存在的一个物理元素</a:t>
            </a:r>
          </a:p>
          <a:p>
            <a:pPr eaLnBrk="1" hangingPunct="1"/>
            <a:r>
              <a:rPr lang="zh-CN" altLang="en-US" dirty="0"/>
              <a:t>代表一个可计算的资源</a:t>
            </a:r>
          </a:p>
          <a:p>
            <a:pPr eaLnBrk="1" hangingPunct="1"/>
            <a:r>
              <a:rPr lang="zh-CN" altLang="en-US" dirty="0"/>
              <a:t>通常占用一些内存和具有处理能力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716338"/>
            <a:ext cx="17145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687470"/>
      </p:ext>
    </p:extLst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行为事物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18488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交互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一组对象在特定上下文中，为达到某种特定的目的而进行的一系列消息交换组成的动作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状态机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由一系列对象的状态组成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411413" y="2800350"/>
          <a:ext cx="41767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74880" imgH="473760" progId="Visio.Drawing.11">
                  <p:embed/>
                </p:oleObj>
              </mc:Choice>
              <mc:Fallback>
                <p:oleObj r:id="rId3" imgW="1874880" imgH="473760" progId="Visio.Drawing.11">
                  <p:embed/>
                  <p:pic>
                    <p:nvPicPr>
                      <p:cNvPr id="35843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00350"/>
                        <a:ext cx="4176712" cy="10985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157192"/>
            <a:ext cx="14462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149560"/>
      </p:ext>
    </p:extLst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分组事物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UML </a:t>
            </a:r>
            <a:r>
              <a:rPr lang="zh-CN" altLang="en-US" dirty="0"/>
              <a:t>模型中组织的部分</a:t>
            </a:r>
          </a:p>
          <a:p>
            <a:pPr eaLnBrk="1" hangingPunct="1"/>
            <a:r>
              <a:rPr lang="zh-CN" altLang="en-US" dirty="0"/>
              <a:t>分组事物只有一种：包</a:t>
            </a:r>
          </a:p>
          <a:p>
            <a:pPr eaLnBrk="1" hangingPunct="1"/>
            <a:r>
              <a:rPr lang="zh-CN" altLang="en-US" dirty="0"/>
              <a:t>包是一种将有组织的元素分组的机制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包只存在于开发阶段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33825"/>
            <a:ext cx="259238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7911"/>
      </p:ext>
    </p:extLst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注释事物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UML </a:t>
            </a:r>
            <a:r>
              <a:rPr lang="zh-CN" altLang="en-US" dirty="0"/>
              <a:t>模型的解释部分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852738"/>
            <a:ext cx="29527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700097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65845"/>
            <a:ext cx="8229600" cy="55889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建模的目的和用途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建模是为了更好地理解正在开发的系统：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模型帮助我们按照实际情况或按照我们所需要的样式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将系统可视化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模型允许我们详细说明系统的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行为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模型给出了一个指导我们构造系统的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模板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模型对我们作出的决策进行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文档化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在构建物理实体之前先测试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与客户交流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降低复杂度</a:t>
            </a:r>
          </a:p>
        </p:txBody>
      </p:sp>
    </p:spTree>
    <p:extLst>
      <p:ext uri="{BB962C8B-B14F-4D97-AF65-F5344CB8AC3E}">
        <p14:creationId xmlns:p14="http://schemas.microsoft.com/office/powerpoint/2010/main" val="1177538246"/>
      </p:ext>
    </p:extLst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666155"/>
            <a:ext cx="8229600" cy="45938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中的关系 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25538"/>
            <a:ext cx="30194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19313"/>
            <a:ext cx="31337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041650"/>
            <a:ext cx="33623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78275"/>
            <a:ext cx="259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95838"/>
            <a:ext cx="3238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9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eaLnBrk="1" hangingPunct="1"/>
            <a:r>
              <a:rPr lang="zh-CN" altLang="en-US" dirty="0"/>
              <a:t>关联</a:t>
            </a:r>
          </a:p>
          <a:p>
            <a:pPr marL="265113" indent="-265113" eaLnBrk="1" hangingPunct="1"/>
            <a:endParaRPr lang="zh-CN" altLang="en-US" dirty="0"/>
          </a:p>
          <a:p>
            <a:pPr marL="265113" indent="-265113" eaLnBrk="1" hangingPunct="1"/>
            <a:r>
              <a:rPr lang="zh-CN" altLang="en-US" dirty="0"/>
              <a:t>依赖</a:t>
            </a:r>
          </a:p>
          <a:p>
            <a:pPr marL="265113" indent="-265113" eaLnBrk="1" hangingPunct="1"/>
            <a:endParaRPr lang="zh-CN" altLang="en-US" dirty="0"/>
          </a:p>
          <a:p>
            <a:pPr marL="265113" indent="-265113" eaLnBrk="1" hangingPunct="1"/>
            <a:r>
              <a:rPr lang="zh-CN" altLang="en-US" dirty="0"/>
              <a:t>泛化</a:t>
            </a:r>
          </a:p>
          <a:p>
            <a:pPr marL="265113" indent="-265113" eaLnBrk="1" hangingPunct="1"/>
            <a:endParaRPr lang="zh-CN" altLang="en-US" dirty="0"/>
          </a:p>
          <a:p>
            <a:pPr marL="265113" indent="-265113" eaLnBrk="1" hangingPunct="1"/>
            <a:r>
              <a:rPr lang="zh-CN" altLang="en-US" dirty="0"/>
              <a:t>实现</a:t>
            </a:r>
          </a:p>
          <a:p>
            <a:pPr marL="265113" indent="-265113" eaLnBrk="1" hangingPunct="1"/>
            <a:endParaRPr lang="zh-CN" altLang="en-US" dirty="0"/>
          </a:p>
          <a:p>
            <a:pPr marL="265113" indent="-265113" eaLnBrk="1" hangingPunct="1"/>
            <a:r>
              <a:rPr lang="zh-CN" altLang="en-US" dirty="0"/>
              <a:t>聚合</a:t>
            </a:r>
            <a:r>
              <a:rPr lang="en-US" altLang="zh-CN" dirty="0"/>
              <a:t>/</a:t>
            </a:r>
            <a:r>
              <a:rPr lang="zh-CN" altLang="en-US" dirty="0"/>
              <a:t>组合</a:t>
            </a:r>
          </a:p>
        </p:txBody>
      </p:sp>
    </p:spTree>
    <p:extLst>
      <p:ext uri="{BB962C8B-B14F-4D97-AF65-F5344CB8AC3E}">
        <p14:creationId xmlns:p14="http://schemas.microsoft.com/office/powerpoint/2010/main" val="2410511192"/>
      </p:ext>
    </p:extLst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*通用机制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修饰</a:t>
            </a:r>
          </a:p>
          <a:p>
            <a:pPr eaLnBrk="1" hangingPunct="1"/>
            <a:r>
              <a:rPr lang="zh-CN" altLang="en-US" dirty="0"/>
              <a:t>注释</a:t>
            </a:r>
          </a:p>
          <a:p>
            <a:pPr eaLnBrk="1" hangingPunct="1"/>
            <a:r>
              <a:rPr lang="zh-CN" altLang="en-US" dirty="0"/>
              <a:t>规格说明</a:t>
            </a:r>
          </a:p>
          <a:p>
            <a:pPr eaLnBrk="1" hangingPunct="1"/>
            <a:r>
              <a:rPr lang="zh-CN" altLang="en-US" dirty="0"/>
              <a:t>通用划分</a:t>
            </a:r>
          </a:p>
          <a:p>
            <a:pPr eaLnBrk="1" hangingPunct="1"/>
            <a:r>
              <a:rPr lang="zh-CN" altLang="en-US" dirty="0"/>
              <a:t>扩展机制</a:t>
            </a:r>
          </a:p>
        </p:txBody>
      </p:sp>
    </p:spTree>
    <p:extLst>
      <p:ext uri="{BB962C8B-B14F-4D97-AF65-F5344CB8AC3E}">
        <p14:creationId xmlns:p14="http://schemas.microsoft.com/office/powerpoint/2010/main" val="4068994359"/>
      </p:ext>
    </p:extLst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修饰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为图中的模型元素增加了语义</a:t>
            </a:r>
          </a:p>
          <a:p>
            <a:pPr eaLnBrk="1" hangingPunct="1"/>
            <a:r>
              <a:rPr lang="zh-CN" altLang="en-US" dirty="0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1500" y="3273425"/>
            <a:ext cx="5602288" cy="13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7956"/>
      </p:ext>
    </p:extLst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注释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以自由的文本形式出现的</a:t>
            </a:r>
          </a:p>
          <a:p>
            <a:pPr eaLnBrk="1" hangingPunct="1"/>
            <a:r>
              <a:rPr lang="zh-CN" altLang="en-US" dirty="0"/>
              <a:t>信息类型是不被</a:t>
            </a:r>
            <a:r>
              <a:rPr lang="en-US" altLang="zh-CN" dirty="0"/>
              <a:t>UML</a:t>
            </a:r>
            <a:r>
              <a:rPr lang="zh-CN" altLang="en-US" dirty="0"/>
              <a:t>解释的一个字符串</a:t>
            </a:r>
          </a:p>
          <a:p>
            <a:pPr eaLnBrk="1" hangingPunct="1"/>
            <a:r>
              <a:rPr lang="zh-CN" altLang="en-US" dirty="0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3149600"/>
            <a:ext cx="5006975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20629"/>
      </p:ext>
    </p:extLst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规格说明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497552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 eaLnBrk="1" hangingPunct="1"/>
            <a:r>
              <a:rPr lang="en-US" altLang="zh-CN" dirty="0"/>
              <a:t>UML </a:t>
            </a:r>
            <a:r>
              <a:rPr lang="zh-CN" altLang="en-US" dirty="0"/>
              <a:t>中预定义的特性：</a:t>
            </a:r>
          </a:p>
          <a:p>
            <a:pPr marL="623888" lvl="1" indent="-258763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623888" lvl="1" indent="-258763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职责（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623888" lvl="1" indent="-258763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永久性（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623888" lvl="1" indent="-258763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并发性（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737091078"/>
      </p:ext>
    </p:extLst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78855"/>
            <a:ext cx="8229600" cy="44668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通用划分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4783"/>
            <a:ext cx="8229600" cy="503984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型</a:t>
            </a:r>
            <a:r>
              <a:rPr lang="en-US" altLang="zh-CN" dirty="0"/>
              <a:t>-</a:t>
            </a:r>
            <a:r>
              <a:rPr lang="zh-CN" altLang="en-US" dirty="0"/>
              <a:t>实例（值）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描述一个通用描述符与单个元素项之间的对应关系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zh-CN" altLang="en-US" dirty="0"/>
              <a:t>实现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34" y="2347945"/>
            <a:ext cx="4629654" cy="11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437112"/>
            <a:ext cx="3685146" cy="208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2465"/>
      </p:ext>
    </p:extLst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的扩展组件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构造型</a:t>
            </a:r>
          </a:p>
          <a:p>
            <a:pPr eaLnBrk="1" hangingPunct="1"/>
            <a:r>
              <a:rPr lang="zh-CN" altLang="en-US" dirty="0"/>
              <a:t>标记值</a:t>
            </a:r>
          </a:p>
          <a:p>
            <a:pPr eaLnBrk="1" hangingPunct="1"/>
            <a:r>
              <a:rPr lang="zh-CN" altLang="en-US" dirty="0"/>
              <a:t>约束 </a:t>
            </a:r>
          </a:p>
        </p:txBody>
      </p:sp>
    </p:spTree>
    <p:extLst>
      <p:ext uri="{BB962C8B-B14F-4D97-AF65-F5344CB8AC3E}">
        <p14:creationId xmlns:p14="http://schemas.microsoft.com/office/powerpoint/2010/main" val="2049020482"/>
      </p:ext>
    </p:extLst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构造型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由建模者设计的新的模型元素</a:t>
            </a:r>
          </a:p>
          <a:p>
            <a:pPr eaLnBrk="1" hangingPunct="1"/>
            <a:r>
              <a:rPr lang="zh-CN" altLang="en-US"/>
              <a:t>新的模型元素的设计要以 </a:t>
            </a:r>
            <a:r>
              <a:rPr lang="en-US" altLang="zh-CN"/>
              <a:t>UML </a:t>
            </a:r>
            <a:r>
              <a:rPr lang="zh-CN" altLang="en-US"/>
              <a:t>已定义的模型元素为基础</a:t>
            </a:r>
          </a:p>
          <a:p>
            <a:pPr eaLnBrk="1" hangingPunct="1"/>
            <a:r>
              <a:rPr lang="zh-CN" altLang="en-US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297238"/>
            <a:ext cx="5905500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7137"/>
      </p:ext>
    </p:extLst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标记值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/>
              <a:t>附加到任何模型元素上的命名的信息块</a:t>
            </a:r>
          </a:p>
          <a:p>
            <a:pPr eaLnBrk="1" hangingPunct="1"/>
            <a:r>
              <a:rPr lang="zh-CN" altLang="en-US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2771775"/>
            <a:ext cx="4105275" cy="28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447"/>
      </p:ext>
    </p:extLst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约束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56791"/>
            <a:ext cx="8229600" cy="496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用某种形式化语言或自然语言表达的语义关系的文字说明</a:t>
            </a:r>
          </a:p>
          <a:p>
            <a:pPr eaLnBrk="1" hangingPunct="1"/>
            <a:r>
              <a:rPr lang="zh-CN" altLang="en-US" dirty="0"/>
              <a:t>示例：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3448050"/>
            <a:ext cx="7200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66398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8680"/>
            <a:ext cx="8229600" cy="5768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面向对象的建模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软件系统用对象（类）作为其构造单元（块）：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要从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问题空间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解空间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词汇中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找出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是对具有共同性质的一组对象的描述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不用太早进入代码的细节</a:t>
            </a: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每一个对象都有标识、状态和行为</a:t>
            </a:r>
          </a:p>
        </p:txBody>
      </p:sp>
    </p:spTree>
    <p:extLst>
      <p:ext uri="{BB962C8B-B14F-4D97-AF65-F5344CB8AC3E}">
        <p14:creationId xmlns:p14="http://schemas.microsoft.com/office/powerpoint/2010/main" val="638461183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37953"/>
            <a:ext cx="8229600" cy="48758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定义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636912"/>
            <a:ext cx="8003232" cy="38157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00"/>
              </a:spcAft>
            </a:pPr>
            <a:r>
              <a:rPr lang="en-US" altLang="zh-CN" dirty="0"/>
              <a:t>UML </a:t>
            </a:r>
            <a:r>
              <a:rPr lang="zh-CN" altLang="en-US" dirty="0"/>
              <a:t>是可视化语言</a:t>
            </a:r>
            <a:endParaRPr lang="en-US" altLang="zh-CN" dirty="0"/>
          </a:p>
          <a:p>
            <a:pPr lvl="1" eaLnBrk="1" hangingPunct="1">
              <a:spcAft>
                <a:spcPts val="10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是图形化语言，便于交流</a:t>
            </a:r>
          </a:p>
          <a:p>
            <a:pPr eaLnBrk="1" hangingPunct="1">
              <a:spcAft>
                <a:spcPts val="100"/>
              </a:spcAft>
            </a:pPr>
            <a:r>
              <a:rPr lang="en-US" altLang="zh-CN" dirty="0"/>
              <a:t>UML </a:t>
            </a:r>
            <a:r>
              <a:rPr lang="zh-CN" altLang="en-US" dirty="0"/>
              <a:t>是一种可以详细描述的语言</a:t>
            </a:r>
            <a:endParaRPr lang="en-US" altLang="zh-CN" dirty="0"/>
          </a:p>
          <a:p>
            <a:pPr lvl="1" eaLnBrk="1" hangingPunct="1">
              <a:spcAft>
                <a:spcPts val="1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所建的模型是精确的，无歧义和完整的</a:t>
            </a:r>
          </a:p>
          <a:p>
            <a:pPr eaLnBrk="1" hangingPunct="1">
              <a:spcAft>
                <a:spcPts val="100"/>
              </a:spcAft>
            </a:pPr>
            <a:r>
              <a:rPr lang="en-US" altLang="zh-CN" dirty="0"/>
              <a:t>UML </a:t>
            </a:r>
            <a:r>
              <a:rPr lang="zh-CN" altLang="en-US" dirty="0"/>
              <a:t>是用于构造系统或理解系统的语言</a:t>
            </a:r>
          </a:p>
          <a:p>
            <a:pPr lvl="1" eaLnBrk="1" hangingPunct="1">
              <a:spcAft>
                <a:spcPts val="10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既支持正向工程，又支持反向工程 </a:t>
            </a:r>
          </a:p>
          <a:p>
            <a:pPr eaLnBrk="1" hangingPunct="1">
              <a:spcAft>
                <a:spcPts val="100"/>
              </a:spcAft>
            </a:pPr>
            <a:r>
              <a:rPr lang="en-US" altLang="zh-CN" dirty="0"/>
              <a:t>UML </a:t>
            </a:r>
            <a:r>
              <a:rPr lang="zh-CN" altLang="en-US" dirty="0"/>
              <a:t>是文档化语言</a:t>
            </a:r>
          </a:p>
          <a:p>
            <a:pPr lvl="1" eaLnBrk="1" hangingPunct="1">
              <a:spcAft>
                <a:spcPts val="1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将所构造的系统记录下来</a:t>
            </a:r>
          </a:p>
          <a:p>
            <a:pPr lvl="1" eaLnBrk="1" hangingPunct="1">
              <a:spcAft>
                <a:spcPts val="1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便于后续人员跟进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25538"/>
            <a:ext cx="8229600" cy="137440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— Unified Modeling Language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是一种对软件系统的制作过程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产出物进行下述工作的描述语言，这些工作包括：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可视化（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visualizing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）、详述 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specifying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）、构造 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constructing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）、文档化（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documenting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13198838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的发展历史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741045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6516216" y="548680"/>
            <a:ext cx="2170584" cy="864096"/>
          </a:xfrm>
          <a:prstGeom prst="wedgeRoundRectCallout">
            <a:avLst>
              <a:gd name="adj1" fmla="val -74182"/>
              <a:gd name="adj2" fmla="val 6657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的最新版本：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V2.5.1</a:t>
            </a: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2017.12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89186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92696"/>
            <a:ext cx="8229600" cy="43284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创建做出贡献的人们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698341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993090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及其建模工具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9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工具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87003"/>
            <a:ext cx="7775575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5657850"/>
            <a:ext cx="1905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516563"/>
            <a:ext cx="2571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20842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1730</Words>
  <Application>Microsoft Office PowerPoint</Application>
  <PresentationFormat>全屏显示(4:3)</PresentationFormat>
  <Paragraphs>400</Paragraphs>
  <Slides>49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华文新魏</vt:lpstr>
      <vt:lpstr>华文行楷</vt:lpstr>
      <vt:lpstr>楷体</vt:lpstr>
      <vt:lpstr>宋体</vt:lpstr>
      <vt:lpstr>Arial</vt:lpstr>
      <vt:lpstr>Book Antiqua</vt:lpstr>
      <vt:lpstr>Times New Roman</vt:lpstr>
      <vt:lpstr>Wingdings</vt:lpstr>
      <vt:lpstr>1_CITRUS</vt:lpstr>
      <vt:lpstr>Microsoft Visio 2003-2010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田 田雪洋</cp:lastModifiedBy>
  <cp:revision>100</cp:revision>
  <dcterms:modified xsi:type="dcterms:W3CDTF">2021-11-13T07:25:57Z</dcterms:modified>
</cp:coreProperties>
</file>