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522" r:id="rId2"/>
    <p:sldId id="428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801" autoAdjust="0"/>
  </p:normalViewPr>
  <p:slideViewPr>
    <p:cSldViewPr>
      <p:cViewPr varScale="1">
        <p:scale>
          <a:sx n="80" d="100"/>
          <a:sy n="80" d="100"/>
        </p:scale>
        <p:origin x="154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764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7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118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5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05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623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368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84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122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95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80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677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0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96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4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15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55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11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29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5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2021/11/14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</a:rPr>
              <a:t>10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7141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4880"/>
            <a:ext cx="8229600" cy="5181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开始点</a:t>
            </a:r>
          </a:p>
          <a:p>
            <a:pPr eaLnBrk="1" hangingPunct="1"/>
            <a:r>
              <a:rPr lang="zh-CN" altLang="en-US" dirty="0"/>
              <a:t>结束点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整个活动的结束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子流程的结束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93" y="1143000"/>
            <a:ext cx="35433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43" y="2761456"/>
            <a:ext cx="3657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81" y="4346574"/>
            <a:ext cx="366236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742728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子活动状态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选课活动图</a:t>
            </a:r>
          </a:p>
        </p:txBody>
      </p:sp>
      <p:pic>
        <p:nvPicPr>
          <p:cNvPr id="5" name="Picture 5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9" y="764704"/>
            <a:ext cx="4879252" cy="571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543158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5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3" y="2133600"/>
            <a:ext cx="24352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86544"/>
            <a:ext cx="53721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609600"/>
            <a:ext cx="82296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子活动状态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上一页图的另一种表示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20742686">
            <a:off x="3090174" y="3276600"/>
            <a:ext cx="1447800" cy="457200"/>
          </a:xfrm>
          <a:custGeom>
            <a:avLst/>
            <a:gdLst>
              <a:gd name="T0" fmla="*/ 72782113 w 21600"/>
              <a:gd name="T1" fmla="*/ 0 h 21600"/>
              <a:gd name="T2" fmla="*/ 0 w 21600"/>
              <a:gd name="T3" fmla="*/ 4838700 h 21600"/>
              <a:gd name="T4" fmla="*/ 72782113 w 21600"/>
              <a:gd name="T5" fmla="*/ 9677400 h 21600"/>
              <a:gd name="T6" fmla="*/ 97042817 w 21600"/>
              <a:gd name="T7" fmla="*/ 48387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298" y="5845086"/>
            <a:ext cx="351356" cy="3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0561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分支与合并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分支一入多出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合并多入一出</a:t>
            </a:r>
          </a:p>
        </p:txBody>
      </p:sp>
      <p:pic>
        <p:nvPicPr>
          <p:cNvPr id="5" name="Picture 5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1" y="639566"/>
            <a:ext cx="3858592" cy="583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/>
          </p:cNvSpPr>
          <p:nvPr/>
        </p:nvSpPr>
        <p:spPr bwMode="auto">
          <a:xfrm>
            <a:off x="3505200" y="2171700"/>
            <a:ext cx="1219200" cy="419100"/>
          </a:xfrm>
          <a:prstGeom prst="borderCallout1">
            <a:avLst>
              <a:gd name="adj1" fmla="val 45032"/>
              <a:gd name="adj2" fmla="val 101017"/>
              <a:gd name="adj3" fmla="val 105745"/>
              <a:gd name="adj4" fmla="val 1818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分支节点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3275856" y="4653136"/>
            <a:ext cx="1219200" cy="419100"/>
          </a:xfrm>
          <a:prstGeom prst="borderCallout1">
            <a:avLst>
              <a:gd name="adj1" fmla="val 27273"/>
              <a:gd name="adj2" fmla="val 106250"/>
              <a:gd name="adj3" fmla="val -29987"/>
              <a:gd name="adj4" fmla="val 205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合并节点</a:t>
            </a:r>
          </a:p>
        </p:txBody>
      </p:sp>
    </p:spTree>
    <p:extLst>
      <p:ext uri="{BB962C8B-B14F-4D97-AF65-F5344CB8AC3E}">
        <p14:creationId xmlns:p14="http://schemas.microsoft.com/office/powerpoint/2010/main" val="1334291513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47244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分叉与汇合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分叉用将控制流分为两个或者多个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并发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运行的分支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汇合用于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同步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这些并发分支，以达到共同完成一项事务的目的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280025" y="548680"/>
            <a:ext cx="2873375" cy="5832648"/>
            <a:chOff x="5280025" y="548680"/>
            <a:chExt cx="2873375" cy="5832648"/>
          </a:xfrm>
        </p:grpSpPr>
        <p:pic>
          <p:nvPicPr>
            <p:cNvPr id="5" name="Picture 5" descr="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4" b="2716"/>
            <a:stretch/>
          </p:blipFill>
          <p:spPr bwMode="auto">
            <a:xfrm>
              <a:off x="5280025" y="548680"/>
              <a:ext cx="2873375" cy="583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0930" y="6120965"/>
              <a:ext cx="273064" cy="260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610608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泳道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7824" y="692696"/>
            <a:ext cx="5838825" cy="5688632"/>
            <a:chOff x="2987824" y="692696"/>
            <a:chExt cx="5838825" cy="5688632"/>
          </a:xfrm>
        </p:grpSpPr>
        <p:pic>
          <p:nvPicPr>
            <p:cNvPr id="3" name="Picture 5" descr="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1" b="3932"/>
            <a:stretch/>
          </p:blipFill>
          <p:spPr bwMode="auto">
            <a:xfrm>
              <a:off x="2987824" y="692696"/>
              <a:ext cx="5838825" cy="5688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104" y="5996199"/>
              <a:ext cx="273064" cy="260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7083582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对象流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可以把对象放置在活动图中并用一个依赖将其连接到进行创建、修改或撤销等动作状态或者活动状态上，对象的这种使用方法就构成了对象流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对象流是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依赖关系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，表示动作使用对象或动作对对象的影响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可以理解为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数据流</a:t>
            </a:r>
          </a:p>
        </p:txBody>
      </p:sp>
    </p:spTree>
    <p:extLst>
      <p:ext uri="{BB962C8B-B14F-4D97-AF65-F5344CB8AC3E}">
        <p14:creationId xmlns:p14="http://schemas.microsoft.com/office/powerpoint/2010/main" val="2424884659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072" y="692696"/>
            <a:ext cx="62484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对象流</a:t>
            </a:r>
          </a:p>
        </p:txBody>
      </p:sp>
    </p:spTree>
    <p:extLst>
      <p:ext uri="{BB962C8B-B14F-4D97-AF65-F5344CB8AC3E}">
        <p14:creationId xmlns:p14="http://schemas.microsoft.com/office/powerpoint/2010/main" val="2199537793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64" y="659100"/>
            <a:ext cx="5614392" cy="581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图书馆活动图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图书馆馆员活动图</a:t>
            </a:r>
          </a:p>
        </p:txBody>
      </p:sp>
    </p:spTree>
    <p:extLst>
      <p:ext uri="{BB962C8B-B14F-4D97-AF65-F5344CB8AC3E}">
        <p14:creationId xmlns:p14="http://schemas.microsoft.com/office/powerpoint/2010/main" val="2488266683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92" y="764704"/>
            <a:ext cx="7086058" cy="564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图书馆活动图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系统管理员活动图</a:t>
            </a:r>
          </a:p>
        </p:txBody>
      </p:sp>
    </p:spTree>
    <p:extLst>
      <p:ext uri="{BB962C8B-B14F-4D97-AF65-F5344CB8AC3E}">
        <p14:creationId xmlns:p14="http://schemas.microsoft.com/office/powerpoint/2010/main" val="3002124604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用例图</a:t>
            </a:r>
          </a:p>
          <a:p>
            <a:pPr indent="123825" eaLnBrk="1" hangingPunct="1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活动图和状态图的区别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活动图着重表现从一个活动到另一个活动的控制流，是</a:t>
            </a:r>
            <a:r>
              <a:rPr lang="zh-CN" altLang="en-US">
                <a:solidFill>
                  <a:srgbClr val="FF0000"/>
                </a:solidFill>
              </a:rPr>
              <a:t>内部处理驱动的流程</a:t>
            </a:r>
          </a:p>
          <a:p>
            <a:pPr eaLnBrk="1" hangingPunct="1"/>
            <a:r>
              <a:rPr lang="zh-CN" altLang="en-US"/>
              <a:t>状态图着重描述从一个状态到另一个状态的流程，主要有</a:t>
            </a:r>
            <a:r>
              <a:rPr lang="zh-CN" altLang="en-US">
                <a:solidFill>
                  <a:srgbClr val="FF0000"/>
                </a:solidFill>
              </a:rPr>
              <a:t>外部事件的参与</a:t>
            </a:r>
          </a:p>
        </p:txBody>
      </p:sp>
    </p:spTree>
    <p:extLst>
      <p:ext uri="{BB962C8B-B14F-4D97-AF65-F5344CB8AC3E}">
        <p14:creationId xmlns:p14="http://schemas.microsoft.com/office/powerpoint/2010/main" val="3340918342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活动图和流程图的区别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流程图</a:t>
            </a:r>
            <a:r>
              <a:rPr lang="zh-CN" altLang="en-US" dirty="0"/>
              <a:t>着重描述处理过程，它的主要控制结构是顺序、分支和循环，各个处理之间有严格的顺序和时间关系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活动图</a:t>
            </a:r>
            <a:r>
              <a:rPr lang="zh-CN" altLang="en-US" dirty="0"/>
              <a:t>描述的则是对象活动的顺序关系所遵循的规则，它着重表现的是系统的行为，而非系统的处理过程</a:t>
            </a:r>
          </a:p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活动图能够表示并发活动的情形</a:t>
            </a:r>
            <a:r>
              <a:rPr lang="zh-CN" altLang="en-US" dirty="0"/>
              <a:t>，流程图不能</a:t>
            </a:r>
          </a:p>
        </p:txBody>
      </p:sp>
    </p:spTree>
    <p:extLst>
      <p:ext uri="{BB962C8B-B14F-4D97-AF65-F5344CB8AC3E}">
        <p14:creationId xmlns:p14="http://schemas.microsoft.com/office/powerpoint/2010/main" val="61326787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06422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活动图简介</a:t>
            </a:r>
          </a:p>
          <a:p>
            <a:pPr eaLnBrk="1" hangingPunct="1"/>
            <a:r>
              <a:rPr lang="zh-CN" altLang="en-US" dirty="0"/>
              <a:t>活动图元素</a:t>
            </a:r>
          </a:p>
          <a:p>
            <a:pPr eaLnBrk="1" hangingPunct="1"/>
            <a:r>
              <a:rPr lang="zh-CN" altLang="en-US" dirty="0"/>
              <a:t>图书馆活动图</a:t>
            </a:r>
          </a:p>
          <a:p>
            <a:pPr eaLnBrk="1" hangingPunct="1"/>
            <a:r>
              <a:rPr lang="zh-CN" altLang="en-US" dirty="0"/>
              <a:t>活动图和状态图的区别</a:t>
            </a:r>
          </a:p>
          <a:p>
            <a:pPr eaLnBrk="1" hangingPunct="1"/>
            <a:r>
              <a:rPr lang="zh-CN" altLang="en-US" dirty="0"/>
              <a:t>活动图和流程图的区别</a:t>
            </a:r>
          </a:p>
        </p:txBody>
      </p:sp>
    </p:spTree>
    <p:extLst>
      <p:ext uri="{BB962C8B-B14F-4D97-AF65-F5344CB8AC3E}">
        <p14:creationId xmlns:p14="http://schemas.microsoft.com/office/powerpoint/2010/main" val="625270489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活动图简介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06422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什么是活动图（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活动图是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用于对系统的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动态行为建模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的另一种常用工具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它描述活动的顺序，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展现从一个活动到另一个活动的控制流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活动图在本质上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是一种流程图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；活动图着重表现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从一个活动到另一个活动的控制流</a:t>
            </a:r>
          </a:p>
        </p:txBody>
      </p:sp>
    </p:spTree>
    <p:extLst>
      <p:ext uri="{BB962C8B-B14F-4D97-AF65-F5344CB8AC3E}">
        <p14:creationId xmlns:p14="http://schemas.microsoft.com/office/powerpoint/2010/main" val="1275252111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41589"/>
            <a:ext cx="6262464" cy="518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活动图简介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092280" y="3140968"/>
            <a:ext cx="914400" cy="419100"/>
          </a:xfrm>
          <a:prstGeom prst="borderCallout1">
            <a:avLst>
              <a:gd name="adj1" fmla="val 50106"/>
              <a:gd name="adj2" fmla="val 2132"/>
              <a:gd name="adj3" fmla="val 58560"/>
              <a:gd name="adj4" fmla="val -1391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控制流</a:t>
            </a:r>
          </a:p>
        </p:txBody>
      </p:sp>
    </p:spTree>
    <p:extLst>
      <p:ext uri="{BB962C8B-B14F-4D97-AF65-F5344CB8AC3E}">
        <p14:creationId xmlns:p14="http://schemas.microsoft.com/office/powerpoint/2010/main" val="1507760754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动作状态（</a:t>
            </a:r>
            <a:r>
              <a:rPr lang="en-US" altLang="zh-CN" dirty="0"/>
              <a:t>Action State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动作状态是指原子的，不可中断的动作，并在此动作完成后通过完成转换转向另一个状态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动作状态图用平滑的圆角矩形表示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29000"/>
            <a:ext cx="29718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04232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动作状态的特点</a:t>
            </a:r>
            <a:endParaRPr lang="zh-CN" altLang="en-US" b="0" dirty="0"/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原子的，无法分解为更小的部分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不可中断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的，一旦开始运行就不能中断，一直运行到结束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瞬时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的行为，它所占用的处理时间极短，有时甚至可以忽略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可以有入转换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，入转换可以是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，也可以是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；动作状态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至少有一条出转换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，这条转换以内部的完成为起点，与外部事件无关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动作状态与状态图中的状态不同，它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不能有入口动作和出口动作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不能有内部转移</a:t>
            </a:r>
          </a:p>
        </p:txBody>
      </p:sp>
    </p:spTree>
    <p:extLst>
      <p:ext uri="{BB962C8B-B14F-4D97-AF65-F5344CB8AC3E}">
        <p14:creationId xmlns:p14="http://schemas.microsoft.com/office/powerpoint/2010/main" val="2322231439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活动状态（</a:t>
            </a:r>
            <a:r>
              <a:rPr lang="en-US" altLang="zh-CN" dirty="0"/>
              <a:t>Activity State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活动状态用于表达状态机中的非原子的运行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的图标相同，但活动状态可以在图标中给出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入口动作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出口动作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等信息  </a:t>
            </a:r>
          </a:p>
        </p:txBody>
      </p:sp>
      <p:pic>
        <p:nvPicPr>
          <p:cNvPr id="5" name="Picture 5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29718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387950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活动状态的特点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活动状态可以分解成其他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子活动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活动状态的内部活动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可以用另一个活动图来表示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和动作状态不同，活动状态可以有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入口动作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出口动作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，也可以有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内部转移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动作状态是活动状态的一个特例，如果某个活动状态只包括一个动作，那么它就是一个动作状态</a:t>
            </a:r>
          </a:p>
        </p:txBody>
      </p:sp>
    </p:spTree>
    <p:extLst>
      <p:ext uri="{BB962C8B-B14F-4D97-AF65-F5344CB8AC3E}">
        <p14:creationId xmlns:p14="http://schemas.microsoft.com/office/powerpoint/2010/main" val="2107180132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864</Words>
  <Application>Microsoft Office PowerPoint</Application>
  <PresentationFormat>全屏显示(4:3)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华文新魏</vt:lpstr>
      <vt:lpstr>华文行楷</vt:lpstr>
      <vt:lpstr>楷体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田 田雪洋</cp:lastModifiedBy>
  <cp:revision>101</cp:revision>
  <dcterms:modified xsi:type="dcterms:W3CDTF">2021-11-14T07:41:11Z</dcterms:modified>
</cp:coreProperties>
</file>