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647" r:id="rId2"/>
    <p:sldId id="42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6" r:id="rId41"/>
    <p:sldId id="637" r:id="rId42"/>
    <p:sldId id="638" r:id="rId43"/>
    <p:sldId id="639" r:id="rId44"/>
    <p:sldId id="640" r:id="rId45"/>
    <p:sldId id="641" r:id="rId46"/>
    <p:sldId id="642" r:id="rId47"/>
    <p:sldId id="643" r:id="rId48"/>
    <p:sldId id="644" r:id="rId49"/>
    <p:sldId id="645" r:id="rId50"/>
    <p:sldId id="646" r:id="rId5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00FF"/>
    <a:srgbClr val="777777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2801" autoAdjust="0"/>
  </p:normalViewPr>
  <p:slideViewPr>
    <p:cSldViewPr>
      <p:cViewPr varScale="1">
        <p:scale>
          <a:sx n="80" d="100"/>
          <a:sy n="80" d="100"/>
        </p:scale>
        <p:origin x="161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32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332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36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1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896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569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898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186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461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37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194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393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297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239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159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248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566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276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822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92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494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107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393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366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729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141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347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80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967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863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16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422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498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4485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1695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8110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9864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384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4262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315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3491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8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3498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15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68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47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618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2021/11/15</a:t>
            </a:fld>
            <a:endParaRPr lang="en-US" altLang="zh-CN" sz="14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00FF"/>
                </a:solidFill>
              </a:rPr>
              <a:t>哈工大</a:t>
            </a:r>
            <a:r>
              <a:rPr lang="zh-CN" altLang="en-US" sz="1400" dirty="0">
                <a:solidFill>
                  <a:srgbClr val="0000FF"/>
                </a:solidFill>
              </a:rPr>
              <a:t>计算机</a:t>
            </a:r>
            <a:r>
              <a:rPr lang="en-US" altLang="zh-CN" sz="1400" dirty="0">
                <a:solidFill>
                  <a:srgbClr val="0000FF"/>
                </a:solidFill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</a:rPr>
              <a:t>软件学院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邮        箱：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哈工大计算学部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/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国家示范性软件学院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软件工程教研室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2021.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10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80847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创建对象的两种表示方法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848768"/>
            <a:ext cx="316865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708275"/>
            <a:ext cx="3455988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075045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对象的注销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如果要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注销一个对象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，只要在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其生命线终止点放置一个 “</a:t>
            </a:r>
            <a:r>
              <a:rPr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X” 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符号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即可，该点通常是对删除或取消消息的回应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781300"/>
            <a:ext cx="381635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636263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生命线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生命线是一条垂直的虚线，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表示序列图中的对象在一段时间内的存在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；每个对象底部中心的位置都带有生命线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生命线是一个时间线，从序列图的顶部一直延伸到底部，所用的时间取决于交互持续的时间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23803" r="783" b="14309"/>
          <a:stretch/>
        </p:blipFill>
        <p:spPr bwMode="auto">
          <a:xfrm>
            <a:off x="107504" y="4221089"/>
            <a:ext cx="900100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616597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消息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消息定义的是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对象之间某种形式的通信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，它可以激发某个操作、唤起信号或导致目标对象创建或撤销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消息是两个对象之间的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单路通信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，从发送方到接收方的控制信息流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消息可以是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，也可以是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消息可以用于在对象间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传递参数</a:t>
            </a:r>
          </a:p>
        </p:txBody>
      </p:sp>
    </p:spTree>
    <p:extLst>
      <p:ext uri="{BB962C8B-B14F-4D97-AF65-F5344CB8AC3E}">
        <p14:creationId xmlns:p14="http://schemas.microsoft.com/office/powerpoint/2010/main" val="1651385379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8651"/>
            <a:ext cx="8229600" cy="4968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消息的类型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中，消息使用箭头来表示，箭头的类型表示了消息的类型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195513" y="3069158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95513" y="3645421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195513" y="422168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195513" y="4797946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195513" y="5372621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398811" y="2872308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48011" y="3500958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130970" y="4005783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87624" y="4580458"/>
            <a:ext cx="847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101780" y="5156721"/>
            <a:ext cx="949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460625" y="4437583"/>
            <a:ext cx="1309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&lt;&lt;create&gt;&gt;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79663" y="5013846"/>
            <a:ext cx="1437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&lt;&lt;destroy&gt;&gt;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492896"/>
            <a:ext cx="4103688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804447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511184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这是最常用的一种消息，它表示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调用某个对象的一个操作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（通常格式为“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成员方法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”）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可以是对象之间的调用，也可以是对象本身的调用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被调用的对象向调用者返回一个值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在序列图中，采用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虚线箭头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线来表示</a:t>
            </a:r>
          </a:p>
        </p:txBody>
      </p:sp>
    </p:spTree>
    <p:extLst>
      <p:ext uri="{BB962C8B-B14F-4D97-AF65-F5344CB8AC3E}">
        <p14:creationId xmlns:p14="http://schemas.microsoft.com/office/powerpoint/2010/main" val="2737575894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发送是指向对象发送一个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信号和调用不同，它是一种事件，用来表示各对象间进行通信的异步激发机制</a:t>
            </a:r>
          </a:p>
          <a:p>
            <a:pPr lvl="1" eaLnBrk="1" hangingPunct="1"/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调用是同步的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机制，而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信号是一种异步的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机制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）和注销（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也就是创建和销毁一个对象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创建对象通常是利用构造方法来实现的，对象一创建，生命线就开始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生命终止符号用一个较大的叉形符号表示</a:t>
            </a: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05694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2300"/>
            <a:ext cx="8229600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消息的编号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顺序编号，从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嵌套编号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619250" y="2781300"/>
            <a:ext cx="7345363" cy="3744913"/>
            <a:chOff x="1230" y="7179"/>
            <a:chExt cx="9180" cy="5061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1230" y="7179"/>
              <a:ext cx="9180" cy="5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" y="7179"/>
              <a:ext cx="9000" cy="5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708400" y="3573463"/>
            <a:ext cx="647700" cy="360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851275" y="4076700"/>
            <a:ext cx="6477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292725" y="3644900"/>
            <a:ext cx="792163" cy="7207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72351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508500"/>
            <a:ext cx="8572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激活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激活（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Activation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）表示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该对象被占用以完成某个任务</a:t>
            </a:r>
            <a:endParaRPr lang="en-US" altLang="zh-CN" b="1" dirty="0">
              <a:solidFill>
                <a:srgbClr val="66C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去激活（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Deactivation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）指的则是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对象处于空闲状态、在等待消息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的序列图中，为了表示对象是激活的，可以将该对象的生命线拓宽成为矩形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其中的矩形称为激活条或控制期，对象就是在激活条的顶部被激活的，对象在完成自己的工作后被去激活</a:t>
            </a:r>
          </a:p>
        </p:txBody>
      </p:sp>
    </p:spTree>
    <p:extLst>
      <p:ext uri="{BB962C8B-B14F-4D97-AF65-F5344CB8AC3E}">
        <p14:creationId xmlns:p14="http://schemas.microsoft.com/office/powerpoint/2010/main" val="1658130489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48586"/>
            <a:ext cx="8229600" cy="47695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用例图、类图、序列图之间的关系</a:t>
            </a:r>
          </a:p>
        </p:txBody>
      </p:sp>
      <p:pic>
        <p:nvPicPr>
          <p:cNvPr id="4" name="Picture 3" descr="M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233686"/>
            <a:ext cx="29718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85875" y="1306513"/>
            <a:ext cx="6083300" cy="5251450"/>
            <a:chOff x="810" y="823"/>
            <a:chExt cx="3832" cy="3308"/>
          </a:xfrm>
        </p:grpSpPr>
        <p:pic>
          <p:nvPicPr>
            <p:cNvPr id="6" name="Picture 5" descr="Mai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" y="823"/>
              <a:ext cx="1752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Mai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2115"/>
              <a:ext cx="2742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7625668">
              <a:off x="3651" y="1679"/>
              <a:ext cx="589" cy="408"/>
            </a:xfrm>
            <a:custGeom>
              <a:avLst/>
              <a:gdLst>
                <a:gd name="T0" fmla="*/ 16200 w 21600"/>
                <a:gd name="T1" fmla="*/ 0 h 21600"/>
                <a:gd name="T2" fmla="*/ 16200 w 21600"/>
                <a:gd name="T3" fmla="*/ 5400 h 21600"/>
                <a:gd name="T4" fmla="*/ 3375 w 21600"/>
                <a:gd name="T5" fmla="*/ 5400 h 21600"/>
                <a:gd name="T6" fmla="*/ 3375 w 21600"/>
                <a:gd name="T7" fmla="*/ 16200 h 21600"/>
                <a:gd name="T8" fmla="*/ 16200 w 21600"/>
                <a:gd name="T9" fmla="*/ 16200 h 21600"/>
                <a:gd name="T10" fmla="*/ 16200 w 21600"/>
                <a:gd name="T11" fmla="*/ 21600 h 21600"/>
                <a:gd name="T12" fmla="*/ 21600 w 21600"/>
                <a:gd name="T13" fmla="*/ 10800 h 21600"/>
                <a:gd name="T14" fmla="*/ 16200 w 21600"/>
                <a:gd name="T15" fmla="*/ 0 h 21600"/>
                <a:gd name="T16" fmla="*/ 1350 w 21600"/>
                <a:gd name="T17" fmla="*/ 5400 h 21600"/>
                <a:gd name="T18" fmla="*/ 1350 w 21600"/>
                <a:gd name="T19" fmla="*/ 16200 h 21600"/>
                <a:gd name="T20" fmla="*/ 2700 w 21600"/>
                <a:gd name="T21" fmla="*/ 16200 h 21600"/>
                <a:gd name="T22" fmla="*/ 2700 w 21600"/>
                <a:gd name="T23" fmla="*/ 5400 h 21600"/>
                <a:gd name="T24" fmla="*/ 1350 w 21600"/>
                <a:gd name="T25" fmla="*/ 5400 h 21600"/>
                <a:gd name="T26" fmla="*/ 0 w 21600"/>
                <a:gd name="T27" fmla="*/ 5400 h 21600"/>
                <a:gd name="T28" fmla="*/ 0 w 21600"/>
                <a:gd name="T29" fmla="*/ 16200 h 21600"/>
                <a:gd name="T30" fmla="*/ 675 w 21600"/>
                <a:gd name="T31" fmla="*/ 16200 h 21600"/>
                <a:gd name="T32" fmla="*/ 675 w 21600"/>
                <a:gd name="T33" fmla="*/ 5400 h 21600"/>
                <a:gd name="T34" fmla="*/ 0 w 21600"/>
                <a:gd name="T35" fmla="*/ 5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2901358">
              <a:off x="1789" y="1646"/>
              <a:ext cx="589" cy="408"/>
            </a:xfrm>
            <a:custGeom>
              <a:avLst/>
              <a:gdLst>
                <a:gd name="T0" fmla="*/ 16200 w 21600"/>
                <a:gd name="T1" fmla="*/ 0 h 21600"/>
                <a:gd name="T2" fmla="*/ 16200 w 21600"/>
                <a:gd name="T3" fmla="*/ 5400 h 21600"/>
                <a:gd name="T4" fmla="*/ 3375 w 21600"/>
                <a:gd name="T5" fmla="*/ 5400 h 21600"/>
                <a:gd name="T6" fmla="*/ 3375 w 21600"/>
                <a:gd name="T7" fmla="*/ 16200 h 21600"/>
                <a:gd name="T8" fmla="*/ 16200 w 21600"/>
                <a:gd name="T9" fmla="*/ 16200 h 21600"/>
                <a:gd name="T10" fmla="*/ 16200 w 21600"/>
                <a:gd name="T11" fmla="*/ 21600 h 21600"/>
                <a:gd name="T12" fmla="*/ 21600 w 21600"/>
                <a:gd name="T13" fmla="*/ 10800 h 21600"/>
                <a:gd name="T14" fmla="*/ 16200 w 21600"/>
                <a:gd name="T15" fmla="*/ 0 h 21600"/>
                <a:gd name="T16" fmla="*/ 1350 w 21600"/>
                <a:gd name="T17" fmla="*/ 5400 h 21600"/>
                <a:gd name="T18" fmla="*/ 1350 w 21600"/>
                <a:gd name="T19" fmla="*/ 16200 h 21600"/>
                <a:gd name="T20" fmla="*/ 2700 w 21600"/>
                <a:gd name="T21" fmla="*/ 16200 h 21600"/>
                <a:gd name="T22" fmla="*/ 2700 w 21600"/>
                <a:gd name="T23" fmla="*/ 5400 h 21600"/>
                <a:gd name="T24" fmla="*/ 1350 w 21600"/>
                <a:gd name="T25" fmla="*/ 5400 h 21600"/>
                <a:gd name="T26" fmla="*/ 0 w 21600"/>
                <a:gd name="T27" fmla="*/ 5400 h 21600"/>
                <a:gd name="T28" fmla="*/ 0 w 21600"/>
                <a:gd name="T29" fmla="*/ 16200 h 21600"/>
                <a:gd name="T30" fmla="*/ 675 w 21600"/>
                <a:gd name="T31" fmla="*/ 16200 h 21600"/>
                <a:gd name="T32" fmla="*/ 675 w 21600"/>
                <a:gd name="T33" fmla="*/ 5400 h 21600"/>
                <a:gd name="T34" fmla="*/ 0 w 21600"/>
                <a:gd name="T35" fmla="*/ 5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1140" y="1225"/>
              <a:ext cx="597" cy="1134"/>
            </a:xfrm>
            <a:custGeom>
              <a:avLst/>
              <a:gdLst>
                <a:gd name="T0" fmla="*/ 7 w 597"/>
                <a:gd name="T1" fmla="*/ 0 h 1134"/>
                <a:gd name="T2" fmla="*/ 98 w 597"/>
                <a:gd name="T3" fmla="*/ 681 h 1134"/>
                <a:gd name="T4" fmla="*/ 597 w 597"/>
                <a:gd name="T5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7" h="1134">
                  <a:moveTo>
                    <a:pt x="7" y="0"/>
                  </a:moveTo>
                  <a:cubicBezTo>
                    <a:pt x="3" y="246"/>
                    <a:pt x="0" y="492"/>
                    <a:pt x="98" y="681"/>
                  </a:cubicBezTo>
                  <a:cubicBezTo>
                    <a:pt x="196" y="870"/>
                    <a:pt x="396" y="1002"/>
                    <a:pt x="597" y="11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10"/>
            <p:cNvSpPr>
              <a:spLocks noChangeArrowheads="1"/>
            </p:cNvSpPr>
            <p:nvPr/>
          </p:nvSpPr>
          <p:spPr bwMode="auto">
            <a:xfrm>
              <a:off x="4150" y="1026"/>
              <a:ext cx="492" cy="1315"/>
            </a:xfrm>
            <a:custGeom>
              <a:avLst/>
              <a:gdLst>
                <a:gd name="T0" fmla="*/ 454 w 492"/>
                <a:gd name="T1" fmla="*/ 0 h 1315"/>
                <a:gd name="T2" fmla="*/ 454 w 492"/>
                <a:gd name="T3" fmla="*/ 544 h 1315"/>
                <a:gd name="T4" fmla="*/ 227 w 492"/>
                <a:gd name="T5" fmla="*/ 1134 h 1315"/>
                <a:gd name="T6" fmla="*/ 0 w 492"/>
                <a:gd name="T7" fmla="*/ 1315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1315">
                  <a:moveTo>
                    <a:pt x="454" y="0"/>
                  </a:moveTo>
                  <a:cubicBezTo>
                    <a:pt x="473" y="177"/>
                    <a:pt x="492" y="355"/>
                    <a:pt x="454" y="544"/>
                  </a:cubicBezTo>
                  <a:cubicBezTo>
                    <a:pt x="416" y="733"/>
                    <a:pt x="303" y="1006"/>
                    <a:pt x="227" y="1134"/>
                  </a:cubicBezTo>
                  <a:cubicBezTo>
                    <a:pt x="151" y="1262"/>
                    <a:pt x="75" y="1288"/>
                    <a:pt x="0" y="13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276395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用例图</a:t>
            </a: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33412"/>
            <a:ext cx="8229600" cy="49212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用例图、类图、序列图之间的关系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先画哪一个图？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三者从不同角度检验彼此、带动彼此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不要沉溺在任何一个图中，单方面深究一个图无法检验出分析和设计的好坏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应迅速推进到下一个图</a:t>
            </a:r>
          </a:p>
        </p:txBody>
      </p:sp>
      <p:pic>
        <p:nvPicPr>
          <p:cNvPr id="5" name="Picture 4" descr="787887_210526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24175"/>
            <a:ext cx="3630612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53050" y="3709988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用例图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70625" y="5229225"/>
            <a:ext cx="87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序列图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240588" y="3709988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1618913570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BCE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Ivar Jacobson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发明的）又称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Robustness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分析法，是在系统分析阶段采用的分析模式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Boundary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Control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Entity</a:t>
            </a:r>
          </a:p>
        </p:txBody>
      </p:sp>
      <p:pic>
        <p:nvPicPr>
          <p:cNvPr id="5" name="Picture 4" descr="Mai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" t="16431" r="8809" b="21118"/>
          <a:stretch/>
        </p:blipFill>
        <p:spPr bwMode="auto">
          <a:xfrm>
            <a:off x="1835695" y="4293096"/>
            <a:ext cx="5616625" cy="1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294806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边界类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边界类用来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隔离系统内部和外部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，负责接收参与者的消息</a:t>
            </a:r>
          </a:p>
          <a:p>
            <a:pPr eaLnBrk="1" hangingPunct="1"/>
            <a:r>
              <a:rPr lang="zh-CN" altLang="en-US" dirty="0"/>
              <a:t>控制类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控制类对应用例，用来控制用例执行期间的复杂运算或者业务逻辑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分析阶段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，通常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针对一个用例生成一个控制类</a:t>
            </a:r>
          </a:p>
          <a:p>
            <a:pPr eaLnBrk="1" hangingPunct="1"/>
            <a:r>
              <a:rPr lang="zh-CN" altLang="en-US" dirty="0"/>
              <a:t>实体类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对应于类图中领域概念中的类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封装了数据结构和数据存储有关的类</a:t>
            </a:r>
          </a:p>
        </p:txBody>
      </p:sp>
    </p:spTree>
    <p:extLst>
      <p:ext uri="{BB962C8B-B14F-4D97-AF65-F5344CB8AC3E}">
        <p14:creationId xmlns:p14="http://schemas.microsoft.com/office/powerpoint/2010/main" val="3252026221"/>
      </p:ext>
    </p:extLst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模式要注意的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项原则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针对每一个用例，可以对应生成一个控制类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参与者对象只能跟边界对象互动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实体对象不能发送消息给边界对象和控制对象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特别情况，如只是对数据进行增加、删除、修改和查询操作也可以不设置控制对象，让边界对象直接发送消息给实体对象，以提高执行速度</a:t>
            </a:r>
          </a:p>
        </p:txBody>
      </p:sp>
    </p:spTree>
    <p:extLst>
      <p:ext uri="{BB962C8B-B14F-4D97-AF65-F5344CB8AC3E}">
        <p14:creationId xmlns:p14="http://schemas.microsoft.com/office/powerpoint/2010/main" val="601640530"/>
      </p:ext>
    </p:extLst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一个用例应该画几个序列图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针对用例的场景（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scenarios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）绘制序列图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通常的做法是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一个场景画一个序列图（老序列图）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新版序列图，一个序列图可以描述多个场景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什么是场景（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去超市买一样东西，拿到商品、结账、离开超市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去超市买一样东西，要买的东西卖光了，离开超市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去超市买一样东西，要买的东西卖光了，买了一个替代品、结账、离开超市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去超市买一样东西，拿到商品后、去结账、发现忘带钱了、把东西放回原处，离开超市</a:t>
            </a:r>
          </a:p>
        </p:txBody>
      </p:sp>
    </p:spTree>
    <p:extLst>
      <p:ext uri="{BB962C8B-B14F-4D97-AF65-F5344CB8AC3E}">
        <p14:creationId xmlns:p14="http://schemas.microsoft.com/office/powerpoint/2010/main" val="1578458151"/>
      </p:ext>
    </p:extLst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7322"/>
            <a:ext cx="8229600" cy="508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1437"/>
            <a:ext cx="8229600" cy="518318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登录”用例有如下场景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用户名和密码正确，登录成功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用户名或密码为空，重新输入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用户名或密码错误，登录失败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次登录失败，出现验证码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用户名和密码正确，未输验证码，提示输入验证码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用户名和密码正确，验证码输入错误，登录失败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次登录失败，提示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分钟后重新尝试登录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......</a:t>
            </a:r>
          </a:p>
        </p:txBody>
      </p:sp>
      <p:pic>
        <p:nvPicPr>
          <p:cNvPr id="5" name="Picture 5" descr="mock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46" y="1556792"/>
            <a:ext cx="267652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97365"/>
      </p:ext>
    </p:extLst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6265862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增加书籍用例序列图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Item 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86307335"/>
      </p:ext>
    </p:extLst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700213"/>
            <a:ext cx="6234112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增加书籍用例序列图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Item 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62000049"/>
      </p:ext>
    </p:extLst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删除书籍用例序列图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Item 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7437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793570"/>
      </p:ext>
    </p:extLst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删除书籍用例序列图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Item 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3238"/>
            <a:ext cx="6048375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335136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交互图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什么是交互图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序列图简介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序列图的组成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用例图、类图、序列图之间的关系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实例：图书馆管理系统的序列图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组合片段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</a:p>
        </p:txBody>
      </p:sp>
    </p:spTree>
    <p:extLst>
      <p:ext uri="{BB962C8B-B14F-4D97-AF65-F5344CB8AC3E}">
        <p14:creationId xmlns:p14="http://schemas.microsoft.com/office/powerpoint/2010/main" val="3982593152"/>
      </p:ext>
    </p:extLst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773238"/>
            <a:ext cx="63436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借书用例序列图（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 Book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89980208"/>
      </p:ext>
    </p:extLst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图书馆管理系统的序列图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还书用例序列图（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Book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773238"/>
            <a:ext cx="62484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66495"/>
      </p:ext>
    </p:extLst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Frame</a:t>
            </a:r>
          </a:p>
        </p:txBody>
      </p:sp>
      <p:pic>
        <p:nvPicPr>
          <p:cNvPr id="4" name="Picture 8" descr="Mai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" t="3882" r="1929" b="2835"/>
          <a:stretch/>
        </p:blipFill>
        <p:spPr bwMode="auto">
          <a:xfrm>
            <a:off x="1115616" y="1196751"/>
            <a:ext cx="7128792" cy="518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337782"/>
      </p:ext>
    </p:extLst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8385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表示循环和分支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一个简单的序列图仅显示用例的一个场景。 可以使用组合片段来描述可能发生在不同场合的变体 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在序列图中，为了表示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分支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这两种行为，引入了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交互片段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区域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操作符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的概念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一个交互片段可以包含多个区域，每个区域拥有一个监护条件和一个复合语句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82819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358973"/>
      </p:ext>
    </p:extLst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操作符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每个交互片段都有一个操作符，操作符决定了交互片段的执行方式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420938"/>
            <a:ext cx="4608512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734869"/>
      </p:ext>
    </p:extLst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59"/>
            <a:ext cx="8229600" cy="525586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</a:p>
          <a:p>
            <a:pPr lvl="1" eaLnBrk="1" hangingPunct="1"/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包含一个可能发生或可能不发生的序列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，可以在临界条件中指定序列发生的条件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564904"/>
            <a:ext cx="5903912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457547"/>
      </p:ext>
    </p:extLst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61"/>
            <a:ext cx="8229600" cy="52558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可以在每个片段中设置一个临界条件来指示该片段可以运行的条件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的指示其他任何临界条件都不为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时应运行的片段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如果所有临界条件都为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并且没有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，则不执行任何片段  </a:t>
            </a:r>
          </a:p>
        </p:txBody>
      </p:sp>
    </p:spTree>
    <p:extLst>
      <p:ext uri="{BB962C8B-B14F-4D97-AF65-F5344CB8AC3E}">
        <p14:creationId xmlns:p14="http://schemas.microsoft.com/office/powerpoint/2010/main" val="2639682961"/>
      </p:ext>
    </p:extLst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59"/>
            <a:ext cx="8229600" cy="525586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片段重复一定次数，可以在临界条件中指示片段重复的条件</a:t>
            </a:r>
          </a:p>
        </p:txBody>
      </p:sp>
    </p:spTree>
    <p:extLst>
      <p:ext uri="{BB962C8B-B14F-4D97-AF65-F5344CB8AC3E}">
        <p14:creationId xmlns:p14="http://schemas.microsoft.com/office/powerpoint/2010/main" val="2136438744"/>
      </p:ext>
    </p:extLst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59"/>
            <a:ext cx="8229600" cy="525586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如果执行此片段，则放弃序列的其余部分，可以使用临界来指示发生中断的条件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6048375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851180"/>
      </p:ext>
    </p:extLst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59"/>
            <a:ext cx="8229600" cy="525586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并行处理，片段中的事件可以交错</a:t>
            </a:r>
          </a:p>
        </p:txBody>
      </p:sp>
      <p:pic>
        <p:nvPicPr>
          <p:cNvPr id="5" name="Picture 5" descr="图 17: oven 是并行做两个任务的对象实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76475"/>
            <a:ext cx="58388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010827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什么是交互图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5"/>
            <a:ext cx="8229600" cy="511184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交互图是描述系统中</a:t>
            </a:r>
            <a:r>
              <a:rPr lang="zh-CN" altLang="en-US" dirty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对象之间通过消息通信的图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UML1.5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中交互图包括：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序列图（也称时序图、顺序图）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协作图（也称通信图）</a:t>
            </a:r>
          </a:p>
        </p:txBody>
      </p:sp>
    </p:spTree>
    <p:extLst>
      <p:ext uri="{BB962C8B-B14F-4D97-AF65-F5344CB8AC3E}">
        <p14:creationId xmlns:p14="http://schemas.microsoft.com/office/powerpoint/2010/main" val="2154087828"/>
      </p:ext>
    </p:extLst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61"/>
            <a:ext cx="8229600" cy="52558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指示此片段中的消息不得与其他消息交错，通常是一些原子性操作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6307568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226634"/>
      </p:ext>
    </p:extLst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组合片段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61"/>
            <a:ext cx="8362950" cy="52558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用来在一个交互图中，引用其他的交互图</a:t>
            </a:r>
          </a:p>
        </p:txBody>
      </p:sp>
      <p:pic>
        <p:nvPicPr>
          <p:cNvPr id="5" name="Picture 18" descr="图 11: 一个引用两个不同序列图的序列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62174"/>
            <a:ext cx="61912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510029"/>
      </p:ext>
    </p:extLst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什么是协作图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协作图也称为通信图，它描述了系统中，对象间通过消息进行的交互，强调了对象在交互行为中承担的角色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t="4347" r="3566" b="23930"/>
          <a:stretch/>
        </p:blipFill>
        <p:spPr bwMode="auto">
          <a:xfrm>
            <a:off x="899592" y="3068959"/>
            <a:ext cx="7632848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2045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协作图的组成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协作图包含了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Message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7491340"/>
      </p:ext>
    </p:extLst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增加书籍用例协作图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Item 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17725"/>
            <a:ext cx="777716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132784"/>
      </p:ext>
    </p:extLst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增加书籍用例协作图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Item 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9" y="2133600"/>
            <a:ext cx="835342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055841"/>
      </p:ext>
    </p:extLst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删除书籍用例协作图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Item 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351837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996171"/>
      </p:ext>
    </p:extLst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删除书籍用例协作图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Item 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988840"/>
            <a:ext cx="7993062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950662"/>
      </p:ext>
    </p:extLst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借书用例协作图（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 Book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" y="2060848"/>
            <a:ext cx="7704137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768736"/>
      </p:ext>
    </p:extLst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图书馆管理系统的协作图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还书用例协作图（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Book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832"/>
            <a:ext cx="80645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970174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序列图简介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序列图用来描述系统中</a:t>
            </a:r>
            <a:r>
              <a:rPr lang="zh-CN" altLang="en-US" dirty="0">
                <a:solidFill>
                  <a:srgbClr val="66CCFF"/>
                </a:solidFill>
              </a:rPr>
              <a:t>对象间通过消息进行交互</a:t>
            </a:r>
            <a:r>
              <a:rPr lang="zh-CN" altLang="en-US" dirty="0"/>
              <a:t>，它强调消息在</a:t>
            </a:r>
            <a:r>
              <a:rPr lang="zh-CN" altLang="en-US" dirty="0">
                <a:solidFill>
                  <a:srgbClr val="66CCFF"/>
                </a:solidFill>
              </a:rPr>
              <a:t>时间轴上的先后顺序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纵轴是时间轴，时间沿竖线向下延伸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横轴代表了在交互中的各独立的对象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52" y="2780928"/>
            <a:ext cx="6553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039950"/>
      </p:ext>
    </p:extLst>
  </p:cSld>
  <p:clrMapOvr>
    <a:masterClrMapping/>
  </p:clrMapOvr>
  <p:transition spd="med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序列图与协作图的互换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82233"/>
            <a:ext cx="8229600" cy="514239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序列图与协作图都表示对象之间的交互作用，只是它们的侧重点有所不同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序列图描述了交互过程中的时间顺序，但没有明确地表达对象之间的关系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协作图描述了对象之间的关系，但时间顺序必须从顺序号获得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两种图的语义是等价的，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可以从一种形式的图转换成另一种形式的图，而不丢失任何信息</a:t>
            </a:r>
          </a:p>
        </p:txBody>
      </p:sp>
    </p:spTree>
    <p:extLst>
      <p:ext uri="{BB962C8B-B14F-4D97-AF65-F5344CB8AC3E}">
        <p14:creationId xmlns:p14="http://schemas.microsoft.com/office/powerpoint/2010/main" val="1961465401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序列图简介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9"/>
            <a:ext cx="8229600" cy="518385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序列图的作用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序列图常用来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描述用例的实现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，它表明了由哪些对象通过消息相互协作来实现用例的功能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在序列图中标识了消息发生交互的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先后顺序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明确类的职责</a:t>
            </a:r>
          </a:p>
        </p:txBody>
      </p:sp>
    </p:spTree>
    <p:extLst>
      <p:ext uri="{BB962C8B-B14F-4D97-AF65-F5344CB8AC3E}">
        <p14:creationId xmlns:p14="http://schemas.microsoft.com/office/powerpoint/2010/main" val="4066390494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序列图简介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7"/>
            <a:ext cx="8218488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图的比较</a:t>
            </a:r>
          </a:p>
        </p:txBody>
      </p:sp>
      <p:graphicFrame>
        <p:nvGraphicFramePr>
          <p:cNvPr id="5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063368"/>
              </p:ext>
            </p:extLst>
          </p:nvPr>
        </p:nvGraphicFramePr>
        <p:xfrm>
          <a:off x="755650" y="2205038"/>
          <a:ext cx="7632700" cy="3095626"/>
        </p:xfrm>
        <a:graphic>
          <a:graphicData uri="http://schemas.openxmlformats.org/drawingml/2006/table">
            <a:tbl>
              <a:tblPr/>
              <a:tblGrid>
                <a:gridCol w="254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用例图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序列图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动态行为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（系统外在行为）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静态结构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（系统内在结构）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动态行为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（系统内在行为）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参与者、用例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包含、扩展、泛化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依赖、关联、泛化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消息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用例描述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事务模式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BCE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业务流程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领域概念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概念与流程的关联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86719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4" descr="M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779588"/>
            <a:ext cx="65532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34405"/>
            <a:ext cx="8229600" cy="49113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序列图的组成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7"/>
            <a:ext cx="8229600" cy="51838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序列图主要包含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生命线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激活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7743825" y="1111250"/>
            <a:ext cx="914400" cy="401638"/>
          </a:xfrm>
          <a:prstGeom prst="borderCallout1">
            <a:avLst>
              <a:gd name="adj1" fmla="val 28458"/>
              <a:gd name="adj2" fmla="val -8333"/>
              <a:gd name="adj3" fmla="val 243477"/>
              <a:gd name="adj4" fmla="val -55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7553325" y="5495925"/>
            <a:ext cx="914400" cy="401638"/>
          </a:xfrm>
          <a:prstGeom prst="borderCallout1">
            <a:avLst>
              <a:gd name="adj1" fmla="val 28458"/>
              <a:gd name="adj2" fmla="val -8333"/>
              <a:gd name="adj3" fmla="val 33597"/>
              <a:gd name="adj4" fmla="val -7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生命线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5727700" y="5876925"/>
            <a:ext cx="914400" cy="401638"/>
          </a:xfrm>
          <a:prstGeom prst="borderCallout1">
            <a:avLst>
              <a:gd name="adj1" fmla="val 28458"/>
              <a:gd name="adj2" fmla="val -8333"/>
              <a:gd name="adj3" fmla="val -172727"/>
              <a:gd name="adj4" fmla="val -16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1116013" y="4545013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19366"/>
              <a:gd name="adj4" fmla="val 204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激活</a:t>
            </a:r>
          </a:p>
        </p:txBody>
      </p:sp>
    </p:spTree>
    <p:extLst>
      <p:ext uri="{BB962C8B-B14F-4D97-AF65-F5344CB8AC3E}">
        <p14:creationId xmlns:p14="http://schemas.microsoft.com/office/powerpoint/2010/main" val="2360410108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939928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：交互图（时序图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协作图）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04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序列图的组成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511184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对象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将对象置于序列图顶部意味着在交互开始的时候对象就已经存在了</a:t>
            </a:r>
          </a:p>
          <a:p>
            <a:pPr lvl="1" eaLnBrk="1" hangingPunct="1"/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如果对象位置不在顶部，那么表示对象是在交互的过程中被创建的</a:t>
            </a:r>
          </a:p>
          <a:p>
            <a:pPr eaLnBrk="1" hangingPunct="1"/>
            <a:r>
              <a:rPr lang="zh-CN" altLang="en-US" dirty="0"/>
              <a:t>对象的名称</a:t>
            </a:r>
          </a:p>
          <a:p>
            <a:pPr lvl="1" eaLnBrk="1" hangingPunct="1"/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对象名</a:t>
            </a:r>
            <a:r>
              <a:rPr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类名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292600"/>
            <a:ext cx="2376488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384656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2634</Words>
  <Application>Microsoft Office PowerPoint</Application>
  <PresentationFormat>全屏显示(4:3)</PresentationFormat>
  <Paragraphs>400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黑体</vt:lpstr>
      <vt:lpstr>华文新魏</vt:lpstr>
      <vt:lpstr>华文行楷</vt:lpstr>
      <vt:lpstr>楷体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田 田雪洋</cp:lastModifiedBy>
  <cp:revision>102</cp:revision>
  <dcterms:modified xsi:type="dcterms:W3CDTF">2021-11-15T06:46:31Z</dcterms:modified>
</cp:coreProperties>
</file>