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618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2" r:id="rId25"/>
    <p:sldId id="613" r:id="rId26"/>
    <p:sldId id="615" r:id="rId27"/>
    <p:sldId id="617" r:id="rId28"/>
    <p:sldId id="614" r:id="rId29"/>
    <p:sldId id="616" r:id="rId3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AFF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2801" autoAdjust="0"/>
  </p:normalViewPr>
  <p:slideViewPr>
    <p:cSldViewPr>
      <p:cViewPr varScale="1">
        <p:scale>
          <a:sx n="80" d="100"/>
          <a:sy n="80" d="100"/>
        </p:scale>
        <p:origin x="182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20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2021/12/23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379585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87663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74625"/>
            <a:ext cx="8418513" cy="5883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524761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5-SHJD&#25991;&#20214;-&#30446;&#24405;&#20998;&#24067;&#22270;.doc" TargetMode="External"/><Relationship Id="rId3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2-SHJD&#25968;&#25454;&#32467;&#26500;&#35828;&#26126;.doc" TargetMode="External"/><Relationship Id="rId7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4-SHJD&#25968;&#25454;&#24211;&#20851;&#31995;&#34920;.doc" TargetMode="External"/><Relationship Id="rId2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1-SHJD&#25968;&#25454;&#36923;&#36753;&#27969;&#31243;.doc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04-&#38468;&#20214;0-&#12298;&#35777;&#21048;&#19994;&#20107;&#21518;&#30417;&#30563;&#12299;&#20998;&#26512;&#35774;&#35745;&#25991;&#26723;/03-SHJD&#21151;&#33021;&#27169;&#22359;&#20998;&#24067;&#34920;.doc" TargetMode="External"/><Relationship Id="rId5" Type="http://schemas.openxmlformats.org/officeDocument/2006/relationships/hyperlink" Target="09-1-&#12298;&#36719;&#20214;&#36807;&#31243;&#19982;&#24037;&#20855;&#12299;-&#32467;&#26500;&#21270;&#35774;&#35745;-&#26696;&#20363;&#12298;&#35777;&#21048;&#19994;&#20107;&#21518;&#30417;&#30563;&#31995;&#32479;&#12299;&#20998;&#26512;&#35774;&#35745;&#25991;&#26723;/03-SHJD&#21151;&#33021;&#27169;&#22359;&#20998;&#24067;&#34920;.doc" TargetMode="External"/><Relationship Id="rId4" Type="http://schemas.openxmlformats.org/officeDocument/2006/relationships/hyperlink" Target="04-&#38468;&#20214;0-&#12298;&#35777;&#21048;&#19994;&#20107;&#21518;&#30417;&#30563;&#12299;&#20998;&#26512;&#35774;&#35745;&#25991;&#26723;/02-SHJD&#25968;&#25454;&#32467;&#26500;&#35828;&#26126;.do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lang="en-US" altLang="zh-CN" b="1" dirty="0">
                <a:solidFill>
                  <a:srgbClr val="3333CC"/>
                </a:solidFill>
                <a:ea typeface="华文行楷" panose="02010800040101010101" pitchFamily="2" charset="-122"/>
              </a:rPr>
              <a:t>11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4271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84784"/>
            <a:ext cx="7686675" cy="4536504"/>
          </a:xfrm>
        </p:spPr>
        <p:txBody>
          <a:bodyPr/>
          <a:lstStyle/>
          <a:p>
            <a:r>
              <a:rPr kumimoji="0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转换分析方法</a:t>
            </a:r>
            <a:endParaRPr kumimoji="0"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“处理”对输入到输出的转换（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I-P-O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结构图包括输入子树、计算子树和输出子树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用数据流图片断作为输入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事务分析方法</a:t>
            </a:r>
            <a:endParaRPr kumimoji="0"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含有“处理”分支的情况</a:t>
            </a: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某“处理”对输入数据流进行分析，根据分析结果选择不同的“处理”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700" b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</a:p>
        </p:txBody>
      </p:sp>
    </p:spTree>
    <p:extLst>
      <p:ext uri="{BB962C8B-B14F-4D97-AF65-F5344CB8AC3E}">
        <p14:creationId xmlns:p14="http://schemas.microsoft.com/office/powerpoint/2010/main" val="23970201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25947" y="6237312"/>
            <a:ext cx="7772400" cy="4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0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创建新订单”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片断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2"/>
          <a:stretch/>
        </p:blipFill>
        <p:spPr bwMode="auto">
          <a:xfrm>
            <a:off x="429891" y="1340768"/>
            <a:ext cx="8164513" cy="467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结构图的创建方法（存疑）</a:t>
            </a:r>
          </a:p>
        </p:txBody>
      </p:sp>
    </p:spTree>
    <p:extLst>
      <p:ext uri="{BB962C8B-B14F-4D97-AF65-F5344CB8AC3E}">
        <p14:creationId xmlns:p14="http://schemas.microsoft.com/office/powerpoint/2010/main" val="41685352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2"/>
          <a:stretch/>
        </p:blipFill>
        <p:spPr bwMode="auto">
          <a:xfrm>
            <a:off x="1752599" y="1066750"/>
            <a:ext cx="5927725" cy="531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740619" y="6453336"/>
            <a:ext cx="5927725" cy="31680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“创建新订单” </a:t>
            </a:r>
            <a:r>
              <a:rPr lang="en-US" altLang="zh-CN" sz="2000" b="1" dirty="0">
                <a:solidFill>
                  <a:srgbClr val="C00000"/>
                </a:solidFill>
              </a:rPr>
              <a:t>DFD</a:t>
            </a:r>
            <a:r>
              <a:rPr lang="zh-CN" altLang="en-US" sz="2000" b="1" dirty="0">
                <a:solidFill>
                  <a:srgbClr val="C00000"/>
                </a:solidFill>
              </a:rPr>
              <a:t>的分解图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</a:t>
            </a:r>
          </a:p>
        </p:txBody>
      </p:sp>
    </p:spTree>
    <p:extLst>
      <p:ext uri="{BB962C8B-B14F-4D97-AF65-F5344CB8AC3E}">
        <p14:creationId xmlns:p14="http://schemas.microsoft.com/office/powerpoint/2010/main" val="41197446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5494" y="548680"/>
            <a:ext cx="6292850" cy="6154737"/>
            <a:chOff x="1292225" y="611188"/>
            <a:chExt cx="6292850" cy="6154737"/>
          </a:xfrm>
        </p:grpSpPr>
        <p:pic>
          <p:nvPicPr>
            <p:cNvPr id="9830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225" y="611188"/>
              <a:ext cx="6292850" cy="6154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308" name="Rectangle 4"/>
            <p:cNvSpPr>
              <a:spLocks noChangeArrowheads="1"/>
            </p:cNvSpPr>
            <p:nvPr/>
          </p:nvSpPr>
          <p:spPr bwMode="auto">
            <a:xfrm>
              <a:off x="1447800" y="4019550"/>
              <a:ext cx="1103313" cy="42545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</a:rPr>
                <a:t>输入数据流</a:t>
              </a:r>
              <a:endParaRPr lang="en-US" altLang="zh-CN" sz="1400" b="1" dirty="0">
                <a:ea typeface="宋体" panose="02010600030101010101" pitchFamily="2" charset="-122"/>
              </a:endParaRPr>
            </a:p>
          </p:txBody>
        </p:sp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5219700" y="3992563"/>
              <a:ext cx="1103313" cy="42545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</a:rPr>
                <a:t>输出数据流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3041650" y="4314825"/>
              <a:ext cx="1617663" cy="347663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</a:rPr>
                <a:t>中枢转化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868292" y="6021288"/>
            <a:ext cx="432048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400" b="1" i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400" b="1" i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创建新订单”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r>
              <a:rPr lang="zh-CN" altLang="en-US" sz="24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的重组</a:t>
            </a:r>
            <a:endParaRPr lang="en-US" altLang="zh-CN" sz="24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600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83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81138"/>
            <a:ext cx="8004175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40619" y="6453336"/>
            <a:ext cx="5927725" cy="31680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“创建新订单” 模块的结构图</a:t>
            </a:r>
          </a:p>
        </p:txBody>
      </p:sp>
    </p:spTree>
    <p:extLst>
      <p:ext uri="{BB962C8B-B14F-4D97-AF65-F5344CB8AC3E}">
        <p14:creationId xmlns:p14="http://schemas.microsoft.com/office/powerpoint/2010/main" val="34949475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7" y="2435225"/>
            <a:ext cx="8512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9"/>
          <p:cNvSpPr>
            <a:spLocks noChangeArrowheads="1"/>
          </p:cNvSpPr>
          <p:nvPr/>
        </p:nvSpPr>
        <p:spPr bwMode="auto">
          <a:xfrm>
            <a:off x="1892300" y="5711825"/>
            <a:ext cx="5322888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事务型与变换型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结构图转换示例</a:t>
            </a:r>
          </a:p>
        </p:txBody>
      </p:sp>
      <p:sp>
        <p:nvSpPr>
          <p:cNvPr id="1009674" name="Oval 10"/>
          <p:cNvSpPr>
            <a:spLocks noChangeArrowheads="1"/>
          </p:cNvSpPr>
          <p:nvPr/>
        </p:nvSpPr>
        <p:spPr bwMode="auto">
          <a:xfrm>
            <a:off x="1400497" y="2249488"/>
            <a:ext cx="2452687" cy="317817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9675" name="Oval 11"/>
          <p:cNvSpPr>
            <a:spLocks noChangeArrowheads="1"/>
          </p:cNvSpPr>
          <p:nvPr/>
        </p:nvSpPr>
        <p:spPr bwMode="auto">
          <a:xfrm>
            <a:off x="4027809" y="2414588"/>
            <a:ext cx="2308225" cy="293052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9677" name="AutoShape 13"/>
          <p:cNvSpPr>
            <a:spLocks noChangeArrowheads="1"/>
          </p:cNvSpPr>
          <p:nvPr/>
        </p:nvSpPr>
        <p:spPr bwMode="auto">
          <a:xfrm>
            <a:off x="3970659" y="1524000"/>
            <a:ext cx="1798638" cy="538163"/>
          </a:xfrm>
          <a:prstGeom prst="wedgeRoundRectCallout">
            <a:avLst>
              <a:gd name="adj1" fmla="val -76301"/>
              <a:gd name="adj2" fmla="val 16062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事务型</a:t>
            </a:r>
          </a:p>
        </p:txBody>
      </p:sp>
      <p:sp>
        <p:nvSpPr>
          <p:cNvPr id="1009678" name="AutoShape 14"/>
          <p:cNvSpPr>
            <a:spLocks noChangeArrowheads="1"/>
          </p:cNvSpPr>
          <p:nvPr/>
        </p:nvSpPr>
        <p:spPr bwMode="auto">
          <a:xfrm>
            <a:off x="6428109" y="1412875"/>
            <a:ext cx="2176463" cy="538163"/>
          </a:xfrm>
          <a:prstGeom prst="wedgeRoundRectCallout">
            <a:avLst>
              <a:gd name="adj1" fmla="val -69769"/>
              <a:gd name="adj2" fmla="val 20368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复杂变换型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20784822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00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00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  <p:bldP spid="1009674" grpId="0" animBg="1"/>
      <p:bldP spid="1009675" grpId="0" animBg="1"/>
      <p:bldP spid="1009677" grpId="0" animBg="1"/>
      <p:bldP spid="1009678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6" name="Picture 8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0" y="1103138"/>
            <a:ext cx="8789988" cy="571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7"/>
          <p:cNvSpPr>
            <a:spLocks noChangeArrowheads="1"/>
          </p:cNvSpPr>
          <p:nvPr/>
        </p:nvSpPr>
        <p:spPr bwMode="auto">
          <a:xfrm>
            <a:off x="4518694" y="6165304"/>
            <a:ext cx="4574506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事务型与变换型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结构图转换示例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19120328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1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404" name="Picture 10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36"/>
          <a:stretch>
            <a:fillRect/>
          </a:stretch>
        </p:blipFill>
        <p:spPr bwMode="auto">
          <a:xfrm>
            <a:off x="85725" y="2043113"/>
            <a:ext cx="8985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22730536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428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59"/>
          <a:stretch>
            <a:fillRect/>
          </a:stretch>
        </p:blipFill>
        <p:spPr bwMode="auto">
          <a:xfrm>
            <a:off x="85725" y="2043113"/>
            <a:ext cx="89852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41214138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4452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59"/>
          <a:stretch>
            <a:fillRect/>
          </a:stretch>
        </p:blipFill>
        <p:spPr bwMode="auto">
          <a:xfrm>
            <a:off x="85725" y="2043113"/>
            <a:ext cx="89852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90488" y="3432175"/>
            <a:ext cx="8985250" cy="2978150"/>
            <a:chOff x="90488" y="3432175"/>
            <a:chExt cx="8985250" cy="2978150"/>
          </a:xfrm>
        </p:grpSpPr>
        <p:pic>
          <p:nvPicPr>
            <p:cNvPr id="104453" name="Picture 6" descr="04-06附件-DFDtoSC的形式化方法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34" b="52058"/>
            <a:stretch>
              <a:fillRect/>
            </a:stretch>
          </p:blipFill>
          <p:spPr bwMode="auto">
            <a:xfrm>
              <a:off x="90488" y="3432175"/>
              <a:ext cx="898525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54" name="Picture 7" descr="04-06附件-DFDtoSC的形式化方法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53" t="22537" r="14755" b="73799"/>
            <a:stretch>
              <a:fillRect/>
            </a:stretch>
          </p:blipFill>
          <p:spPr bwMode="auto">
            <a:xfrm>
              <a:off x="3276600" y="3697288"/>
              <a:ext cx="207963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  <a:endParaRPr kumimoji="0" lang="en-US" altLang="zh-CN" sz="30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扇出度：箭头指出个数 扇入度：箭头指入个数</a:t>
            </a:r>
          </a:p>
        </p:txBody>
      </p:sp>
    </p:spTree>
    <p:extLst>
      <p:ext uri="{BB962C8B-B14F-4D97-AF65-F5344CB8AC3E}">
        <p14:creationId xmlns:p14="http://schemas.microsoft.com/office/powerpoint/2010/main" val="14716720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196752"/>
            <a:ext cx="6984776" cy="511256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结构化的系统设计主要考虑：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模块的层次化</a:t>
            </a: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模块之间的接口</a:t>
            </a: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数据库设计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用户界面设计</a:t>
            </a:r>
            <a:endParaRPr lang="en-US" altLang="zh-CN" sz="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为每个模块设计内部逻辑</a:t>
            </a:r>
            <a:endParaRPr lang="en-US" altLang="zh-CN" sz="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采用自顶向下的方法进行设计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具有系统自动化边界的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</a:p>
          <a:p>
            <a:pPr lvl="1"/>
            <a:r>
              <a:rPr lang="zh-CN" altLang="en-US" sz="20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结构图</a:t>
            </a:r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结构化设计的内容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54508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5476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3" b="37547"/>
          <a:stretch>
            <a:fillRect/>
          </a:stretch>
        </p:blipFill>
        <p:spPr bwMode="auto">
          <a:xfrm>
            <a:off x="85725" y="2012057"/>
            <a:ext cx="89852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25710257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467544" y="1124744"/>
            <a:ext cx="5326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复杂变换型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6500" name="Picture 5" descr="04-06附件-DFDtoSC的形式化方法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3" b="7208"/>
          <a:stretch>
            <a:fillRect/>
          </a:stretch>
        </p:blipFill>
        <p:spPr bwMode="auto">
          <a:xfrm>
            <a:off x="1316" y="1121334"/>
            <a:ext cx="9142683" cy="571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23942101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67544" y="1124744"/>
            <a:ext cx="4564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7524" name="Picture 5" descr="04-06附件-DFDtoSC的形式化方法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94"/>
          <a:stretch>
            <a:fillRect/>
          </a:stretch>
        </p:blipFill>
        <p:spPr bwMode="auto">
          <a:xfrm>
            <a:off x="0" y="2060848"/>
            <a:ext cx="91440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</p:spTree>
    <p:extLst>
      <p:ext uri="{BB962C8B-B14F-4D97-AF65-F5344CB8AC3E}">
        <p14:creationId xmlns:p14="http://schemas.microsoft.com/office/powerpoint/2010/main" val="1941009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7544" y="1124744"/>
            <a:ext cx="4564062" cy="512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事务型</a:t>
            </a:r>
            <a:r>
              <a:rPr kumimoji="0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DFD→</a:t>
            </a:r>
            <a:r>
              <a:rPr kumimoji="0"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系统结构图转换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 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-- DFD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到系统结构图转换的基本模式</a:t>
            </a:r>
          </a:p>
        </p:txBody>
      </p:sp>
      <p:pic>
        <p:nvPicPr>
          <p:cNvPr id="108548" name="Picture 4" descr="04-06附件-DFDtoSC的形式化方法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b="4446"/>
          <a:stretch>
            <a:fillRect/>
          </a:stretch>
        </p:blipFill>
        <p:spPr bwMode="auto">
          <a:xfrm>
            <a:off x="0" y="-8012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1638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273175" y="1584325"/>
            <a:ext cx="6583363" cy="623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en-US" sz="24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证券业事后监督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系统》需求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30369189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  <p:pic>
        <p:nvPicPr>
          <p:cNvPr id="111622" name="Picture 6" descr="04-07附件-结构化分析设计例子-证券业事后监督系统拓扑草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t="6169" r="11949" b="3432"/>
          <a:stretch>
            <a:fillRect/>
          </a:stretch>
        </p:blipFill>
        <p:spPr bwMode="auto">
          <a:xfrm>
            <a:off x="0" y="0"/>
            <a:ext cx="9144000" cy="681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9679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273175" y="1584325"/>
            <a:ext cx="6583363" cy="623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en-US" sz="24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证券业事后监督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分析与设计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20438595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273175" y="1584325"/>
            <a:ext cx="6583363" cy="6238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marL="358775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证券业事后监督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分析与设计</a:t>
            </a:r>
          </a:p>
        </p:txBody>
      </p:sp>
      <p:pic>
        <p:nvPicPr>
          <p:cNvPr id="11367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08112"/>
            <a:ext cx="9101339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结构化设计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20913000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103313" y="1111250"/>
            <a:ext cx="6923087" cy="1355725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公司负责人愿景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，即通过事后监督系统能够：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及时发现日常工作差错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防止营业部内部违法犯罪                （业务需求）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73150" y="2671763"/>
            <a:ext cx="6953250" cy="19431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事后监督系统目标（愿景分解）：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监督营业部日常资金存取安全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监督证券交易环节准确无误、无违规操作</a:t>
            </a:r>
            <a:endParaRPr lang="en-US" altLang="zh-CN" sz="20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监督营业部清算环节无差错、无违法犯罪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3150" y="4784725"/>
            <a:ext cx="6953250" cy="1819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差错：</a:t>
            </a:r>
            <a:r>
              <a: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资金存取、交易委托、清算数据等</a:t>
            </a:r>
            <a:endParaRPr lang="en-US" altLang="zh-CN" sz="200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违规违法：</a:t>
            </a:r>
            <a:r>
              <a: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资金透支、资金转移、透支交易、中签转移、</a:t>
            </a:r>
            <a:endParaRPr lang="en-US" altLang="zh-CN" sz="200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计息克扣、证券余额转移、权益转移等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19676674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7" grpId="0" animBg="1"/>
      <p:bldP spid="8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281956" y="2363564"/>
            <a:ext cx="6596062" cy="34417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file"/>
              </a:rPr>
              <a:t>01-SHJD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file"/>
              </a:rPr>
              <a:t>数据逻辑流程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数据流图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b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/>
              </a:rPr>
              <a:t>02-SHJD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/>
              </a:rPr>
              <a:t>数据结构说明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数据字典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b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 action="ppaction://hlinkfile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 action="ppaction://hlinkfile"/>
              </a:rPr>
              <a:t>03-SHJD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 action="ppaction://hlinkfile"/>
              </a:rPr>
              <a:t>功能模块分布表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结构图建立</a:t>
            </a:r>
            <a:b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 action="ppaction://hlinkfile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 action="ppaction://hlinkfile"/>
              </a:rPr>
              <a:t>04-SHJD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 action="ppaction://hlinkfile"/>
              </a:rPr>
              <a:t>数据库关系表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实体关系图</a:t>
            </a:r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b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05-SHJD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文件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-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 action="ppaction://hlinkfile"/>
              </a:rPr>
              <a:t>目录分布图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部署设计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301006" y="1666652"/>
            <a:ext cx="6583362" cy="6238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marL="358775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358775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358775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358775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8159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12731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17303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2187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en-US" sz="24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证券业事后监督</a:t>
            </a:r>
            <a:r>
              <a:rPr lang="en-US" altLang="zh-CN" sz="24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分析与设计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585093"/>
            <a:ext cx="8424936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结构化分析与设计实例</a:t>
            </a:r>
          </a:p>
        </p:txBody>
      </p:sp>
    </p:spTree>
    <p:extLst>
      <p:ext uri="{BB962C8B-B14F-4D97-AF65-F5344CB8AC3E}">
        <p14:creationId xmlns:p14="http://schemas.microsoft.com/office/powerpoint/2010/main" val="2003600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11"/>
          <p:cNvGrpSpPr>
            <a:grpSpLocks/>
          </p:cNvGrpSpPr>
          <p:nvPr/>
        </p:nvGrpSpPr>
        <p:grpSpPr bwMode="auto">
          <a:xfrm>
            <a:off x="381000" y="1196752"/>
            <a:ext cx="8229600" cy="5184775"/>
            <a:chOff x="240" y="720"/>
            <a:chExt cx="5184" cy="3266"/>
          </a:xfrm>
        </p:grpSpPr>
        <p:pic>
          <p:nvPicPr>
            <p:cNvPr id="880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720"/>
              <a:ext cx="5184" cy="3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069" name="Rectangle 3"/>
            <p:cNvSpPr>
              <a:spLocks noChangeArrowheads="1"/>
            </p:cNvSpPr>
            <p:nvPr/>
          </p:nvSpPr>
          <p:spPr bwMode="auto">
            <a:xfrm>
              <a:off x="405" y="2783"/>
              <a:ext cx="956" cy="349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数据流图</a:t>
              </a:r>
            </a:p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数据字典描述</a:t>
              </a:r>
            </a:p>
          </p:txBody>
        </p:sp>
        <p:sp>
          <p:nvSpPr>
            <p:cNvPr id="88070" name="Rectangle 4"/>
            <p:cNvSpPr>
              <a:spLocks noChangeArrowheads="1"/>
            </p:cNvSpPr>
            <p:nvPr/>
          </p:nvSpPr>
          <p:spPr bwMode="auto">
            <a:xfrm>
              <a:off x="1881" y="2816"/>
              <a:ext cx="956" cy="308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有系统自动化边界</a:t>
              </a:r>
            </a:p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的数据流图</a:t>
              </a:r>
              <a:endParaRPr lang="en-US" altLang="zh-CN" sz="1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1" name="Rectangle 5"/>
            <p:cNvSpPr>
              <a:spLocks noChangeArrowheads="1"/>
            </p:cNvSpPr>
            <p:nvPr/>
          </p:nvSpPr>
          <p:spPr bwMode="auto">
            <a:xfrm>
              <a:off x="4265" y="1720"/>
              <a:ext cx="859" cy="122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chemeClr val="bg2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系统流程图</a:t>
              </a:r>
              <a:endParaRPr lang="en-US" altLang="zh-CN" sz="1200" b="1">
                <a:solidFill>
                  <a:schemeClr val="bg2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2" name="Rectangle 6"/>
            <p:cNvSpPr>
              <a:spLocks noChangeArrowheads="1"/>
            </p:cNvSpPr>
            <p:nvPr/>
          </p:nvSpPr>
          <p:spPr bwMode="auto">
            <a:xfrm>
              <a:off x="4320" y="3107"/>
              <a:ext cx="859" cy="122"/>
            </a:xfrm>
            <a:prstGeom prst="rect">
              <a:avLst/>
            </a:prstGeom>
            <a:solidFill>
              <a:srgbClr val="E7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结构图</a:t>
              </a:r>
              <a:endParaRPr lang="en-US" altLang="zh-CN" sz="1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73" name="Rectangle 7"/>
            <p:cNvSpPr>
              <a:spLocks noChangeArrowheads="1"/>
            </p:cNvSpPr>
            <p:nvPr/>
          </p:nvSpPr>
          <p:spPr bwMode="auto">
            <a:xfrm>
              <a:off x="4289" y="3836"/>
              <a:ext cx="753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200" b="1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伪代码</a:t>
              </a:r>
              <a:endParaRPr lang="en-US" altLang="zh-CN" sz="1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结构化设计模型</a:t>
            </a:r>
          </a:p>
        </p:txBody>
      </p:sp>
    </p:spTree>
    <p:extLst>
      <p:ext uri="{BB962C8B-B14F-4D97-AF65-F5344CB8AC3E}">
        <p14:creationId xmlns:p14="http://schemas.microsoft.com/office/powerpoint/2010/main" val="4532655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543800" cy="4405312"/>
          </a:xfrm>
        </p:spPr>
        <p:txBody>
          <a:bodyPr/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将数据流图划分为手工处理部分和系统能自动完成的部分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程序的处理过程可以在系统边界内部或外部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数据流可以在系统边界内部或外部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穿过系统界线的数据流代表了系统的输入和输出</a:t>
            </a:r>
          </a:p>
          <a:p>
            <a:r>
              <a:rPr kumimoji="0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在最终的系统中，数据流将成为用户界面中的表单、报表、供其他系统使用的数据文件等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85093"/>
            <a:ext cx="8640960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自动化系统边界划分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Automation System Boundary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429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23528" y="585093"/>
            <a:ext cx="8712968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自动化系统边界划分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Automation System Boundary</a:t>
            </a:r>
            <a:r>
              <a:rPr kumimoji="0"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994306" name="Group 2"/>
          <p:cNvGrpSpPr>
            <a:grpSpLocks/>
          </p:cNvGrpSpPr>
          <p:nvPr/>
        </p:nvGrpSpPr>
        <p:grpSpPr bwMode="auto">
          <a:xfrm>
            <a:off x="460375" y="633413"/>
            <a:ext cx="8266113" cy="5962650"/>
            <a:chOff x="154" y="359"/>
            <a:chExt cx="5207" cy="3756"/>
          </a:xfrm>
        </p:grpSpPr>
        <p:pic>
          <p:nvPicPr>
            <p:cNvPr id="901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" y="359"/>
              <a:ext cx="4909" cy="3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118" name="Rectangle 4"/>
            <p:cNvSpPr>
              <a:spLocks noChangeArrowheads="1"/>
            </p:cNvSpPr>
            <p:nvPr/>
          </p:nvSpPr>
          <p:spPr bwMode="auto">
            <a:xfrm>
              <a:off x="154" y="3352"/>
              <a:ext cx="1106" cy="341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部分输入、部分</a:t>
              </a:r>
            </a:p>
            <a:p>
              <a:r>
                <a:rPr lang="zh-CN" altLang="en-US" sz="1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输出的过程</a:t>
              </a:r>
              <a:endParaRPr lang="en-US" altLang="zh-CN" sz="1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19" name="Rectangle 5"/>
            <p:cNvSpPr>
              <a:spLocks noChangeArrowheads="1"/>
            </p:cNvSpPr>
            <p:nvPr/>
          </p:nvSpPr>
          <p:spPr bwMode="auto">
            <a:xfrm>
              <a:off x="928" y="3786"/>
              <a:ext cx="813" cy="195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 b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程序边界</a:t>
              </a:r>
              <a:endParaRPr lang="en-US" altLang="zh-CN" sz="1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0" name="Rectangle 6"/>
            <p:cNvSpPr>
              <a:spLocks noChangeArrowheads="1"/>
            </p:cNvSpPr>
            <p:nvPr/>
          </p:nvSpPr>
          <p:spPr bwMode="auto">
            <a:xfrm>
              <a:off x="3978" y="3632"/>
              <a:ext cx="1383" cy="345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跨过边界的数据流</a:t>
              </a:r>
            </a:p>
            <a:p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是输入</a:t>
              </a:r>
              <a:r>
                <a:rPr lang="en-US" altLang="zh-CN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输出</a:t>
              </a:r>
              <a:endPara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1" name="Rectangle 7"/>
            <p:cNvSpPr>
              <a:spLocks noChangeArrowheads="1"/>
            </p:cNvSpPr>
            <p:nvPr/>
          </p:nvSpPr>
          <p:spPr bwMode="auto">
            <a:xfrm>
              <a:off x="1667" y="500"/>
              <a:ext cx="1014" cy="253"/>
            </a:xfrm>
            <a:prstGeom prst="rect">
              <a:avLst/>
            </a:prstGeom>
            <a:solidFill>
              <a:srgbClr val="F7E7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自动化系统边界</a:t>
              </a:r>
              <a:endPara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2" name="Rectangle 8"/>
            <p:cNvSpPr>
              <a:spLocks noChangeArrowheads="1"/>
            </p:cNvSpPr>
            <p:nvPr/>
          </p:nvSpPr>
          <p:spPr bwMode="auto">
            <a:xfrm>
              <a:off x="3221" y="3425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检查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支票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3" name="Rectangle 9"/>
            <p:cNvSpPr>
              <a:spLocks noChangeArrowheads="1"/>
            </p:cNvSpPr>
            <p:nvPr/>
          </p:nvSpPr>
          <p:spPr bwMode="auto">
            <a:xfrm>
              <a:off x="4777" y="2167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税务局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4" name="Rectangle 10"/>
            <p:cNvSpPr>
              <a:spLocks noChangeArrowheads="1"/>
            </p:cNvSpPr>
            <p:nvPr/>
          </p:nvSpPr>
          <p:spPr bwMode="auto">
            <a:xfrm>
              <a:off x="4762" y="2767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小时工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5" name="Rectangle 11"/>
            <p:cNvSpPr>
              <a:spLocks noChangeArrowheads="1"/>
            </p:cNvSpPr>
            <p:nvPr/>
          </p:nvSpPr>
          <p:spPr bwMode="auto">
            <a:xfrm>
              <a:off x="1176" y="690"/>
              <a:ext cx="373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小时工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126" name="Rectangle 12"/>
            <p:cNvSpPr>
              <a:spLocks noChangeArrowheads="1"/>
            </p:cNvSpPr>
            <p:nvPr/>
          </p:nvSpPr>
          <p:spPr bwMode="auto">
            <a:xfrm>
              <a:off x="2028" y="1184"/>
              <a:ext cx="397" cy="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115" name="Rectangle 14"/>
          <p:cNvSpPr>
            <a:spLocks noChangeArrowheads="1"/>
          </p:cNvSpPr>
          <p:nvPr/>
        </p:nvSpPr>
        <p:spPr bwMode="auto">
          <a:xfrm>
            <a:off x="2811463" y="6564313"/>
            <a:ext cx="40147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带自动化系统边界的</a:t>
            </a:r>
            <a:r>
              <a:rPr lang="en-US" altLang="zh-CN" sz="24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DFD</a:t>
            </a:r>
            <a:endParaRPr lang="en-US" altLang="zh-CN" sz="24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019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0238" y="3128764"/>
            <a:ext cx="7705725" cy="26765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结构图的作用：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通过层次的方法来描述系统每部分的功能和子功能</a:t>
            </a:r>
            <a:endParaRPr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展示计算机程序模块间的联系</a:t>
            </a:r>
            <a:endParaRPr lang="en-US" altLang="zh-CN" sz="2400" b="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639762" y="1628800"/>
            <a:ext cx="7892677" cy="14017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结构图定义：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以模块为基础、以模块间的调用为关联所构成的图称模块结构图，简称结构图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85093"/>
            <a:ext cx="8496944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结构图（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structure chart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465479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  <p:bldP spid="9114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ChangeArrowheads="1"/>
          </p:cNvSpPr>
          <p:nvPr/>
        </p:nvSpPr>
        <p:spPr bwMode="auto">
          <a:xfrm>
            <a:off x="34256" y="2141538"/>
            <a:ext cx="244951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400" b="1" u="sng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结构图符号</a:t>
            </a:r>
            <a:endParaRPr lang="en-US" altLang="zh-CN" sz="2400" u="sng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8405" name="Group 5"/>
          <p:cNvGrpSpPr>
            <a:grpSpLocks/>
          </p:cNvGrpSpPr>
          <p:nvPr/>
        </p:nvGrpSpPr>
        <p:grpSpPr bwMode="auto">
          <a:xfrm>
            <a:off x="3251200" y="1012825"/>
            <a:ext cx="5416550" cy="5791200"/>
            <a:chOff x="2016" y="646"/>
            <a:chExt cx="3412" cy="3648"/>
          </a:xfrm>
        </p:grpSpPr>
        <p:pic>
          <p:nvPicPr>
            <p:cNvPr id="9216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646"/>
              <a:ext cx="3412" cy="3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2219" y="793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2215" y="1348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主模块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211" y="2546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被调用模块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2223" y="3093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重复调用子</a:t>
              </a:r>
            </a:p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模块的主模块</a:t>
              </a:r>
              <a:endParaRPr lang="en-US" altLang="zh-CN" sz="18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4285" y="781"/>
              <a:ext cx="701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500" b="1">
                  <a:ea typeface="宋体" panose="02010600030101010101" pitchFamily="2" charset="-122"/>
                  <a:cs typeface="Times New Roman" panose="02020603050405020304" pitchFamily="18" charset="0"/>
                </a:rPr>
                <a:t>多次被调用的</a:t>
              </a:r>
            </a:p>
            <a:p>
              <a:pPr algn="ctr"/>
              <a:r>
                <a:rPr lang="zh-CN" altLang="en-US" sz="1500" b="1">
                  <a:ea typeface="宋体" panose="02010600030101010101" pitchFamily="2" charset="-122"/>
                  <a:cs typeface="Times New Roman" panose="02020603050405020304" pitchFamily="18" charset="0"/>
                </a:rPr>
                <a:t>子程序模块</a:t>
              </a:r>
              <a:endParaRPr lang="en-US" altLang="zh-CN" sz="15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4297" y="1336"/>
              <a:ext cx="693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主模块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4185" y="2534"/>
              <a:ext cx="935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2000" b="1">
                  <a:ea typeface="宋体" panose="02010600030101010101" pitchFamily="2" charset="-122"/>
                  <a:cs typeface="Times New Roman" panose="02020603050405020304" pitchFamily="18" charset="0"/>
                </a:rPr>
                <a:t>嵌入模块</a:t>
              </a:r>
              <a:endParaRPr lang="en-US" altLang="zh-CN" sz="20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4197" y="3081"/>
              <a:ext cx="935" cy="3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带条件调用的</a:t>
              </a:r>
            </a:p>
            <a:p>
              <a:pPr algn="ctr"/>
              <a:r>
                <a:rPr lang="zh-CN" altLang="en-US" sz="1800" b="1">
                  <a:ea typeface="宋体" panose="02010600030101010101" pitchFamily="2" charset="-122"/>
                  <a:cs typeface="Times New Roman" panose="02020603050405020304" pitchFamily="18" charset="0"/>
                </a:rPr>
                <a:t>主模块</a:t>
              </a:r>
              <a:endParaRPr lang="en-US" altLang="zh-CN" sz="18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2082" y="1855"/>
              <a:ext cx="200" cy="576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控制标志</a:t>
              </a:r>
              <a:endParaRPr lang="en-US" altLang="zh-CN" sz="14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2378" y="1848"/>
              <a:ext cx="225" cy="576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传递的数据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2783" y="1851"/>
              <a:ext cx="225" cy="576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返回的数据</a:t>
              </a:r>
              <a:endParaRPr lang="en-US" altLang="zh-CN" sz="14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23528" y="585093"/>
            <a:ext cx="8496944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结构图（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structure chart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94590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2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77081" y="6417495"/>
            <a:ext cx="7467600" cy="39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结构图示例：工资计算系统的结构图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76200" y="1124744"/>
            <a:ext cx="8978900" cy="5286375"/>
            <a:chOff x="48" y="896"/>
            <a:chExt cx="5656" cy="3330"/>
          </a:xfrm>
        </p:grpSpPr>
        <p:pic>
          <p:nvPicPr>
            <p:cNvPr id="9318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896"/>
              <a:ext cx="5656" cy="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189" name="Rectangle 5"/>
            <p:cNvSpPr>
              <a:spLocks noChangeArrowheads="1"/>
            </p:cNvSpPr>
            <p:nvPr/>
          </p:nvSpPr>
          <p:spPr bwMode="auto">
            <a:xfrm>
              <a:off x="2661" y="990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计算工资</a:t>
              </a:r>
            </a:p>
            <a:p>
              <a:pPr algn="ctr"/>
              <a:r>
                <a:rPr lang="zh-CN" altLang="en-US" sz="1400" b="1" dirty="0">
                  <a:ea typeface="宋体" panose="02010600030101010101" pitchFamily="2" charset="-122"/>
                  <a:cs typeface="Times New Roman" panose="02020603050405020304" pitchFamily="18" charset="0"/>
                </a:rPr>
                <a:t>程序</a:t>
              </a:r>
              <a:endParaRPr lang="en-US" altLang="zh-CN" sz="1400" b="1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933" y="2080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输   入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2652" y="2030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4404" y="2062"/>
              <a:ext cx="535" cy="2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工资输出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202" y="299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输入雇员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908" y="2990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读    出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雇员记录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1604" y="2989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验  证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考勤卡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3698" y="299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更   新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雇员记录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4388" y="2990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写工资条</a:t>
              </a:r>
            </a:p>
          </p:txBody>
        </p:sp>
        <p:sp>
          <p:nvSpPr>
            <p:cNvPr id="93198" name="Rectangle 14"/>
            <p:cNvSpPr>
              <a:spLocks noChangeArrowheads="1"/>
            </p:cNvSpPr>
            <p:nvPr/>
          </p:nvSpPr>
          <p:spPr bwMode="auto">
            <a:xfrm>
              <a:off x="5084" y="2989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更新总帐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2307" y="2992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获得雇员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所得税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0" name="Rectangle 16"/>
            <p:cNvSpPr>
              <a:spLocks noChangeArrowheads="1"/>
            </p:cNvSpPr>
            <p:nvPr/>
          </p:nvSpPr>
          <p:spPr bwMode="auto">
            <a:xfrm>
              <a:off x="3005" y="299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   算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工资总额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1" name="Rectangle 17"/>
            <p:cNvSpPr>
              <a:spLocks noChangeArrowheads="1"/>
            </p:cNvSpPr>
            <p:nvPr/>
          </p:nvSpPr>
          <p:spPr bwMode="auto">
            <a:xfrm>
              <a:off x="4005" y="3838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计算其他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扣除额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1388" y="3841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    算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底薪总额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3" name="Rectangle 19"/>
            <p:cNvSpPr>
              <a:spLocks noChangeArrowheads="1"/>
            </p:cNvSpPr>
            <p:nvPr/>
          </p:nvSpPr>
          <p:spPr bwMode="auto">
            <a:xfrm>
              <a:off x="2254" y="3840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计算加班费</a:t>
              </a:r>
            </a:p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总额</a:t>
              </a:r>
              <a:endParaRPr lang="en-US" altLang="zh-CN" sz="1400" b="1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4" name="Rectangle 20"/>
            <p:cNvSpPr>
              <a:spLocks noChangeArrowheads="1"/>
            </p:cNvSpPr>
            <p:nvPr/>
          </p:nvSpPr>
          <p:spPr bwMode="auto">
            <a:xfrm>
              <a:off x="3142" y="3839"/>
              <a:ext cx="575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zh-CN" altLang="en-US" sz="1400" b="1">
                  <a:ea typeface="宋体" panose="02010600030101010101" pitchFamily="2" charset="-122"/>
                  <a:cs typeface="Times New Roman" panose="02020603050405020304" pitchFamily="18" charset="0"/>
                </a:rPr>
                <a:t>计算税额</a:t>
              </a: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23528" y="585093"/>
            <a:ext cx="8496944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结构图（</a:t>
            </a:r>
            <a:r>
              <a:rPr kumimoji="0" lang="en-US" altLang="zh-CN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structure chart</a:t>
            </a: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134190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340768"/>
            <a:ext cx="7291388" cy="674688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从一个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片断建立一个结构图的步骤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2015456"/>
            <a:ext cx="7223125" cy="411864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确定主要的信息流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找出能代表输入和输出间最基本变化的过程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重画数据流图并把输入放在左边，输出放在右边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初步建立一个结构图草图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加入其它模块实现下列功能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数据输入、数据处理、数据输出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使用结构化语言或决策树添加模块间逻辑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进一步求精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结构化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设计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585093"/>
            <a:ext cx="5834063" cy="53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2800" b="1">
                <a:solidFill>
                  <a:schemeClr val="bg2"/>
                </a:solidFill>
                <a:latin typeface="GillSans"/>
              </a:defRPr>
            </a:lvl1pPr>
            <a:lvl2pPr marL="912813" indent="-3365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GillSans"/>
              </a:defRPr>
            </a:lvl2pPr>
            <a:lvl3pPr marL="1312863" indent="-230188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chemeClr val="bg2"/>
                </a:solidFill>
                <a:latin typeface="GillSans"/>
              </a:defRPr>
            </a:lvl3pPr>
            <a:lvl4pPr marL="16557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4pPr>
            <a:lvl5pPr marL="1998663" indent="-2286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5pPr>
            <a:lvl6pPr marL="24558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6pPr>
            <a:lvl7pPr marL="29130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7pPr>
            <a:lvl8pPr marL="33702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8pPr>
            <a:lvl9pPr marL="38274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  <a:defRPr kumimoji="1" sz="1600" b="1">
                <a:solidFill>
                  <a:schemeClr val="bg2"/>
                </a:solidFill>
                <a:latin typeface="Arial Black" panose="020B0A04020102020204" pitchFamily="34" charset="0"/>
              </a:defRPr>
            </a:lvl9pPr>
          </a:lstStyle>
          <a:p>
            <a:pPr lvl="0">
              <a:spcBef>
                <a:spcPct val="0"/>
              </a:spcBef>
              <a:buClrTx/>
              <a:buNone/>
            </a:pPr>
            <a:r>
              <a:rPr kumimoji="0" lang="zh-CN" altLang="en-US" sz="30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结构图的创建方法</a:t>
            </a:r>
          </a:p>
        </p:txBody>
      </p:sp>
    </p:spTree>
    <p:extLst>
      <p:ext uri="{BB962C8B-B14F-4D97-AF65-F5344CB8AC3E}">
        <p14:creationId xmlns:p14="http://schemas.microsoft.com/office/powerpoint/2010/main" val="40316185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  <p:bldP spid="7" grpId="0"/>
    </p:bld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958</Words>
  <Application>Microsoft Office PowerPoint</Application>
  <PresentationFormat>全屏显示(4:3)</PresentationFormat>
  <Paragraphs>201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华文新魏</vt:lpstr>
      <vt:lpstr>华文行楷</vt:lpstr>
      <vt:lpstr>楷体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PowerPoint 演示文稿</vt:lpstr>
      <vt:lpstr>PowerPoint 演示文稿</vt:lpstr>
      <vt:lpstr>从一个DFD片断建立一个结构图的步骤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田 田雪洋</cp:lastModifiedBy>
  <cp:revision>187</cp:revision>
  <dcterms:modified xsi:type="dcterms:W3CDTF">2021-12-23T02:52:41Z</dcterms:modified>
</cp:coreProperties>
</file>