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6"/>
  </p:notesMasterIdLst>
  <p:handoutMasterIdLst>
    <p:handoutMasterId r:id="rId87"/>
  </p:handoutMasterIdLst>
  <p:sldIdLst>
    <p:sldId id="663" r:id="rId2"/>
    <p:sldId id="428" r:id="rId3"/>
    <p:sldId id="535" r:id="rId4"/>
    <p:sldId id="430" r:id="rId5"/>
    <p:sldId id="536" r:id="rId6"/>
    <p:sldId id="537" r:id="rId7"/>
    <p:sldId id="538" r:id="rId8"/>
    <p:sldId id="539" r:id="rId9"/>
    <p:sldId id="540" r:id="rId10"/>
    <p:sldId id="541" r:id="rId11"/>
    <p:sldId id="542" r:id="rId12"/>
    <p:sldId id="543" r:id="rId13"/>
    <p:sldId id="544" r:id="rId14"/>
    <p:sldId id="545" r:id="rId15"/>
    <p:sldId id="561" r:id="rId16"/>
    <p:sldId id="546" r:id="rId17"/>
    <p:sldId id="562" r:id="rId18"/>
    <p:sldId id="585" r:id="rId19"/>
    <p:sldId id="563" r:id="rId20"/>
    <p:sldId id="586" r:id="rId21"/>
    <p:sldId id="587" r:id="rId22"/>
    <p:sldId id="588" r:id="rId23"/>
    <p:sldId id="589" r:id="rId24"/>
    <p:sldId id="590" r:id="rId25"/>
    <p:sldId id="591" r:id="rId26"/>
    <p:sldId id="592" r:id="rId27"/>
    <p:sldId id="593" r:id="rId28"/>
    <p:sldId id="594" r:id="rId29"/>
    <p:sldId id="595" r:id="rId30"/>
    <p:sldId id="596" r:id="rId31"/>
    <p:sldId id="597" r:id="rId32"/>
    <p:sldId id="598" r:id="rId33"/>
    <p:sldId id="599" r:id="rId34"/>
    <p:sldId id="600" r:id="rId35"/>
    <p:sldId id="601" r:id="rId36"/>
    <p:sldId id="602" r:id="rId37"/>
    <p:sldId id="603" r:id="rId38"/>
    <p:sldId id="604" r:id="rId39"/>
    <p:sldId id="605" r:id="rId40"/>
    <p:sldId id="606" r:id="rId41"/>
    <p:sldId id="607" r:id="rId42"/>
    <p:sldId id="608" r:id="rId43"/>
    <p:sldId id="609" r:id="rId44"/>
    <p:sldId id="610" r:id="rId45"/>
    <p:sldId id="611" r:id="rId46"/>
    <p:sldId id="612" r:id="rId47"/>
    <p:sldId id="613" r:id="rId48"/>
    <p:sldId id="619" r:id="rId49"/>
    <p:sldId id="620" r:id="rId50"/>
    <p:sldId id="614" r:id="rId51"/>
    <p:sldId id="621" r:id="rId52"/>
    <p:sldId id="622" r:id="rId53"/>
    <p:sldId id="623" r:id="rId54"/>
    <p:sldId id="624" r:id="rId55"/>
    <p:sldId id="625" r:id="rId56"/>
    <p:sldId id="626" r:id="rId57"/>
    <p:sldId id="634" r:id="rId58"/>
    <p:sldId id="627" r:id="rId59"/>
    <p:sldId id="635" r:id="rId60"/>
    <p:sldId id="636" r:id="rId61"/>
    <p:sldId id="637" r:id="rId62"/>
    <p:sldId id="638" r:id="rId63"/>
    <p:sldId id="639" r:id="rId64"/>
    <p:sldId id="640" r:id="rId65"/>
    <p:sldId id="641" r:id="rId66"/>
    <p:sldId id="642" r:id="rId67"/>
    <p:sldId id="643" r:id="rId68"/>
    <p:sldId id="644" r:id="rId69"/>
    <p:sldId id="645" r:id="rId70"/>
    <p:sldId id="646" r:id="rId71"/>
    <p:sldId id="647" r:id="rId72"/>
    <p:sldId id="648" r:id="rId73"/>
    <p:sldId id="652" r:id="rId74"/>
    <p:sldId id="650" r:id="rId75"/>
    <p:sldId id="653" r:id="rId76"/>
    <p:sldId id="654" r:id="rId77"/>
    <p:sldId id="655" r:id="rId78"/>
    <p:sldId id="656" r:id="rId79"/>
    <p:sldId id="657" r:id="rId80"/>
    <p:sldId id="658" r:id="rId81"/>
    <p:sldId id="659" r:id="rId82"/>
    <p:sldId id="660" r:id="rId83"/>
    <p:sldId id="661" r:id="rId84"/>
    <p:sldId id="662" r:id="rId85"/>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006600"/>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5320" autoAdjust="0"/>
  </p:normalViewPr>
  <p:slideViewPr>
    <p:cSldViewPr>
      <p:cViewPr varScale="1">
        <p:scale>
          <a:sx n="82" d="100"/>
          <a:sy n="82" d="100"/>
        </p:scale>
        <p:origin x="1498" y="29"/>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E9%9B%86%E5%90%88%E8%AE%BA/494533"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baike.baidu.com/item/%E7%B1%BB/6824538" TargetMode="External"/><Relationship Id="rId4" Type="http://schemas.openxmlformats.org/officeDocument/2006/relationships/hyperlink" Target="https://baike.baidu.com/item/%E9%9B%86%E5%90%88/2908117"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31370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2079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23733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7461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47913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12982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90419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46184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95966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07306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2323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45992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52061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a:p>
            <a:r>
              <a:rPr lang="en-US" altLang="zh-CN"/>
              <a:t>stub</a:t>
            </a:r>
            <a:r>
              <a:rPr lang="zh-CN" altLang="en-US"/>
              <a:t>英</a:t>
            </a:r>
            <a:r>
              <a:rPr lang="en-US" altLang="zh-CN" dirty="0"/>
              <a:t>[</a:t>
            </a:r>
            <a:r>
              <a:rPr lang="en-US" altLang="zh-CN" dirty="0" err="1"/>
              <a:t>stʌb</a:t>
            </a:r>
            <a:r>
              <a:rPr lang="en-US" altLang="zh-CN" dirty="0"/>
              <a:t>]</a:t>
            </a:r>
            <a:r>
              <a:rPr lang="zh-CN" altLang="en-US" dirty="0"/>
              <a:t>美</a:t>
            </a:r>
            <a:r>
              <a:rPr lang="en-US" altLang="zh-CN" dirty="0"/>
              <a:t>[</a:t>
            </a:r>
            <a:r>
              <a:rPr lang="en-US" altLang="zh-CN" dirty="0" err="1"/>
              <a:t>stʌb</a:t>
            </a:r>
            <a:r>
              <a:rPr lang="en-US" altLang="zh-CN" dirty="0"/>
              <a:t>]n.(</a:t>
            </a:r>
            <a:r>
              <a:rPr lang="zh-CN" altLang="en-US" dirty="0"/>
              <a:t>烟、铅笔等的</a:t>
            </a:r>
            <a:r>
              <a:rPr lang="en-US" altLang="zh-CN" dirty="0"/>
              <a:t>) </a:t>
            </a:r>
            <a:r>
              <a:rPr lang="zh-CN" altLang="en-US" dirty="0"/>
              <a:t>残余部分，残端</a:t>
            </a:r>
            <a:r>
              <a:rPr lang="en-US" altLang="zh-CN" dirty="0"/>
              <a:t>; </a:t>
            </a:r>
            <a:r>
              <a:rPr lang="zh-CN" altLang="en-US" dirty="0"/>
              <a:t>存根</a:t>
            </a:r>
            <a:r>
              <a:rPr lang="en-US" altLang="zh-CN" dirty="0"/>
              <a:t>; </a:t>
            </a:r>
            <a:r>
              <a:rPr lang="zh-CN" altLang="en-US" dirty="0"/>
              <a:t>票根</a:t>
            </a:r>
            <a:r>
              <a:rPr lang="en-US" altLang="zh-CN" dirty="0"/>
              <a:t>;v.</a:t>
            </a:r>
            <a:r>
              <a:rPr lang="zh-CN" altLang="en-US" dirty="0"/>
              <a:t>脚趾不小心踢到</a:t>
            </a:r>
            <a:r>
              <a:rPr lang="en-US" altLang="zh-CN" dirty="0"/>
              <a:t>…</a:t>
            </a:r>
            <a:r>
              <a:rPr lang="zh-CN" altLang="en-US" dirty="0"/>
              <a:t>上</a:t>
            </a:r>
            <a:endParaRPr lang="en-US" altLang="zh-CN" dirty="0"/>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57081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43109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37055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3921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0484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93499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821396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41023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53965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06392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65761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91735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46527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4589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46173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48744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50531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747947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7991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Glenford</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 J. Myers</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是软件测试行业的专家</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49930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00164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203122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41232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87536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66435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5952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367522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155806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18370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3922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b="1" i="0" dirty="0">
                <a:solidFill>
                  <a:srgbClr val="333333"/>
                </a:solidFill>
                <a:effectLst/>
                <a:latin typeface="arial" panose="020B0604020202020204" pitchFamily="34" charset="0"/>
              </a:rPr>
              <a:t>文氏图</a:t>
            </a:r>
            <a:r>
              <a:rPr lang="zh-CN" altLang="en-US" b="0" i="0" dirty="0">
                <a:solidFill>
                  <a:srgbClr val="333333"/>
                </a:solidFill>
                <a:effectLst/>
                <a:latin typeface="arial" panose="020B0604020202020204" pitchFamily="34" charset="0"/>
              </a:rPr>
              <a:t>（英语：</a:t>
            </a:r>
            <a:r>
              <a:rPr lang="en-US" altLang="zh-CN" b="0" i="0" dirty="0">
                <a:solidFill>
                  <a:srgbClr val="333333"/>
                </a:solidFill>
                <a:effectLst/>
                <a:latin typeface="arial" panose="020B0604020202020204" pitchFamily="34" charset="0"/>
              </a:rPr>
              <a:t>Venn diagram</a:t>
            </a:r>
            <a:r>
              <a:rPr lang="zh-CN" altLang="en-US" b="0" i="0" dirty="0">
                <a:solidFill>
                  <a:srgbClr val="333333"/>
                </a:solidFill>
                <a:effectLst/>
                <a:latin typeface="arial" panose="020B0604020202020204" pitchFamily="34" charset="0"/>
              </a:rPr>
              <a:t>），或译</a:t>
            </a:r>
            <a:r>
              <a:rPr lang="en-US" altLang="zh-CN" b="1" i="0" dirty="0">
                <a:solidFill>
                  <a:srgbClr val="333333"/>
                </a:solidFill>
                <a:effectLst/>
                <a:latin typeface="arial" panose="020B0604020202020204" pitchFamily="34" charset="0"/>
              </a:rPr>
              <a:t>Venn</a:t>
            </a:r>
            <a:r>
              <a:rPr lang="zh-CN" altLang="en-US" b="1" i="0" dirty="0">
                <a:solidFill>
                  <a:srgbClr val="333333"/>
                </a:solidFill>
                <a:effectLst/>
                <a:latin typeface="arial" panose="020B0604020202020204" pitchFamily="34" charset="0"/>
              </a:rPr>
              <a:t>图</a:t>
            </a:r>
            <a:r>
              <a:rPr lang="zh-CN" altLang="en-US" b="0" i="0" dirty="0">
                <a:solidFill>
                  <a:srgbClr val="333333"/>
                </a:solidFill>
                <a:effectLst/>
                <a:latin typeface="arial" panose="020B0604020202020204" pitchFamily="34" charset="0"/>
              </a:rPr>
              <a:t>、</a:t>
            </a:r>
            <a:r>
              <a:rPr lang="zh-CN" altLang="en-US" b="1" i="0" dirty="0">
                <a:solidFill>
                  <a:srgbClr val="333333"/>
                </a:solidFill>
                <a:effectLst/>
                <a:latin typeface="arial" panose="020B0604020202020204" pitchFamily="34" charset="0"/>
              </a:rPr>
              <a:t>温氏图</a:t>
            </a:r>
            <a:r>
              <a:rPr lang="zh-CN" altLang="en-US" b="0" i="0" dirty="0">
                <a:solidFill>
                  <a:srgbClr val="333333"/>
                </a:solidFill>
                <a:effectLst/>
                <a:latin typeface="arial" panose="020B0604020202020204" pitchFamily="34" charset="0"/>
              </a:rPr>
              <a:t>、</a:t>
            </a:r>
            <a:r>
              <a:rPr lang="zh-CN" altLang="en-US" b="1" i="0" dirty="0">
                <a:solidFill>
                  <a:srgbClr val="333333"/>
                </a:solidFill>
                <a:effectLst/>
                <a:latin typeface="arial" panose="020B0604020202020204" pitchFamily="34" charset="0"/>
              </a:rPr>
              <a:t>维恩图</a:t>
            </a:r>
            <a:r>
              <a:rPr lang="zh-CN" altLang="en-US" b="0" i="0" dirty="0">
                <a:solidFill>
                  <a:srgbClr val="333333"/>
                </a:solidFill>
                <a:effectLst/>
                <a:latin typeface="arial" panose="020B0604020202020204" pitchFamily="34" charset="0"/>
              </a:rPr>
              <a:t>、</a:t>
            </a:r>
            <a:r>
              <a:rPr lang="zh-CN" altLang="en-US" b="1" i="0" dirty="0">
                <a:solidFill>
                  <a:srgbClr val="333333"/>
                </a:solidFill>
                <a:effectLst/>
                <a:latin typeface="arial" panose="020B0604020202020204" pitchFamily="34" charset="0"/>
              </a:rPr>
              <a:t>范氏图</a:t>
            </a:r>
            <a:r>
              <a:rPr lang="zh-CN" altLang="en-US" b="0" i="0" dirty="0">
                <a:solidFill>
                  <a:srgbClr val="333333"/>
                </a:solidFill>
                <a:effectLst/>
                <a:latin typeface="arial" panose="020B0604020202020204" pitchFamily="34" charset="0"/>
              </a:rPr>
              <a:t>，是在所谓的</a:t>
            </a:r>
            <a:r>
              <a:rPr lang="zh-CN" altLang="en-US" b="0" i="0" u="none" strike="noStrike" dirty="0">
                <a:solidFill>
                  <a:srgbClr val="136EC2"/>
                </a:solidFill>
                <a:effectLst/>
                <a:latin typeface="arial" panose="020B0604020202020204" pitchFamily="34" charset="0"/>
                <a:hlinkClick r:id="rId3"/>
              </a:rPr>
              <a:t>集合论</a:t>
            </a:r>
            <a:r>
              <a:rPr lang="zh-CN" altLang="en-US" b="0" i="0" dirty="0">
                <a:solidFill>
                  <a:srgbClr val="333333"/>
                </a:solidFill>
                <a:effectLst/>
                <a:latin typeface="arial" panose="020B0604020202020204" pitchFamily="34" charset="0"/>
              </a:rPr>
              <a:t>（或者类的理论）数学分支中，在不太严格的意义下用以表示</a:t>
            </a:r>
            <a:r>
              <a:rPr lang="zh-CN" altLang="en-US" b="0" i="0" u="none" strike="noStrike" dirty="0">
                <a:solidFill>
                  <a:srgbClr val="136EC2"/>
                </a:solidFill>
                <a:effectLst/>
                <a:latin typeface="arial" panose="020B0604020202020204" pitchFamily="34" charset="0"/>
                <a:hlinkClick r:id="rId4"/>
              </a:rPr>
              <a:t>集合</a:t>
            </a:r>
            <a:r>
              <a:rPr lang="zh-CN" altLang="en-US" b="0" i="0" dirty="0">
                <a:solidFill>
                  <a:srgbClr val="333333"/>
                </a:solidFill>
                <a:effectLst/>
                <a:latin typeface="arial" panose="020B0604020202020204" pitchFamily="34" charset="0"/>
              </a:rPr>
              <a:t>（或</a:t>
            </a:r>
            <a:r>
              <a:rPr lang="zh-CN" altLang="en-US" b="0" i="0" u="none" strike="noStrike" dirty="0">
                <a:solidFill>
                  <a:srgbClr val="136EC2"/>
                </a:solidFill>
                <a:effectLst/>
                <a:latin typeface="arial" panose="020B0604020202020204" pitchFamily="34" charset="0"/>
                <a:hlinkClick r:id="rId5"/>
              </a:rPr>
              <a:t>类</a:t>
            </a:r>
            <a:r>
              <a:rPr lang="zh-CN" altLang="en-US" b="0" i="0" dirty="0">
                <a:solidFill>
                  <a:srgbClr val="333333"/>
                </a:solidFill>
                <a:effectLst/>
                <a:latin typeface="arial" panose="020B0604020202020204" pitchFamily="34" charset="0"/>
              </a:rPr>
              <a:t>）的一种草图。</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43409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56226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638317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24686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35000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885392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189817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845378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731750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25098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928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578568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833235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237043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165802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326197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925575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896490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958228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157329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648362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5244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273641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855805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82618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430697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77459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99754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963478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871861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436179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304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883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538281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814724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8349587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313114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23078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32835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2022/1/2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6579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2022/1/2</a:t>
            </a:fld>
            <a:endParaRPr lang="en-US" altLang="zh-CN" sz="1400" dirty="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a:solidFill>
                  <a:srgbClr val="0000FF"/>
                </a:solidFill>
              </a:rPr>
              <a:t>哈工大</a:t>
            </a:r>
            <a:r>
              <a:rPr lang="zh-CN" altLang="en-US" sz="1400" dirty="0">
                <a:solidFill>
                  <a:srgbClr val="0000FF"/>
                </a:solidFill>
              </a:rPr>
              <a:t>计算机</a:t>
            </a:r>
            <a:r>
              <a:rPr lang="en-US" altLang="zh-CN" sz="1400" dirty="0">
                <a:solidFill>
                  <a:srgbClr val="0000FF"/>
                </a:solidFill>
              </a:rPr>
              <a:t>/</a:t>
            </a:r>
            <a:r>
              <a:rPr lang="en-US" altLang="zh-CN" sz="1400" dirty="0" err="1">
                <a:solidFill>
                  <a:srgbClr val="0000FF"/>
                </a:solidFill>
              </a:rPr>
              <a:t>软件学院</a:t>
            </a:r>
            <a:endParaRPr lang="en-US" altLang="zh-CN" sz="1400" dirty="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76.xml"/><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oleObject" Target="../embeddings/oleObject10.bin"/><Relationship Id="rId4" Type="http://schemas.openxmlformats.org/officeDocument/2006/relationships/image" Target="../media/image14.e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 邮        箱：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0"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哈工大计算学部</a:t>
            </a:r>
            <a:r>
              <a:rPr kumimoji="1" lang="en-US"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国家示范性软件学院</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软件工程教研室</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4000" b="1" i="0" u="none" strike="noStrike" kern="1200" cap="none" spc="0" normalizeH="0" baseline="0" noProof="0" dirty="0">
                <a:ln>
                  <a:noFill/>
                </a:ln>
                <a:solidFill>
                  <a:srgbClr val="3333CC"/>
                </a:solidFill>
                <a:effectLst/>
                <a:uLnTx/>
                <a:uFillTx/>
                <a:latin typeface="Times New Roman" panose="02020603050405020304" pitchFamily="18" charset="0"/>
                <a:ea typeface="Times New Roman" panose="02020603050405020304" pitchFamily="18" charset="0"/>
                <a:cs typeface="+mn-cs"/>
              </a:rPr>
              <a:t> </a:t>
            </a:r>
            <a:r>
              <a:rPr kumimoji="1" lang="en-US" altLang="zh-CN" sz="2400" b="1" i="0" u="none" strike="noStrike" kern="1200" cap="none" spc="0" normalizeH="0" baseline="0" noProof="0" dirty="0">
                <a:ln>
                  <a:noFill/>
                </a:ln>
                <a:solidFill>
                  <a:srgbClr val="3333CC"/>
                </a:solidFill>
                <a:effectLst/>
                <a:uLnTx/>
                <a:uFillTx/>
                <a:latin typeface="Times New Roman" panose="02020603050405020304" pitchFamily="18" charset="0"/>
                <a:ea typeface="华文行楷" panose="02010800040101010101" pitchFamily="2" charset="-122"/>
                <a:cs typeface="+mn-cs"/>
              </a:rPr>
              <a:t>2021. 12</a:t>
            </a:r>
            <a:endPar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5975911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测试用例的设计原则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测试用例的代表性：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能够代表并覆盖各种合理的和不合理的、合法的和非法的、边界的和越界的以及极限的输入数据、操作和环境设置等</a:t>
            </a:r>
          </a:p>
          <a:p>
            <a:pPr eaLnBrk="1" hangingPunct="1"/>
            <a:r>
              <a:rPr lang="zh-CN" altLang="en-US" dirty="0">
                <a:solidFill>
                  <a:schemeClr val="tx1"/>
                </a:solidFill>
                <a:latin typeface="Times New Roman" panose="02020603050405020304" pitchFamily="18" charset="0"/>
                <a:ea typeface="楷体_GB2312" pitchFamily="49" charset="-122"/>
              </a:rPr>
              <a:t>测试结果的可判定性：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测试执行结果的正确性是可判定的，每一个测试用例都应有相应的期望结果</a:t>
            </a:r>
          </a:p>
          <a:p>
            <a:pPr eaLnBrk="1" hangingPunct="1"/>
            <a:r>
              <a:rPr lang="zh-CN" altLang="en-US" dirty="0">
                <a:solidFill>
                  <a:schemeClr val="tx1"/>
                </a:solidFill>
                <a:latin typeface="Times New Roman" panose="02020603050405020304" pitchFamily="18" charset="0"/>
                <a:ea typeface="楷体_GB2312" pitchFamily="49" charset="-122"/>
              </a:rPr>
              <a:t>测试结果的可再现性：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对同样的测试用例，系统的执行结果应当是相同的 </a:t>
            </a:r>
          </a:p>
        </p:txBody>
      </p:sp>
    </p:spTree>
    <p:extLst>
      <p:ext uri="{BB962C8B-B14F-4D97-AF65-F5344CB8AC3E}">
        <p14:creationId xmlns:p14="http://schemas.microsoft.com/office/powerpoint/2010/main" val="967685360"/>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软件测试人员（没讲）</a:t>
            </a:r>
          </a:p>
        </p:txBody>
      </p:sp>
      <p:sp>
        <p:nvSpPr>
          <p:cNvPr id="4" name="Oval 3"/>
          <p:cNvSpPr>
            <a:spLocks noChangeArrowheads="1"/>
          </p:cNvSpPr>
          <p:nvPr/>
        </p:nvSpPr>
        <p:spPr bwMode="auto">
          <a:xfrm>
            <a:off x="3132138" y="3285704"/>
            <a:ext cx="2376487" cy="93662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C00000"/>
                </a:solidFill>
                <a:latin typeface="Times New Roman" panose="02020603050405020304" pitchFamily="18" charset="0"/>
                <a:cs typeface="Times New Roman" panose="02020603050405020304" pitchFamily="18" charset="0"/>
              </a:rPr>
              <a:t>测试小组</a:t>
            </a:r>
          </a:p>
          <a:p>
            <a:pPr algn="ctr" eaLnBrk="1" hangingPunct="1"/>
            <a:r>
              <a:rPr lang="en-US" altLang="zh-CN" sz="2000" b="1" dirty="0">
                <a:solidFill>
                  <a:srgbClr val="C00000"/>
                </a:solidFill>
                <a:latin typeface="Times New Roman" panose="02020603050405020304" pitchFamily="18" charset="0"/>
                <a:cs typeface="Times New Roman" panose="02020603050405020304" pitchFamily="18" charset="0"/>
              </a:rPr>
              <a:t>(Test Team)</a:t>
            </a:r>
          </a:p>
        </p:txBody>
      </p:sp>
      <p:sp>
        <p:nvSpPr>
          <p:cNvPr id="5" name="Oval 4"/>
          <p:cNvSpPr>
            <a:spLocks noChangeArrowheads="1"/>
          </p:cNvSpPr>
          <p:nvPr/>
        </p:nvSpPr>
        <p:spPr bwMode="auto">
          <a:xfrm>
            <a:off x="1331913" y="2204616"/>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需求分析员</a:t>
            </a:r>
          </a:p>
        </p:txBody>
      </p:sp>
      <p:sp>
        <p:nvSpPr>
          <p:cNvPr id="6" name="Oval 5"/>
          <p:cNvSpPr>
            <a:spLocks noChangeArrowheads="1"/>
          </p:cNvSpPr>
          <p:nvPr/>
        </p:nvSpPr>
        <p:spPr bwMode="auto">
          <a:xfrm>
            <a:off x="3419475" y="1772816"/>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专业测试人员</a:t>
            </a:r>
          </a:p>
        </p:txBody>
      </p:sp>
      <p:sp>
        <p:nvSpPr>
          <p:cNvPr id="7" name="Oval 6"/>
          <p:cNvSpPr>
            <a:spLocks noChangeArrowheads="1"/>
          </p:cNvSpPr>
          <p:nvPr/>
        </p:nvSpPr>
        <p:spPr bwMode="auto">
          <a:xfrm>
            <a:off x="1331913" y="4365204"/>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最终用户</a:t>
            </a:r>
          </a:p>
        </p:txBody>
      </p:sp>
      <p:sp>
        <p:nvSpPr>
          <p:cNvPr id="9" name="Oval 7"/>
          <p:cNvSpPr>
            <a:spLocks noChangeArrowheads="1"/>
          </p:cNvSpPr>
          <p:nvPr/>
        </p:nvSpPr>
        <p:spPr bwMode="auto">
          <a:xfrm>
            <a:off x="3419475" y="4797004"/>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配置管理专家</a:t>
            </a:r>
          </a:p>
        </p:txBody>
      </p:sp>
      <p:sp>
        <p:nvSpPr>
          <p:cNvPr id="10" name="Oval 8"/>
          <p:cNvSpPr>
            <a:spLocks noChangeArrowheads="1"/>
          </p:cNvSpPr>
          <p:nvPr/>
        </p:nvSpPr>
        <p:spPr bwMode="auto">
          <a:xfrm>
            <a:off x="5580063" y="4365204"/>
            <a:ext cx="1800225" cy="936625"/>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系统设计人员</a:t>
            </a:r>
          </a:p>
        </p:txBody>
      </p:sp>
      <p:sp>
        <p:nvSpPr>
          <p:cNvPr id="11" name="Oval 9"/>
          <p:cNvSpPr>
            <a:spLocks noChangeArrowheads="1"/>
          </p:cNvSpPr>
          <p:nvPr/>
        </p:nvSpPr>
        <p:spPr bwMode="auto">
          <a:xfrm>
            <a:off x="5580063" y="2204616"/>
            <a:ext cx="1800225" cy="93662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Times New Roman" panose="02020603050405020304" pitchFamily="18" charset="0"/>
                <a:cs typeface="Times New Roman" panose="02020603050405020304" pitchFamily="18" charset="0"/>
              </a:rPr>
              <a:t>程序员</a:t>
            </a:r>
          </a:p>
        </p:txBody>
      </p:sp>
      <p:cxnSp>
        <p:nvCxnSpPr>
          <p:cNvPr id="12" name="AutoShape 10"/>
          <p:cNvCxnSpPr>
            <a:cxnSpLocks noChangeShapeType="1"/>
            <a:stCxn id="6" idx="4"/>
            <a:endCxn id="4" idx="0"/>
          </p:cNvCxnSpPr>
          <p:nvPr/>
        </p:nvCxnSpPr>
        <p:spPr bwMode="auto">
          <a:xfrm>
            <a:off x="4319588" y="2709441"/>
            <a:ext cx="1587" cy="576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p:cNvCxnSpPr>
            <a:cxnSpLocks noChangeShapeType="1"/>
            <a:stCxn id="5" idx="5"/>
            <a:endCxn id="4" idx="1"/>
          </p:cNvCxnSpPr>
          <p:nvPr/>
        </p:nvCxnSpPr>
        <p:spPr bwMode="auto">
          <a:xfrm>
            <a:off x="2868613" y="3004716"/>
            <a:ext cx="611187" cy="4175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7" idx="7"/>
            <a:endCxn id="4" idx="3"/>
          </p:cNvCxnSpPr>
          <p:nvPr/>
        </p:nvCxnSpPr>
        <p:spPr bwMode="auto">
          <a:xfrm flipV="1">
            <a:off x="2868613" y="4085804"/>
            <a:ext cx="611187" cy="415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9" idx="0"/>
            <a:endCxn id="4" idx="4"/>
          </p:cNvCxnSpPr>
          <p:nvPr/>
        </p:nvCxnSpPr>
        <p:spPr bwMode="auto">
          <a:xfrm flipV="1">
            <a:off x="4319588" y="4222329"/>
            <a:ext cx="1587" cy="574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10" idx="1"/>
            <a:endCxn id="4" idx="5"/>
          </p:cNvCxnSpPr>
          <p:nvPr/>
        </p:nvCxnSpPr>
        <p:spPr bwMode="auto">
          <a:xfrm flipH="1" flipV="1">
            <a:off x="5160963" y="4085804"/>
            <a:ext cx="682625" cy="415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7"/>
          <p:cNvCxnSpPr>
            <a:cxnSpLocks noChangeShapeType="1"/>
            <a:stCxn id="11" idx="3"/>
            <a:endCxn id="4" idx="7"/>
          </p:cNvCxnSpPr>
          <p:nvPr/>
        </p:nvCxnSpPr>
        <p:spPr bwMode="auto">
          <a:xfrm flipH="1">
            <a:off x="5160963" y="3004716"/>
            <a:ext cx="682625" cy="4175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42878007"/>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软件测试人员的素质要求（没讲）</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沟通能力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理想的测试人员必须能与测试涉及到的所有人进行沟通，具有与技术人员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开发者</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和非技术人员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客户、管理人员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的交流能力</a:t>
            </a:r>
          </a:p>
          <a:p>
            <a:pPr eaLnBrk="1" hangingPunct="1"/>
            <a:r>
              <a:rPr lang="zh-CN" altLang="en-US" dirty="0">
                <a:solidFill>
                  <a:schemeClr val="tx1"/>
                </a:solidFill>
                <a:latin typeface="Times New Roman" panose="02020603050405020304" pitchFamily="18" charset="0"/>
                <a:ea typeface="楷体_GB2312" pitchFamily="49" charset="-122"/>
              </a:rPr>
              <a:t>移情能力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和系统开发有关的所有人员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用户、开发者、管理者</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都处于一种既关心又担心的状态中</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测试人员必须和每一类人打交道，因此需要对每一类人都具有足够的理解和同情，从而将测试人员与相关人员之间的冲突和对抗减少到最低程度</a:t>
            </a:r>
          </a:p>
          <a:p>
            <a:pPr eaLnBrk="1" hangingPunct="1"/>
            <a:r>
              <a:rPr lang="zh-CN" altLang="en-US" dirty="0">
                <a:solidFill>
                  <a:schemeClr val="tx1"/>
                </a:solidFill>
                <a:latin typeface="Times New Roman" panose="02020603050405020304" pitchFamily="18" charset="0"/>
                <a:ea typeface="楷体_GB2312" pitchFamily="49" charset="-122"/>
              </a:rPr>
              <a:t>技术能力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一个测试人员必须既明白被测软件系统的概念又要会使用工程中的测试工具，</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最好有几年以上的编程经验</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，从而有助于对软件开发过程的较深入理解</a:t>
            </a:r>
          </a:p>
        </p:txBody>
      </p:sp>
    </p:spTree>
    <p:extLst>
      <p:ext uri="{BB962C8B-B14F-4D97-AF65-F5344CB8AC3E}">
        <p14:creationId xmlns:p14="http://schemas.microsoft.com/office/powerpoint/2010/main" val="1828646397"/>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软件测试人员的素质要求（没讲）</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自信心</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开发人员指责测试人员出了错是常有的事，测试人员必须对自己的观点有足够的自信心</a:t>
            </a:r>
          </a:p>
          <a:p>
            <a:pPr eaLnBrk="1" hangingPunct="1"/>
            <a:r>
              <a:rPr lang="zh-CN" altLang="en-US" dirty="0">
                <a:solidFill>
                  <a:schemeClr val="tx1"/>
                </a:solidFill>
                <a:latin typeface="Times New Roman" panose="02020603050405020304" pitchFamily="18" charset="0"/>
                <a:ea typeface="楷体_GB2312" pitchFamily="49" charset="-122"/>
              </a:rPr>
              <a:t>外交能力</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当你告诉某人他出了错时，就必须使用一些外交方法，机智老练和外交手法有助于维护与开发人员之间的协作关系</a:t>
            </a:r>
          </a:p>
          <a:p>
            <a:pPr eaLnBrk="1" hangingPunct="1"/>
            <a:r>
              <a:rPr lang="zh-CN" altLang="en-US" dirty="0">
                <a:solidFill>
                  <a:schemeClr val="tx1"/>
                </a:solidFill>
                <a:latin typeface="Times New Roman" panose="02020603050405020304" pitchFamily="18" charset="0"/>
                <a:ea typeface="楷体_GB2312" pitchFamily="49" charset="-122"/>
              </a:rPr>
              <a:t>幽默感</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在遇到狡辩的情况下，一个幽默的批评将是很有帮助的</a:t>
            </a:r>
          </a:p>
          <a:p>
            <a:pPr eaLnBrk="1" hangingPunct="1">
              <a:lnSpc>
                <a:spcPct val="90000"/>
              </a:lnSpc>
            </a:pPr>
            <a:r>
              <a:rPr lang="zh-CN" altLang="en-US" dirty="0">
                <a:solidFill>
                  <a:schemeClr val="tx1"/>
                </a:solidFill>
                <a:latin typeface="Times New Roman" panose="02020603050405020304" pitchFamily="18" charset="0"/>
                <a:ea typeface="楷体_GB2312" pitchFamily="49" charset="-122"/>
              </a:rPr>
              <a:t>很强的记忆力</a:t>
            </a:r>
          </a:p>
          <a:p>
            <a:pPr lvl="1" eaLnBrk="1" hangingPunct="1">
              <a:lnSpc>
                <a:spcPct val="90000"/>
              </a:lnSpc>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理想的测试人员应该有能力将以前曾经遇到过的类似的错误从记忆深处挖掘出来，这一能力在测试过程中的价值是无法衡量的</a:t>
            </a:r>
          </a:p>
        </p:txBody>
      </p:sp>
    </p:spTree>
    <p:extLst>
      <p:ext uri="{BB962C8B-B14F-4D97-AF65-F5344CB8AC3E}">
        <p14:creationId xmlns:p14="http://schemas.microsoft.com/office/powerpoint/2010/main" val="1208480229"/>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3528"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软件测试人员的素质要求（没讲）</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耐心</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一些质量保证工作需要难以置信的耐心，有时需要花费惊人的时间去分离、识别一个错误</a:t>
            </a:r>
          </a:p>
          <a:p>
            <a:pPr eaLnBrk="1" hangingPunct="1"/>
            <a:r>
              <a:rPr lang="zh-CN" altLang="en-US" dirty="0">
                <a:solidFill>
                  <a:schemeClr val="tx1"/>
                </a:solidFill>
                <a:latin typeface="Times New Roman" panose="02020603050405020304" pitchFamily="18" charset="0"/>
                <a:ea typeface="楷体_GB2312" pitchFamily="49" charset="-122"/>
              </a:rPr>
              <a:t>怀疑精神</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开发人员会尽他们最大的努力将所有的错误解释过去，测试人员必须听每个人的说明，但他必须保持怀疑直到他自己看过以后</a:t>
            </a:r>
          </a:p>
          <a:p>
            <a:pPr eaLnBrk="1" hangingPunct="1"/>
            <a:r>
              <a:rPr lang="zh-CN" altLang="en-US" dirty="0">
                <a:solidFill>
                  <a:schemeClr val="tx1"/>
                </a:solidFill>
                <a:latin typeface="Times New Roman" panose="02020603050405020304" pitchFamily="18" charset="0"/>
                <a:ea typeface="楷体_GB2312" pitchFamily="49" charset="-122"/>
              </a:rPr>
              <a:t>自我督促</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干测试工作很容易变得懒散，只有那些具有自我督促能力的人才能够使自己每天正常地工作</a:t>
            </a:r>
          </a:p>
          <a:p>
            <a:pPr eaLnBrk="1" hangingPunct="1"/>
            <a:r>
              <a:rPr lang="zh-CN" altLang="en-US" dirty="0">
                <a:solidFill>
                  <a:schemeClr val="tx1"/>
                </a:solidFill>
                <a:latin typeface="Times New Roman" panose="02020603050405020304" pitchFamily="18" charset="0"/>
                <a:ea typeface="楷体_GB2312" pitchFamily="49" charset="-122"/>
              </a:rPr>
              <a:t>洞察力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一个好的测试人员具有“</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测试是为了破坏</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”的观点、捕获用户观点的能力、强烈的质量追求、对细节的关注能力</a:t>
            </a:r>
          </a:p>
        </p:txBody>
      </p:sp>
    </p:spTree>
    <p:extLst>
      <p:ext uri="{BB962C8B-B14F-4D97-AF65-F5344CB8AC3E}">
        <p14:creationId xmlns:p14="http://schemas.microsoft.com/office/powerpoint/2010/main" val="490077715"/>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边界值方法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3662178115"/>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2. </a:t>
            </a:r>
            <a:r>
              <a:rPr lang="zh-CN" altLang="en-US" sz="2000" b="1" dirty="0">
                <a:solidFill>
                  <a:srgbClr val="0000FF"/>
                </a:solidFill>
                <a:cs typeface="Times New Roman" panose="02020603050405020304" pitchFamily="18" charset="0"/>
              </a:rPr>
              <a:t>测试过程</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软件测试的</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模型</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2017200912"/>
              </p:ext>
            </p:extLst>
          </p:nvPr>
        </p:nvGraphicFramePr>
        <p:xfrm>
          <a:off x="755650" y="1522437"/>
          <a:ext cx="7632700" cy="4714875"/>
        </p:xfrm>
        <a:graphic>
          <a:graphicData uri="http://schemas.openxmlformats.org/presentationml/2006/ole">
            <mc:AlternateContent xmlns:mc="http://schemas.openxmlformats.org/markup-compatibility/2006">
              <mc:Choice xmlns:v="urn:schemas-microsoft-com:vml" Requires="v">
                <p:oleObj name="演示文稿" r:id="rId3" imgW="3762646" imgH="2820912" progId="PowerPoint.Show.8">
                  <p:embed/>
                </p:oleObj>
              </mc:Choice>
              <mc:Fallback>
                <p:oleObj name="演示文稿" r:id="rId3" imgW="3762646" imgH="2820912" progId="PowerPoint.Show.8">
                  <p:embed/>
                  <p:pic>
                    <p:nvPicPr>
                      <p:cNvPr id="33795" name="Object 3">
                        <a:hlinkClick r:id="" action="ppaction://ole?verb=0"/>
                      </p:cNvPr>
                      <p:cNvPicPr>
                        <a:picLocks noChangeAspect="1" noChangeArrowheads="1"/>
                      </p:cNvPicPr>
                      <p:nvPr/>
                    </p:nvPicPr>
                    <p:blipFill>
                      <a:blip r:embed="rId4"/>
                      <a:srcRect l="1987" t="11871" r="7922" b="13936"/>
                      <a:stretch>
                        <a:fillRect/>
                      </a:stretch>
                    </p:blipFill>
                    <p:spPr bwMode="auto">
                      <a:xfrm>
                        <a:off x="755650" y="1522437"/>
                        <a:ext cx="7632700" cy="471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6" descr="20120726192046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3315" y="1105197"/>
            <a:ext cx="5344989"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761349"/>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2. </a:t>
            </a:r>
            <a:r>
              <a:rPr lang="zh-CN" altLang="en-US" sz="2000" b="1" dirty="0">
                <a:solidFill>
                  <a:srgbClr val="0000FF"/>
                </a:solidFill>
                <a:cs typeface="Times New Roman" panose="02020603050405020304" pitchFamily="18" charset="0"/>
              </a:rPr>
              <a:t>测试过程</a:t>
            </a:r>
          </a:p>
        </p:txBody>
      </p:sp>
      <p:sp>
        <p:nvSpPr>
          <p:cNvPr id="3" name="Rectangle 2"/>
          <p:cNvSpPr txBox="1">
            <a:spLocks noChangeArrowheads="1"/>
          </p:cNvSpPr>
          <p:nvPr/>
        </p:nvSpPr>
        <p:spPr>
          <a:xfrm>
            <a:off x="601280" y="1268761"/>
            <a:ext cx="730360" cy="2862322"/>
          </a:xfrm>
          <a:prstGeom prst="rect">
            <a:avLst/>
          </a:prstGeom>
          <a:noFill/>
        </p:spPr>
        <p:txBody>
          <a:bodyPr wrap="square">
            <a:spAutoFit/>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件</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试</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活</a:t>
            </a:r>
            <a:b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b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动</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531674500"/>
              </p:ext>
            </p:extLst>
          </p:nvPr>
        </p:nvGraphicFramePr>
        <p:xfrm>
          <a:off x="1835696" y="943992"/>
          <a:ext cx="6768752" cy="5581352"/>
        </p:xfrm>
        <a:graphic>
          <a:graphicData uri="http://schemas.openxmlformats.org/presentationml/2006/ole">
            <mc:AlternateContent xmlns:mc="http://schemas.openxmlformats.org/markup-compatibility/2006">
              <mc:Choice xmlns:v="urn:schemas-microsoft-com:vml" Requires="v">
                <p:oleObj name="演示文稿" r:id="rId3" imgW="3366426" imgH="3183668" progId="PowerPoint.Show.8">
                  <p:embed/>
                </p:oleObj>
              </mc:Choice>
              <mc:Fallback>
                <p:oleObj name="演示文稿" r:id="rId3" imgW="3366426" imgH="3183668" progId="PowerPoint.Show.8">
                  <p:embed/>
                  <p:pic>
                    <p:nvPicPr>
                      <p:cNvPr id="35843" name="Object 3">
                        <a:hlinkClick r:id="" action="ppaction://ole?verb=0"/>
                      </p:cNvPr>
                      <p:cNvPicPr>
                        <a:picLocks noChangeAspect="1" noChangeArrowheads="1"/>
                      </p:cNvPicPr>
                      <p:nvPr/>
                    </p:nvPicPr>
                    <p:blipFill>
                      <a:blip r:embed="rId4"/>
                      <a:srcRect l="4550" t="5223" r="8179" b="7224"/>
                      <a:stretch>
                        <a:fillRect/>
                      </a:stretch>
                    </p:blipFill>
                    <p:spPr bwMode="auto">
                      <a:xfrm>
                        <a:off x="1835696" y="943992"/>
                        <a:ext cx="6768752" cy="558135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37398067"/>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边界值方法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2443111397"/>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软件测试方法分类</a:t>
            </a:r>
          </a:p>
        </p:txBody>
      </p:sp>
      <p:sp>
        <p:nvSpPr>
          <p:cNvPr id="4" name="Rectangle 7"/>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0"/>
              </a:spcAft>
            </a:pPr>
            <a:r>
              <a:rPr lang="zh-CN" altLang="en-US" dirty="0"/>
              <a:t>按实施步骤划分：</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单元测试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Unit Testing         </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Integration Testing</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确认测试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Validation Testing</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System Testing</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验收测试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Verification Testing</a:t>
            </a:r>
          </a:p>
          <a:p>
            <a:pPr eaLnBrk="1" hangingPunct="1">
              <a:spcBef>
                <a:spcPts val="600"/>
              </a:spcBef>
              <a:spcAft>
                <a:spcPts val="0"/>
              </a:spcAft>
            </a:pPr>
            <a:r>
              <a:rPr lang="zh-CN" altLang="en-US" dirty="0"/>
              <a:t>按使用的测试技术划分：</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静态测试：走查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评审</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动态测试：白盒</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黑盒</a:t>
            </a:r>
          </a:p>
          <a:p>
            <a:pPr eaLnBrk="1" hangingPunct="1">
              <a:spcBef>
                <a:spcPts val="600"/>
              </a:spcBef>
              <a:spcAft>
                <a:spcPts val="0"/>
              </a:spcAft>
            </a:pPr>
            <a:r>
              <a:rPr lang="zh-CN" altLang="en-US" dirty="0"/>
              <a:t>按软件组装策略划分：</a:t>
            </a:r>
            <a:r>
              <a:rPr lang="en-US" altLang="zh-CN" dirty="0"/>
              <a:t> </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非增量测试：整体集成</a:t>
            </a:r>
          </a:p>
          <a:p>
            <a:pPr lvl="1" eaLnBrk="1" hangingPunct="1">
              <a:spcBef>
                <a:spcPts val="600"/>
              </a:spcBef>
              <a:spcAft>
                <a:spcPts val="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增量测试：自顶向下、自底向上、三明治（双向）           </a:t>
            </a:r>
          </a:p>
        </p:txBody>
      </p:sp>
    </p:spTree>
    <p:extLst>
      <p:ext uri="{BB962C8B-B14F-4D97-AF65-F5344CB8AC3E}">
        <p14:creationId xmlns:p14="http://schemas.microsoft.com/office/powerpoint/2010/main" val="1172215526"/>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软件测试</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endParaRPr>
          </a:p>
          <a:p>
            <a:pPr algn="ctr" eaLnBrk="1" hangingPunct="1">
              <a:buNone/>
            </a:pPr>
            <a:r>
              <a:rPr lang="zh-CN" altLang="en-US" sz="2400" dirty="0">
                <a:solidFill>
                  <a:srgbClr val="C00000"/>
                </a:solidFill>
              </a:rPr>
              <a:t>主要内容</a:t>
            </a:r>
            <a:endParaRPr lang="en-US" altLang="zh-CN" sz="2400" dirty="0">
              <a:solidFill>
                <a:srgbClr val="C00000"/>
              </a:solidFill>
            </a:endParaRPr>
          </a:p>
          <a:p>
            <a:pPr indent="123825" eaLnBrk="1" hangingPunct="1">
              <a:buNone/>
            </a:pPr>
            <a:r>
              <a:rPr lang="en-US" altLang="zh-CN" dirty="0"/>
              <a:t>   1. </a:t>
            </a:r>
            <a:r>
              <a:rPr lang="zh-CN" altLang="en-US" dirty="0"/>
              <a:t>软件测试基础</a:t>
            </a:r>
          </a:p>
          <a:p>
            <a:pPr indent="123825" eaLnBrk="1" hangingPunct="1">
              <a:buNone/>
            </a:pPr>
            <a:r>
              <a:rPr lang="en-US" altLang="zh-CN" dirty="0"/>
              <a:t>   2. </a:t>
            </a:r>
            <a:r>
              <a:rPr lang="zh-CN" altLang="en-US" dirty="0"/>
              <a:t>测试过程</a:t>
            </a:r>
          </a:p>
          <a:p>
            <a:pPr indent="123825" eaLnBrk="1" hangingPunct="1">
              <a:buNone/>
            </a:pPr>
            <a:r>
              <a:rPr lang="en-US" altLang="zh-CN" dirty="0"/>
              <a:t>   3. </a:t>
            </a:r>
            <a:r>
              <a:rPr lang="zh-CN" altLang="en-US" dirty="0"/>
              <a:t>测试方法分类</a:t>
            </a:r>
          </a:p>
          <a:p>
            <a:pPr indent="123825" eaLnBrk="1" hangingPunct="1">
              <a:buNone/>
            </a:pPr>
            <a:r>
              <a:rPr lang="en-US" altLang="zh-CN" dirty="0"/>
              <a:t>   4. </a:t>
            </a:r>
            <a:r>
              <a:rPr lang="zh-CN" altLang="en-US" dirty="0"/>
              <a:t>黑盒测试</a:t>
            </a:r>
            <a:endParaRPr lang="en-US" altLang="zh-CN" dirty="0"/>
          </a:p>
          <a:p>
            <a:pPr lvl="1" indent="123825" eaLnBrk="1" hangingPunct="1">
              <a:buNone/>
            </a:pPr>
            <a:r>
              <a:rPr lang="en-US" altLang="zh-CN" b="1" dirty="0"/>
              <a:t>   4.1 </a:t>
            </a:r>
            <a:r>
              <a:rPr lang="zh-CN" altLang="en-US" b="1" dirty="0"/>
              <a:t>黑盒测试概述</a:t>
            </a:r>
          </a:p>
          <a:p>
            <a:pPr lvl="1" indent="123825" eaLnBrk="1" hangingPunct="1">
              <a:buNone/>
            </a:pPr>
            <a:r>
              <a:rPr lang="en-US" altLang="zh-CN" b="1" dirty="0"/>
              <a:t>   4.2 </a:t>
            </a:r>
            <a:r>
              <a:rPr lang="zh-CN" altLang="en-US" b="1" dirty="0"/>
              <a:t>等价类划分方法</a:t>
            </a:r>
          </a:p>
          <a:p>
            <a:pPr lvl="1" indent="123825" eaLnBrk="1" hangingPunct="1">
              <a:buNone/>
            </a:pPr>
            <a:r>
              <a:rPr lang="en-US" altLang="zh-CN" b="1" dirty="0"/>
              <a:t>   4.3 </a:t>
            </a:r>
            <a:r>
              <a:rPr lang="zh-CN" altLang="en-US" b="1" dirty="0"/>
              <a:t>边界值方法</a:t>
            </a:r>
            <a:endParaRPr lang="en-US" altLang="zh-CN" b="1" dirty="0"/>
          </a:p>
          <a:p>
            <a:pPr indent="123825" eaLnBrk="1" hangingPunct="1">
              <a:buNone/>
            </a:pPr>
            <a:r>
              <a:rPr lang="en-US" altLang="zh-CN" dirty="0"/>
              <a:t>   5. </a:t>
            </a:r>
            <a:r>
              <a:rPr lang="zh-CN" altLang="en-US" dirty="0"/>
              <a:t>白盒测试</a:t>
            </a:r>
            <a:endParaRPr lang="en-US" altLang="zh-CN" dirty="0"/>
          </a:p>
          <a:p>
            <a:pPr lvl="1" indent="123825" eaLnBrk="1" hangingPunct="1">
              <a:buNone/>
            </a:pPr>
            <a:endParaRPr lang="zh-CN" altLang="en-US" b="1" dirty="0"/>
          </a:p>
          <a:p>
            <a:pPr indent="123825" eaLnBrk="1" hangingPunct="1">
              <a:buNone/>
            </a:pPr>
            <a:r>
              <a:rPr lang="en-US" altLang="zh-CN" dirty="0"/>
              <a:t>	</a:t>
            </a:r>
          </a:p>
        </p:txBody>
      </p:sp>
    </p:spTree>
    <p:extLst>
      <p:ext uri="{BB962C8B-B14F-4D97-AF65-F5344CB8AC3E}">
        <p14:creationId xmlns:p14="http://schemas.microsoft.com/office/powerpoint/2010/main" val="1546602647"/>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单元测试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单元测试</a:t>
            </a:r>
            <a:r>
              <a:rPr lang="en-US" altLang="zh-CN" dirty="0">
                <a:solidFill>
                  <a:schemeClr val="tx1"/>
                </a:solidFill>
                <a:latin typeface="Times New Roman" panose="02020603050405020304" pitchFamily="18" charset="0"/>
                <a:ea typeface="楷体_GB2312" pitchFamily="49" charset="-122"/>
              </a:rPr>
              <a:t>(Unit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单元测试是对软件基本组成单元进行的测试，有时也称“组件测试”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单元测试一般由编写该单元代码的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开发人员</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执行，该人员负责设计和运行一系列的测试以确保该单元符合需求</a:t>
            </a:r>
            <a:endParaRPr lang="zh-CN" altLang="en-US" dirty="0"/>
          </a:p>
          <a:p>
            <a:pPr eaLnBrk="1" hangingPunct="1"/>
            <a:r>
              <a:rPr lang="zh-CN" altLang="en-US" dirty="0">
                <a:solidFill>
                  <a:schemeClr val="tx1"/>
                </a:solidFill>
                <a:latin typeface="Times New Roman" panose="02020603050405020304" pitchFamily="18" charset="0"/>
                <a:ea typeface="楷体_GB2312" pitchFamily="49" charset="-122"/>
              </a:rPr>
              <a:t>单元测试的目的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验证开发人员所书写的代码是否可以按照其所设想的方式执行而产出符合预期值的结果，确保产生符合需求的可靠程序单元</a:t>
            </a:r>
          </a:p>
        </p:txBody>
      </p:sp>
    </p:spTree>
    <p:extLst>
      <p:ext uri="{BB962C8B-B14F-4D97-AF65-F5344CB8AC3E}">
        <p14:creationId xmlns:p14="http://schemas.microsoft.com/office/powerpoint/2010/main" val="4143094583"/>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单元测试</a:t>
            </a:r>
          </a:p>
        </p:txBody>
      </p:sp>
      <p:sp>
        <p:nvSpPr>
          <p:cNvPr id="4" name="Freeform 3"/>
          <p:cNvSpPr>
            <a:spLocks/>
          </p:cNvSpPr>
          <p:nvPr/>
        </p:nvSpPr>
        <p:spPr bwMode="auto">
          <a:xfrm>
            <a:off x="323850" y="2358479"/>
            <a:ext cx="1314450" cy="1527175"/>
          </a:xfrm>
          <a:custGeom>
            <a:avLst/>
            <a:gdLst>
              <a:gd name="T0" fmla="*/ 28329 w 1392"/>
              <a:gd name="T1" fmla="*/ 0 h 1729"/>
              <a:gd name="T2" fmla="*/ 1306896 w 1392"/>
              <a:gd name="T3" fmla="*/ 1526292 h 1729"/>
              <a:gd name="T4" fmla="*/ 1284233 w 1392"/>
              <a:gd name="T5" fmla="*/ 1384968 h 1729"/>
              <a:gd name="T6" fmla="*/ 1241740 w 1392"/>
              <a:gd name="T7" fmla="*/ 1389385 h 1729"/>
              <a:gd name="T8" fmla="*/ 1182250 w 1392"/>
              <a:gd name="T9" fmla="*/ 1403517 h 1729"/>
              <a:gd name="T10" fmla="*/ 1135035 w 1392"/>
              <a:gd name="T11" fmla="*/ 1407933 h 1729"/>
              <a:gd name="T12" fmla="*/ 1086876 w 1392"/>
              <a:gd name="T13" fmla="*/ 1396451 h 1729"/>
              <a:gd name="T14" fmla="*/ 1045328 w 1392"/>
              <a:gd name="T15" fmla="*/ 1364653 h 1729"/>
              <a:gd name="T16" fmla="*/ 1016055 w 1392"/>
              <a:gd name="T17" fmla="*/ 1325789 h 1729"/>
              <a:gd name="T18" fmla="*/ 1001890 w 1392"/>
              <a:gd name="T19" fmla="*/ 1278093 h 1729"/>
              <a:gd name="T20" fmla="*/ 1003779 w 1392"/>
              <a:gd name="T21" fmla="*/ 1210081 h 1729"/>
              <a:gd name="T22" fmla="*/ 1014166 w 1392"/>
              <a:gd name="T23" fmla="*/ 1165917 h 1729"/>
              <a:gd name="T24" fmla="*/ 1049105 w 1392"/>
              <a:gd name="T25" fmla="*/ 1122637 h 1729"/>
              <a:gd name="T26" fmla="*/ 1089709 w 1392"/>
              <a:gd name="T27" fmla="*/ 1093489 h 1729"/>
              <a:gd name="T28" fmla="*/ 1133147 w 1392"/>
              <a:gd name="T29" fmla="*/ 1081123 h 1729"/>
              <a:gd name="T30" fmla="*/ 1180361 w 1392"/>
              <a:gd name="T31" fmla="*/ 1084656 h 1729"/>
              <a:gd name="T32" fmla="*/ 1223798 w 1392"/>
              <a:gd name="T33" fmla="*/ 1095256 h 1729"/>
              <a:gd name="T34" fmla="*/ 1267236 w 1392"/>
              <a:gd name="T35" fmla="*/ 1106738 h 1729"/>
              <a:gd name="T36" fmla="*/ 1308784 w 1392"/>
              <a:gd name="T37" fmla="*/ 1102322 h 1729"/>
              <a:gd name="T38" fmla="*/ 1267236 w 1392"/>
              <a:gd name="T39" fmla="*/ 851473 h 1729"/>
              <a:gd name="T40" fmla="*/ 1208690 w 1392"/>
              <a:gd name="T41" fmla="*/ 847940 h 1729"/>
              <a:gd name="T42" fmla="*/ 1161475 w 1392"/>
              <a:gd name="T43" fmla="*/ 843523 h 1729"/>
              <a:gd name="T44" fmla="*/ 1119927 w 1392"/>
              <a:gd name="T45" fmla="*/ 831158 h 1729"/>
              <a:gd name="T46" fmla="*/ 1091598 w 1392"/>
              <a:gd name="T47" fmla="*/ 809076 h 1729"/>
              <a:gd name="T48" fmla="*/ 1077434 w 1392"/>
              <a:gd name="T49" fmla="*/ 777278 h 1729"/>
              <a:gd name="T50" fmla="*/ 1073656 w 1392"/>
              <a:gd name="T51" fmla="*/ 741947 h 1729"/>
              <a:gd name="T52" fmla="*/ 1075545 w 1392"/>
              <a:gd name="T53" fmla="*/ 699550 h 1729"/>
              <a:gd name="T54" fmla="*/ 1081211 w 1392"/>
              <a:gd name="T55" fmla="*/ 660686 h 1729"/>
              <a:gd name="T56" fmla="*/ 1084988 w 1392"/>
              <a:gd name="T57" fmla="*/ 611223 h 1729"/>
              <a:gd name="T58" fmla="*/ 1078378 w 1392"/>
              <a:gd name="T59" fmla="*/ 567060 h 1729"/>
              <a:gd name="T60" fmla="*/ 1080266 w 1392"/>
              <a:gd name="T61" fmla="*/ 530846 h 1729"/>
              <a:gd name="T62" fmla="*/ 1034941 w 1392"/>
              <a:gd name="T63" fmla="*/ 495515 h 1729"/>
              <a:gd name="T64" fmla="*/ 1000002 w 1392"/>
              <a:gd name="T65" fmla="*/ 477849 h 1729"/>
              <a:gd name="T66" fmla="*/ 958453 w 1392"/>
              <a:gd name="T67" fmla="*/ 476966 h 1729"/>
              <a:gd name="T68" fmla="*/ 912183 w 1392"/>
              <a:gd name="T69" fmla="*/ 476083 h 1729"/>
              <a:gd name="T70" fmla="*/ 874411 w 1392"/>
              <a:gd name="T71" fmla="*/ 467250 h 1729"/>
              <a:gd name="T72" fmla="*/ 844194 w 1392"/>
              <a:gd name="T73" fmla="*/ 447818 h 1729"/>
              <a:gd name="T74" fmla="*/ 824364 w 1392"/>
              <a:gd name="T75" fmla="*/ 409838 h 1729"/>
              <a:gd name="T76" fmla="*/ 813033 w 1392"/>
              <a:gd name="T77" fmla="*/ 370090 h 1729"/>
              <a:gd name="T78" fmla="*/ 802645 w 1392"/>
              <a:gd name="T79" fmla="*/ 320627 h 1729"/>
              <a:gd name="T80" fmla="*/ 792258 w 1392"/>
              <a:gd name="T81" fmla="*/ 278230 h 1729"/>
              <a:gd name="T82" fmla="*/ 777150 w 1392"/>
              <a:gd name="T83" fmla="*/ 241133 h 1729"/>
              <a:gd name="T84" fmla="*/ 755431 w 1392"/>
              <a:gd name="T85" fmla="*/ 213752 h 1729"/>
              <a:gd name="T86" fmla="*/ 721437 w 1392"/>
              <a:gd name="T87" fmla="*/ 189903 h 1729"/>
              <a:gd name="T88" fmla="*/ 677999 w 1392"/>
              <a:gd name="T89" fmla="*/ 177537 h 1729"/>
              <a:gd name="T90" fmla="*/ 633618 w 1392"/>
              <a:gd name="T91" fmla="*/ 181954 h 1729"/>
              <a:gd name="T92" fmla="*/ 577905 w 1392"/>
              <a:gd name="T93" fmla="*/ 193436 h 1729"/>
              <a:gd name="T94" fmla="*/ 530690 w 1392"/>
              <a:gd name="T95" fmla="*/ 200502 h 1729"/>
              <a:gd name="T96" fmla="*/ 484420 w 1392"/>
              <a:gd name="T97" fmla="*/ 197853 h 1729"/>
              <a:gd name="T98" fmla="*/ 445704 w 1392"/>
              <a:gd name="T99" fmla="*/ 183720 h 1729"/>
              <a:gd name="T100" fmla="*/ 411710 w 1392"/>
              <a:gd name="T101" fmla="*/ 160755 h 1729"/>
              <a:gd name="T102" fmla="*/ 378660 w 1392"/>
              <a:gd name="T103" fmla="*/ 128958 h 1729"/>
              <a:gd name="T104" fmla="*/ 359774 w 1392"/>
              <a:gd name="T105" fmla="*/ 90094 h 1729"/>
              <a:gd name="T106" fmla="*/ 353164 w 1392"/>
              <a:gd name="T107" fmla="*/ 52113 h 1729"/>
              <a:gd name="T108" fmla="*/ 354108 w 1392"/>
              <a:gd name="T109" fmla="*/ 5300 h 1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392" h="1729">
                <a:moveTo>
                  <a:pt x="375" y="6"/>
                </a:moveTo>
                <a:lnTo>
                  <a:pt x="30" y="0"/>
                </a:lnTo>
                <a:lnTo>
                  <a:pt x="0" y="1706"/>
                </a:lnTo>
                <a:lnTo>
                  <a:pt x="1384" y="1728"/>
                </a:lnTo>
                <a:lnTo>
                  <a:pt x="1387" y="1577"/>
                </a:lnTo>
                <a:lnTo>
                  <a:pt x="1360" y="1568"/>
                </a:lnTo>
                <a:lnTo>
                  <a:pt x="1341" y="1568"/>
                </a:lnTo>
                <a:lnTo>
                  <a:pt x="1315" y="1573"/>
                </a:lnTo>
                <a:lnTo>
                  <a:pt x="1287" y="1580"/>
                </a:lnTo>
                <a:lnTo>
                  <a:pt x="1252" y="1589"/>
                </a:lnTo>
                <a:lnTo>
                  <a:pt x="1225" y="1593"/>
                </a:lnTo>
                <a:lnTo>
                  <a:pt x="1202" y="1594"/>
                </a:lnTo>
                <a:lnTo>
                  <a:pt x="1175" y="1589"/>
                </a:lnTo>
                <a:lnTo>
                  <a:pt x="1151" y="1581"/>
                </a:lnTo>
                <a:lnTo>
                  <a:pt x="1126" y="1564"/>
                </a:lnTo>
                <a:lnTo>
                  <a:pt x="1107" y="1545"/>
                </a:lnTo>
                <a:lnTo>
                  <a:pt x="1089" y="1524"/>
                </a:lnTo>
                <a:lnTo>
                  <a:pt x="1076" y="1501"/>
                </a:lnTo>
                <a:lnTo>
                  <a:pt x="1064" y="1472"/>
                </a:lnTo>
                <a:lnTo>
                  <a:pt x="1061" y="1447"/>
                </a:lnTo>
                <a:lnTo>
                  <a:pt x="1060" y="1411"/>
                </a:lnTo>
                <a:lnTo>
                  <a:pt x="1063" y="1370"/>
                </a:lnTo>
                <a:lnTo>
                  <a:pt x="1067" y="1344"/>
                </a:lnTo>
                <a:lnTo>
                  <a:pt x="1074" y="1320"/>
                </a:lnTo>
                <a:lnTo>
                  <a:pt x="1088" y="1299"/>
                </a:lnTo>
                <a:lnTo>
                  <a:pt x="1111" y="1271"/>
                </a:lnTo>
                <a:lnTo>
                  <a:pt x="1131" y="1253"/>
                </a:lnTo>
                <a:lnTo>
                  <a:pt x="1154" y="1238"/>
                </a:lnTo>
                <a:lnTo>
                  <a:pt x="1178" y="1229"/>
                </a:lnTo>
                <a:lnTo>
                  <a:pt x="1200" y="1224"/>
                </a:lnTo>
                <a:lnTo>
                  <a:pt x="1225" y="1224"/>
                </a:lnTo>
                <a:lnTo>
                  <a:pt x="1250" y="1228"/>
                </a:lnTo>
                <a:lnTo>
                  <a:pt x="1274" y="1234"/>
                </a:lnTo>
                <a:lnTo>
                  <a:pt x="1296" y="1240"/>
                </a:lnTo>
                <a:lnTo>
                  <a:pt x="1318" y="1249"/>
                </a:lnTo>
                <a:lnTo>
                  <a:pt x="1342" y="1253"/>
                </a:lnTo>
                <a:lnTo>
                  <a:pt x="1362" y="1253"/>
                </a:lnTo>
                <a:lnTo>
                  <a:pt x="1386" y="1248"/>
                </a:lnTo>
                <a:lnTo>
                  <a:pt x="1391" y="962"/>
                </a:lnTo>
                <a:lnTo>
                  <a:pt x="1342" y="964"/>
                </a:lnTo>
                <a:lnTo>
                  <a:pt x="1307" y="960"/>
                </a:lnTo>
                <a:lnTo>
                  <a:pt x="1280" y="960"/>
                </a:lnTo>
                <a:lnTo>
                  <a:pt x="1255" y="959"/>
                </a:lnTo>
                <a:lnTo>
                  <a:pt x="1230" y="955"/>
                </a:lnTo>
                <a:lnTo>
                  <a:pt x="1203" y="949"/>
                </a:lnTo>
                <a:lnTo>
                  <a:pt x="1186" y="941"/>
                </a:lnTo>
                <a:lnTo>
                  <a:pt x="1170" y="930"/>
                </a:lnTo>
                <a:lnTo>
                  <a:pt x="1156" y="916"/>
                </a:lnTo>
                <a:lnTo>
                  <a:pt x="1146" y="899"/>
                </a:lnTo>
                <a:lnTo>
                  <a:pt x="1141" y="880"/>
                </a:lnTo>
                <a:lnTo>
                  <a:pt x="1138" y="860"/>
                </a:lnTo>
                <a:lnTo>
                  <a:pt x="1137" y="840"/>
                </a:lnTo>
                <a:lnTo>
                  <a:pt x="1138" y="815"/>
                </a:lnTo>
                <a:lnTo>
                  <a:pt x="1139" y="792"/>
                </a:lnTo>
                <a:lnTo>
                  <a:pt x="1143" y="773"/>
                </a:lnTo>
                <a:lnTo>
                  <a:pt x="1145" y="748"/>
                </a:lnTo>
                <a:lnTo>
                  <a:pt x="1149" y="721"/>
                </a:lnTo>
                <a:lnTo>
                  <a:pt x="1149" y="692"/>
                </a:lnTo>
                <a:lnTo>
                  <a:pt x="1147" y="667"/>
                </a:lnTo>
                <a:lnTo>
                  <a:pt x="1142" y="642"/>
                </a:lnTo>
                <a:lnTo>
                  <a:pt x="1136" y="614"/>
                </a:lnTo>
                <a:lnTo>
                  <a:pt x="1144" y="601"/>
                </a:lnTo>
                <a:lnTo>
                  <a:pt x="1114" y="574"/>
                </a:lnTo>
                <a:lnTo>
                  <a:pt x="1096" y="561"/>
                </a:lnTo>
                <a:lnTo>
                  <a:pt x="1078" y="547"/>
                </a:lnTo>
                <a:lnTo>
                  <a:pt x="1059" y="541"/>
                </a:lnTo>
                <a:lnTo>
                  <a:pt x="1037" y="538"/>
                </a:lnTo>
                <a:lnTo>
                  <a:pt x="1015" y="540"/>
                </a:lnTo>
                <a:lnTo>
                  <a:pt x="991" y="541"/>
                </a:lnTo>
                <a:lnTo>
                  <a:pt x="966" y="539"/>
                </a:lnTo>
                <a:lnTo>
                  <a:pt x="947" y="535"/>
                </a:lnTo>
                <a:lnTo>
                  <a:pt x="926" y="529"/>
                </a:lnTo>
                <a:lnTo>
                  <a:pt x="907" y="519"/>
                </a:lnTo>
                <a:lnTo>
                  <a:pt x="894" y="507"/>
                </a:lnTo>
                <a:lnTo>
                  <a:pt x="882" y="488"/>
                </a:lnTo>
                <a:lnTo>
                  <a:pt x="873" y="464"/>
                </a:lnTo>
                <a:lnTo>
                  <a:pt x="866" y="441"/>
                </a:lnTo>
                <a:lnTo>
                  <a:pt x="861" y="419"/>
                </a:lnTo>
                <a:lnTo>
                  <a:pt x="855" y="395"/>
                </a:lnTo>
                <a:lnTo>
                  <a:pt x="850" y="363"/>
                </a:lnTo>
                <a:lnTo>
                  <a:pt x="845" y="340"/>
                </a:lnTo>
                <a:lnTo>
                  <a:pt x="839" y="315"/>
                </a:lnTo>
                <a:lnTo>
                  <a:pt x="832" y="294"/>
                </a:lnTo>
                <a:lnTo>
                  <a:pt x="823" y="273"/>
                </a:lnTo>
                <a:lnTo>
                  <a:pt x="812" y="257"/>
                </a:lnTo>
                <a:lnTo>
                  <a:pt x="800" y="242"/>
                </a:lnTo>
                <a:lnTo>
                  <a:pt x="781" y="225"/>
                </a:lnTo>
                <a:lnTo>
                  <a:pt x="764" y="215"/>
                </a:lnTo>
                <a:lnTo>
                  <a:pt x="743" y="206"/>
                </a:lnTo>
                <a:lnTo>
                  <a:pt x="718" y="201"/>
                </a:lnTo>
                <a:lnTo>
                  <a:pt x="695" y="204"/>
                </a:lnTo>
                <a:lnTo>
                  <a:pt x="671" y="206"/>
                </a:lnTo>
                <a:lnTo>
                  <a:pt x="643" y="213"/>
                </a:lnTo>
                <a:lnTo>
                  <a:pt x="612" y="219"/>
                </a:lnTo>
                <a:lnTo>
                  <a:pt x="584" y="227"/>
                </a:lnTo>
                <a:lnTo>
                  <a:pt x="562" y="227"/>
                </a:lnTo>
                <a:lnTo>
                  <a:pt x="541" y="227"/>
                </a:lnTo>
                <a:lnTo>
                  <a:pt x="513" y="224"/>
                </a:lnTo>
                <a:lnTo>
                  <a:pt x="490" y="216"/>
                </a:lnTo>
                <a:lnTo>
                  <a:pt x="472" y="208"/>
                </a:lnTo>
                <a:lnTo>
                  <a:pt x="456" y="198"/>
                </a:lnTo>
                <a:lnTo>
                  <a:pt x="436" y="182"/>
                </a:lnTo>
                <a:lnTo>
                  <a:pt x="417" y="166"/>
                </a:lnTo>
                <a:lnTo>
                  <a:pt x="401" y="146"/>
                </a:lnTo>
                <a:lnTo>
                  <a:pt x="389" y="123"/>
                </a:lnTo>
                <a:lnTo>
                  <a:pt x="381" y="102"/>
                </a:lnTo>
                <a:lnTo>
                  <a:pt x="377" y="81"/>
                </a:lnTo>
                <a:lnTo>
                  <a:pt x="374" y="59"/>
                </a:lnTo>
                <a:lnTo>
                  <a:pt x="374" y="33"/>
                </a:lnTo>
                <a:lnTo>
                  <a:pt x="375" y="6"/>
                </a:lnTo>
              </a:path>
            </a:pathLst>
          </a:custGeom>
          <a:solidFill>
            <a:srgbClr val="0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 name="Rectangle 4"/>
          <p:cNvSpPr>
            <a:spLocks noChangeArrowheads="1"/>
          </p:cNvSpPr>
          <p:nvPr/>
        </p:nvSpPr>
        <p:spPr bwMode="auto">
          <a:xfrm>
            <a:off x="323850" y="3134767"/>
            <a:ext cx="111569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chemeClr val="bg1"/>
                </a:solidFill>
                <a:latin typeface="楷体_GB2312" pitchFamily="49" charset="-122"/>
                <a:ea typeface="楷体_GB2312" pitchFamily="49" charset="-122"/>
              </a:rPr>
              <a:t>单元测试</a:t>
            </a:r>
          </a:p>
        </p:txBody>
      </p:sp>
      <p:grpSp>
        <p:nvGrpSpPr>
          <p:cNvPr id="6" name="Group 5"/>
          <p:cNvGrpSpPr>
            <a:grpSpLocks/>
          </p:cNvGrpSpPr>
          <p:nvPr/>
        </p:nvGrpSpPr>
        <p:grpSpPr bwMode="auto">
          <a:xfrm>
            <a:off x="2052638" y="2067967"/>
            <a:ext cx="1501775" cy="1944687"/>
            <a:chOff x="2079" y="1181"/>
            <a:chExt cx="1589" cy="2203"/>
          </a:xfrm>
        </p:grpSpPr>
        <p:sp>
          <p:nvSpPr>
            <p:cNvPr id="7" name="Freeform 6"/>
            <p:cNvSpPr>
              <a:spLocks/>
            </p:cNvSpPr>
            <p:nvPr/>
          </p:nvSpPr>
          <p:spPr bwMode="auto">
            <a:xfrm>
              <a:off x="2079" y="1181"/>
              <a:ext cx="1589" cy="2203"/>
            </a:xfrm>
            <a:custGeom>
              <a:avLst/>
              <a:gdLst>
                <a:gd name="T0" fmla="*/ 289 w 1589"/>
                <a:gd name="T1" fmla="*/ 0 h 2203"/>
                <a:gd name="T2" fmla="*/ 741 w 1589"/>
                <a:gd name="T3" fmla="*/ 2101 h 2203"/>
                <a:gd name="T4" fmla="*/ 617 w 1589"/>
                <a:gd name="T5" fmla="*/ 2011 h 2203"/>
                <a:gd name="T6" fmla="*/ 594 w 1589"/>
                <a:gd name="T7" fmla="*/ 2031 h 2203"/>
                <a:gd name="T8" fmla="*/ 576 w 1589"/>
                <a:gd name="T9" fmla="*/ 2064 h 2203"/>
                <a:gd name="T10" fmla="*/ 557 w 1589"/>
                <a:gd name="T11" fmla="*/ 2105 h 2203"/>
                <a:gd name="T12" fmla="*/ 535 w 1589"/>
                <a:gd name="T13" fmla="*/ 2144 h 2203"/>
                <a:gd name="T14" fmla="*/ 508 w 1589"/>
                <a:gd name="T15" fmla="*/ 2172 h 2203"/>
                <a:gd name="T16" fmla="*/ 473 w 1589"/>
                <a:gd name="T17" fmla="*/ 2194 h 2203"/>
                <a:gd name="T18" fmla="*/ 431 w 1589"/>
                <a:gd name="T19" fmla="*/ 2201 h 2203"/>
                <a:gd name="T20" fmla="*/ 390 w 1589"/>
                <a:gd name="T21" fmla="*/ 2202 h 2203"/>
                <a:gd name="T22" fmla="*/ 348 w 1589"/>
                <a:gd name="T23" fmla="*/ 2192 h 2203"/>
                <a:gd name="T24" fmla="*/ 305 w 1589"/>
                <a:gd name="T25" fmla="*/ 2167 h 2203"/>
                <a:gd name="T26" fmla="*/ 271 w 1589"/>
                <a:gd name="T27" fmla="*/ 2140 h 2203"/>
                <a:gd name="T28" fmla="*/ 246 w 1589"/>
                <a:gd name="T29" fmla="*/ 2114 h 2203"/>
                <a:gd name="T30" fmla="*/ 224 w 1589"/>
                <a:gd name="T31" fmla="*/ 2080 h 2203"/>
                <a:gd name="T32" fmla="*/ 213 w 1589"/>
                <a:gd name="T33" fmla="*/ 2045 h 2203"/>
                <a:gd name="T34" fmla="*/ 211 w 1589"/>
                <a:gd name="T35" fmla="*/ 2002 h 2203"/>
                <a:gd name="T36" fmla="*/ 215 w 1589"/>
                <a:gd name="T37" fmla="*/ 1961 h 2203"/>
                <a:gd name="T38" fmla="*/ 235 w 1589"/>
                <a:gd name="T39" fmla="*/ 1916 h 2203"/>
                <a:gd name="T40" fmla="*/ 270 w 1589"/>
                <a:gd name="T41" fmla="*/ 1884 h 2203"/>
                <a:gd name="T42" fmla="*/ 310 w 1589"/>
                <a:gd name="T43" fmla="*/ 1855 h 2203"/>
                <a:gd name="T44" fmla="*/ 348 w 1589"/>
                <a:gd name="T45" fmla="*/ 1826 h 2203"/>
                <a:gd name="T46" fmla="*/ 361 w 1589"/>
                <a:gd name="T47" fmla="*/ 1808 h 2203"/>
                <a:gd name="T48" fmla="*/ 149 w 1589"/>
                <a:gd name="T49" fmla="*/ 1616 h 2203"/>
                <a:gd name="T50" fmla="*/ 210 w 1589"/>
                <a:gd name="T51" fmla="*/ 1554 h 2203"/>
                <a:gd name="T52" fmla="*/ 241 w 1589"/>
                <a:gd name="T53" fmla="*/ 1512 h 2203"/>
                <a:gd name="T54" fmla="*/ 270 w 1589"/>
                <a:gd name="T55" fmla="*/ 1467 h 2203"/>
                <a:gd name="T56" fmla="*/ 276 w 1589"/>
                <a:gd name="T57" fmla="*/ 1430 h 2203"/>
                <a:gd name="T58" fmla="*/ 268 w 1589"/>
                <a:gd name="T59" fmla="*/ 1392 h 2203"/>
                <a:gd name="T60" fmla="*/ 245 w 1589"/>
                <a:gd name="T61" fmla="*/ 1360 h 2203"/>
                <a:gd name="T62" fmla="*/ 212 w 1589"/>
                <a:gd name="T63" fmla="*/ 1329 h 2203"/>
                <a:gd name="T64" fmla="*/ 176 w 1589"/>
                <a:gd name="T65" fmla="*/ 1306 h 2203"/>
                <a:gd name="T66" fmla="*/ 132 w 1589"/>
                <a:gd name="T67" fmla="*/ 1277 h 2203"/>
                <a:gd name="T68" fmla="*/ 92 w 1589"/>
                <a:gd name="T69" fmla="*/ 1239 h 2203"/>
                <a:gd name="T70" fmla="*/ 62 w 1589"/>
                <a:gd name="T71" fmla="*/ 1197 h 2203"/>
                <a:gd name="T72" fmla="*/ 46 w 1589"/>
                <a:gd name="T73" fmla="*/ 1152 h 2203"/>
                <a:gd name="T74" fmla="*/ 49 w 1589"/>
                <a:gd name="T75" fmla="*/ 1109 h 2203"/>
                <a:gd name="T76" fmla="*/ 67 w 1589"/>
                <a:gd name="T77" fmla="*/ 1071 h 2203"/>
                <a:gd name="T78" fmla="*/ 102 w 1589"/>
                <a:gd name="T79" fmla="*/ 1037 h 2203"/>
                <a:gd name="T80" fmla="*/ 126 w 1589"/>
                <a:gd name="T81" fmla="*/ 1000 h 2203"/>
                <a:gd name="T82" fmla="*/ 138 w 1589"/>
                <a:gd name="T83" fmla="*/ 961 h 2203"/>
                <a:gd name="T84" fmla="*/ 134 w 1589"/>
                <a:gd name="T85" fmla="*/ 922 h 2203"/>
                <a:gd name="T86" fmla="*/ 106 w 1589"/>
                <a:gd name="T87" fmla="*/ 878 h 2203"/>
                <a:gd name="T88" fmla="*/ 79 w 1589"/>
                <a:gd name="T89" fmla="*/ 841 h 2203"/>
                <a:gd name="T90" fmla="*/ 44 w 1589"/>
                <a:gd name="T91" fmla="*/ 797 h 2203"/>
                <a:gd name="T92" fmla="*/ 18 w 1589"/>
                <a:gd name="T93" fmla="*/ 756 h 2203"/>
                <a:gd name="T94" fmla="*/ 4 w 1589"/>
                <a:gd name="T95" fmla="*/ 717 h 2203"/>
                <a:gd name="T96" fmla="*/ 0 w 1589"/>
                <a:gd name="T97" fmla="*/ 674 h 2203"/>
                <a:gd name="T98" fmla="*/ 8 w 1589"/>
                <a:gd name="T99" fmla="*/ 632 h 2203"/>
                <a:gd name="T100" fmla="*/ 40 w 1589"/>
                <a:gd name="T101" fmla="*/ 593 h 2203"/>
                <a:gd name="T102" fmla="*/ 80 w 1589"/>
                <a:gd name="T103" fmla="*/ 561 h 2203"/>
                <a:gd name="T104" fmla="*/ 129 w 1589"/>
                <a:gd name="T105" fmla="*/ 525 h 2203"/>
                <a:gd name="T106" fmla="*/ 159 w 1589"/>
                <a:gd name="T107" fmla="*/ 494 h 2203"/>
                <a:gd name="T108" fmla="*/ 185 w 1589"/>
                <a:gd name="T109" fmla="*/ 449 h 2203"/>
                <a:gd name="T110" fmla="*/ 193 w 1589"/>
                <a:gd name="T111" fmla="*/ 409 h 2203"/>
                <a:gd name="T112" fmla="*/ 194 w 1589"/>
                <a:gd name="T113" fmla="*/ 360 h 2203"/>
                <a:gd name="T114" fmla="*/ 180 w 1589"/>
                <a:gd name="T115" fmla="*/ 311 h 2203"/>
                <a:gd name="T116" fmla="*/ 157 w 1589"/>
                <a:gd name="T117" fmla="*/ 273 h 2203"/>
                <a:gd name="T118" fmla="*/ 122 w 1589"/>
                <a:gd name="T119" fmla="*/ 238 h 220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589" h="2203">
                  <a:moveTo>
                    <a:pt x="102" y="222"/>
                  </a:moveTo>
                  <a:lnTo>
                    <a:pt x="289" y="0"/>
                  </a:lnTo>
                  <a:lnTo>
                    <a:pt x="1588" y="1090"/>
                  </a:lnTo>
                  <a:lnTo>
                    <a:pt x="741" y="2101"/>
                  </a:lnTo>
                  <a:lnTo>
                    <a:pt x="628" y="2006"/>
                  </a:lnTo>
                  <a:lnTo>
                    <a:pt x="617" y="2011"/>
                  </a:lnTo>
                  <a:lnTo>
                    <a:pt x="602" y="2021"/>
                  </a:lnTo>
                  <a:lnTo>
                    <a:pt x="594" y="2031"/>
                  </a:lnTo>
                  <a:lnTo>
                    <a:pt x="585" y="2045"/>
                  </a:lnTo>
                  <a:lnTo>
                    <a:pt x="576" y="2064"/>
                  </a:lnTo>
                  <a:lnTo>
                    <a:pt x="564" y="2088"/>
                  </a:lnTo>
                  <a:lnTo>
                    <a:pt x="557" y="2105"/>
                  </a:lnTo>
                  <a:lnTo>
                    <a:pt x="547" y="2126"/>
                  </a:lnTo>
                  <a:lnTo>
                    <a:pt x="535" y="2144"/>
                  </a:lnTo>
                  <a:lnTo>
                    <a:pt x="522" y="2159"/>
                  </a:lnTo>
                  <a:lnTo>
                    <a:pt x="508" y="2172"/>
                  </a:lnTo>
                  <a:lnTo>
                    <a:pt x="490" y="2184"/>
                  </a:lnTo>
                  <a:lnTo>
                    <a:pt x="473" y="2194"/>
                  </a:lnTo>
                  <a:lnTo>
                    <a:pt x="454" y="2198"/>
                  </a:lnTo>
                  <a:lnTo>
                    <a:pt x="431" y="2201"/>
                  </a:lnTo>
                  <a:lnTo>
                    <a:pt x="410" y="2202"/>
                  </a:lnTo>
                  <a:lnTo>
                    <a:pt x="390" y="2202"/>
                  </a:lnTo>
                  <a:lnTo>
                    <a:pt x="369" y="2198"/>
                  </a:lnTo>
                  <a:lnTo>
                    <a:pt x="348" y="2192"/>
                  </a:lnTo>
                  <a:lnTo>
                    <a:pt x="326" y="2181"/>
                  </a:lnTo>
                  <a:lnTo>
                    <a:pt x="305" y="2167"/>
                  </a:lnTo>
                  <a:lnTo>
                    <a:pt x="288" y="2154"/>
                  </a:lnTo>
                  <a:lnTo>
                    <a:pt x="271" y="2140"/>
                  </a:lnTo>
                  <a:lnTo>
                    <a:pt x="257" y="2127"/>
                  </a:lnTo>
                  <a:lnTo>
                    <a:pt x="246" y="2114"/>
                  </a:lnTo>
                  <a:lnTo>
                    <a:pt x="235" y="2097"/>
                  </a:lnTo>
                  <a:lnTo>
                    <a:pt x="224" y="2080"/>
                  </a:lnTo>
                  <a:lnTo>
                    <a:pt x="219" y="2064"/>
                  </a:lnTo>
                  <a:lnTo>
                    <a:pt x="213" y="2045"/>
                  </a:lnTo>
                  <a:lnTo>
                    <a:pt x="212" y="2024"/>
                  </a:lnTo>
                  <a:lnTo>
                    <a:pt x="211" y="2002"/>
                  </a:lnTo>
                  <a:lnTo>
                    <a:pt x="212" y="1981"/>
                  </a:lnTo>
                  <a:lnTo>
                    <a:pt x="215" y="1961"/>
                  </a:lnTo>
                  <a:lnTo>
                    <a:pt x="223" y="1939"/>
                  </a:lnTo>
                  <a:lnTo>
                    <a:pt x="235" y="1916"/>
                  </a:lnTo>
                  <a:lnTo>
                    <a:pt x="250" y="1898"/>
                  </a:lnTo>
                  <a:lnTo>
                    <a:pt x="270" y="1884"/>
                  </a:lnTo>
                  <a:lnTo>
                    <a:pt x="290" y="1870"/>
                  </a:lnTo>
                  <a:lnTo>
                    <a:pt x="310" y="1855"/>
                  </a:lnTo>
                  <a:lnTo>
                    <a:pt x="332" y="1840"/>
                  </a:lnTo>
                  <a:lnTo>
                    <a:pt x="348" y="1826"/>
                  </a:lnTo>
                  <a:lnTo>
                    <a:pt x="355" y="1818"/>
                  </a:lnTo>
                  <a:lnTo>
                    <a:pt x="361" y="1808"/>
                  </a:lnTo>
                  <a:lnTo>
                    <a:pt x="364" y="1797"/>
                  </a:lnTo>
                  <a:lnTo>
                    <a:pt x="149" y="1616"/>
                  </a:lnTo>
                  <a:lnTo>
                    <a:pt x="189" y="1578"/>
                  </a:lnTo>
                  <a:lnTo>
                    <a:pt x="210" y="1554"/>
                  </a:lnTo>
                  <a:lnTo>
                    <a:pt x="227" y="1532"/>
                  </a:lnTo>
                  <a:lnTo>
                    <a:pt x="241" y="1512"/>
                  </a:lnTo>
                  <a:lnTo>
                    <a:pt x="256" y="1490"/>
                  </a:lnTo>
                  <a:lnTo>
                    <a:pt x="270" y="1467"/>
                  </a:lnTo>
                  <a:lnTo>
                    <a:pt x="274" y="1448"/>
                  </a:lnTo>
                  <a:lnTo>
                    <a:pt x="276" y="1430"/>
                  </a:lnTo>
                  <a:lnTo>
                    <a:pt x="274" y="1411"/>
                  </a:lnTo>
                  <a:lnTo>
                    <a:pt x="268" y="1392"/>
                  </a:lnTo>
                  <a:lnTo>
                    <a:pt x="258" y="1374"/>
                  </a:lnTo>
                  <a:lnTo>
                    <a:pt x="245" y="1360"/>
                  </a:lnTo>
                  <a:lnTo>
                    <a:pt x="230" y="1345"/>
                  </a:lnTo>
                  <a:lnTo>
                    <a:pt x="212" y="1329"/>
                  </a:lnTo>
                  <a:lnTo>
                    <a:pt x="191" y="1316"/>
                  </a:lnTo>
                  <a:lnTo>
                    <a:pt x="176" y="1306"/>
                  </a:lnTo>
                  <a:lnTo>
                    <a:pt x="154" y="1291"/>
                  </a:lnTo>
                  <a:lnTo>
                    <a:pt x="132" y="1277"/>
                  </a:lnTo>
                  <a:lnTo>
                    <a:pt x="109" y="1257"/>
                  </a:lnTo>
                  <a:lnTo>
                    <a:pt x="92" y="1239"/>
                  </a:lnTo>
                  <a:lnTo>
                    <a:pt x="76" y="1219"/>
                  </a:lnTo>
                  <a:lnTo>
                    <a:pt x="62" y="1197"/>
                  </a:lnTo>
                  <a:lnTo>
                    <a:pt x="52" y="1177"/>
                  </a:lnTo>
                  <a:lnTo>
                    <a:pt x="46" y="1152"/>
                  </a:lnTo>
                  <a:lnTo>
                    <a:pt x="46" y="1132"/>
                  </a:lnTo>
                  <a:lnTo>
                    <a:pt x="49" y="1109"/>
                  </a:lnTo>
                  <a:lnTo>
                    <a:pt x="57" y="1088"/>
                  </a:lnTo>
                  <a:lnTo>
                    <a:pt x="67" y="1071"/>
                  </a:lnTo>
                  <a:lnTo>
                    <a:pt x="85" y="1054"/>
                  </a:lnTo>
                  <a:lnTo>
                    <a:pt x="102" y="1037"/>
                  </a:lnTo>
                  <a:lnTo>
                    <a:pt x="115" y="1018"/>
                  </a:lnTo>
                  <a:lnTo>
                    <a:pt x="126" y="1000"/>
                  </a:lnTo>
                  <a:lnTo>
                    <a:pt x="133" y="981"/>
                  </a:lnTo>
                  <a:lnTo>
                    <a:pt x="138" y="961"/>
                  </a:lnTo>
                  <a:lnTo>
                    <a:pt x="138" y="943"/>
                  </a:lnTo>
                  <a:lnTo>
                    <a:pt x="134" y="922"/>
                  </a:lnTo>
                  <a:lnTo>
                    <a:pt x="120" y="900"/>
                  </a:lnTo>
                  <a:lnTo>
                    <a:pt x="106" y="878"/>
                  </a:lnTo>
                  <a:lnTo>
                    <a:pt x="95" y="860"/>
                  </a:lnTo>
                  <a:lnTo>
                    <a:pt x="79" y="841"/>
                  </a:lnTo>
                  <a:lnTo>
                    <a:pt x="60" y="817"/>
                  </a:lnTo>
                  <a:lnTo>
                    <a:pt x="44" y="797"/>
                  </a:lnTo>
                  <a:lnTo>
                    <a:pt x="29" y="775"/>
                  </a:lnTo>
                  <a:lnTo>
                    <a:pt x="18" y="756"/>
                  </a:lnTo>
                  <a:lnTo>
                    <a:pt x="8" y="737"/>
                  </a:lnTo>
                  <a:lnTo>
                    <a:pt x="4" y="717"/>
                  </a:lnTo>
                  <a:lnTo>
                    <a:pt x="1" y="699"/>
                  </a:lnTo>
                  <a:lnTo>
                    <a:pt x="0" y="674"/>
                  </a:lnTo>
                  <a:lnTo>
                    <a:pt x="3" y="653"/>
                  </a:lnTo>
                  <a:lnTo>
                    <a:pt x="8" y="632"/>
                  </a:lnTo>
                  <a:lnTo>
                    <a:pt x="22" y="610"/>
                  </a:lnTo>
                  <a:lnTo>
                    <a:pt x="40" y="593"/>
                  </a:lnTo>
                  <a:lnTo>
                    <a:pt x="57" y="578"/>
                  </a:lnTo>
                  <a:lnTo>
                    <a:pt x="80" y="561"/>
                  </a:lnTo>
                  <a:lnTo>
                    <a:pt x="106" y="542"/>
                  </a:lnTo>
                  <a:lnTo>
                    <a:pt x="129" y="525"/>
                  </a:lnTo>
                  <a:lnTo>
                    <a:pt x="147" y="509"/>
                  </a:lnTo>
                  <a:lnTo>
                    <a:pt x="159" y="494"/>
                  </a:lnTo>
                  <a:lnTo>
                    <a:pt x="174" y="470"/>
                  </a:lnTo>
                  <a:lnTo>
                    <a:pt x="185" y="449"/>
                  </a:lnTo>
                  <a:lnTo>
                    <a:pt x="189" y="429"/>
                  </a:lnTo>
                  <a:lnTo>
                    <a:pt x="193" y="409"/>
                  </a:lnTo>
                  <a:lnTo>
                    <a:pt x="194" y="385"/>
                  </a:lnTo>
                  <a:lnTo>
                    <a:pt x="194" y="360"/>
                  </a:lnTo>
                  <a:lnTo>
                    <a:pt x="189" y="335"/>
                  </a:lnTo>
                  <a:lnTo>
                    <a:pt x="180" y="311"/>
                  </a:lnTo>
                  <a:lnTo>
                    <a:pt x="170" y="292"/>
                  </a:lnTo>
                  <a:lnTo>
                    <a:pt x="157" y="273"/>
                  </a:lnTo>
                  <a:lnTo>
                    <a:pt x="142" y="257"/>
                  </a:lnTo>
                  <a:lnTo>
                    <a:pt x="122" y="238"/>
                  </a:lnTo>
                  <a:lnTo>
                    <a:pt x="102" y="222"/>
                  </a:lnTo>
                </a:path>
              </a:pathLst>
            </a:custGeom>
            <a:solidFill>
              <a:srgbClr val="00FF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9" name="Rectangle 7"/>
            <p:cNvSpPr>
              <a:spLocks noChangeArrowheads="1"/>
            </p:cNvSpPr>
            <p:nvPr/>
          </p:nvSpPr>
          <p:spPr bwMode="auto">
            <a:xfrm>
              <a:off x="2294" y="2006"/>
              <a:ext cx="1180"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latin typeface="楷体_GB2312" pitchFamily="49" charset="-122"/>
                  <a:ea typeface="楷体_GB2312" pitchFamily="49" charset="-122"/>
                </a:rPr>
                <a:t>单元测试</a:t>
              </a:r>
            </a:p>
          </p:txBody>
        </p:sp>
      </p:grpSp>
      <p:sp>
        <p:nvSpPr>
          <p:cNvPr id="10" name="Freeform 8"/>
          <p:cNvSpPr>
            <a:spLocks/>
          </p:cNvSpPr>
          <p:nvPr/>
        </p:nvSpPr>
        <p:spPr bwMode="auto">
          <a:xfrm>
            <a:off x="844550" y="1556792"/>
            <a:ext cx="1622425" cy="1536700"/>
          </a:xfrm>
          <a:custGeom>
            <a:avLst/>
            <a:gdLst>
              <a:gd name="T0" fmla="*/ 1081302 w 1718"/>
              <a:gd name="T1" fmla="*/ 180165 h 1740"/>
              <a:gd name="T2" fmla="*/ 1160629 w 1718"/>
              <a:gd name="T3" fmla="*/ 45924 h 1740"/>
              <a:gd name="T4" fmla="*/ 1310783 w 1718"/>
              <a:gd name="T5" fmla="*/ 0 h 1740"/>
              <a:gd name="T6" fmla="*/ 1476992 w 1718"/>
              <a:gd name="T7" fmla="*/ 105096 h 1740"/>
              <a:gd name="T8" fmla="*/ 1508156 w 1718"/>
              <a:gd name="T9" fmla="*/ 218141 h 1740"/>
              <a:gd name="T10" fmla="*/ 1442995 w 1718"/>
              <a:gd name="T11" fmla="*/ 329419 h 1740"/>
              <a:gd name="T12" fmla="*/ 1340059 w 1718"/>
              <a:gd name="T13" fmla="*/ 423917 h 1740"/>
              <a:gd name="T14" fmla="*/ 1364612 w 1718"/>
              <a:gd name="T15" fmla="*/ 542261 h 1740"/>
              <a:gd name="T16" fmla="*/ 1458105 w 1718"/>
              <a:gd name="T17" fmla="*/ 653539 h 1740"/>
              <a:gd name="T18" fmla="*/ 1465660 w 1718"/>
              <a:gd name="T19" fmla="*/ 738323 h 1740"/>
              <a:gd name="T20" fmla="*/ 1408998 w 1718"/>
              <a:gd name="T21" fmla="*/ 809859 h 1740"/>
              <a:gd name="T22" fmla="*/ 1401443 w 1718"/>
              <a:gd name="T23" fmla="*/ 905240 h 1740"/>
              <a:gd name="T24" fmla="*/ 1484547 w 1718"/>
              <a:gd name="T25" fmla="*/ 984724 h 1740"/>
              <a:gd name="T26" fmla="*/ 1587483 w 1718"/>
              <a:gd name="T27" fmla="*/ 1052728 h 1740"/>
              <a:gd name="T28" fmla="*/ 1621481 w 1718"/>
              <a:gd name="T29" fmla="*/ 1126030 h 1740"/>
              <a:gd name="T30" fmla="*/ 1544987 w 1718"/>
              <a:gd name="T31" fmla="*/ 1246140 h 1740"/>
              <a:gd name="T32" fmla="*/ 1407109 w 1718"/>
              <a:gd name="T33" fmla="*/ 1382147 h 1740"/>
              <a:gd name="T34" fmla="*/ 1317394 w 1718"/>
              <a:gd name="T35" fmla="*/ 1372432 h 1740"/>
              <a:gd name="T36" fmla="*/ 1214458 w 1718"/>
              <a:gd name="T37" fmla="*/ 1289415 h 1740"/>
              <a:gd name="T38" fmla="*/ 1124743 w 1718"/>
              <a:gd name="T39" fmla="*/ 1241724 h 1740"/>
              <a:gd name="T40" fmla="*/ 1043527 w 1718"/>
              <a:gd name="T41" fmla="*/ 1252322 h 1740"/>
              <a:gd name="T42" fmla="*/ 969866 w 1718"/>
              <a:gd name="T43" fmla="*/ 1331807 h 1740"/>
              <a:gd name="T44" fmla="*/ 870708 w 1718"/>
              <a:gd name="T45" fmla="*/ 1351236 h 1740"/>
              <a:gd name="T46" fmla="*/ 761161 w 1718"/>
              <a:gd name="T47" fmla="*/ 1301779 h 1740"/>
              <a:gd name="T48" fmla="*/ 645948 w 1718"/>
              <a:gd name="T49" fmla="*/ 1283233 h 1740"/>
              <a:gd name="T50" fmla="*/ 561899 w 1718"/>
              <a:gd name="T51" fmla="*/ 1351236 h 1740"/>
              <a:gd name="T52" fmla="*/ 495793 w 1718"/>
              <a:gd name="T53" fmla="*/ 1463398 h 1740"/>
              <a:gd name="T54" fmla="*/ 378692 w 1718"/>
              <a:gd name="T55" fmla="*/ 1529635 h 1740"/>
              <a:gd name="T56" fmla="*/ 270089 w 1718"/>
              <a:gd name="T57" fmla="*/ 1529635 h 1740"/>
              <a:gd name="T58" fmla="*/ 160543 w 1718"/>
              <a:gd name="T59" fmla="*/ 1457216 h 1740"/>
              <a:gd name="T60" fmla="*/ 112380 w 1718"/>
              <a:gd name="T61" fmla="*/ 1362717 h 1740"/>
              <a:gd name="T62" fmla="*/ 134100 w 1718"/>
              <a:gd name="T63" fmla="*/ 1265570 h 1740"/>
              <a:gd name="T64" fmla="*/ 213427 w 1718"/>
              <a:gd name="T65" fmla="*/ 1188735 h 1740"/>
              <a:gd name="T66" fmla="*/ 281422 w 1718"/>
              <a:gd name="T67" fmla="*/ 1118965 h 1740"/>
              <a:gd name="T68" fmla="*/ 272922 w 1718"/>
              <a:gd name="T69" fmla="*/ 1026233 h 1740"/>
              <a:gd name="T70" fmla="*/ 203984 w 1718"/>
              <a:gd name="T71" fmla="*/ 943216 h 1740"/>
              <a:gd name="T72" fmla="*/ 146377 w 1718"/>
              <a:gd name="T73" fmla="*/ 851367 h 1740"/>
              <a:gd name="T74" fmla="*/ 192651 w 1718"/>
              <a:gd name="T75" fmla="*/ 752453 h 1740"/>
              <a:gd name="T76" fmla="*/ 224760 w 1718"/>
              <a:gd name="T77" fmla="*/ 665020 h 1740"/>
              <a:gd name="T78" fmla="*/ 163376 w 1718"/>
              <a:gd name="T79" fmla="*/ 578470 h 1740"/>
              <a:gd name="T80" fmla="*/ 73661 w 1718"/>
              <a:gd name="T81" fmla="*/ 523714 h 1740"/>
              <a:gd name="T82" fmla="*/ 0 w 1718"/>
              <a:gd name="T83" fmla="*/ 437165 h 1740"/>
              <a:gd name="T84" fmla="*/ 53829 w 1718"/>
              <a:gd name="T85" fmla="*/ 320587 h 1740"/>
              <a:gd name="T86" fmla="*/ 175653 w 1718"/>
              <a:gd name="T87" fmla="*/ 186347 h 1740"/>
              <a:gd name="T88" fmla="*/ 272922 w 1718"/>
              <a:gd name="T89" fmla="*/ 123643 h 1740"/>
              <a:gd name="T90" fmla="*/ 360749 w 1718"/>
              <a:gd name="T91" fmla="*/ 153670 h 1740"/>
              <a:gd name="T92" fmla="*/ 458019 w 1718"/>
              <a:gd name="T93" fmla="*/ 236687 h 1740"/>
              <a:gd name="T94" fmla="*/ 577009 w 1718"/>
              <a:gd name="T95" fmla="*/ 271130 h 1740"/>
              <a:gd name="T96" fmla="*/ 659169 w 1718"/>
              <a:gd name="T97" fmla="*/ 206660 h 1740"/>
              <a:gd name="T98" fmla="*/ 755495 w 1718"/>
              <a:gd name="T99" fmla="*/ 155436 h 1740"/>
              <a:gd name="T100" fmla="*/ 875430 w 1718"/>
              <a:gd name="T101" fmla="*/ 199594 h 17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718" h="1740">
                <a:moveTo>
                  <a:pt x="1050" y="260"/>
                </a:moveTo>
                <a:lnTo>
                  <a:pt x="1079" y="254"/>
                </a:lnTo>
                <a:lnTo>
                  <a:pt x="1104" y="245"/>
                </a:lnTo>
                <a:lnTo>
                  <a:pt x="1125" y="230"/>
                </a:lnTo>
                <a:lnTo>
                  <a:pt x="1145" y="204"/>
                </a:lnTo>
                <a:lnTo>
                  <a:pt x="1160" y="170"/>
                </a:lnTo>
                <a:lnTo>
                  <a:pt x="1174" y="141"/>
                </a:lnTo>
                <a:lnTo>
                  <a:pt x="1189" y="104"/>
                </a:lnTo>
                <a:lnTo>
                  <a:pt x="1211" y="69"/>
                </a:lnTo>
                <a:lnTo>
                  <a:pt x="1229" y="52"/>
                </a:lnTo>
                <a:lnTo>
                  <a:pt x="1255" y="32"/>
                </a:lnTo>
                <a:lnTo>
                  <a:pt x="1286" y="16"/>
                </a:lnTo>
                <a:lnTo>
                  <a:pt x="1321" y="4"/>
                </a:lnTo>
                <a:lnTo>
                  <a:pt x="1358" y="1"/>
                </a:lnTo>
                <a:lnTo>
                  <a:pt x="1388" y="0"/>
                </a:lnTo>
                <a:lnTo>
                  <a:pt x="1421" y="11"/>
                </a:lnTo>
                <a:lnTo>
                  <a:pt x="1455" y="30"/>
                </a:lnTo>
                <a:lnTo>
                  <a:pt x="1488" y="54"/>
                </a:lnTo>
                <a:lnTo>
                  <a:pt x="1532" y="89"/>
                </a:lnTo>
                <a:lnTo>
                  <a:pt x="1564" y="119"/>
                </a:lnTo>
                <a:lnTo>
                  <a:pt x="1578" y="141"/>
                </a:lnTo>
                <a:lnTo>
                  <a:pt x="1586" y="162"/>
                </a:lnTo>
                <a:lnTo>
                  <a:pt x="1594" y="186"/>
                </a:lnTo>
                <a:lnTo>
                  <a:pt x="1598" y="215"/>
                </a:lnTo>
                <a:lnTo>
                  <a:pt x="1597" y="247"/>
                </a:lnTo>
                <a:lnTo>
                  <a:pt x="1594" y="275"/>
                </a:lnTo>
                <a:lnTo>
                  <a:pt x="1587" y="296"/>
                </a:lnTo>
                <a:lnTo>
                  <a:pt x="1570" y="328"/>
                </a:lnTo>
                <a:lnTo>
                  <a:pt x="1551" y="351"/>
                </a:lnTo>
                <a:lnTo>
                  <a:pt x="1528" y="373"/>
                </a:lnTo>
                <a:lnTo>
                  <a:pt x="1509" y="388"/>
                </a:lnTo>
                <a:lnTo>
                  <a:pt x="1480" y="413"/>
                </a:lnTo>
                <a:lnTo>
                  <a:pt x="1447" y="439"/>
                </a:lnTo>
                <a:lnTo>
                  <a:pt x="1428" y="455"/>
                </a:lnTo>
                <a:lnTo>
                  <a:pt x="1419" y="480"/>
                </a:lnTo>
                <a:lnTo>
                  <a:pt x="1415" y="500"/>
                </a:lnTo>
                <a:lnTo>
                  <a:pt x="1413" y="528"/>
                </a:lnTo>
                <a:lnTo>
                  <a:pt x="1420" y="557"/>
                </a:lnTo>
                <a:lnTo>
                  <a:pt x="1427" y="583"/>
                </a:lnTo>
                <a:lnTo>
                  <a:pt x="1445" y="614"/>
                </a:lnTo>
                <a:lnTo>
                  <a:pt x="1464" y="641"/>
                </a:lnTo>
                <a:lnTo>
                  <a:pt x="1484" y="666"/>
                </a:lnTo>
                <a:lnTo>
                  <a:pt x="1508" y="689"/>
                </a:lnTo>
                <a:lnTo>
                  <a:pt x="1528" y="717"/>
                </a:lnTo>
                <a:lnTo>
                  <a:pt x="1544" y="740"/>
                </a:lnTo>
                <a:lnTo>
                  <a:pt x="1555" y="761"/>
                </a:lnTo>
                <a:lnTo>
                  <a:pt x="1560" y="780"/>
                </a:lnTo>
                <a:lnTo>
                  <a:pt x="1561" y="798"/>
                </a:lnTo>
                <a:lnTo>
                  <a:pt x="1557" y="816"/>
                </a:lnTo>
                <a:lnTo>
                  <a:pt x="1552" y="836"/>
                </a:lnTo>
                <a:lnTo>
                  <a:pt x="1544" y="852"/>
                </a:lnTo>
                <a:lnTo>
                  <a:pt x="1536" y="866"/>
                </a:lnTo>
                <a:lnTo>
                  <a:pt x="1522" y="884"/>
                </a:lnTo>
                <a:lnTo>
                  <a:pt x="1504" y="902"/>
                </a:lnTo>
                <a:lnTo>
                  <a:pt x="1492" y="917"/>
                </a:lnTo>
                <a:lnTo>
                  <a:pt x="1481" y="938"/>
                </a:lnTo>
                <a:lnTo>
                  <a:pt x="1476" y="960"/>
                </a:lnTo>
                <a:lnTo>
                  <a:pt x="1475" y="982"/>
                </a:lnTo>
                <a:lnTo>
                  <a:pt x="1479" y="1001"/>
                </a:lnTo>
                <a:lnTo>
                  <a:pt x="1484" y="1025"/>
                </a:lnTo>
                <a:lnTo>
                  <a:pt x="1494" y="1043"/>
                </a:lnTo>
                <a:lnTo>
                  <a:pt x="1514" y="1066"/>
                </a:lnTo>
                <a:lnTo>
                  <a:pt x="1532" y="1084"/>
                </a:lnTo>
                <a:lnTo>
                  <a:pt x="1549" y="1100"/>
                </a:lnTo>
                <a:lnTo>
                  <a:pt x="1572" y="1115"/>
                </a:lnTo>
                <a:lnTo>
                  <a:pt x="1599" y="1132"/>
                </a:lnTo>
                <a:lnTo>
                  <a:pt x="1619" y="1146"/>
                </a:lnTo>
                <a:lnTo>
                  <a:pt x="1640" y="1160"/>
                </a:lnTo>
                <a:lnTo>
                  <a:pt x="1661" y="1173"/>
                </a:lnTo>
                <a:lnTo>
                  <a:pt x="1681" y="1192"/>
                </a:lnTo>
                <a:lnTo>
                  <a:pt x="1691" y="1203"/>
                </a:lnTo>
                <a:lnTo>
                  <a:pt x="1702" y="1217"/>
                </a:lnTo>
                <a:lnTo>
                  <a:pt x="1709" y="1234"/>
                </a:lnTo>
                <a:lnTo>
                  <a:pt x="1716" y="1255"/>
                </a:lnTo>
                <a:lnTo>
                  <a:pt x="1717" y="1275"/>
                </a:lnTo>
                <a:lnTo>
                  <a:pt x="1712" y="1299"/>
                </a:lnTo>
                <a:lnTo>
                  <a:pt x="1703" y="1316"/>
                </a:lnTo>
                <a:lnTo>
                  <a:pt x="1691" y="1337"/>
                </a:lnTo>
                <a:lnTo>
                  <a:pt x="1667" y="1372"/>
                </a:lnTo>
                <a:lnTo>
                  <a:pt x="1636" y="1411"/>
                </a:lnTo>
                <a:lnTo>
                  <a:pt x="1604" y="1453"/>
                </a:lnTo>
                <a:lnTo>
                  <a:pt x="1563" y="1500"/>
                </a:lnTo>
                <a:lnTo>
                  <a:pt x="1532" y="1530"/>
                </a:lnTo>
                <a:lnTo>
                  <a:pt x="1508" y="1555"/>
                </a:lnTo>
                <a:lnTo>
                  <a:pt x="1490" y="1565"/>
                </a:lnTo>
                <a:lnTo>
                  <a:pt x="1470" y="1572"/>
                </a:lnTo>
                <a:lnTo>
                  <a:pt x="1453" y="1572"/>
                </a:lnTo>
                <a:lnTo>
                  <a:pt x="1432" y="1570"/>
                </a:lnTo>
                <a:lnTo>
                  <a:pt x="1412" y="1562"/>
                </a:lnTo>
                <a:lnTo>
                  <a:pt x="1395" y="1554"/>
                </a:lnTo>
                <a:lnTo>
                  <a:pt x="1366" y="1533"/>
                </a:lnTo>
                <a:lnTo>
                  <a:pt x="1341" y="1512"/>
                </a:lnTo>
                <a:lnTo>
                  <a:pt x="1323" y="1493"/>
                </a:lnTo>
                <a:lnTo>
                  <a:pt x="1305" y="1476"/>
                </a:lnTo>
                <a:lnTo>
                  <a:pt x="1286" y="1460"/>
                </a:lnTo>
                <a:lnTo>
                  <a:pt x="1267" y="1445"/>
                </a:lnTo>
                <a:lnTo>
                  <a:pt x="1249" y="1433"/>
                </a:lnTo>
                <a:lnTo>
                  <a:pt x="1231" y="1421"/>
                </a:lnTo>
                <a:lnTo>
                  <a:pt x="1206" y="1410"/>
                </a:lnTo>
                <a:lnTo>
                  <a:pt x="1191" y="1406"/>
                </a:lnTo>
                <a:lnTo>
                  <a:pt x="1177" y="1402"/>
                </a:lnTo>
                <a:lnTo>
                  <a:pt x="1156" y="1400"/>
                </a:lnTo>
                <a:lnTo>
                  <a:pt x="1137" y="1404"/>
                </a:lnTo>
                <a:lnTo>
                  <a:pt x="1123" y="1410"/>
                </a:lnTo>
                <a:lnTo>
                  <a:pt x="1105" y="1418"/>
                </a:lnTo>
                <a:lnTo>
                  <a:pt x="1091" y="1427"/>
                </a:lnTo>
                <a:lnTo>
                  <a:pt x="1080" y="1440"/>
                </a:lnTo>
                <a:lnTo>
                  <a:pt x="1069" y="1456"/>
                </a:lnTo>
                <a:lnTo>
                  <a:pt x="1049" y="1482"/>
                </a:lnTo>
                <a:lnTo>
                  <a:pt x="1027" y="1508"/>
                </a:lnTo>
                <a:lnTo>
                  <a:pt x="1005" y="1522"/>
                </a:lnTo>
                <a:lnTo>
                  <a:pt x="985" y="1532"/>
                </a:lnTo>
                <a:lnTo>
                  <a:pt x="966" y="1536"/>
                </a:lnTo>
                <a:lnTo>
                  <a:pt x="943" y="1534"/>
                </a:lnTo>
                <a:lnTo>
                  <a:pt x="922" y="1530"/>
                </a:lnTo>
                <a:lnTo>
                  <a:pt x="900" y="1520"/>
                </a:lnTo>
                <a:lnTo>
                  <a:pt x="875" y="1508"/>
                </a:lnTo>
                <a:lnTo>
                  <a:pt x="852" y="1499"/>
                </a:lnTo>
                <a:lnTo>
                  <a:pt x="827" y="1486"/>
                </a:lnTo>
                <a:lnTo>
                  <a:pt x="806" y="1474"/>
                </a:lnTo>
                <a:lnTo>
                  <a:pt x="782" y="1463"/>
                </a:lnTo>
                <a:lnTo>
                  <a:pt x="759" y="1458"/>
                </a:lnTo>
                <a:lnTo>
                  <a:pt x="734" y="1452"/>
                </a:lnTo>
                <a:lnTo>
                  <a:pt x="709" y="1449"/>
                </a:lnTo>
                <a:lnTo>
                  <a:pt x="684" y="1453"/>
                </a:lnTo>
                <a:lnTo>
                  <a:pt x="661" y="1460"/>
                </a:lnTo>
                <a:lnTo>
                  <a:pt x="636" y="1472"/>
                </a:lnTo>
                <a:lnTo>
                  <a:pt x="620" y="1488"/>
                </a:lnTo>
                <a:lnTo>
                  <a:pt x="605" y="1508"/>
                </a:lnTo>
                <a:lnTo>
                  <a:pt x="595" y="1530"/>
                </a:lnTo>
                <a:lnTo>
                  <a:pt x="585" y="1554"/>
                </a:lnTo>
                <a:lnTo>
                  <a:pt x="572" y="1580"/>
                </a:lnTo>
                <a:lnTo>
                  <a:pt x="561" y="1603"/>
                </a:lnTo>
                <a:lnTo>
                  <a:pt x="545" y="1631"/>
                </a:lnTo>
                <a:lnTo>
                  <a:pt x="525" y="1657"/>
                </a:lnTo>
                <a:lnTo>
                  <a:pt x="499" y="1678"/>
                </a:lnTo>
                <a:lnTo>
                  <a:pt x="479" y="1693"/>
                </a:lnTo>
                <a:lnTo>
                  <a:pt x="456" y="1707"/>
                </a:lnTo>
                <a:lnTo>
                  <a:pt x="432" y="1719"/>
                </a:lnTo>
                <a:lnTo>
                  <a:pt x="401" y="1732"/>
                </a:lnTo>
                <a:lnTo>
                  <a:pt x="376" y="1736"/>
                </a:lnTo>
                <a:lnTo>
                  <a:pt x="355" y="1738"/>
                </a:lnTo>
                <a:lnTo>
                  <a:pt x="330" y="1739"/>
                </a:lnTo>
                <a:lnTo>
                  <a:pt x="306" y="1737"/>
                </a:lnTo>
                <a:lnTo>
                  <a:pt x="286" y="1732"/>
                </a:lnTo>
                <a:lnTo>
                  <a:pt x="269" y="1724"/>
                </a:lnTo>
                <a:lnTo>
                  <a:pt x="244" y="1708"/>
                </a:lnTo>
                <a:lnTo>
                  <a:pt x="217" y="1689"/>
                </a:lnTo>
                <a:lnTo>
                  <a:pt x="185" y="1662"/>
                </a:lnTo>
                <a:lnTo>
                  <a:pt x="170" y="1650"/>
                </a:lnTo>
                <a:lnTo>
                  <a:pt x="153" y="1631"/>
                </a:lnTo>
                <a:lnTo>
                  <a:pt x="137" y="1609"/>
                </a:lnTo>
                <a:lnTo>
                  <a:pt x="126" y="1584"/>
                </a:lnTo>
                <a:lnTo>
                  <a:pt x="122" y="1565"/>
                </a:lnTo>
                <a:lnTo>
                  <a:pt x="119" y="1543"/>
                </a:lnTo>
                <a:lnTo>
                  <a:pt x="118" y="1523"/>
                </a:lnTo>
                <a:lnTo>
                  <a:pt x="119" y="1500"/>
                </a:lnTo>
                <a:lnTo>
                  <a:pt x="122" y="1478"/>
                </a:lnTo>
                <a:lnTo>
                  <a:pt x="129" y="1455"/>
                </a:lnTo>
                <a:lnTo>
                  <a:pt x="142" y="1433"/>
                </a:lnTo>
                <a:lnTo>
                  <a:pt x="153" y="1416"/>
                </a:lnTo>
                <a:lnTo>
                  <a:pt x="169" y="1396"/>
                </a:lnTo>
                <a:lnTo>
                  <a:pt x="184" y="1379"/>
                </a:lnTo>
                <a:lnTo>
                  <a:pt x="204" y="1364"/>
                </a:lnTo>
                <a:lnTo>
                  <a:pt x="226" y="1346"/>
                </a:lnTo>
                <a:lnTo>
                  <a:pt x="248" y="1330"/>
                </a:lnTo>
                <a:lnTo>
                  <a:pt x="266" y="1314"/>
                </a:lnTo>
                <a:lnTo>
                  <a:pt x="281" y="1298"/>
                </a:lnTo>
                <a:lnTo>
                  <a:pt x="290" y="1283"/>
                </a:lnTo>
                <a:lnTo>
                  <a:pt x="298" y="1267"/>
                </a:lnTo>
                <a:lnTo>
                  <a:pt x="302" y="1242"/>
                </a:lnTo>
                <a:lnTo>
                  <a:pt x="302" y="1223"/>
                </a:lnTo>
                <a:lnTo>
                  <a:pt x="300" y="1201"/>
                </a:lnTo>
                <a:lnTo>
                  <a:pt x="295" y="1182"/>
                </a:lnTo>
                <a:lnTo>
                  <a:pt x="289" y="1162"/>
                </a:lnTo>
                <a:lnTo>
                  <a:pt x="275" y="1141"/>
                </a:lnTo>
                <a:lnTo>
                  <a:pt x="263" y="1124"/>
                </a:lnTo>
                <a:lnTo>
                  <a:pt x="246" y="1103"/>
                </a:lnTo>
                <a:lnTo>
                  <a:pt x="230" y="1086"/>
                </a:lnTo>
                <a:lnTo>
                  <a:pt x="216" y="1068"/>
                </a:lnTo>
                <a:lnTo>
                  <a:pt x="198" y="1047"/>
                </a:lnTo>
                <a:lnTo>
                  <a:pt x="186" y="1026"/>
                </a:lnTo>
                <a:lnTo>
                  <a:pt x="170" y="1004"/>
                </a:lnTo>
                <a:lnTo>
                  <a:pt x="159" y="984"/>
                </a:lnTo>
                <a:lnTo>
                  <a:pt x="155" y="964"/>
                </a:lnTo>
                <a:lnTo>
                  <a:pt x="155" y="942"/>
                </a:lnTo>
                <a:lnTo>
                  <a:pt x="162" y="919"/>
                </a:lnTo>
                <a:lnTo>
                  <a:pt x="174" y="892"/>
                </a:lnTo>
                <a:lnTo>
                  <a:pt x="188" y="872"/>
                </a:lnTo>
                <a:lnTo>
                  <a:pt x="204" y="852"/>
                </a:lnTo>
                <a:lnTo>
                  <a:pt x="220" y="837"/>
                </a:lnTo>
                <a:lnTo>
                  <a:pt x="233" y="816"/>
                </a:lnTo>
                <a:lnTo>
                  <a:pt x="239" y="797"/>
                </a:lnTo>
                <a:lnTo>
                  <a:pt x="242" y="772"/>
                </a:lnTo>
                <a:lnTo>
                  <a:pt x="238" y="753"/>
                </a:lnTo>
                <a:lnTo>
                  <a:pt x="234" y="733"/>
                </a:lnTo>
                <a:lnTo>
                  <a:pt x="222" y="712"/>
                </a:lnTo>
                <a:lnTo>
                  <a:pt x="208" y="690"/>
                </a:lnTo>
                <a:lnTo>
                  <a:pt x="188" y="671"/>
                </a:lnTo>
                <a:lnTo>
                  <a:pt x="173" y="655"/>
                </a:lnTo>
                <a:lnTo>
                  <a:pt x="153" y="640"/>
                </a:lnTo>
                <a:lnTo>
                  <a:pt x="134" y="629"/>
                </a:lnTo>
                <a:lnTo>
                  <a:pt x="116" y="617"/>
                </a:lnTo>
                <a:lnTo>
                  <a:pt x="96" y="605"/>
                </a:lnTo>
                <a:lnTo>
                  <a:pt x="78" y="593"/>
                </a:lnTo>
                <a:lnTo>
                  <a:pt x="49" y="571"/>
                </a:lnTo>
                <a:lnTo>
                  <a:pt x="31" y="556"/>
                </a:lnTo>
                <a:lnTo>
                  <a:pt x="15" y="536"/>
                </a:lnTo>
                <a:lnTo>
                  <a:pt x="7" y="517"/>
                </a:lnTo>
                <a:lnTo>
                  <a:pt x="0" y="495"/>
                </a:lnTo>
                <a:lnTo>
                  <a:pt x="0" y="473"/>
                </a:lnTo>
                <a:lnTo>
                  <a:pt x="4" y="454"/>
                </a:lnTo>
                <a:lnTo>
                  <a:pt x="16" y="421"/>
                </a:lnTo>
                <a:lnTo>
                  <a:pt x="37" y="393"/>
                </a:lnTo>
                <a:lnTo>
                  <a:pt x="57" y="363"/>
                </a:lnTo>
                <a:lnTo>
                  <a:pt x="84" y="328"/>
                </a:lnTo>
                <a:lnTo>
                  <a:pt x="109" y="300"/>
                </a:lnTo>
                <a:lnTo>
                  <a:pt x="135" y="268"/>
                </a:lnTo>
                <a:lnTo>
                  <a:pt x="160" y="240"/>
                </a:lnTo>
                <a:lnTo>
                  <a:pt x="186" y="211"/>
                </a:lnTo>
                <a:lnTo>
                  <a:pt x="207" y="191"/>
                </a:lnTo>
                <a:lnTo>
                  <a:pt x="231" y="169"/>
                </a:lnTo>
                <a:lnTo>
                  <a:pt x="250" y="152"/>
                </a:lnTo>
                <a:lnTo>
                  <a:pt x="268" y="144"/>
                </a:lnTo>
                <a:lnTo>
                  <a:pt x="289" y="140"/>
                </a:lnTo>
                <a:lnTo>
                  <a:pt x="305" y="140"/>
                </a:lnTo>
                <a:lnTo>
                  <a:pt x="327" y="142"/>
                </a:lnTo>
                <a:lnTo>
                  <a:pt x="341" y="149"/>
                </a:lnTo>
                <a:lnTo>
                  <a:pt x="359" y="158"/>
                </a:lnTo>
                <a:lnTo>
                  <a:pt x="382" y="174"/>
                </a:lnTo>
                <a:lnTo>
                  <a:pt x="399" y="189"/>
                </a:lnTo>
                <a:lnTo>
                  <a:pt x="422" y="213"/>
                </a:lnTo>
                <a:lnTo>
                  <a:pt x="443" y="232"/>
                </a:lnTo>
                <a:lnTo>
                  <a:pt x="461" y="246"/>
                </a:lnTo>
                <a:lnTo>
                  <a:pt x="485" y="268"/>
                </a:lnTo>
                <a:lnTo>
                  <a:pt x="515" y="285"/>
                </a:lnTo>
                <a:lnTo>
                  <a:pt x="541" y="298"/>
                </a:lnTo>
                <a:lnTo>
                  <a:pt x="568" y="306"/>
                </a:lnTo>
                <a:lnTo>
                  <a:pt x="588" y="309"/>
                </a:lnTo>
                <a:lnTo>
                  <a:pt x="611" y="307"/>
                </a:lnTo>
                <a:lnTo>
                  <a:pt x="635" y="299"/>
                </a:lnTo>
                <a:lnTo>
                  <a:pt x="655" y="288"/>
                </a:lnTo>
                <a:lnTo>
                  <a:pt x="671" y="273"/>
                </a:lnTo>
                <a:lnTo>
                  <a:pt x="679" y="259"/>
                </a:lnTo>
                <a:lnTo>
                  <a:pt x="698" y="234"/>
                </a:lnTo>
                <a:lnTo>
                  <a:pt x="717" y="210"/>
                </a:lnTo>
                <a:lnTo>
                  <a:pt x="736" y="196"/>
                </a:lnTo>
                <a:lnTo>
                  <a:pt x="755" y="183"/>
                </a:lnTo>
                <a:lnTo>
                  <a:pt x="775" y="176"/>
                </a:lnTo>
                <a:lnTo>
                  <a:pt x="800" y="176"/>
                </a:lnTo>
                <a:lnTo>
                  <a:pt x="825" y="180"/>
                </a:lnTo>
                <a:lnTo>
                  <a:pt x="852" y="191"/>
                </a:lnTo>
                <a:lnTo>
                  <a:pt x="879" y="202"/>
                </a:lnTo>
                <a:lnTo>
                  <a:pt x="901" y="212"/>
                </a:lnTo>
                <a:lnTo>
                  <a:pt x="927" y="226"/>
                </a:lnTo>
                <a:lnTo>
                  <a:pt x="953" y="239"/>
                </a:lnTo>
                <a:lnTo>
                  <a:pt x="984" y="252"/>
                </a:lnTo>
                <a:lnTo>
                  <a:pt x="1017" y="261"/>
                </a:lnTo>
                <a:lnTo>
                  <a:pt x="1050" y="260"/>
                </a:lnTo>
              </a:path>
            </a:pathLst>
          </a:custGeom>
          <a:solidFill>
            <a:srgbClr val="FFFF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1" name="Rectangle 9"/>
          <p:cNvSpPr>
            <a:spLocks noChangeArrowheads="1"/>
          </p:cNvSpPr>
          <p:nvPr/>
        </p:nvSpPr>
        <p:spPr bwMode="auto">
          <a:xfrm>
            <a:off x="1096963" y="2160042"/>
            <a:ext cx="111569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latin typeface="楷体_GB2312" pitchFamily="49" charset="-122"/>
                <a:ea typeface="楷体_GB2312" pitchFamily="49" charset="-122"/>
              </a:rPr>
              <a:t>单元测试</a:t>
            </a:r>
          </a:p>
        </p:txBody>
      </p:sp>
      <p:sp>
        <p:nvSpPr>
          <p:cNvPr id="12" name="Freeform 10"/>
          <p:cNvSpPr>
            <a:spLocks/>
          </p:cNvSpPr>
          <p:nvPr/>
        </p:nvSpPr>
        <p:spPr bwMode="auto">
          <a:xfrm>
            <a:off x="3106738" y="2631529"/>
            <a:ext cx="2187575" cy="1390650"/>
          </a:xfrm>
          <a:custGeom>
            <a:avLst/>
            <a:gdLst>
              <a:gd name="T0" fmla="*/ 0 w 2184"/>
              <a:gd name="T1" fmla="*/ 568983 h 1574"/>
              <a:gd name="T2" fmla="*/ 2186573 w 2184"/>
              <a:gd name="T3" fmla="*/ 364891 h 1574"/>
              <a:gd name="T4" fmla="*/ 2038331 w 2184"/>
              <a:gd name="T5" fmla="*/ 306579 h 1574"/>
              <a:gd name="T6" fmla="*/ 2017297 w 2184"/>
              <a:gd name="T7" fmla="*/ 342803 h 1574"/>
              <a:gd name="T8" fmla="*/ 1999267 w 2184"/>
              <a:gd name="T9" fmla="*/ 396697 h 1574"/>
              <a:gd name="T10" fmla="*/ 1974226 w 2184"/>
              <a:gd name="T11" fmla="*/ 436456 h 1574"/>
              <a:gd name="T12" fmla="*/ 1938167 w 2184"/>
              <a:gd name="T13" fmla="*/ 470029 h 1574"/>
              <a:gd name="T14" fmla="*/ 1884079 w 2184"/>
              <a:gd name="T15" fmla="*/ 485049 h 1574"/>
              <a:gd name="T16" fmla="*/ 1828989 w 2184"/>
              <a:gd name="T17" fmla="*/ 488583 h 1574"/>
              <a:gd name="T18" fmla="*/ 1775902 w 2184"/>
              <a:gd name="T19" fmla="*/ 474447 h 1574"/>
              <a:gd name="T20" fmla="*/ 1712799 w 2184"/>
              <a:gd name="T21" fmla="*/ 436456 h 1574"/>
              <a:gd name="T22" fmla="*/ 1675739 w 2184"/>
              <a:gd name="T23" fmla="*/ 404649 h 1574"/>
              <a:gd name="T24" fmla="*/ 1652701 w 2184"/>
              <a:gd name="T25" fmla="*/ 354289 h 1574"/>
              <a:gd name="T26" fmla="*/ 1648694 w 2184"/>
              <a:gd name="T27" fmla="*/ 306579 h 1574"/>
              <a:gd name="T28" fmla="*/ 1660714 w 2184"/>
              <a:gd name="T29" fmla="*/ 265938 h 1574"/>
              <a:gd name="T30" fmla="*/ 1690763 w 2184"/>
              <a:gd name="T31" fmla="*/ 229713 h 1574"/>
              <a:gd name="T32" fmla="*/ 1724819 w 2184"/>
              <a:gd name="T33" fmla="*/ 202325 h 1574"/>
              <a:gd name="T34" fmla="*/ 1759876 w 2184"/>
              <a:gd name="T35" fmla="*/ 173169 h 1574"/>
              <a:gd name="T36" fmla="*/ 1779909 w 2184"/>
              <a:gd name="T37" fmla="*/ 136945 h 1574"/>
              <a:gd name="T38" fmla="*/ 1516478 w 2184"/>
              <a:gd name="T39" fmla="*/ 37108 h 1574"/>
              <a:gd name="T40" fmla="*/ 1478416 w 2184"/>
              <a:gd name="T41" fmla="*/ 81283 h 1574"/>
              <a:gd name="T42" fmla="*/ 1447365 w 2184"/>
              <a:gd name="T43" fmla="*/ 117507 h 1574"/>
              <a:gd name="T44" fmla="*/ 1412308 w 2184"/>
              <a:gd name="T45" fmla="*/ 143129 h 1574"/>
              <a:gd name="T46" fmla="*/ 1375247 w 2184"/>
              <a:gd name="T47" fmla="*/ 153731 h 1574"/>
              <a:gd name="T48" fmla="*/ 1337185 w 2184"/>
              <a:gd name="T49" fmla="*/ 148430 h 1574"/>
              <a:gd name="T50" fmla="*/ 1301126 w 2184"/>
              <a:gd name="T51" fmla="*/ 133411 h 1574"/>
              <a:gd name="T52" fmla="*/ 1261061 w 2184"/>
              <a:gd name="T53" fmla="*/ 107789 h 1574"/>
              <a:gd name="T54" fmla="*/ 1226004 w 2184"/>
              <a:gd name="T55" fmla="*/ 83934 h 1574"/>
              <a:gd name="T56" fmla="*/ 1180930 w 2184"/>
              <a:gd name="T57" fmla="*/ 54778 h 1574"/>
              <a:gd name="T58" fmla="*/ 1135856 w 2184"/>
              <a:gd name="T59" fmla="*/ 35341 h 1574"/>
              <a:gd name="T60" fmla="*/ 1087778 w 2184"/>
              <a:gd name="T61" fmla="*/ 25622 h 1574"/>
              <a:gd name="T62" fmla="*/ 1041702 w 2184"/>
              <a:gd name="T63" fmla="*/ 32690 h 1574"/>
              <a:gd name="T64" fmla="*/ 1005643 w 2184"/>
              <a:gd name="T65" fmla="*/ 51244 h 1574"/>
              <a:gd name="T66" fmla="*/ 980603 w 2184"/>
              <a:gd name="T67" fmla="*/ 84817 h 1574"/>
              <a:gd name="T68" fmla="*/ 954560 w 2184"/>
              <a:gd name="T69" fmla="*/ 120158 h 1574"/>
              <a:gd name="T70" fmla="*/ 924511 w 2184"/>
              <a:gd name="T71" fmla="*/ 144896 h 1574"/>
              <a:gd name="T72" fmla="*/ 889454 w 2184"/>
              <a:gd name="T73" fmla="*/ 159032 h 1574"/>
              <a:gd name="T74" fmla="*/ 842377 w 2184"/>
              <a:gd name="T75" fmla="*/ 154615 h 1574"/>
              <a:gd name="T76" fmla="*/ 795300 w 2184"/>
              <a:gd name="T77" fmla="*/ 143129 h 1574"/>
              <a:gd name="T78" fmla="*/ 744216 w 2184"/>
              <a:gd name="T79" fmla="*/ 125459 h 1574"/>
              <a:gd name="T80" fmla="*/ 697139 w 2184"/>
              <a:gd name="T81" fmla="*/ 110439 h 1574"/>
              <a:gd name="T82" fmla="*/ 653067 w 2184"/>
              <a:gd name="T83" fmla="*/ 102488 h 1574"/>
              <a:gd name="T84" fmla="*/ 614003 w 2184"/>
              <a:gd name="T85" fmla="*/ 105138 h 1574"/>
              <a:gd name="T86" fmla="*/ 571935 w 2184"/>
              <a:gd name="T87" fmla="*/ 120158 h 1574"/>
              <a:gd name="T88" fmla="*/ 535876 w 2184"/>
              <a:gd name="T89" fmla="*/ 146663 h 1574"/>
              <a:gd name="T90" fmla="*/ 515843 w 2184"/>
              <a:gd name="T91" fmla="*/ 184654 h 1574"/>
              <a:gd name="T92" fmla="*/ 495810 w 2184"/>
              <a:gd name="T93" fmla="*/ 235898 h 1574"/>
              <a:gd name="T94" fmla="*/ 475778 w 2184"/>
              <a:gd name="T95" fmla="*/ 276540 h 1574"/>
              <a:gd name="T96" fmla="*/ 446730 w 2184"/>
              <a:gd name="T97" fmla="*/ 311880 h 1574"/>
              <a:gd name="T98" fmla="*/ 410671 w 2184"/>
              <a:gd name="T99" fmla="*/ 337502 h 1574"/>
              <a:gd name="T100" fmla="*/ 370606 w 2184"/>
              <a:gd name="T101" fmla="*/ 360473 h 1574"/>
              <a:gd name="T102" fmla="*/ 314514 w 2184"/>
              <a:gd name="T103" fmla="*/ 380794 h 1574"/>
              <a:gd name="T104" fmla="*/ 269440 w 2184"/>
              <a:gd name="T105" fmla="*/ 386979 h 1574"/>
              <a:gd name="T106" fmla="*/ 229375 w 2184"/>
              <a:gd name="T107" fmla="*/ 384328 h 1574"/>
              <a:gd name="T108" fmla="*/ 180295 w 2184"/>
              <a:gd name="T109" fmla="*/ 366658 h 15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84" h="1574">
                <a:moveTo>
                  <a:pt x="158" y="401"/>
                </a:moveTo>
                <a:lnTo>
                  <a:pt x="0" y="644"/>
                </a:lnTo>
                <a:lnTo>
                  <a:pt x="1430" y="1573"/>
                </a:lnTo>
                <a:lnTo>
                  <a:pt x="2183" y="413"/>
                </a:lnTo>
                <a:lnTo>
                  <a:pt x="2055" y="330"/>
                </a:lnTo>
                <a:lnTo>
                  <a:pt x="2035" y="347"/>
                </a:lnTo>
                <a:lnTo>
                  <a:pt x="2024" y="363"/>
                </a:lnTo>
                <a:lnTo>
                  <a:pt x="2014" y="388"/>
                </a:lnTo>
                <a:lnTo>
                  <a:pt x="2006" y="417"/>
                </a:lnTo>
                <a:lnTo>
                  <a:pt x="1996" y="449"/>
                </a:lnTo>
                <a:lnTo>
                  <a:pt x="1984" y="474"/>
                </a:lnTo>
                <a:lnTo>
                  <a:pt x="1971" y="494"/>
                </a:lnTo>
                <a:lnTo>
                  <a:pt x="1954" y="515"/>
                </a:lnTo>
                <a:lnTo>
                  <a:pt x="1935" y="532"/>
                </a:lnTo>
                <a:lnTo>
                  <a:pt x="1908" y="543"/>
                </a:lnTo>
                <a:lnTo>
                  <a:pt x="1881" y="549"/>
                </a:lnTo>
                <a:lnTo>
                  <a:pt x="1854" y="554"/>
                </a:lnTo>
                <a:lnTo>
                  <a:pt x="1826" y="553"/>
                </a:lnTo>
                <a:lnTo>
                  <a:pt x="1797" y="546"/>
                </a:lnTo>
                <a:lnTo>
                  <a:pt x="1773" y="537"/>
                </a:lnTo>
                <a:lnTo>
                  <a:pt x="1743" y="519"/>
                </a:lnTo>
                <a:lnTo>
                  <a:pt x="1710" y="494"/>
                </a:lnTo>
                <a:lnTo>
                  <a:pt x="1690" y="476"/>
                </a:lnTo>
                <a:lnTo>
                  <a:pt x="1673" y="458"/>
                </a:lnTo>
                <a:lnTo>
                  <a:pt x="1661" y="435"/>
                </a:lnTo>
                <a:lnTo>
                  <a:pt x="1650" y="401"/>
                </a:lnTo>
                <a:lnTo>
                  <a:pt x="1647" y="375"/>
                </a:lnTo>
                <a:lnTo>
                  <a:pt x="1646" y="347"/>
                </a:lnTo>
                <a:lnTo>
                  <a:pt x="1651" y="322"/>
                </a:lnTo>
                <a:lnTo>
                  <a:pt x="1658" y="301"/>
                </a:lnTo>
                <a:lnTo>
                  <a:pt x="1672" y="280"/>
                </a:lnTo>
                <a:lnTo>
                  <a:pt x="1688" y="260"/>
                </a:lnTo>
                <a:lnTo>
                  <a:pt x="1705" y="244"/>
                </a:lnTo>
                <a:lnTo>
                  <a:pt x="1722" y="229"/>
                </a:lnTo>
                <a:lnTo>
                  <a:pt x="1741" y="213"/>
                </a:lnTo>
                <a:lnTo>
                  <a:pt x="1757" y="196"/>
                </a:lnTo>
                <a:lnTo>
                  <a:pt x="1769" y="178"/>
                </a:lnTo>
                <a:lnTo>
                  <a:pt x="1777" y="155"/>
                </a:lnTo>
                <a:lnTo>
                  <a:pt x="1538" y="0"/>
                </a:lnTo>
                <a:lnTo>
                  <a:pt x="1514" y="42"/>
                </a:lnTo>
                <a:lnTo>
                  <a:pt x="1493" y="69"/>
                </a:lnTo>
                <a:lnTo>
                  <a:pt x="1476" y="92"/>
                </a:lnTo>
                <a:lnTo>
                  <a:pt x="1462" y="112"/>
                </a:lnTo>
                <a:lnTo>
                  <a:pt x="1445" y="133"/>
                </a:lnTo>
                <a:lnTo>
                  <a:pt x="1426" y="152"/>
                </a:lnTo>
                <a:lnTo>
                  <a:pt x="1410" y="162"/>
                </a:lnTo>
                <a:lnTo>
                  <a:pt x="1393" y="171"/>
                </a:lnTo>
                <a:lnTo>
                  <a:pt x="1373" y="174"/>
                </a:lnTo>
                <a:lnTo>
                  <a:pt x="1354" y="174"/>
                </a:lnTo>
                <a:lnTo>
                  <a:pt x="1335" y="168"/>
                </a:lnTo>
                <a:lnTo>
                  <a:pt x="1316" y="159"/>
                </a:lnTo>
                <a:lnTo>
                  <a:pt x="1299" y="151"/>
                </a:lnTo>
                <a:lnTo>
                  <a:pt x="1278" y="137"/>
                </a:lnTo>
                <a:lnTo>
                  <a:pt x="1259" y="122"/>
                </a:lnTo>
                <a:lnTo>
                  <a:pt x="1245" y="110"/>
                </a:lnTo>
                <a:lnTo>
                  <a:pt x="1224" y="95"/>
                </a:lnTo>
                <a:lnTo>
                  <a:pt x="1204" y="78"/>
                </a:lnTo>
                <a:lnTo>
                  <a:pt x="1179" y="62"/>
                </a:lnTo>
                <a:lnTo>
                  <a:pt x="1156" y="51"/>
                </a:lnTo>
                <a:lnTo>
                  <a:pt x="1134" y="40"/>
                </a:lnTo>
                <a:lnTo>
                  <a:pt x="1108" y="32"/>
                </a:lnTo>
                <a:lnTo>
                  <a:pt x="1086" y="29"/>
                </a:lnTo>
                <a:lnTo>
                  <a:pt x="1062" y="29"/>
                </a:lnTo>
                <a:lnTo>
                  <a:pt x="1040" y="37"/>
                </a:lnTo>
                <a:lnTo>
                  <a:pt x="1019" y="45"/>
                </a:lnTo>
                <a:lnTo>
                  <a:pt x="1004" y="58"/>
                </a:lnTo>
                <a:lnTo>
                  <a:pt x="989" y="75"/>
                </a:lnTo>
                <a:lnTo>
                  <a:pt x="979" y="96"/>
                </a:lnTo>
                <a:lnTo>
                  <a:pt x="968" y="116"/>
                </a:lnTo>
                <a:lnTo>
                  <a:pt x="953" y="136"/>
                </a:lnTo>
                <a:lnTo>
                  <a:pt x="939" y="150"/>
                </a:lnTo>
                <a:lnTo>
                  <a:pt x="923" y="164"/>
                </a:lnTo>
                <a:lnTo>
                  <a:pt x="905" y="175"/>
                </a:lnTo>
                <a:lnTo>
                  <a:pt x="888" y="180"/>
                </a:lnTo>
                <a:lnTo>
                  <a:pt x="864" y="181"/>
                </a:lnTo>
                <a:lnTo>
                  <a:pt x="841" y="175"/>
                </a:lnTo>
                <a:lnTo>
                  <a:pt x="816" y="169"/>
                </a:lnTo>
                <a:lnTo>
                  <a:pt x="794" y="162"/>
                </a:lnTo>
                <a:lnTo>
                  <a:pt x="772" y="153"/>
                </a:lnTo>
                <a:lnTo>
                  <a:pt x="743" y="142"/>
                </a:lnTo>
                <a:lnTo>
                  <a:pt x="720" y="133"/>
                </a:lnTo>
                <a:lnTo>
                  <a:pt x="696" y="125"/>
                </a:lnTo>
                <a:lnTo>
                  <a:pt x="674" y="120"/>
                </a:lnTo>
                <a:lnTo>
                  <a:pt x="652" y="116"/>
                </a:lnTo>
                <a:lnTo>
                  <a:pt x="632" y="117"/>
                </a:lnTo>
                <a:lnTo>
                  <a:pt x="613" y="119"/>
                </a:lnTo>
                <a:lnTo>
                  <a:pt x="590" y="127"/>
                </a:lnTo>
                <a:lnTo>
                  <a:pt x="571" y="136"/>
                </a:lnTo>
                <a:lnTo>
                  <a:pt x="552" y="148"/>
                </a:lnTo>
                <a:lnTo>
                  <a:pt x="535" y="166"/>
                </a:lnTo>
                <a:lnTo>
                  <a:pt x="525" y="188"/>
                </a:lnTo>
                <a:lnTo>
                  <a:pt x="515" y="209"/>
                </a:lnTo>
                <a:lnTo>
                  <a:pt x="505" y="236"/>
                </a:lnTo>
                <a:lnTo>
                  <a:pt x="495" y="267"/>
                </a:lnTo>
                <a:lnTo>
                  <a:pt x="485" y="293"/>
                </a:lnTo>
                <a:lnTo>
                  <a:pt x="475" y="313"/>
                </a:lnTo>
                <a:lnTo>
                  <a:pt x="463" y="331"/>
                </a:lnTo>
                <a:lnTo>
                  <a:pt x="446" y="353"/>
                </a:lnTo>
                <a:lnTo>
                  <a:pt x="427" y="368"/>
                </a:lnTo>
                <a:lnTo>
                  <a:pt x="410" y="382"/>
                </a:lnTo>
                <a:lnTo>
                  <a:pt x="393" y="393"/>
                </a:lnTo>
                <a:lnTo>
                  <a:pt x="370" y="408"/>
                </a:lnTo>
                <a:lnTo>
                  <a:pt x="340" y="422"/>
                </a:lnTo>
                <a:lnTo>
                  <a:pt x="314" y="431"/>
                </a:lnTo>
                <a:lnTo>
                  <a:pt x="291" y="434"/>
                </a:lnTo>
                <a:lnTo>
                  <a:pt x="269" y="438"/>
                </a:lnTo>
                <a:lnTo>
                  <a:pt x="248" y="438"/>
                </a:lnTo>
                <a:lnTo>
                  <a:pt x="229" y="435"/>
                </a:lnTo>
                <a:lnTo>
                  <a:pt x="205" y="427"/>
                </a:lnTo>
                <a:lnTo>
                  <a:pt x="180" y="415"/>
                </a:lnTo>
                <a:lnTo>
                  <a:pt x="158" y="401"/>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3" name="Rectangle 11"/>
          <p:cNvSpPr>
            <a:spLocks noChangeArrowheads="1"/>
          </p:cNvSpPr>
          <p:nvPr/>
        </p:nvSpPr>
        <p:spPr bwMode="auto">
          <a:xfrm>
            <a:off x="3779838" y="3141117"/>
            <a:ext cx="14049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chemeClr val="bg1"/>
                </a:solidFill>
                <a:latin typeface="楷体_GB2312" pitchFamily="49" charset="-122"/>
                <a:ea typeface="楷体_GB2312" pitchFamily="49" charset="-122"/>
              </a:rPr>
              <a:t>单元测试</a:t>
            </a:r>
          </a:p>
        </p:txBody>
      </p:sp>
      <p:sp>
        <p:nvSpPr>
          <p:cNvPr id="14" name="AutoShape 12"/>
          <p:cNvSpPr>
            <a:spLocks noChangeArrowheads="1"/>
          </p:cNvSpPr>
          <p:nvPr/>
        </p:nvSpPr>
        <p:spPr bwMode="auto">
          <a:xfrm>
            <a:off x="5795963" y="4941342"/>
            <a:ext cx="1655762" cy="576262"/>
          </a:xfrm>
          <a:prstGeom prst="roundRect">
            <a:avLst>
              <a:gd name="adj" fmla="val 36875"/>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t>单元测试</a:t>
            </a:r>
          </a:p>
        </p:txBody>
      </p:sp>
      <p:sp>
        <p:nvSpPr>
          <p:cNvPr id="15" name="Line 13"/>
          <p:cNvSpPr>
            <a:spLocks noChangeShapeType="1"/>
          </p:cNvSpPr>
          <p:nvPr/>
        </p:nvSpPr>
        <p:spPr bwMode="auto">
          <a:xfrm flipV="1">
            <a:off x="5076825" y="5444579"/>
            <a:ext cx="790575"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6" name="Line 14"/>
          <p:cNvSpPr>
            <a:spLocks noChangeShapeType="1"/>
          </p:cNvSpPr>
          <p:nvPr/>
        </p:nvSpPr>
        <p:spPr bwMode="auto">
          <a:xfrm>
            <a:off x="5076825" y="4652417"/>
            <a:ext cx="790575"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7" name="Line 15"/>
          <p:cNvSpPr>
            <a:spLocks noChangeShapeType="1"/>
          </p:cNvSpPr>
          <p:nvPr/>
        </p:nvSpPr>
        <p:spPr bwMode="auto">
          <a:xfrm flipH="1" flipV="1">
            <a:off x="7380288" y="5444579"/>
            <a:ext cx="790575"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8" name="Line 16"/>
          <p:cNvSpPr>
            <a:spLocks noChangeShapeType="1"/>
          </p:cNvSpPr>
          <p:nvPr/>
        </p:nvSpPr>
        <p:spPr bwMode="auto">
          <a:xfrm flipH="1">
            <a:off x="7380288" y="4652417"/>
            <a:ext cx="790575"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Line 17"/>
          <p:cNvSpPr>
            <a:spLocks noChangeShapeType="1"/>
          </p:cNvSpPr>
          <p:nvPr/>
        </p:nvSpPr>
        <p:spPr bwMode="auto">
          <a:xfrm>
            <a:off x="6659563" y="4292054"/>
            <a:ext cx="0" cy="649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0" name="Text Box 18"/>
          <p:cNvSpPr txBox="1">
            <a:spLocks noChangeArrowheads="1"/>
          </p:cNvSpPr>
          <p:nvPr/>
        </p:nvSpPr>
        <p:spPr bwMode="auto">
          <a:xfrm>
            <a:off x="6099175" y="3822154"/>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模块接口</a:t>
            </a:r>
          </a:p>
        </p:txBody>
      </p:sp>
      <p:sp>
        <p:nvSpPr>
          <p:cNvPr id="21" name="Text Box 19"/>
          <p:cNvSpPr txBox="1">
            <a:spLocks noChangeArrowheads="1"/>
          </p:cNvSpPr>
          <p:nvPr/>
        </p:nvSpPr>
        <p:spPr bwMode="auto">
          <a:xfrm>
            <a:off x="7451725" y="4214267"/>
            <a:ext cx="1579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局部数据结构</a:t>
            </a:r>
          </a:p>
        </p:txBody>
      </p:sp>
      <p:sp>
        <p:nvSpPr>
          <p:cNvPr id="22" name="Text Box 20"/>
          <p:cNvSpPr txBox="1">
            <a:spLocks noChangeArrowheads="1"/>
          </p:cNvSpPr>
          <p:nvPr/>
        </p:nvSpPr>
        <p:spPr bwMode="auto">
          <a:xfrm>
            <a:off x="7588250" y="5876379"/>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边界条件</a:t>
            </a:r>
          </a:p>
        </p:txBody>
      </p:sp>
      <p:sp>
        <p:nvSpPr>
          <p:cNvPr id="23" name="Text Box 21"/>
          <p:cNvSpPr txBox="1">
            <a:spLocks noChangeArrowheads="1"/>
          </p:cNvSpPr>
          <p:nvPr/>
        </p:nvSpPr>
        <p:spPr bwMode="auto">
          <a:xfrm>
            <a:off x="4427538" y="580494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独立路径</a:t>
            </a:r>
          </a:p>
        </p:txBody>
      </p:sp>
      <p:sp>
        <p:nvSpPr>
          <p:cNvPr id="24" name="Text Box 22"/>
          <p:cNvSpPr txBox="1">
            <a:spLocks noChangeArrowheads="1"/>
          </p:cNvSpPr>
          <p:nvPr/>
        </p:nvSpPr>
        <p:spPr bwMode="auto">
          <a:xfrm>
            <a:off x="4427538" y="4220617"/>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出错处理</a:t>
            </a:r>
          </a:p>
        </p:txBody>
      </p:sp>
    </p:spTree>
    <p:extLst>
      <p:ext uri="{BB962C8B-B14F-4D97-AF65-F5344CB8AC3E}">
        <p14:creationId xmlns:p14="http://schemas.microsoft.com/office/powerpoint/2010/main" val="1528939860"/>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单元测试的环境</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单元测试环境</a:t>
            </a:r>
          </a:p>
          <a:p>
            <a:pPr lvl="1" eaLnBrk="1" hangingPunct="1"/>
            <a:r>
              <a:rPr lang="zh-CN" altLang="en-US" b="1" dirty="0">
                <a:solidFill>
                  <a:schemeClr val="tx1"/>
                </a:solidFill>
                <a:latin typeface="Times New Roman" panose="02020603050405020304" pitchFamily="18" charset="0"/>
                <a:ea typeface="楷体_GB2312" pitchFamily="49" charset="-122"/>
                <a:cs typeface="Times New Roman" panose="02020603050405020304" pitchFamily="18" charset="0"/>
              </a:rPr>
              <a:t>驱动模块</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(driver)</a:t>
            </a:r>
            <a:r>
              <a:rPr lang="zh-CN" altLang="en-US"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模拟被测模块的上一级模块，接收测试数据，把这些数据传送给所测模块，最后再输出实际测试结果</a:t>
            </a:r>
          </a:p>
          <a:p>
            <a:pPr lvl="1" eaLnBrk="1" hangingPunct="1"/>
            <a:r>
              <a:rPr lang="zh-CN" altLang="en-US" b="1" dirty="0">
                <a:solidFill>
                  <a:schemeClr val="tx1"/>
                </a:solidFill>
                <a:latin typeface="Times New Roman" panose="02020603050405020304" pitchFamily="18" charset="0"/>
                <a:ea typeface="楷体_GB2312" pitchFamily="49" charset="-122"/>
                <a:cs typeface="Times New Roman" panose="02020603050405020304" pitchFamily="18" charset="0"/>
              </a:rPr>
              <a:t>桩模块</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(stub)</a:t>
            </a:r>
            <a:r>
              <a:rPr lang="zh-CN" altLang="en-US"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模拟被测单元需调用的其他函数接口，模拟实现子函数的某些功能</a:t>
            </a:r>
          </a:p>
          <a:p>
            <a:pPr eaLnBrk="1" hangingPunct="1"/>
            <a:endParaRPr lang="zh-CN" altLang="en-US" dirty="0"/>
          </a:p>
          <a:p>
            <a:pPr eaLnBrk="1" hangingPunct="1"/>
            <a:endParaRPr lang="en-US" altLang="zh-CN" dirty="0"/>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426277825"/>
              </p:ext>
            </p:extLst>
          </p:nvPr>
        </p:nvGraphicFramePr>
        <p:xfrm>
          <a:off x="1692275" y="3429000"/>
          <a:ext cx="5832475" cy="2847975"/>
        </p:xfrm>
        <a:graphic>
          <a:graphicData uri="http://schemas.openxmlformats.org/presentationml/2006/ole">
            <mc:AlternateContent xmlns:mc="http://schemas.openxmlformats.org/markup-compatibility/2006">
              <mc:Choice xmlns:v="urn:schemas-microsoft-com:vml" Requires="v">
                <p:oleObj name="演示文稿" r:id="rId3" imgW="431223" imgH="323091" progId="PowerPoint.Show.8">
                  <p:embed/>
                </p:oleObj>
              </mc:Choice>
              <mc:Fallback>
                <p:oleObj name="演示文稿" r:id="rId3" imgW="431223" imgH="323091" progId="PowerPoint.Show.8">
                  <p:embed/>
                  <p:pic>
                    <p:nvPicPr>
                      <p:cNvPr id="46084" name="Object 4">
                        <a:hlinkClick r:id="" action="ppaction://ole?verb=0"/>
                      </p:cNvPr>
                      <p:cNvPicPr>
                        <a:picLocks noChangeAspect="1" noChangeArrowheads="1"/>
                      </p:cNvPicPr>
                      <p:nvPr/>
                    </p:nvPicPr>
                    <p:blipFill>
                      <a:blip r:embed="rId4"/>
                      <a:srcRect t="22685" b="12222"/>
                      <a:stretch>
                        <a:fillRect/>
                      </a:stretch>
                    </p:blipFill>
                    <p:spPr bwMode="auto">
                      <a:xfrm>
                        <a:off x="1692275" y="3429000"/>
                        <a:ext cx="5832475" cy="284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4488279"/>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3841691164"/>
              </p:ext>
            </p:extLst>
          </p:nvPr>
        </p:nvGraphicFramePr>
        <p:xfrm>
          <a:off x="4500563" y="3567137"/>
          <a:ext cx="4606925" cy="2303462"/>
        </p:xfrm>
        <a:graphic>
          <a:graphicData uri="http://schemas.openxmlformats.org/presentationml/2006/ole">
            <mc:AlternateContent xmlns:mc="http://schemas.openxmlformats.org/markup-compatibility/2006">
              <mc:Choice xmlns:v="urn:schemas-microsoft-com:vml" Requires="v">
                <p:oleObj name="演示文稿" r:id="rId3" imgW="830691" imgH="621661" progId="PowerPoint.Show.8">
                  <p:embed/>
                </p:oleObj>
              </mc:Choice>
              <mc:Fallback>
                <p:oleObj name="演示文稿" r:id="rId3" imgW="830691" imgH="621661" progId="PowerPoint.Show.8">
                  <p:embed/>
                  <p:pic>
                    <p:nvPicPr>
                      <p:cNvPr id="48130" name="Object 2">
                        <a:hlinkClick r:id="" action="ppaction://ole?verb=0"/>
                      </p:cNvPr>
                      <p:cNvPicPr>
                        <a:picLocks noChangeAspect="1" noChangeArrowheads="1"/>
                      </p:cNvPicPr>
                      <p:nvPr/>
                    </p:nvPicPr>
                    <p:blipFill>
                      <a:blip r:embed="rId4"/>
                      <a:srcRect l="7883" t="25185" r="7083" b="18102"/>
                      <a:stretch>
                        <a:fillRect/>
                      </a:stretch>
                    </p:blipFill>
                    <p:spPr bwMode="auto">
                      <a:xfrm>
                        <a:off x="4500563" y="3567137"/>
                        <a:ext cx="4606925" cy="230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单元测试的驱动模块</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桩模块（参数传递）</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998102440"/>
              </p:ext>
            </p:extLst>
          </p:nvPr>
        </p:nvGraphicFramePr>
        <p:xfrm>
          <a:off x="323850" y="1622449"/>
          <a:ext cx="4692650" cy="2559050"/>
        </p:xfrm>
        <a:graphic>
          <a:graphicData uri="http://schemas.openxmlformats.org/presentationml/2006/ole">
            <mc:AlternateContent xmlns:mc="http://schemas.openxmlformats.org/markup-compatibility/2006">
              <mc:Choice xmlns:v="urn:schemas-microsoft-com:vml" Requires="v">
                <p:oleObj name="演示文稿" r:id="rId5" imgW="2415570" imgH="1813418" progId="PowerPoint.Show.8">
                  <p:embed/>
                </p:oleObj>
              </mc:Choice>
              <mc:Fallback>
                <p:oleObj name="演示文稿" r:id="rId5" imgW="2415570" imgH="1813418" progId="PowerPoint.Show.8">
                  <p:embed/>
                  <p:pic>
                    <p:nvPicPr>
                      <p:cNvPr id="48132" name="Object 4">
                        <a:hlinkClick r:id="" action="ppaction://ole?verb=0"/>
                      </p:cNvPr>
                      <p:cNvPicPr>
                        <a:picLocks noChangeAspect="1" noChangeArrowheads="1"/>
                      </p:cNvPicPr>
                      <p:nvPr/>
                    </p:nvPicPr>
                    <p:blipFill>
                      <a:blip r:embed="rId6"/>
                      <a:srcRect l="5486" t="20972" r="7883" b="16019"/>
                      <a:stretch>
                        <a:fillRect/>
                      </a:stretch>
                    </p:blipFill>
                    <p:spPr bwMode="auto">
                      <a:xfrm>
                        <a:off x="323850" y="1622449"/>
                        <a:ext cx="4692650" cy="255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a:spLocks noChangeArrowheads="1"/>
          </p:cNvSpPr>
          <p:nvPr/>
        </p:nvSpPr>
        <p:spPr bwMode="auto">
          <a:xfrm>
            <a:off x="5148064" y="5870599"/>
            <a:ext cx="32063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桩模块：只做少量的数据操作</a:t>
            </a:r>
          </a:p>
        </p:txBody>
      </p:sp>
      <p:sp>
        <p:nvSpPr>
          <p:cNvPr id="7" name="Rectangle 6"/>
          <p:cNvSpPr>
            <a:spLocks noChangeArrowheads="1"/>
          </p:cNvSpPr>
          <p:nvPr/>
        </p:nvSpPr>
        <p:spPr bwMode="auto">
          <a:xfrm>
            <a:off x="1042988" y="4214837"/>
            <a:ext cx="33233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驱动模块</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为被测模块提供数据</a:t>
            </a:r>
          </a:p>
        </p:txBody>
      </p:sp>
    </p:spTree>
    <p:extLst>
      <p:ext uri="{BB962C8B-B14F-4D97-AF65-F5344CB8AC3E}">
        <p14:creationId xmlns:p14="http://schemas.microsoft.com/office/powerpoint/2010/main" val="409178435"/>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每个模块都能单独工作 </a:t>
            </a:r>
            <a:r>
              <a:rPr lang="zh-CN" altLang="en-US" dirty="0">
                <a:sym typeface="Wingdings" panose="05000000000000000000" pitchFamily="2" charset="2"/>
              </a:rPr>
              <a:t> 集成在一起却不能工作</a:t>
            </a:r>
          </a:p>
          <a:p>
            <a:pPr eaLnBrk="1" hangingPunct="1">
              <a:buFont typeface="Wingdings" panose="05000000000000000000" pitchFamily="2" charset="2"/>
              <a:buNone/>
            </a:pPr>
            <a:r>
              <a:rPr lang="zh-CN" altLang="en-US" dirty="0">
                <a:solidFill>
                  <a:srgbClr val="C00000"/>
                </a:solidFill>
                <a:sym typeface="Wingdings" panose="05000000000000000000" pitchFamily="2" charset="2"/>
              </a:rPr>
              <a:t>	    </a:t>
            </a:r>
            <a:r>
              <a:rPr lang="en-US" altLang="zh-CN" dirty="0">
                <a:solidFill>
                  <a:srgbClr val="C00000"/>
                </a:solidFill>
                <a:sym typeface="Wingdings" panose="05000000000000000000" pitchFamily="2" charset="2"/>
              </a:rPr>
              <a:t>Why</a:t>
            </a:r>
            <a:r>
              <a:rPr lang="zh-CN" altLang="en-US" dirty="0">
                <a:solidFill>
                  <a:srgbClr val="C00000"/>
                </a:solidFill>
                <a:sym typeface="Wingdings" panose="05000000000000000000" pitchFamily="2" charset="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模块通过接口相互调用时会引入很多新问题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endParaRPr lang="en-US" altLang="zh-CN" dirty="0"/>
          </a:p>
          <a:p>
            <a:pPr eaLnBrk="1" hangingPunct="1"/>
            <a:r>
              <a:rPr lang="zh-CN" altLang="en-US" dirty="0">
                <a:solidFill>
                  <a:schemeClr val="tx1"/>
                </a:solidFill>
                <a:latin typeface="Times New Roman" panose="02020603050405020304" pitchFamily="18" charset="0"/>
                <a:ea typeface="楷体_GB2312" pitchFamily="49" charset="-122"/>
              </a:rPr>
              <a:t>集成测试</a:t>
            </a:r>
            <a:r>
              <a:rPr lang="en-US" altLang="zh-CN" dirty="0">
                <a:solidFill>
                  <a:schemeClr val="tx1"/>
                </a:solidFill>
                <a:latin typeface="Times New Roman" panose="02020603050405020304" pitchFamily="18" charset="0"/>
                <a:ea typeface="楷体_GB2312" pitchFamily="49" charset="-122"/>
              </a:rPr>
              <a:t>(Integration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在单元测试的基础上，将所有模块按照总体设计的要求组装成为子系统或系统进行的测试</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集成测试的对象是模块间的接口</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，其目的是找出在模块接口上和系统体系结构上的问题</a:t>
            </a:r>
          </a:p>
        </p:txBody>
      </p:sp>
      <p:pic>
        <p:nvPicPr>
          <p:cNvPr id="5"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4864001"/>
            <a:ext cx="2938463" cy="11572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Tree>
    <p:extLst>
      <p:ext uri="{BB962C8B-B14F-4D97-AF65-F5344CB8AC3E}">
        <p14:creationId xmlns:p14="http://schemas.microsoft.com/office/powerpoint/2010/main" val="3227422641"/>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集成测试策略</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集成测试策略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基于层次的集成：自顶向下与自底向上</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基于功能的集成：按照功能的优先级逐步将模块加入系统中</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基于进度的集成：把最早可获得的代码进行集成</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基于使用的集成：通过类的使用关系进行集成</a:t>
            </a:r>
          </a:p>
          <a:p>
            <a:pPr eaLnBrk="1" hangingPunct="1"/>
            <a:endParaRPr lang="en-US" altLang="zh-CN" dirty="0"/>
          </a:p>
        </p:txBody>
      </p:sp>
    </p:spTree>
    <p:extLst>
      <p:ext uri="{BB962C8B-B14F-4D97-AF65-F5344CB8AC3E}">
        <p14:creationId xmlns:p14="http://schemas.microsoft.com/office/powerpoint/2010/main" val="4117770419"/>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集成测试的目标</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集成测试考虑的问题：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模块接口的数据是否会丢失</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组合后的子功能，能否达到预期要求的父功能</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模块的功能是否会相互产生不利的影响</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全局数据结构是否有问题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模块的误差累积是否会放大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单个模块的错误是否会导致数据库错误</a:t>
            </a:r>
          </a:p>
          <a:p>
            <a:pPr eaLnBrk="1" hangingPunct="1"/>
            <a:endParaRPr lang="en-US" altLang="zh-CN" dirty="0"/>
          </a:p>
        </p:txBody>
      </p:sp>
    </p:spTree>
    <p:extLst>
      <p:ext uri="{BB962C8B-B14F-4D97-AF65-F5344CB8AC3E}">
        <p14:creationId xmlns:p14="http://schemas.microsoft.com/office/powerpoint/2010/main" val="3222742209"/>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3"/>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集成测试的方法：整体集成</a:t>
            </a:r>
          </a:p>
        </p:txBody>
      </p:sp>
      <p:grpSp>
        <p:nvGrpSpPr>
          <p:cNvPr id="4" name="Group 4"/>
          <p:cNvGrpSpPr>
            <a:grpSpLocks/>
          </p:cNvGrpSpPr>
          <p:nvPr/>
        </p:nvGrpSpPr>
        <p:grpSpPr bwMode="auto">
          <a:xfrm>
            <a:off x="6804025" y="2492375"/>
            <a:ext cx="1666875" cy="3024188"/>
            <a:chOff x="288" y="2251"/>
            <a:chExt cx="1050" cy="1905"/>
          </a:xfrm>
        </p:grpSpPr>
        <p:sp>
          <p:nvSpPr>
            <p:cNvPr id="5" name="Rectangle 5"/>
            <p:cNvSpPr>
              <a:spLocks noChangeArrowheads="1"/>
            </p:cNvSpPr>
            <p:nvPr/>
          </p:nvSpPr>
          <p:spPr bwMode="auto">
            <a:xfrm>
              <a:off x="288"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B</a:t>
              </a:r>
            </a:p>
          </p:txBody>
        </p:sp>
        <p:sp>
          <p:nvSpPr>
            <p:cNvPr id="6" name="Rectangle 6"/>
            <p:cNvSpPr>
              <a:spLocks noChangeArrowheads="1"/>
            </p:cNvSpPr>
            <p:nvPr/>
          </p:nvSpPr>
          <p:spPr bwMode="auto">
            <a:xfrm>
              <a:off x="707"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A</a:t>
              </a:r>
            </a:p>
          </p:txBody>
        </p:sp>
        <p:sp>
          <p:nvSpPr>
            <p:cNvPr id="7" name="Rectangle 7"/>
            <p:cNvSpPr>
              <a:spLocks noChangeArrowheads="1"/>
            </p:cNvSpPr>
            <p:nvPr/>
          </p:nvSpPr>
          <p:spPr bwMode="auto">
            <a:xfrm>
              <a:off x="112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000000"/>
                  </a:solidFill>
                  <a:latin typeface="Times New Roman" panose="02020603050405020304" pitchFamily="18" charset="0"/>
                </a:rPr>
                <a:t>D</a:t>
              </a:r>
            </a:p>
          </p:txBody>
        </p:sp>
        <p:sp>
          <p:nvSpPr>
            <p:cNvPr id="9" name="Rectangle 8"/>
            <p:cNvSpPr>
              <a:spLocks noChangeArrowheads="1"/>
            </p:cNvSpPr>
            <p:nvPr/>
          </p:nvSpPr>
          <p:spPr bwMode="auto">
            <a:xfrm>
              <a:off x="70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C</a:t>
              </a:r>
            </a:p>
          </p:txBody>
        </p:sp>
        <p:sp>
          <p:nvSpPr>
            <p:cNvPr id="10" name="Rectangle 9"/>
            <p:cNvSpPr>
              <a:spLocks noChangeArrowheads="1"/>
            </p:cNvSpPr>
            <p:nvPr/>
          </p:nvSpPr>
          <p:spPr bwMode="auto">
            <a:xfrm>
              <a:off x="1127"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F</a:t>
              </a:r>
            </a:p>
          </p:txBody>
        </p:sp>
        <p:sp>
          <p:nvSpPr>
            <p:cNvPr id="11" name="Rectangle 10"/>
            <p:cNvSpPr>
              <a:spLocks noChangeArrowheads="1"/>
            </p:cNvSpPr>
            <p:nvPr/>
          </p:nvSpPr>
          <p:spPr bwMode="auto">
            <a:xfrm>
              <a:off x="288"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E</a:t>
              </a:r>
            </a:p>
          </p:txBody>
        </p:sp>
        <p:cxnSp>
          <p:nvCxnSpPr>
            <p:cNvPr id="12" name="AutoShape 11"/>
            <p:cNvCxnSpPr>
              <a:cxnSpLocks noChangeShapeType="1"/>
              <a:stCxn id="6" idx="2"/>
              <a:endCxn id="5" idx="0"/>
            </p:cNvCxnSpPr>
            <p:nvPr/>
          </p:nvCxnSpPr>
          <p:spPr bwMode="auto">
            <a:xfrm flipH="1">
              <a:off x="394" y="2492"/>
              <a:ext cx="419"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p:cNvCxnSpPr>
              <a:cxnSpLocks noChangeShapeType="1"/>
              <a:stCxn id="6" idx="2"/>
              <a:endCxn id="9" idx="0"/>
            </p:cNvCxnSpPr>
            <p:nvPr/>
          </p:nvCxnSpPr>
          <p:spPr bwMode="auto">
            <a:xfrm>
              <a:off x="813"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6" idx="2"/>
              <a:endCxn id="7" idx="0"/>
            </p:cNvCxnSpPr>
            <p:nvPr/>
          </p:nvCxnSpPr>
          <p:spPr bwMode="auto">
            <a:xfrm>
              <a:off x="813" y="2492"/>
              <a:ext cx="42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5" idx="2"/>
              <a:endCxn id="11" idx="0"/>
            </p:cNvCxnSpPr>
            <p:nvPr/>
          </p:nvCxnSpPr>
          <p:spPr bwMode="auto">
            <a:xfrm>
              <a:off x="394"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7" idx="2"/>
              <a:endCxn id="10" idx="0"/>
            </p:cNvCxnSpPr>
            <p:nvPr/>
          </p:nvCxnSpPr>
          <p:spPr bwMode="auto">
            <a:xfrm>
              <a:off x="1233"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Rectangle 16"/>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整体集成方式</a:t>
            </a:r>
            <a:r>
              <a:rPr lang="en-US" altLang="zh-CN" dirty="0">
                <a:solidFill>
                  <a:schemeClr val="tx1"/>
                </a:solidFill>
                <a:latin typeface="Times New Roman" panose="02020603050405020304" pitchFamily="18" charset="0"/>
                <a:ea typeface="楷体_GB2312" pitchFamily="49" charset="-122"/>
              </a:rPr>
              <a:t>(</a:t>
            </a:r>
            <a:r>
              <a:rPr lang="zh-CN" altLang="en-US" dirty="0">
                <a:solidFill>
                  <a:schemeClr val="tx1"/>
                </a:solidFill>
                <a:latin typeface="Times New Roman" panose="02020603050405020304" pitchFamily="18" charset="0"/>
                <a:ea typeface="楷体_GB2312" pitchFamily="49" charset="-122"/>
              </a:rPr>
              <a:t>非增量式集成</a:t>
            </a:r>
            <a:r>
              <a:rPr lang="en-US" altLang="zh-CN" dirty="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把所有模块按设计要求一次全部组装起来，然后进行整体测试</a:t>
            </a:r>
          </a:p>
          <a:p>
            <a:pPr eaLnBrk="1" hangingPunct="1"/>
            <a:r>
              <a:rPr lang="zh-CN" altLang="en-US" dirty="0"/>
              <a:t>例如：</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 (with stubs for B, C, 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B (with driver for A and stub for E)</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C (with driver for A)</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D (with driver for A and stub for F)</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E (with driver for B)</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F (with driver for 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 B, C, D, E, F)</a:t>
            </a:r>
          </a:p>
        </p:txBody>
      </p:sp>
    </p:spTree>
    <p:extLst>
      <p:ext uri="{BB962C8B-B14F-4D97-AF65-F5344CB8AC3E}">
        <p14:creationId xmlns:p14="http://schemas.microsoft.com/office/powerpoint/2010/main" val="3551230765"/>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集成测试的方法：整体集成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优点：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效率高，所需人力资源少</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测试用例数目少，工作量低</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简单，易行</a:t>
            </a:r>
          </a:p>
          <a:p>
            <a:pPr marL="230187" lvl="1" indent="0" eaLnBrk="1" hangingPunct="1">
              <a:buNone/>
            </a:pPr>
            <a:endParaRPr lang="zh-CN" altLang="en-US" dirty="0"/>
          </a:p>
          <a:p>
            <a:pPr eaLnBrk="1" hangingPunct="1"/>
            <a:r>
              <a:rPr lang="zh-CN" altLang="en-US" dirty="0"/>
              <a:t>缺点：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可能发现大量的错误，难以进行错误定位和修改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即使测试通过，也会遗漏很多错误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测试和修改过程中，新旧错误混杂，带来调试困难</a:t>
            </a:r>
          </a:p>
        </p:txBody>
      </p:sp>
    </p:spTree>
    <p:extLst>
      <p:ext uri="{BB962C8B-B14F-4D97-AF65-F5344CB8AC3E}">
        <p14:creationId xmlns:p14="http://schemas.microsoft.com/office/powerpoint/2010/main" val="61875790"/>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集成测试的方法：增量式集成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增量式集成测试方法：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逐步将新模块加入并测试</a:t>
            </a:r>
          </a:p>
        </p:txBody>
      </p:sp>
      <p:grpSp>
        <p:nvGrpSpPr>
          <p:cNvPr id="5" name="Group 4"/>
          <p:cNvGrpSpPr>
            <a:grpSpLocks/>
          </p:cNvGrpSpPr>
          <p:nvPr/>
        </p:nvGrpSpPr>
        <p:grpSpPr bwMode="auto">
          <a:xfrm>
            <a:off x="1587500" y="2708920"/>
            <a:ext cx="6369050" cy="3022600"/>
            <a:chOff x="1482" y="2251"/>
            <a:chExt cx="4012" cy="1904"/>
          </a:xfrm>
        </p:grpSpPr>
        <p:sp>
          <p:nvSpPr>
            <p:cNvPr id="6" name="Rectangle 5"/>
            <p:cNvSpPr>
              <a:spLocks noChangeArrowheads="1"/>
            </p:cNvSpPr>
            <p:nvPr/>
          </p:nvSpPr>
          <p:spPr bwMode="auto">
            <a:xfrm>
              <a:off x="5283" y="3924"/>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F</a:t>
              </a:r>
            </a:p>
          </p:txBody>
        </p:sp>
        <p:sp>
          <p:nvSpPr>
            <p:cNvPr id="7" name="Rectangle 6"/>
            <p:cNvSpPr>
              <a:spLocks noChangeArrowheads="1"/>
            </p:cNvSpPr>
            <p:nvPr/>
          </p:nvSpPr>
          <p:spPr bwMode="auto">
            <a:xfrm>
              <a:off x="4604" y="3924"/>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E</a:t>
              </a:r>
            </a:p>
          </p:txBody>
        </p:sp>
        <p:sp>
          <p:nvSpPr>
            <p:cNvPr id="9" name="Rectangle 7"/>
            <p:cNvSpPr>
              <a:spLocks noChangeArrowheads="1"/>
            </p:cNvSpPr>
            <p:nvPr/>
          </p:nvSpPr>
          <p:spPr bwMode="auto">
            <a:xfrm>
              <a:off x="5283"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a:t>
              </a:r>
            </a:p>
          </p:txBody>
        </p:sp>
        <p:sp>
          <p:nvSpPr>
            <p:cNvPr id="10" name="Rectangle 8"/>
            <p:cNvSpPr>
              <a:spLocks noChangeArrowheads="1"/>
            </p:cNvSpPr>
            <p:nvPr/>
          </p:nvSpPr>
          <p:spPr bwMode="auto">
            <a:xfrm>
              <a:off x="4918"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C</a:t>
              </a:r>
            </a:p>
          </p:txBody>
        </p:sp>
        <p:sp>
          <p:nvSpPr>
            <p:cNvPr id="11" name="Rectangle 9"/>
            <p:cNvSpPr>
              <a:spLocks noChangeArrowheads="1"/>
            </p:cNvSpPr>
            <p:nvPr/>
          </p:nvSpPr>
          <p:spPr bwMode="auto">
            <a:xfrm>
              <a:off x="4604"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B</a:t>
              </a:r>
            </a:p>
          </p:txBody>
        </p:sp>
        <p:sp>
          <p:nvSpPr>
            <p:cNvPr id="12" name="Rectangle 10"/>
            <p:cNvSpPr>
              <a:spLocks noChangeArrowheads="1"/>
            </p:cNvSpPr>
            <p:nvPr/>
          </p:nvSpPr>
          <p:spPr bwMode="auto">
            <a:xfrm>
              <a:off x="4918"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A</a:t>
              </a:r>
            </a:p>
          </p:txBody>
        </p:sp>
        <p:sp>
          <p:nvSpPr>
            <p:cNvPr id="13" name="Rectangle 11"/>
            <p:cNvSpPr>
              <a:spLocks noChangeArrowheads="1"/>
            </p:cNvSpPr>
            <p:nvPr/>
          </p:nvSpPr>
          <p:spPr bwMode="auto">
            <a:xfrm>
              <a:off x="1482"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E</a:t>
              </a:r>
            </a:p>
          </p:txBody>
        </p:sp>
        <p:sp>
          <p:nvSpPr>
            <p:cNvPr id="14" name="Rectangle 12"/>
            <p:cNvSpPr>
              <a:spLocks noChangeArrowheads="1"/>
            </p:cNvSpPr>
            <p:nvPr/>
          </p:nvSpPr>
          <p:spPr bwMode="auto">
            <a:xfrm>
              <a:off x="1902"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C</a:t>
              </a:r>
            </a:p>
          </p:txBody>
        </p:sp>
        <p:sp>
          <p:nvSpPr>
            <p:cNvPr id="15" name="Rectangle 13"/>
            <p:cNvSpPr>
              <a:spLocks noChangeArrowheads="1"/>
            </p:cNvSpPr>
            <p:nvPr/>
          </p:nvSpPr>
          <p:spPr bwMode="auto">
            <a:xfrm>
              <a:off x="2796" y="3868"/>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E</a:t>
              </a:r>
            </a:p>
          </p:txBody>
        </p:sp>
        <p:sp>
          <p:nvSpPr>
            <p:cNvPr id="16" name="Rectangle 14"/>
            <p:cNvSpPr>
              <a:spLocks noChangeArrowheads="1"/>
            </p:cNvSpPr>
            <p:nvPr/>
          </p:nvSpPr>
          <p:spPr bwMode="auto">
            <a:xfrm>
              <a:off x="1482"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d1</a:t>
              </a:r>
            </a:p>
          </p:txBody>
        </p:sp>
        <p:sp>
          <p:nvSpPr>
            <p:cNvPr id="17" name="Rectangle 15"/>
            <p:cNvSpPr>
              <a:spLocks noChangeArrowheads="1"/>
            </p:cNvSpPr>
            <p:nvPr/>
          </p:nvSpPr>
          <p:spPr bwMode="auto">
            <a:xfrm>
              <a:off x="2375"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F</a:t>
              </a:r>
            </a:p>
          </p:txBody>
        </p:sp>
        <p:sp>
          <p:nvSpPr>
            <p:cNvPr id="18" name="Rectangle 16"/>
            <p:cNvSpPr>
              <a:spLocks noChangeArrowheads="1"/>
            </p:cNvSpPr>
            <p:nvPr/>
          </p:nvSpPr>
          <p:spPr bwMode="auto">
            <a:xfrm>
              <a:off x="3230" y="3868"/>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F</a:t>
              </a:r>
            </a:p>
          </p:txBody>
        </p:sp>
        <p:sp>
          <p:nvSpPr>
            <p:cNvPr id="19" name="Rectangle 17"/>
            <p:cNvSpPr>
              <a:spLocks noChangeArrowheads="1"/>
            </p:cNvSpPr>
            <p:nvPr/>
          </p:nvSpPr>
          <p:spPr bwMode="auto">
            <a:xfrm>
              <a:off x="1902"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d2</a:t>
              </a:r>
            </a:p>
          </p:txBody>
        </p:sp>
        <p:sp>
          <p:nvSpPr>
            <p:cNvPr id="20" name="Rectangle 18"/>
            <p:cNvSpPr>
              <a:spLocks noChangeArrowheads="1"/>
            </p:cNvSpPr>
            <p:nvPr/>
          </p:nvSpPr>
          <p:spPr bwMode="auto">
            <a:xfrm>
              <a:off x="2795"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B</a:t>
              </a:r>
            </a:p>
          </p:txBody>
        </p:sp>
        <p:sp>
          <p:nvSpPr>
            <p:cNvPr id="21" name="Rectangle 19"/>
            <p:cNvSpPr>
              <a:spLocks noChangeArrowheads="1"/>
            </p:cNvSpPr>
            <p:nvPr/>
          </p:nvSpPr>
          <p:spPr bwMode="auto">
            <a:xfrm>
              <a:off x="2375"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d3</a:t>
              </a:r>
            </a:p>
          </p:txBody>
        </p:sp>
        <p:sp>
          <p:nvSpPr>
            <p:cNvPr id="22" name="Rectangle 20"/>
            <p:cNvSpPr>
              <a:spLocks noChangeArrowheads="1"/>
            </p:cNvSpPr>
            <p:nvPr/>
          </p:nvSpPr>
          <p:spPr bwMode="auto">
            <a:xfrm>
              <a:off x="2795"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d4</a:t>
              </a:r>
            </a:p>
          </p:txBody>
        </p:sp>
        <p:sp>
          <p:nvSpPr>
            <p:cNvPr id="23" name="Rectangle 21"/>
            <p:cNvSpPr>
              <a:spLocks noChangeArrowheads="1"/>
            </p:cNvSpPr>
            <p:nvPr/>
          </p:nvSpPr>
          <p:spPr bwMode="auto">
            <a:xfrm>
              <a:off x="3231"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d5</a:t>
              </a:r>
            </a:p>
          </p:txBody>
        </p:sp>
        <p:sp>
          <p:nvSpPr>
            <p:cNvPr id="24" name="Rectangle 22"/>
            <p:cNvSpPr>
              <a:spLocks noChangeArrowheads="1"/>
            </p:cNvSpPr>
            <p:nvPr/>
          </p:nvSpPr>
          <p:spPr bwMode="auto">
            <a:xfrm>
              <a:off x="3231"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D</a:t>
              </a:r>
            </a:p>
          </p:txBody>
        </p:sp>
        <p:sp>
          <p:nvSpPr>
            <p:cNvPr id="25" name="Rectangle 23"/>
            <p:cNvSpPr>
              <a:spLocks noChangeArrowheads="1"/>
            </p:cNvSpPr>
            <p:nvPr/>
          </p:nvSpPr>
          <p:spPr bwMode="auto">
            <a:xfrm>
              <a:off x="4243"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s5</a:t>
              </a:r>
            </a:p>
          </p:txBody>
        </p:sp>
        <p:sp>
          <p:nvSpPr>
            <p:cNvPr id="26" name="Rectangle 24"/>
            <p:cNvSpPr>
              <a:spLocks noChangeArrowheads="1"/>
            </p:cNvSpPr>
            <p:nvPr/>
          </p:nvSpPr>
          <p:spPr bwMode="auto">
            <a:xfrm>
              <a:off x="3929"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s4</a:t>
              </a:r>
            </a:p>
          </p:txBody>
        </p:sp>
        <p:sp>
          <p:nvSpPr>
            <p:cNvPr id="27" name="Rectangle 25"/>
            <p:cNvSpPr>
              <a:spLocks noChangeArrowheads="1"/>
            </p:cNvSpPr>
            <p:nvPr/>
          </p:nvSpPr>
          <p:spPr bwMode="auto">
            <a:xfrm>
              <a:off x="3606"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s3</a:t>
              </a:r>
            </a:p>
          </p:txBody>
        </p:sp>
        <p:sp>
          <p:nvSpPr>
            <p:cNvPr id="28" name="Rectangle 26"/>
            <p:cNvSpPr>
              <a:spLocks noChangeArrowheads="1"/>
            </p:cNvSpPr>
            <p:nvPr/>
          </p:nvSpPr>
          <p:spPr bwMode="auto">
            <a:xfrm>
              <a:off x="3929"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Times New Roman" panose="02020603050405020304" pitchFamily="18" charset="0"/>
                </a:rPr>
                <a:t>A</a:t>
              </a:r>
            </a:p>
          </p:txBody>
        </p:sp>
        <p:cxnSp>
          <p:nvCxnSpPr>
            <p:cNvPr id="29" name="AutoShape 27"/>
            <p:cNvCxnSpPr>
              <a:cxnSpLocks noChangeShapeType="1"/>
              <a:stCxn id="16" idx="2"/>
              <a:endCxn id="13" idx="0"/>
            </p:cNvCxnSpPr>
            <p:nvPr/>
          </p:nvCxnSpPr>
          <p:spPr bwMode="auto">
            <a:xfrm>
              <a:off x="1588"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9" idx="2"/>
              <a:endCxn id="14" idx="0"/>
            </p:cNvCxnSpPr>
            <p:nvPr/>
          </p:nvCxnSpPr>
          <p:spPr bwMode="auto">
            <a:xfrm>
              <a:off x="2008"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1" idx="2"/>
              <a:endCxn id="17" idx="0"/>
            </p:cNvCxnSpPr>
            <p:nvPr/>
          </p:nvCxnSpPr>
          <p:spPr bwMode="auto">
            <a:xfrm>
              <a:off x="2481"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22" idx="2"/>
              <a:endCxn id="20" idx="0"/>
            </p:cNvCxnSpPr>
            <p:nvPr/>
          </p:nvCxnSpPr>
          <p:spPr bwMode="auto">
            <a:xfrm>
              <a:off x="2901"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23" idx="2"/>
              <a:endCxn id="24" idx="0"/>
            </p:cNvCxnSpPr>
            <p:nvPr/>
          </p:nvCxnSpPr>
          <p:spPr bwMode="auto">
            <a:xfrm>
              <a:off x="3337"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28" idx="2"/>
              <a:endCxn id="27" idx="0"/>
            </p:cNvCxnSpPr>
            <p:nvPr/>
          </p:nvCxnSpPr>
          <p:spPr bwMode="auto">
            <a:xfrm flipH="1">
              <a:off x="3712" y="2492"/>
              <a:ext cx="323"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3"/>
            <p:cNvCxnSpPr>
              <a:cxnSpLocks noChangeShapeType="1"/>
              <a:stCxn id="28" idx="2"/>
              <a:endCxn id="26" idx="0"/>
            </p:cNvCxnSpPr>
            <p:nvPr/>
          </p:nvCxnSpPr>
          <p:spPr bwMode="auto">
            <a:xfrm>
              <a:off x="4035"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4"/>
            <p:cNvCxnSpPr>
              <a:cxnSpLocks noChangeShapeType="1"/>
              <a:stCxn id="28" idx="2"/>
              <a:endCxn id="25" idx="0"/>
            </p:cNvCxnSpPr>
            <p:nvPr/>
          </p:nvCxnSpPr>
          <p:spPr bwMode="auto">
            <a:xfrm>
              <a:off x="4035" y="2492"/>
              <a:ext cx="314"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12" idx="2"/>
              <a:endCxn id="11" idx="0"/>
            </p:cNvCxnSpPr>
            <p:nvPr/>
          </p:nvCxnSpPr>
          <p:spPr bwMode="auto">
            <a:xfrm flipH="1">
              <a:off x="4710" y="2492"/>
              <a:ext cx="314"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6"/>
            <p:cNvCxnSpPr>
              <a:cxnSpLocks noChangeShapeType="1"/>
              <a:stCxn id="12" idx="2"/>
              <a:endCxn id="10" idx="0"/>
            </p:cNvCxnSpPr>
            <p:nvPr/>
          </p:nvCxnSpPr>
          <p:spPr bwMode="auto">
            <a:xfrm>
              <a:off x="5024"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37"/>
            <p:cNvCxnSpPr>
              <a:cxnSpLocks noChangeShapeType="1"/>
              <a:stCxn id="12" idx="2"/>
              <a:endCxn id="9" idx="0"/>
            </p:cNvCxnSpPr>
            <p:nvPr/>
          </p:nvCxnSpPr>
          <p:spPr bwMode="auto">
            <a:xfrm>
              <a:off x="5024" y="2492"/>
              <a:ext cx="365"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38"/>
            <p:cNvCxnSpPr>
              <a:cxnSpLocks noChangeShapeType="1"/>
              <a:stCxn id="20" idx="2"/>
              <a:endCxn id="15" idx="0"/>
            </p:cNvCxnSpPr>
            <p:nvPr/>
          </p:nvCxnSpPr>
          <p:spPr bwMode="auto">
            <a:xfrm>
              <a:off x="2901" y="3243"/>
              <a:ext cx="1" cy="6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39"/>
            <p:cNvCxnSpPr>
              <a:cxnSpLocks noChangeShapeType="1"/>
              <a:stCxn id="24" idx="2"/>
              <a:endCxn id="18" idx="0"/>
            </p:cNvCxnSpPr>
            <p:nvPr/>
          </p:nvCxnSpPr>
          <p:spPr bwMode="auto">
            <a:xfrm flipH="1">
              <a:off x="3336" y="3243"/>
              <a:ext cx="1" cy="6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0"/>
            <p:cNvCxnSpPr>
              <a:cxnSpLocks noChangeShapeType="1"/>
              <a:stCxn id="11" idx="2"/>
              <a:endCxn id="7" idx="0"/>
            </p:cNvCxnSpPr>
            <p:nvPr/>
          </p:nvCxnSpPr>
          <p:spPr bwMode="auto">
            <a:xfrm>
              <a:off x="4710" y="3243"/>
              <a:ext cx="0" cy="67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1"/>
            <p:cNvCxnSpPr>
              <a:cxnSpLocks noChangeShapeType="1"/>
              <a:stCxn id="9" idx="2"/>
              <a:endCxn id="6" idx="0"/>
            </p:cNvCxnSpPr>
            <p:nvPr/>
          </p:nvCxnSpPr>
          <p:spPr bwMode="auto">
            <a:xfrm>
              <a:off x="5389" y="3243"/>
              <a:ext cx="0" cy="67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7091362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软件测试</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endParaRPr>
          </a:p>
          <a:p>
            <a:pPr algn="ctr" eaLnBrk="1" hangingPunct="1">
              <a:buNone/>
            </a:pPr>
            <a:r>
              <a:rPr lang="zh-CN" altLang="en-US" sz="2400" dirty="0">
                <a:solidFill>
                  <a:srgbClr val="C00000"/>
                </a:solidFill>
              </a:rPr>
              <a:t>主要内容</a:t>
            </a:r>
            <a:endParaRPr lang="en-US" altLang="zh-CN" sz="2400" dirty="0">
              <a:solidFill>
                <a:srgbClr val="C00000"/>
              </a:solidFill>
            </a:endParaRPr>
          </a:p>
          <a:p>
            <a:pPr indent="123825" eaLnBrk="1" hangingPunct="1">
              <a:buNone/>
            </a:pPr>
            <a:r>
              <a:rPr lang="en-US" altLang="zh-CN" dirty="0">
                <a:solidFill>
                  <a:srgbClr val="C00000"/>
                </a:solidFill>
              </a:rPr>
              <a:t>   1. </a:t>
            </a:r>
            <a:r>
              <a:rPr lang="zh-CN" altLang="en-US" dirty="0">
                <a:solidFill>
                  <a:srgbClr val="C00000"/>
                </a:solidFill>
              </a:rPr>
              <a:t>软件测试基础</a:t>
            </a:r>
          </a:p>
          <a:p>
            <a:pPr indent="123825" eaLnBrk="1" hangingPunct="1">
              <a:buNone/>
            </a:pPr>
            <a:r>
              <a:rPr lang="en-US" altLang="zh-CN" dirty="0"/>
              <a:t>   2. </a:t>
            </a:r>
            <a:r>
              <a:rPr lang="zh-CN" altLang="en-US" dirty="0"/>
              <a:t>测试过程</a:t>
            </a:r>
          </a:p>
          <a:p>
            <a:pPr indent="123825" eaLnBrk="1" hangingPunct="1">
              <a:buNone/>
            </a:pPr>
            <a:r>
              <a:rPr lang="en-US" altLang="zh-CN" dirty="0"/>
              <a:t>   3. </a:t>
            </a:r>
            <a:r>
              <a:rPr lang="zh-CN" altLang="en-US" dirty="0"/>
              <a:t>测试方法分类</a:t>
            </a:r>
          </a:p>
          <a:p>
            <a:pPr indent="123825" eaLnBrk="1" hangingPunct="1">
              <a:buNone/>
            </a:pPr>
            <a:r>
              <a:rPr lang="en-US" altLang="zh-CN" dirty="0"/>
              <a:t>   4. </a:t>
            </a:r>
            <a:r>
              <a:rPr lang="zh-CN" altLang="en-US" dirty="0"/>
              <a:t>黑盒测试</a:t>
            </a:r>
            <a:endParaRPr lang="en-US" altLang="zh-CN" dirty="0"/>
          </a:p>
          <a:p>
            <a:pPr lvl="1" indent="123825" eaLnBrk="1" hangingPunct="1">
              <a:buNone/>
            </a:pPr>
            <a:r>
              <a:rPr lang="en-US" altLang="zh-CN" b="1" dirty="0"/>
              <a:t>   4.1 </a:t>
            </a:r>
            <a:r>
              <a:rPr lang="zh-CN" altLang="en-US" b="1" dirty="0"/>
              <a:t>黑盒测试概述</a:t>
            </a:r>
          </a:p>
          <a:p>
            <a:pPr lvl="1" indent="123825" eaLnBrk="1" hangingPunct="1">
              <a:buNone/>
            </a:pPr>
            <a:r>
              <a:rPr lang="en-US" altLang="zh-CN" b="1" dirty="0"/>
              <a:t>   4.2 </a:t>
            </a:r>
            <a:r>
              <a:rPr lang="zh-CN" altLang="en-US" b="1" dirty="0"/>
              <a:t>等价类划分方法</a:t>
            </a:r>
          </a:p>
          <a:p>
            <a:pPr lvl="1" indent="123825" eaLnBrk="1" hangingPunct="1">
              <a:buNone/>
            </a:pPr>
            <a:r>
              <a:rPr lang="en-US" altLang="zh-CN" b="1" dirty="0"/>
              <a:t>   4.3 </a:t>
            </a:r>
            <a:r>
              <a:rPr lang="zh-CN" altLang="en-US" b="1" dirty="0"/>
              <a:t>边界值方法</a:t>
            </a:r>
            <a:endParaRPr lang="en-US" altLang="zh-CN" b="1" dirty="0"/>
          </a:p>
          <a:p>
            <a:pPr indent="123825" eaLnBrk="1" hangingPunct="1">
              <a:buNone/>
            </a:pPr>
            <a:r>
              <a:rPr lang="en-US" altLang="zh-CN" dirty="0"/>
              <a:t>   5. </a:t>
            </a:r>
            <a:r>
              <a:rPr lang="zh-CN" altLang="en-US" dirty="0"/>
              <a:t>白盒测试</a:t>
            </a:r>
            <a:endParaRPr lang="en-US" altLang="zh-CN" dirty="0"/>
          </a:p>
          <a:p>
            <a:pPr lvl="1" indent="123825" eaLnBrk="1" hangingPunct="1">
              <a:buNone/>
            </a:pPr>
            <a:endParaRPr lang="zh-CN" altLang="en-US" b="1" dirty="0"/>
          </a:p>
          <a:p>
            <a:pPr indent="123825" eaLnBrk="1" hangingPunct="1">
              <a:buNone/>
            </a:pPr>
            <a:r>
              <a:rPr lang="en-US" altLang="zh-CN" dirty="0"/>
              <a:t>	</a:t>
            </a:r>
          </a:p>
        </p:txBody>
      </p:sp>
    </p:spTree>
    <p:extLst>
      <p:ext uri="{BB962C8B-B14F-4D97-AF65-F5344CB8AC3E}">
        <p14:creationId xmlns:p14="http://schemas.microsoft.com/office/powerpoint/2010/main" val="1723610721"/>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自顶向下的增量集成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自顶向下的集成测试：</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从主控模块开始，按软件的控制层次结构，以深度优先或广度优先的策略，逐步把各个模块集成在一起</a:t>
            </a:r>
          </a:p>
          <a:p>
            <a:pPr eaLnBrk="1" hangingPunct="1"/>
            <a:r>
              <a:rPr lang="zh-CN" altLang="en-US" dirty="0">
                <a:solidFill>
                  <a:srgbClr val="C00000"/>
                </a:solidFill>
                <a:latin typeface="Times New Roman" panose="02020603050405020304" pitchFamily="18" charset="0"/>
                <a:ea typeface="楷体_GB2312" pitchFamily="49" charset="-122"/>
              </a:rPr>
              <a:t>具体步骤：</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以主控模块作为测试驱动模块，把对主控模块进行单元测试时所引入的所有桩模块用实际模块代替</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依据所选的集成策略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深度优先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广度优先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，每次只替代一个桩模块</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每集成一个模块立即测试一遍</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只有每组测试完成后，才着手替换下一个桩模块</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为避免引入新错误，不断进行回归测试</a:t>
            </a:r>
          </a:p>
        </p:txBody>
      </p:sp>
      <p:grpSp>
        <p:nvGrpSpPr>
          <p:cNvPr id="5" name="Group 4"/>
          <p:cNvGrpSpPr>
            <a:grpSpLocks/>
          </p:cNvGrpSpPr>
          <p:nvPr/>
        </p:nvGrpSpPr>
        <p:grpSpPr bwMode="auto">
          <a:xfrm>
            <a:off x="5220072" y="4006428"/>
            <a:ext cx="3631618" cy="2374900"/>
            <a:chOff x="1235" y="2115"/>
            <a:chExt cx="3063" cy="1813"/>
          </a:xfrm>
        </p:grpSpPr>
        <p:sp>
          <p:nvSpPr>
            <p:cNvPr id="6" name="Rectangle 5"/>
            <p:cNvSpPr>
              <a:spLocks noChangeArrowheads="1"/>
            </p:cNvSpPr>
            <p:nvPr/>
          </p:nvSpPr>
          <p:spPr bwMode="auto">
            <a:xfrm>
              <a:off x="2743" y="2115"/>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cs typeface="Times New Roman" panose="02020603050405020304" pitchFamily="18" charset="0"/>
                </a:rPr>
                <a:t>M1</a:t>
              </a:r>
            </a:p>
          </p:txBody>
        </p:sp>
        <p:sp>
          <p:nvSpPr>
            <p:cNvPr id="7" name="Rectangle 6"/>
            <p:cNvSpPr>
              <a:spLocks noChangeArrowheads="1"/>
            </p:cNvSpPr>
            <p:nvPr/>
          </p:nvSpPr>
          <p:spPr bwMode="auto">
            <a:xfrm>
              <a:off x="1781" y="2840"/>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cs typeface="Times New Roman" panose="02020603050405020304" pitchFamily="18" charset="0"/>
                </a:rPr>
                <a:t>M2</a:t>
              </a:r>
            </a:p>
          </p:txBody>
        </p:sp>
        <p:sp>
          <p:nvSpPr>
            <p:cNvPr id="9" name="Rectangle 7"/>
            <p:cNvSpPr>
              <a:spLocks noChangeArrowheads="1"/>
            </p:cNvSpPr>
            <p:nvPr/>
          </p:nvSpPr>
          <p:spPr bwMode="auto">
            <a:xfrm>
              <a:off x="2744" y="2840"/>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cs typeface="Times New Roman" panose="02020603050405020304" pitchFamily="18" charset="0"/>
                </a:rPr>
                <a:t>M3</a:t>
              </a:r>
            </a:p>
          </p:txBody>
        </p:sp>
        <p:sp>
          <p:nvSpPr>
            <p:cNvPr id="10" name="Rectangle 8"/>
            <p:cNvSpPr>
              <a:spLocks noChangeArrowheads="1"/>
            </p:cNvSpPr>
            <p:nvPr/>
          </p:nvSpPr>
          <p:spPr bwMode="auto">
            <a:xfrm>
              <a:off x="3708" y="2840"/>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cs typeface="Times New Roman" panose="02020603050405020304" pitchFamily="18" charset="0"/>
                </a:rPr>
                <a:t>M4</a:t>
              </a:r>
            </a:p>
          </p:txBody>
        </p:sp>
        <p:sp>
          <p:nvSpPr>
            <p:cNvPr id="11" name="Rectangle 9"/>
            <p:cNvSpPr>
              <a:spLocks noChangeArrowheads="1"/>
            </p:cNvSpPr>
            <p:nvPr/>
          </p:nvSpPr>
          <p:spPr bwMode="auto">
            <a:xfrm>
              <a:off x="1235" y="3566"/>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cs typeface="Times New Roman" panose="02020603050405020304" pitchFamily="18" charset="0"/>
                </a:rPr>
                <a:t>M5</a:t>
              </a:r>
            </a:p>
          </p:txBody>
        </p:sp>
        <p:sp>
          <p:nvSpPr>
            <p:cNvPr id="12" name="Rectangle 10"/>
            <p:cNvSpPr>
              <a:spLocks noChangeArrowheads="1"/>
            </p:cNvSpPr>
            <p:nvPr/>
          </p:nvSpPr>
          <p:spPr bwMode="auto">
            <a:xfrm>
              <a:off x="1964" y="3566"/>
              <a:ext cx="590"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cs typeface="Times New Roman" panose="02020603050405020304" pitchFamily="18" charset="0"/>
                </a:rPr>
                <a:t>M6</a:t>
              </a:r>
            </a:p>
          </p:txBody>
        </p:sp>
        <p:sp>
          <p:nvSpPr>
            <p:cNvPr id="13" name="Rectangle 11"/>
            <p:cNvSpPr>
              <a:spLocks noChangeArrowheads="1"/>
            </p:cNvSpPr>
            <p:nvPr/>
          </p:nvSpPr>
          <p:spPr bwMode="auto">
            <a:xfrm>
              <a:off x="2744" y="3566"/>
              <a:ext cx="590" cy="362"/>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cs typeface="Times New Roman" panose="02020603050405020304" pitchFamily="18" charset="0"/>
                </a:rPr>
                <a:t>S7</a:t>
              </a:r>
            </a:p>
          </p:txBody>
        </p:sp>
        <p:cxnSp>
          <p:nvCxnSpPr>
            <p:cNvPr id="14" name="AutoShape 12"/>
            <p:cNvCxnSpPr>
              <a:cxnSpLocks noChangeShapeType="1"/>
              <a:stCxn id="6" idx="2"/>
              <a:endCxn id="7" idx="0"/>
            </p:cNvCxnSpPr>
            <p:nvPr/>
          </p:nvCxnSpPr>
          <p:spPr bwMode="auto">
            <a:xfrm flipH="1">
              <a:off x="2076" y="2477"/>
              <a:ext cx="962"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6" idx="2"/>
              <a:endCxn id="9" idx="0"/>
            </p:cNvCxnSpPr>
            <p:nvPr/>
          </p:nvCxnSpPr>
          <p:spPr bwMode="auto">
            <a:xfrm>
              <a:off x="3038" y="2477"/>
              <a:ext cx="1"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6" idx="2"/>
              <a:endCxn id="10" idx="0"/>
            </p:cNvCxnSpPr>
            <p:nvPr/>
          </p:nvCxnSpPr>
          <p:spPr bwMode="auto">
            <a:xfrm>
              <a:off x="3038" y="2477"/>
              <a:ext cx="965"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7" idx="2"/>
              <a:endCxn id="11" idx="0"/>
            </p:cNvCxnSpPr>
            <p:nvPr/>
          </p:nvCxnSpPr>
          <p:spPr bwMode="auto">
            <a:xfrm flipH="1">
              <a:off x="1530" y="3202"/>
              <a:ext cx="546" cy="36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7" idx="2"/>
              <a:endCxn id="12" idx="0"/>
            </p:cNvCxnSpPr>
            <p:nvPr/>
          </p:nvCxnSpPr>
          <p:spPr bwMode="auto">
            <a:xfrm>
              <a:off x="2076" y="3202"/>
              <a:ext cx="183" cy="36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a:stCxn id="9" idx="2"/>
              <a:endCxn id="13" idx="0"/>
            </p:cNvCxnSpPr>
            <p:nvPr/>
          </p:nvCxnSpPr>
          <p:spPr bwMode="auto">
            <a:xfrm>
              <a:off x="3039" y="3202"/>
              <a:ext cx="0" cy="36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762053749"/>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自顶向下的增量集成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自顶向下集成</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深度优先：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广度优先：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t>
            </a:r>
          </a:p>
          <a:p>
            <a:pPr marL="230187" lvl="1" indent="0" eaLnBrk="1" hangingPunct="1">
              <a:buNone/>
            </a:pPr>
            <a:endParaRPr lang="en-US" altLang="zh-CN" sz="800" dirty="0"/>
          </a:p>
          <a:p>
            <a:pPr eaLnBrk="1" hangingPunct="1"/>
            <a:r>
              <a:rPr lang="zh-CN" altLang="en-US" dirty="0"/>
              <a:t>广度优先的测试过程：</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 (with stubs for B,C,D)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 (with stubs for E,C,D)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 (with stubs for E,D)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 (with stubs for E,F)</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A;B;C;D;E (with stubs for F)</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A;B;C;D;E;F</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818919524"/>
              </p:ext>
            </p:extLst>
          </p:nvPr>
        </p:nvGraphicFramePr>
        <p:xfrm>
          <a:off x="4714875" y="3426867"/>
          <a:ext cx="4321175" cy="2738437"/>
        </p:xfrm>
        <a:graphic>
          <a:graphicData uri="http://schemas.openxmlformats.org/presentationml/2006/ole">
            <mc:AlternateContent xmlns:mc="http://schemas.openxmlformats.org/markup-compatibility/2006">
              <mc:Choice xmlns:v="urn:schemas-microsoft-com:vml" Requires="v">
                <p:oleObj name="演示文稿" r:id="rId3" imgW="2907778" imgH="2179419" progId="PowerPoint.Show.8">
                  <p:embed/>
                </p:oleObj>
              </mc:Choice>
              <mc:Fallback>
                <p:oleObj name="演示文稿" r:id="rId3" imgW="2907778" imgH="2179419" progId="PowerPoint.Show.8">
                  <p:embed/>
                  <p:pic>
                    <p:nvPicPr>
                      <p:cNvPr id="139268" name="Object 4">
                        <a:hlinkClick r:id="" action="ppaction://ole?verb=0"/>
                      </p:cNvPr>
                      <p:cNvPicPr>
                        <a:picLocks noChangeAspect="1" noChangeArrowheads="1"/>
                      </p:cNvPicPr>
                      <p:nvPr/>
                    </p:nvPicPr>
                    <p:blipFill>
                      <a:blip r:embed="rId4"/>
                      <a:srcRect l="5351" t="26842" r="12871" b="4024"/>
                      <a:stretch>
                        <a:fillRect/>
                      </a:stretch>
                    </p:blipFill>
                    <p:spPr bwMode="auto">
                      <a:xfrm>
                        <a:off x="4714875" y="3426867"/>
                        <a:ext cx="4321175" cy="273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p:cNvGrpSpPr>
            <a:grpSpLocks/>
          </p:cNvGrpSpPr>
          <p:nvPr/>
        </p:nvGrpSpPr>
        <p:grpSpPr bwMode="auto">
          <a:xfrm>
            <a:off x="6516688" y="836613"/>
            <a:ext cx="1295400" cy="1871662"/>
            <a:chOff x="288" y="2251"/>
            <a:chExt cx="1050" cy="1905"/>
          </a:xfrm>
        </p:grpSpPr>
        <p:sp>
          <p:nvSpPr>
            <p:cNvPr id="7" name="Rectangle 6"/>
            <p:cNvSpPr>
              <a:spLocks noChangeArrowheads="1"/>
            </p:cNvSpPr>
            <p:nvPr/>
          </p:nvSpPr>
          <p:spPr bwMode="auto">
            <a:xfrm>
              <a:off x="288"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B</a:t>
              </a:r>
            </a:p>
          </p:txBody>
        </p:sp>
        <p:sp>
          <p:nvSpPr>
            <p:cNvPr id="9" name="Rectangle 7"/>
            <p:cNvSpPr>
              <a:spLocks noChangeArrowheads="1"/>
            </p:cNvSpPr>
            <p:nvPr/>
          </p:nvSpPr>
          <p:spPr bwMode="auto">
            <a:xfrm>
              <a:off x="707"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A</a:t>
              </a:r>
            </a:p>
          </p:txBody>
        </p:sp>
        <p:sp>
          <p:nvSpPr>
            <p:cNvPr id="10" name="Rectangle 8"/>
            <p:cNvSpPr>
              <a:spLocks noChangeArrowheads="1"/>
            </p:cNvSpPr>
            <p:nvPr/>
          </p:nvSpPr>
          <p:spPr bwMode="auto">
            <a:xfrm>
              <a:off x="112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D</a:t>
              </a:r>
            </a:p>
          </p:txBody>
        </p:sp>
        <p:sp>
          <p:nvSpPr>
            <p:cNvPr id="11" name="Rectangle 9"/>
            <p:cNvSpPr>
              <a:spLocks noChangeArrowheads="1"/>
            </p:cNvSpPr>
            <p:nvPr/>
          </p:nvSpPr>
          <p:spPr bwMode="auto">
            <a:xfrm>
              <a:off x="70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C</a:t>
              </a:r>
            </a:p>
          </p:txBody>
        </p:sp>
        <p:sp>
          <p:nvSpPr>
            <p:cNvPr id="12" name="Rectangle 10"/>
            <p:cNvSpPr>
              <a:spLocks noChangeArrowheads="1"/>
            </p:cNvSpPr>
            <p:nvPr/>
          </p:nvSpPr>
          <p:spPr bwMode="auto">
            <a:xfrm>
              <a:off x="1127"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F</a:t>
              </a:r>
            </a:p>
          </p:txBody>
        </p:sp>
        <p:sp>
          <p:nvSpPr>
            <p:cNvPr id="13" name="Rectangle 11"/>
            <p:cNvSpPr>
              <a:spLocks noChangeArrowheads="1"/>
            </p:cNvSpPr>
            <p:nvPr/>
          </p:nvSpPr>
          <p:spPr bwMode="auto">
            <a:xfrm>
              <a:off x="288"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E</a:t>
              </a:r>
            </a:p>
          </p:txBody>
        </p:sp>
        <p:cxnSp>
          <p:nvCxnSpPr>
            <p:cNvPr id="14" name="AutoShape 12"/>
            <p:cNvCxnSpPr>
              <a:cxnSpLocks noChangeShapeType="1"/>
              <a:stCxn id="9" idx="2"/>
              <a:endCxn id="7" idx="0"/>
            </p:cNvCxnSpPr>
            <p:nvPr/>
          </p:nvCxnSpPr>
          <p:spPr bwMode="auto">
            <a:xfrm flipH="1">
              <a:off x="394" y="2492"/>
              <a:ext cx="419"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9" idx="2"/>
              <a:endCxn id="11" idx="0"/>
            </p:cNvCxnSpPr>
            <p:nvPr/>
          </p:nvCxnSpPr>
          <p:spPr bwMode="auto">
            <a:xfrm>
              <a:off x="813"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9" idx="2"/>
              <a:endCxn id="10" idx="0"/>
            </p:cNvCxnSpPr>
            <p:nvPr/>
          </p:nvCxnSpPr>
          <p:spPr bwMode="auto">
            <a:xfrm>
              <a:off x="813" y="2492"/>
              <a:ext cx="42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7" idx="2"/>
              <a:endCxn id="13" idx="0"/>
            </p:cNvCxnSpPr>
            <p:nvPr/>
          </p:nvCxnSpPr>
          <p:spPr bwMode="auto">
            <a:xfrm>
              <a:off x="394"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10" idx="2"/>
              <a:endCxn id="12" idx="0"/>
            </p:cNvCxnSpPr>
            <p:nvPr/>
          </p:nvCxnSpPr>
          <p:spPr bwMode="auto">
            <a:xfrm>
              <a:off x="1233"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0"/>
          <p:cNvSpPr>
            <a:spLocks noChangeArrowheads="1"/>
          </p:cNvSpPr>
          <p:nvPr/>
        </p:nvSpPr>
        <p:spPr bwMode="auto">
          <a:xfrm>
            <a:off x="5616575" y="2960117"/>
            <a:ext cx="2484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000000"/>
                </a:solidFill>
              </a:rPr>
              <a:t>深度优先的测试过程</a:t>
            </a:r>
          </a:p>
        </p:txBody>
      </p:sp>
    </p:spTree>
    <p:extLst>
      <p:ext uri="{BB962C8B-B14F-4D97-AF65-F5344CB8AC3E}">
        <p14:creationId xmlns:p14="http://schemas.microsoft.com/office/powerpoint/2010/main" val="264049367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 calcmode="lin" valueType="num">
                                      <p:cBhvr additive="base">
                                        <p:cTn id="2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 calcmode="lin" valueType="num">
                                      <p:cBhvr additive="base">
                                        <p:cTn id="2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additive="base">
                                        <p:cTn id="2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 calcmode="lin" valueType="num">
                                      <p:cBhvr additive="base">
                                        <p:cTn id="3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 calcmode="lin" valueType="num">
                                      <p:cBhvr additive="base">
                                        <p:cTn id="36"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 calcmode="lin" valueType="num">
                                      <p:cBhvr additive="base">
                                        <p:cTn id="4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 calcmode="lin" valueType="num">
                                      <p:cBhvr additive="base">
                                        <p:cTn id="44"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0"/>
                            </p:stCondLst>
                            <p:childTnLst>
                              <p:par>
                                <p:cTn id="51" presetID="2" presetClass="entr" presetSubtype="4"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自底向上的增量集成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自底向上的集成测试：</a:t>
            </a:r>
            <a:r>
              <a:rPr lang="zh-CN" altLang="en-US" dirty="0">
                <a:solidFill>
                  <a:srgbClr val="0000FF"/>
                </a:solidFill>
                <a:latin typeface="楷体" panose="02010609060101010101" pitchFamily="49" charset="-122"/>
                <a:ea typeface="楷体" panose="02010609060101010101" pitchFamily="49" charset="-122"/>
              </a:rPr>
              <a:t>从软件结构最底层的模块开始组装测试</a:t>
            </a:r>
          </a:p>
          <a:p>
            <a:pPr eaLnBrk="1" hangingPunct="1"/>
            <a:r>
              <a:rPr lang="zh-CN" altLang="en-US" dirty="0">
                <a:solidFill>
                  <a:srgbClr val="C00000"/>
                </a:solidFill>
                <a:latin typeface="Times New Roman" panose="02020603050405020304" pitchFamily="18" charset="0"/>
                <a:ea typeface="楷体_GB2312" pitchFamily="49" charset="-122"/>
              </a:rPr>
              <a:t>具体步骤：</a:t>
            </a:r>
            <a:endParaRPr lang="zh-CN" altLang="en-US" dirty="0">
              <a:solidFill>
                <a:srgbClr val="C00000"/>
              </a:solidFill>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把底层模块组织成实现某个子功能的模块群</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(cluster)</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开发一个测试驱动模块，控制测试数据的输入和测试结果的输出</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对每个模块群进行测试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删除测试使用的驱动模块，用较高层模块把模块去组织成为完成更大功能的新模块</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循环，直到整个程序测试完毕</a:t>
            </a:r>
          </a:p>
        </p:txBody>
      </p:sp>
      <p:grpSp>
        <p:nvGrpSpPr>
          <p:cNvPr id="5" name="Group 4"/>
          <p:cNvGrpSpPr>
            <a:grpSpLocks/>
          </p:cNvGrpSpPr>
          <p:nvPr/>
        </p:nvGrpSpPr>
        <p:grpSpPr bwMode="auto">
          <a:xfrm>
            <a:off x="3820393" y="4078560"/>
            <a:ext cx="5072782" cy="2463505"/>
            <a:chOff x="411" y="1661"/>
            <a:chExt cx="5132" cy="2690"/>
          </a:xfrm>
        </p:grpSpPr>
        <p:sp>
          <p:nvSpPr>
            <p:cNvPr id="6" name="Rectangle 5"/>
            <p:cNvSpPr>
              <a:spLocks noChangeArrowheads="1"/>
            </p:cNvSpPr>
            <p:nvPr/>
          </p:nvSpPr>
          <p:spPr bwMode="auto">
            <a:xfrm>
              <a:off x="2827" y="1661"/>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Mc</a:t>
              </a:r>
            </a:p>
          </p:txBody>
        </p:sp>
        <p:sp>
          <p:nvSpPr>
            <p:cNvPr id="7" name="Rectangle 6"/>
            <p:cNvSpPr>
              <a:spLocks noChangeArrowheads="1"/>
            </p:cNvSpPr>
            <p:nvPr/>
          </p:nvSpPr>
          <p:spPr bwMode="auto">
            <a:xfrm>
              <a:off x="2204" y="2205"/>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Ma</a:t>
              </a:r>
            </a:p>
          </p:txBody>
        </p:sp>
        <p:sp>
          <p:nvSpPr>
            <p:cNvPr id="9" name="Rectangle 7"/>
            <p:cNvSpPr>
              <a:spLocks noChangeArrowheads="1"/>
            </p:cNvSpPr>
            <p:nvPr/>
          </p:nvSpPr>
          <p:spPr bwMode="auto">
            <a:xfrm>
              <a:off x="3451" y="2206"/>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Mb</a:t>
              </a:r>
            </a:p>
          </p:txBody>
        </p:sp>
        <p:sp>
          <p:nvSpPr>
            <p:cNvPr id="10" name="Rectangle 8"/>
            <p:cNvSpPr>
              <a:spLocks noChangeArrowheads="1"/>
            </p:cNvSpPr>
            <p:nvPr/>
          </p:nvSpPr>
          <p:spPr bwMode="auto">
            <a:xfrm>
              <a:off x="1566" y="2748"/>
              <a:ext cx="498" cy="273"/>
            </a:xfrm>
            <a:prstGeom prst="rect">
              <a:avLst/>
            </a:prstGeom>
            <a:solidFill>
              <a:schemeClr val="bg1"/>
            </a:solidFill>
            <a:ln w="9525" algn="ctr">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D1</a:t>
              </a:r>
            </a:p>
          </p:txBody>
        </p:sp>
        <p:sp>
          <p:nvSpPr>
            <p:cNvPr id="11" name="Rectangle 9"/>
            <p:cNvSpPr>
              <a:spLocks noChangeArrowheads="1"/>
            </p:cNvSpPr>
            <p:nvPr/>
          </p:nvSpPr>
          <p:spPr bwMode="auto">
            <a:xfrm>
              <a:off x="2843" y="2748"/>
              <a:ext cx="498" cy="273"/>
            </a:xfrm>
            <a:prstGeom prst="rect">
              <a:avLst/>
            </a:prstGeom>
            <a:solidFill>
              <a:schemeClr val="bg1"/>
            </a:solidFill>
            <a:ln w="9525" algn="ctr">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D2</a:t>
              </a:r>
            </a:p>
          </p:txBody>
        </p:sp>
        <p:sp>
          <p:nvSpPr>
            <p:cNvPr id="12" name="Rectangle 10"/>
            <p:cNvSpPr>
              <a:spLocks noChangeArrowheads="1"/>
            </p:cNvSpPr>
            <p:nvPr/>
          </p:nvSpPr>
          <p:spPr bwMode="auto">
            <a:xfrm>
              <a:off x="4060" y="2748"/>
              <a:ext cx="498" cy="273"/>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latin typeface="Times New Roman" panose="02020603050405020304" pitchFamily="18" charset="0"/>
                  <a:cs typeface="Times New Roman" panose="02020603050405020304" pitchFamily="18" charset="0"/>
                </a:rPr>
                <a:t>D3</a:t>
              </a:r>
            </a:p>
          </p:txBody>
        </p:sp>
        <p:sp>
          <p:nvSpPr>
            <p:cNvPr id="13" name="Rectangle 11"/>
            <p:cNvSpPr>
              <a:spLocks noChangeArrowheads="1"/>
            </p:cNvSpPr>
            <p:nvPr/>
          </p:nvSpPr>
          <p:spPr bwMode="auto">
            <a:xfrm>
              <a:off x="1247"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4" name="Rectangle 12"/>
            <p:cNvSpPr>
              <a:spLocks noChangeArrowheads="1"/>
            </p:cNvSpPr>
            <p:nvPr/>
          </p:nvSpPr>
          <p:spPr bwMode="auto">
            <a:xfrm>
              <a:off x="1882"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5" name="Rectangle 13"/>
            <p:cNvSpPr>
              <a:spLocks noChangeArrowheads="1"/>
            </p:cNvSpPr>
            <p:nvPr/>
          </p:nvSpPr>
          <p:spPr bwMode="auto">
            <a:xfrm>
              <a:off x="2427"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6" name="Rectangle 14"/>
            <p:cNvSpPr>
              <a:spLocks noChangeArrowheads="1"/>
            </p:cNvSpPr>
            <p:nvPr/>
          </p:nvSpPr>
          <p:spPr bwMode="auto">
            <a:xfrm>
              <a:off x="3244"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7" name="Rectangle 15"/>
            <p:cNvSpPr>
              <a:spLocks noChangeArrowheads="1"/>
            </p:cNvSpPr>
            <p:nvPr/>
          </p:nvSpPr>
          <p:spPr bwMode="auto">
            <a:xfrm>
              <a:off x="4060" y="3204"/>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8" name="Rectangle 16"/>
            <p:cNvSpPr>
              <a:spLocks noChangeArrowheads="1"/>
            </p:cNvSpPr>
            <p:nvPr/>
          </p:nvSpPr>
          <p:spPr bwMode="auto">
            <a:xfrm>
              <a:off x="1565"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19" name="Rectangle 17"/>
            <p:cNvSpPr>
              <a:spLocks noChangeArrowheads="1"/>
            </p:cNvSpPr>
            <p:nvPr/>
          </p:nvSpPr>
          <p:spPr bwMode="auto">
            <a:xfrm>
              <a:off x="2427"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20" name="Rectangle 18"/>
            <p:cNvSpPr>
              <a:spLocks noChangeArrowheads="1"/>
            </p:cNvSpPr>
            <p:nvPr/>
          </p:nvSpPr>
          <p:spPr bwMode="auto">
            <a:xfrm>
              <a:off x="2971"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21" name="Rectangle 19"/>
            <p:cNvSpPr>
              <a:spLocks noChangeArrowheads="1"/>
            </p:cNvSpPr>
            <p:nvPr/>
          </p:nvSpPr>
          <p:spPr bwMode="auto">
            <a:xfrm>
              <a:off x="3515"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22" name="Rectangle 20"/>
            <p:cNvSpPr>
              <a:spLocks noChangeArrowheads="1"/>
            </p:cNvSpPr>
            <p:nvPr/>
          </p:nvSpPr>
          <p:spPr bwMode="auto">
            <a:xfrm>
              <a:off x="4060" y="3612"/>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sp>
          <p:nvSpPr>
            <p:cNvPr id="23" name="Rectangle 21"/>
            <p:cNvSpPr>
              <a:spLocks noChangeArrowheads="1"/>
            </p:cNvSpPr>
            <p:nvPr/>
          </p:nvSpPr>
          <p:spPr bwMode="auto">
            <a:xfrm>
              <a:off x="1566" y="4003"/>
              <a:ext cx="498" cy="2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200" b="1">
                <a:latin typeface="Times New Roman" panose="02020603050405020304" pitchFamily="18" charset="0"/>
                <a:cs typeface="Times New Roman" panose="02020603050405020304" pitchFamily="18" charset="0"/>
              </a:endParaRPr>
            </a:p>
          </p:txBody>
        </p:sp>
        <p:cxnSp>
          <p:nvCxnSpPr>
            <p:cNvPr id="24" name="AutoShape 22"/>
            <p:cNvCxnSpPr>
              <a:cxnSpLocks noChangeShapeType="1"/>
              <a:stCxn id="13" idx="2"/>
              <a:endCxn id="18" idx="0"/>
            </p:cNvCxnSpPr>
            <p:nvPr/>
          </p:nvCxnSpPr>
          <p:spPr bwMode="auto">
            <a:xfrm>
              <a:off x="1496" y="3477"/>
              <a:ext cx="318"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3"/>
            <p:cNvCxnSpPr>
              <a:cxnSpLocks noChangeShapeType="1"/>
              <a:stCxn id="14" idx="2"/>
              <a:endCxn id="18" idx="0"/>
            </p:cNvCxnSpPr>
            <p:nvPr/>
          </p:nvCxnSpPr>
          <p:spPr bwMode="auto">
            <a:xfrm flipH="1">
              <a:off x="1814" y="3477"/>
              <a:ext cx="317"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4"/>
            <p:cNvCxnSpPr>
              <a:cxnSpLocks noChangeShapeType="1"/>
              <a:stCxn id="15" idx="2"/>
              <a:endCxn id="19" idx="0"/>
            </p:cNvCxnSpPr>
            <p:nvPr/>
          </p:nvCxnSpPr>
          <p:spPr bwMode="auto">
            <a:xfrm>
              <a:off x="2676" y="3477"/>
              <a:ext cx="0"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5"/>
            <p:cNvCxnSpPr>
              <a:cxnSpLocks noChangeShapeType="1"/>
              <a:stCxn id="16" idx="2"/>
              <a:endCxn id="20" idx="0"/>
            </p:cNvCxnSpPr>
            <p:nvPr/>
          </p:nvCxnSpPr>
          <p:spPr bwMode="auto">
            <a:xfrm flipH="1">
              <a:off x="3220" y="3477"/>
              <a:ext cx="273"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6"/>
            <p:cNvCxnSpPr>
              <a:cxnSpLocks noChangeShapeType="1"/>
              <a:stCxn id="16" idx="2"/>
              <a:endCxn id="21" idx="0"/>
            </p:cNvCxnSpPr>
            <p:nvPr/>
          </p:nvCxnSpPr>
          <p:spPr bwMode="auto">
            <a:xfrm>
              <a:off x="3493" y="3477"/>
              <a:ext cx="271"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7"/>
            <p:cNvCxnSpPr>
              <a:cxnSpLocks noChangeShapeType="1"/>
              <a:stCxn id="17" idx="2"/>
              <a:endCxn id="22" idx="0"/>
            </p:cNvCxnSpPr>
            <p:nvPr/>
          </p:nvCxnSpPr>
          <p:spPr bwMode="auto">
            <a:xfrm>
              <a:off x="4309" y="3477"/>
              <a:ext cx="0" cy="1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0" idx="2"/>
              <a:endCxn id="13" idx="0"/>
            </p:cNvCxnSpPr>
            <p:nvPr/>
          </p:nvCxnSpPr>
          <p:spPr bwMode="auto">
            <a:xfrm flipH="1">
              <a:off x="1496" y="3021"/>
              <a:ext cx="319"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10" idx="2"/>
              <a:endCxn id="14" idx="0"/>
            </p:cNvCxnSpPr>
            <p:nvPr/>
          </p:nvCxnSpPr>
          <p:spPr bwMode="auto">
            <a:xfrm>
              <a:off x="1815" y="3021"/>
              <a:ext cx="316"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11" idx="2"/>
              <a:endCxn id="15" idx="0"/>
            </p:cNvCxnSpPr>
            <p:nvPr/>
          </p:nvCxnSpPr>
          <p:spPr bwMode="auto">
            <a:xfrm flipH="1">
              <a:off x="2676" y="3021"/>
              <a:ext cx="416"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11" idx="2"/>
              <a:endCxn id="16" idx="0"/>
            </p:cNvCxnSpPr>
            <p:nvPr/>
          </p:nvCxnSpPr>
          <p:spPr bwMode="auto">
            <a:xfrm>
              <a:off x="3092" y="3021"/>
              <a:ext cx="401"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12" idx="2"/>
              <a:endCxn id="17" idx="0"/>
            </p:cNvCxnSpPr>
            <p:nvPr/>
          </p:nvCxnSpPr>
          <p:spPr bwMode="auto">
            <a:xfrm>
              <a:off x="4309" y="3021"/>
              <a:ext cx="0" cy="18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Line 33"/>
            <p:cNvSpPr>
              <a:spLocks noChangeShapeType="1"/>
            </p:cNvSpPr>
            <p:nvPr/>
          </p:nvSpPr>
          <p:spPr bwMode="auto">
            <a:xfrm flipV="1">
              <a:off x="1792" y="2477"/>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6" name="Line 34"/>
            <p:cNvSpPr>
              <a:spLocks noChangeShapeType="1"/>
            </p:cNvSpPr>
            <p:nvPr/>
          </p:nvSpPr>
          <p:spPr bwMode="auto">
            <a:xfrm flipH="1" flipV="1">
              <a:off x="2563" y="2477"/>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7" name="Line 35"/>
            <p:cNvSpPr>
              <a:spLocks noChangeShapeType="1"/>
            </p:cNvSpPr>
            <p:nvPr/>
          </p:nvSpPr>
          <p:spPr bwMode="auto">
            <a:xfrm flipH="1" flipV="1">
              <a:off x="3742" y="2477"/>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8" name="Line 36"/>
            <p:cNvSpPr>
              <a:spLocks noChangeShapeType="1"/>
            </p:cNvSpPr>
            <p:nvPr/>
          </p:nvSpPr>
          <p:spPr bwMode="auto">
            <a:xfrm flipV="1">
              <a:off x="2381" y="1933"/>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9" name="Line 37"/>
            <p:cNvSpPr>
              <a:spLocks noChangeShapeType="1"/>
            </p:cNvSpPr>
            <p:nvPr/>
          </p:nvSpPr>
          <p:spPr bwMode="auto">
            <a:xfrm flipH="1" flipV="1">
              <a:off x="3152" y="1933"/>
              <a:ext cx="544" cy="27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40" name="AutoShape 38"/>
            <p:cNvSpPr>
              <a:spLocks/>
            </p:cNvSpPr>
            <p:nvPr/>
          </p:nvSpPr>
          <p:spPr bwMode="auto">
            <a:xfrm>
              <a:off x="1059" y="3203"/>
              <a:ext cx="136" cy="1044"/>
            </a:xfrm>
            <a:prstGeom prst="leftBrace">
              <a:avLst>
                <a:gd name="adj1" fmla="val 639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1" name="Text Box 39"/>
            <p:cNvSpPr txBox="1">
              <a:spLocks noChangeArrowheads="1"/>
            </p:cNvSpPr>
            <p:nvPr/>
          </p:nvSpPr>
          <p:spPr bwMode="auto">
            <a:xfrm>
              <a:off x="411" y="3603"/>
              <a:ext cx="73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latin typeface="Times New Roman" panose="02020603050405020304" pitchFamily="18" charset="0"/>
                  <a:cs typeface="Times New Roman" panose="02020603050405020304" pitchFamily="18" charset="0"/>
                </a:rPr>
                <a:t>模块群</a:t>
              </a:r>
              <a:r>
                <a:rPr lang="en-US" altLang="zh-CN" sz="1200" b="1">
                  <a:latin typeface="Times New Roman" panose="02020603050405020304" pitchFamily="18" charset="0"/>
                  <a:cs typeface="Times New Roman" panose="02020603050405020304" pitchFamily="18" charset="0"/>
                </a:rPr>
                <a:t>1</a:t>
              </a:r>
            </a:p>
          </p:txBody>
        </p:sp>
        <p:sp>
          <p:nvSpPr>
            <p:cNvPr id="42" name="AutoShape 40"/>
            <p:cNvSpPr>
              <a:spLocks/>
            </p:cNvSpPr>
            <p:nvPr/>
          </p:nvSpPr>
          <p:spPr bwMode="auto">
            <a:xfrm rot="-5400000">
              <a:off x="3150" y="3226"/>
              <a:ext cx="136" cy="1542"/>
            </a:xfrm>
            <a:prstGeom prst="leftBrace">
              <a:avLst>
                <a:gd name="adj1" fmla="val 9448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3" name="Text Box 41"/>
            <p:cNvSpPr txBox="1">
              <a:spLocks noChangeArrowheads="1"/>
            </p:cNvSpPr>
            <p:nvPr/>
          </p:nvSpPr>
          <p:spPr bwMode="auto">
            <a:xfrm>
              <a:off x="2924" y="4051"/>
              <a:ext cx="73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latin typeface="Times New Roman" panose="02020603050405020304" pitchFamily="18" charset="0"/>
                  <a:cs typeface="Times New Roman" panose="02020603050405020304" pitchFamily="18" charset="0"/>
                </a:rPr>
                <a:t>模块群</a:t>
              </a:r>
              <a:r>
                <a:rPr lang="en-US" altLang="zh-CN" sz="1200" b="1" dirty="0">
                  <a:latin typeface="Times New Roman" panose="02020603050405020304" pitchFamily="18" charset="0"/>
                  <a:cs typeface="Times New Roman" panose="02020603050405020304" pitchFamily="18" charset="0"/>
                </a:rPr>
                <a:t>2</a:t>
              </a:r>
            </a:p>
          </p:txBody>
        </p:sp>
        <p:sp>
          <p:nvSpPr>
            <p:cNvPr id="44" name="AutoShape 42"/>
            <p:cNvSpPr>
              <a:spLocks/>
            </p:cNvSpPr>
            <p:nvPr/>
          </p:nvSpPr>
          <p:spPr bwMode="auto">
            <a:xfrm>
              <a:off x="4649" y="3158"/>
              <a:ext cx="181" cy="726"/>
            </a:xfrm>
            <a:prstGeom prst="rightBrace">
              <a:avLst>
                <a:gd name="adj1" fmla="val 3342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5" name="Text Box 43"/>
            <p:cNvSpPr txBox="1">
              <a:spLocks noChangeArrowheads="1"/>
            </p:cNvSpPr>
            <p:nvPr/>
          </p:nvSpPr>
          <p:spPr bwMode="auto">
            <a:xfrm>
              <a:off x="4809" y="3378"/>
              <a:ext cx="73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latin typeface="Times New Roman" panose="02020603050405020304" pitchFamily="18" charset="0"/>
                  <a:cs typeface="Times New Roman" panose="02020603050405020304" pitchFamily="18" charset="0"/>
                </a:rPr>
                <a:t>模块群</a:t>
              </a:r>
              <a:r>
                <a:rPr lang="en-US" altLang="zh-CN" sz="1200" b="1" dirty="0">
                  <a:latin typeface="Times New Roman" panose="02020603050405020304" pitchFamily="18" charset="0"/>
                  <a:cs typeface="Times New Roman" panose="02020603050405020304" pitchFamily="18" charset="0"/>
                </a:rPr>
                <a:t>3</a:t>
              </a:r>
            </a:p>
          </p:txBody>
        </p:sp>
      </p:grpSp>
    </p:spTree>
    <p:extLst>
      <p:ext uri="{BB962C8B-B14F-4D97-AF65-F5344CB8AC3E}">
        <p14:creationId xmlns:p14="http://schemas.microsoft.com/office/powerpoint/2010/main" val="2298100015"/>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自底向上的增量集成</a:t>
            </a:r>
          </a:p>
        </p:txBody>
      </p:sp>
      <p:sp>
        <p:nvSpPr>
          <p:cNvPr id="4" name="Rectangle 3"/>
          <p:cNvSpPr txBox="1">
            <a:spLocks noChangeArrowheads="1"/>
          </p:cNvSpPr>
          <p:nvPr/>
        </p:nvSpPr>
        <p:spPr>
          <a:xfrm>
            <a:off x="395288" y="1484313"/>
            <a:ext cx="65532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过程：</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E (with driver for B)</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C (with driver for A)</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F (with driver for D)</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B;E (with driver for A)</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D;F (with driver for A)</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(A;B;C;D;E;F)</a:t>
            </a:r>
          </a:p>
        </p:txBody>
      </p:sp>
      <p:grpSp>
        <p:nvGrpSpPr>
          <p:cNvPr id="5" name="Group 5"/>
          <p:cNvGrpSpPr>
            <a:grpSpLocks/>
          </p:cNvGrpSpPr>
          <p:nvPr/>
        </p:nvGrpSpPr>
        <p:grpSpPr bwMode="auto">
          <a:xfrm>
            <a:off x="5940425" y="1916113"/>
            <a:ext cx="2087563" cy="3168650"/>
            <a:chOff x="288" y="2251"/>
            <a:chExt cx="1050" cy="1905"/>
          </a:xfrm>
        </p:grpSpPr>
        <p:sp>
          <p:nvSpPr>
            <p:cNvPr id="6" name="Rectangle 6"/>
            <p:cNvSpPr>
              <a:spLocks noChangeArrowheads="1"/>
            </p:cNvSpPr>
            <p:nvPr/>
          </p:nvSpPr>
          <p:spPr bwMode="auto">
            <a:xfrm>
              <a:off x="288"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B</a:t>
              </a:r>
            </a:p>
          </p:txBody>
        </p:sp>
        <p:sp>
          <p:nvSpPr>
            <p:cNvPr id="7" name="Rectangle 7"/>
            <p:cNvSpPr>
              <a:spLocks noChangeArrowheads="1"/>
            </p:cNvSpPr>
            <p:nvPr/>
          </p:nvSpPr>
          <p:spPr bwMode="auto">
            <a:xfrm>
              <a:off x="707" y="2251"/>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A</a:t>
              </a:r>
            </a:p>
          </p:txBody>
        </p:sp>
        <p:sp>
          <p:nvSpPr>
            <p:cNvPr id="9" name="Rectangle 8"/>
            <p:cNvSpPr>
              <a:spLocks noChangeArrowheads="1"/>
            </p:cNvSpPr>
            <p:nvPr/>
          </p:nvSpPr>
          <p:spPr bwMode="auto">
            <a:xfrm>
              <a:off x="112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D</a:t>
              </a:r>
            </a:p>
          </p:txBody>
        </p:sp>
        <p:sp>
          <p:nvSpPr>
            <p:cNvPr id="10" name="Rectangle 9"/>
            <p:cNvSpPr>
              <a:spLocks noChangeArrowheads="1"/>
            </p:cNvSpPr>
            <p:nvPr/>
          </p:nvSpPr>
          <p:spPr bwMode="auto">
            <a:xfrm>
              <a:off x="707" y="3002"/>
              <a:ext cx="211" cy="23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C</a:t>
              </a:r>
            </a:p>
          </p:txBody>
        </p:sp>
        <p:sp>
          <p:nvSpPr>
            <p:cNvPr id="11" name="Rectangle 10"/>
            <p:cNvSpPr>
              <a:spLocks noChangeArrowheads="1"/>
            </p:cNvSpPr>
            <p:nvPr/>
          </p:nvSpPr>
          <p:spPr bwMode="auto">
            <a:xfrm>
              <a:off x="1127"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F</a:t>
              </a:r>
            </a:p>
          </p:txBody>
        </p:sp>
        <p:sp>
          <p:nvSpPr>
            <p:cNvPr id="12" name="Rectangle 11"/>
            <p:cNvSpPr>
              <a:spLocks noChangeArrowheads="1"/>
            </p:cNvSpPr>
            <p:nvPr/>
          </p:nvSpPr>
          <p:spPr bwMode="auto">
            <a:xfrm>
              <a:off x="288" y="3926"/>
              <a:ext cx="211" cy="230"/>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E</a:t>
              </a:r>
            </a:p>
          </p:txBody>
        </p:sp>
        <p:cxnSp>
          <p:nvCxnSpPr>
            <p:cNvPr id="13" name="AutoShape 12"/>
            <p:cNvCxnSpPr>
              <a:cxnSpLocks noChangeShapeType="1"/>
              <a:stCxn id="7" idx="2"/>
              <a:endCxn id="6" idx="0"/>
            </p:cNvCxnSpPr>
            <p:nvPr/>
          </p:nvCxnSpPr>
          <p:spPr bwMode="auto">
            <a:xfrm flipH="1">
              <a:off x="394" y="2492"/>
              <a:ext cx="419"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7" idx="2"/>
              <a:endCxn id="10" idx="0"/>
            </p:cNvCxnSpPr>
            <p:nvPr/>
          </p:nvCxnSpPr>
          <p:spPr bwMode="auto">
            <a:xfrm>
              <a:off x="813" y="2492"/>
              <a:ext cx="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7" idx="2"/>
              <a:endCxn id="9" idx="0"/>
            </p:cNvCxnSpPr>
            <p:nvPr/>
          </p:nvCxnSpPr>
          <p:spPr bwMode="auto">
            <a:xfrm>
              <a:off x="813" y="2492"/>
              <a:ext cx="420" cy="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6" idx="2"/>
              <a:endCxn id="12" idx="0"/>
            </p:cNvCxnSpPr>
            <p:nvPr/>
          </p:nvCxnSpPr>
          <p:spPr bwMode="auto">
            <a:xfrm>
              <a:off x="394"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9" idx="2"/>
              <a:endCxn id="11" idx="0"/>
            </p:cNvCxnSpPr>
            <p:nvPr/>
          </p:nvCxnSpPr>
          <p:spPr bwMode="auto">
            <a:xfrm>
              <a:off x="1233" y="3243"/>
              <a:ext cx="0" cy="6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4302294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两种集成测试的优缺点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ea typeface="楷体_GB2312" pitchFamily="49" charset="-122"/>
              </a:rPr>
              <a:t>自顶向下集成：</a:t>
            </a:r>
          </a:p>
          <a:p>
            <a:pPr lvl="1" eaLnBrk="1" hangingPunct="1"/>
            <a:r>
              <a:rPr lang="zh-CN" altLang="en-US" b="1" dirty="0">
                <a:solidFill>
                  <a:schemeClr val="tx1"/>
                </a:solidFill>
                <a:latin typeface="+mn-ea"/>
                <a:cs typeface="Times New Roman" panose="02020603050405020304" pitchFamily="18" charset="0"/>
              </a:rPr>
              <a:t>优点：</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能尽早地对程序的主要控制和决策机制进行检验，因此较早地发现错误；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较少需要驱动模块</a:t>
            </a:r>
          </a:p>
          <a:p>
            <a:pPr lvl="1" eaLnBrk="1" hangingPunct="1"/>
            <a:r>
              <a:rPr lang="zh-CN" altLang="en-US" b="1" dirty="0">
                <a:solidFill>
                  <a:schemeClr val="tx1"/>
                </a:solidFill>
                <a:latin typeface="+mn-ea"/>
                <a:cs typeface="Times New Roman" panose="02020603050405020304" pitchFamily="18" charset="0"/>
              </a:rPr>
              <a:t>缺点：</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所需的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桩模块数量巨大</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；在测试较高层模块时，低层处理采用桩模块替代，不能反映真实情况，重要数据不能及时回送到上层模块，因此测试并不充分</a:t>
            </a:r>
          </a:p>
          <a:p>
            <a:pPr lvl="1" eaLnBrk="1" hangingPunct="1"/>
            <a:endParaRPr lang="zh-CN" altLang="en-US" dirty="0"/>
          </a:p>
          <a:p>
            <a:pPr eaLnBrk="1" hangingPunct="1"/>
            <a:r>
              <a:rPr lang="zh-CN" altLang="en-US" dirty="0">
                <a:solidFill>
                  <a:schemeClr val="tx1"/>
                </a:solidFill>
                <a:ea typeface="楷体_GB2312" pitchFamily="49" charset="-122"/>
              </a:rPr>
              <a:t>自底向上集成：</a:t>
            </a:r>
          </a:p>
          <a:p>
            <a:pPr lvl="1" eaLnBrk="1" hangingPunct="1"/>
            <a:r>
              <a:rPr lang="zh-CN" altLang="en-US" b="1" dirty="0">
                <a:solidFill>
                  <a:schemeClr val="tx1"/>
                </a:solidFill>
                <a:latin typeface="+mn-ea"/>
                <a:cs typeface="Times New Roman" panose="02020603050405020304" pitchFamily="18" charset="0"/>
              </a:rPr>
              <a:t>优点：</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不用桩模块</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，测试用例的设计亦相对简单</a:t>
            </a:r>
          </a:p>
          <a:p>
            <a:pPr lvl="1" eaLnBrk="1" hangingPunct="1"/>
            <a:r>
              <a:rPr lang="zh-CN" altLang="en-US" b="1" dirty="0">
                <a:solidFill>
                  <a:schemeClr val="tx1"/>
                </a:solidFill>
                <a:latin typeface="+mn-ea"/>
                <a:cs typeface="Times New Roman" panose="02020603050405020304" pitchFamily="18" charset="0"/>
              </a:rPr>
              <a:t>缺点：</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程序最后一个模块加入时才具有整体形象，</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难以尽早建立信心</a:t>
            </a:r>
          </a:p>
        </p:txBody>
      </p:sp>
    </p:spTree>
    <p:extLst>
      <p:ext uri="{BB962C8B-B14F-4D97-AF65-F5344CB8AC3E}">
        <p14:creationId xmlns:p14="http://schemas.microsoft.com/office/powerpoint/2010/main" val="4023541138"/>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三明治集成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三明治集成：</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一种混合增量式集成策略，综合了自顶向下和自底向</a:t>
            </a:r>
            <a:b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上两种方法的优点</a:t>
            </a:r>
          </a:p>
          <a:p>
            <a:pPr eaLnBrk="1" hangingPunct="1"/>
            <a:r>
              <a:rPr lang="zh-CN" altLang="en-US" dirty="0"/>
              <a:t>步骤：</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确定以哪一层为界来决定使用三明治集成策略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对该层次及其下面的所有各层使用自底向上的集成策略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对该层次之上的所有各层使用自顶向下的集成策略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把该层次各模块同相应的下层集成</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对系统进行整体测试</a:t>
            </a:r>
          </a:p>
        </p:txBody>
      </p:sp>
    </p:spTree>
    <p:extLst>
      <p:ext uri="{BB962C8B-B14F-4D97-AF65-F5344CB8AC3E}">
        <p14:creationId xmlns:p14="http://schemas.microsoft.com/office/powerpoint/2010/main" val="1086184098"/>
      </p:ext>
    </p:extLst>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三明治集成</a:t>
            </a:r>
          </a:p>
        </p:txBody>
      </p:sp>
      <p:sp>
        <p:nvSpPr>
          <p:cNvPr id="4" name="Rectangle 3"/>
          <p:cNvSpPr txBox="1">
            <a:spLocks noChangeArrowheads="1"/>
          </p:cNvSpPr>
          <p:nvPr/>
        </p:nvSpPr>
        <p:spPr>
          <a:xfrm>
            <a:off x="395288" y="1484313"/>
            <a:ext cx="54721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zh-CN" altLang="en-US" dirty="0"/>
              <a:t>选定模块</a:t>
            </a:r>
            <a:r>
              <a:rPr lang="en-US" altLang="zh-CN" dirty="0"/>
              <a:t>B</a:t>
            </a:r>
            <a:r>
              <a:rPr lang="zh-CN" altLang="en-US" dirty="0"/>
              <a:t>所在的中间层，过程如下：</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 (with stubs for B,C,D)</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B (with driver for A and stubs for E,F)</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C (with driver for A)</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D (with driver for A and stub for G)</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 (with stubs for E,F,C,D)</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 (with stubs for E,F,D)</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 (with stubs for E,F,G)</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E (with driver for B)</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F (with driver for B)</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B;E;F (with driver for A)</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G (with driver for D)</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D;G (with driver for A)</a:t>
            </a:r>
          </a:p>
          <a:p>
            <a:pPr lvl="1" eaLnBrk="1" hangingPunct="1">
              <a:lnSpc>
                <a:spcPct val="90000"/>
              </a:lnSpc>
              <a:spcBef>
                <a:spcPts val="0"/>
              </a:spcBef>
              <a:spcAft>
                <a:spcPts val="600"/>
              </a:spcAft>
            </a:pP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Test A;B;C;D;E;F;G</a:t>
            </a:r>
          </a:p>
        </p:txBody>
      </p:sp>
      <p:grpSp>
        <p:nvGrpSpPr>
          <p:cNvPr id="5" name="Group 19"/>
          <p:cNvGrpSpPr>
            <a:grpSpLocks/>
          </p:cNvGrpSpPr>
          <p:nvPr/>
        </p:nvGrpSpPr>
        <p:grpSpPr bwMode="auto">
          <a:xfrm>
            <a:off x="6804025" y="1989138"/>
            <a:ext cx="2089150" cy="2808287"/>
            <a:chOff x="3379" y="1207"/>
            <a:chExt cx="1678" cy="1996"/>
          </a:xfrm>
        </p:grpSpPr>
        <p:sp>
          <p:nvSpPr>
            <p:cNvPr id="6" name="Rectangle 5"/>
            <p:cNvSpPr>
              <a:spLocks noChangeArrowheads="1"/>
            </p:cNvSpPr>
            <p:nvPr/>
          </p:nvSpPr>
          <p:spPr bwMode="auto">
            <a:xfrm>
              <a:off x="3742" y="1994"/>
              <a:ext cx="264" cy="242"/>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B</a:t>
              </a:r>
            </a:p>
          </p:txBody>
        </p:sp>
        <p:sp>
          <p:nvSpPr>
            <p:cNvPr id="7" name="Rectangle 6"/>
            <p:cNvSpPr>
              <a:spLocks noChangeArrowheads="1"/>
            </p:cNvSpPr>
            <p:nvPr/>
          </p:nvSpPr>
          <p:spPr bwMode="auto">
            <a:xfrm>
              <a:off x="4267" y="1207"/>
              <a:ext cx="264" cy="24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A</a:t>
              </a:r>
            </a:p>
          </p:txBody>
        </p:sp>
        <p:sp>
          <p:nvSpPr>
            <p:cNvPr id="9" name="Rectangle 7"/>
            <p:cNvSpPr>
              <a:spLocks noChangeArrowheads="1"/>
            </p:cNvSpPr>
            <p:nvPr/>
          </p:nvSpPr>
          <p:spPr bwMode="auto">
            <a:xfrm>
              <a:off x="4793" y="1994"/>
              <a:ext cx="264" cy="242"/>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D</a:t>
              </a:r>
            </a:p>
          </p:txBody>
        </p:sp>
        <p:sp>
          <p:nvSpPr>
            <p:cNvPr id="10" name="Rectangle 8"/>
            <p:cNvSpPr>
              <a:spLocks noChangeArrowheads="1"/>
            </p:cNvSpPr>
            <p:nvPr/>
          </p:nvSpPr>
          <p:spPr bwMode="auto">
            <a:xfrm>
              <a:off x="4267" y="1994"/>
              <a:ext cx="264" cy="242"/>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C</a:t>
              </a:r>
            </a:p>
          </p:txBody>
        </p:sp>
        <p:sp>
          <p:nvSpPr>
            <p:cNvPr id="11" name="Rectangle 9"/>
            <p:cNvSpPr>
              <a:spLocks noChangeArrowheads="1"/>
            </p:cNvSpPr>
            <p:nvPr/>
          </p:nvSpPr>
          <p:spPr bwMode="auto">
            <a:xfrm>
              <a:off x="4793" y="2962"/>
              <a:ext cx="264" cy="24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G</a:t>
              </a:r>
            </a:p>
          </p:txBody>
        </p:sp>
        <p:sp>
          <p:nvSpPr>
            <p:cNvPr id="12" name="Rectangle 10"/>
            <p:cNvSpPr>
              <a:spLocks noChangeArrowheads="1"/>
            </p:cNvSpPr>
            <p:nvPr/>
          </p:nvSpPr>
          <p:spPr bwMode="auto">
            <a:xfrm>
              <a:off x="4158" y="2962"/>
              <a:ext cx="264" cy="24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F</a:t>
              </a:r>
            </a:p>
          </p:txBody>
        </p:sp>
        <p:cxnSp>
          <p:nvCxnSpPr>
            <p:cNvPr id="13" name="AutoShape 11"/>
            <p:cNvCxnSpPr>
              <a:cxnSpLocks noChangeShapeType="1"/>
              <a:stCxn id="7" idx="2"/>
              <a:endCxn id="6" idx="0"/>
            </p:cNvCxnSpPr>
            <p:nvPr/>
          </p:nvCxnSpPr>
          <p:spPr bwMode="auto">
            <a:xfrm flipH="1">
              <a:off x="3875" y="1460"/>
              <a:ext cx="525" cy="52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7" idx="2"/>
              <a:endCxn id="10" idx="0"/>
            </p:cNvCxnSpPr>
            <p:nvPr/>
          </p:nvCxnSpPr>
          <p:spPr bwMode="auto">
            <a:xfrm>
              <a:off x="4400" y="1460"/>
              <a:ext cx="0" cy="52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3"/>
            <p:cNvCxnSpPr>
              <a:cxnSpLocks noChangeShapeType="1"/>
              <a:stCxn id="7" idx="2"/>
              <a:endCxn id="9" idx="0"/>
            </p:cNvCxnSpPr>
            <p:nvPr/>
          </p:nvCxnSpPr>
          <p:spPr bwMode="auto">
            <a:xfrm>
              <a:off x="4400" y="1460"/>
              <a:ext cx="526" cy="52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p:cNvCxnSpPr>
              <a:cxnSpLocks noChangeShapeType="1"/>
              <a:stCxn id="9" idx="2"/>
              <a:endCxn id="11" idx="0"/>
            </p:cNvCxnSpPr>
            <p:nvPr/>
          </p:nvCxnSpPr>
          <p:spPr bwMode="auto">
            <a:xfrm>
              <a:off x="4926" y="2246"/>
              <a:ext cx="0" cy="7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p:cNvSpPr>
              <a:spLocks noChangeArrowheads="1"/>
            </p:cNvSpPr>
            <p:nvPr/>
          </p:nvSpPr>
          <p:spPr bwMode="auto">
            <a:xfrm>
              <a:off x="3379" y="2962"/>
              <a:ext cx="264" cy="241"/>
            </a:xfrm>
            <a:prstGeom prst="rect">
              <a:avLst/>
            </a:prstGeom>
            <a:solidFill>
              <a:srgbClr val="BBE0E3"/>
            </a:solidFill>
            <a:ln w="25400" algn="ctr">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000000"/>
                  </a:solidFill>
                  <a:latin typeface="Times New Roman" panose="02020603050405020304" pitchFamily="18" charset="0"/>
                </a:rPr>
                <a:t>E</a:t>
              </a:r>
            </a:p>
          </p:txBody>
        </p:sp>
        <p:cxnSp>
          <p:nvCxnSpPr>
            <p:cNvPr id="18" name="AutoShape 17"/>
            <p:cNvCxnSpPr>
              <a:cxnSpLocks noChangeShapeType="1"/>
              <a:stCxn id="6" idx="2"/>
              <a:endCxn id="17" idx="0"/>
            </p:cNvCxnSpPr>
            <p:nvPr/>
          </p:nvCxnSpPr>
          <p:spPr bwMode="auto">
            <a:xfrm rot="5400000">
              <a:off x="3338" y="2417"/>
              <a:ext cx="710" cy="36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p:cNvCxnSpPr>
              <a:cxnSpLocks noChangeShapeType="1"/>
              <a:stCxn id="6" idx="2"/>
              <a:endCxn id="12" idx="0"/>
            </p:cNvCxnSpPr>
            <p:nvPr/>
          </p:nvCxnSpPr>
          <p:spPr bwMode="auto">
            <a:xfrm rot="16200000" flipH="1">
              <a:off x="3727" y="2391"/>
              <a:ext cx="710" cy="416"/>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AutoShape 20"/>
          <p:cNvSpPr>
            <a:spLocks/>
          </p:cNvSpPr>
          <p:nvPr/>
        </p:nvSpPr>
        <p:spPr bwMode="auto">
          <a:xfrm>
            <a:off x="5561806" y="1916113"/>
            <a:ext cx="215900" cy="2232967"/>
          </a:xfrm>
          <a:prstGeom prst="rightBrace">
            <a:avLst>
              <a:gd name="adj1" fmla="val 9172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1" name="AutoShape 21"/>
          <p:cNvSpPr>
            <a:spLocks/>
          </p:cNvSpPr>
          <p:nvPr/>
        </p:nvSpPr>
        <p:spPr bwMode="auto">
          <a:xfrm>
            <a:off x="4211638" y="4365104"/>
            <a:ext cx="215900" cy="1611312"/>
          </a:xfrm>
          <a:prstGeom prst="rightBrace">
            <a:avLst>
              <a:gd name="adj1" fmla="val 621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Text Box 22"/>
          <p:cNvSpPr txBox="1">
            <a:spLocks noChangeArrowheads="1"/>
          </p:cNvSpPr>
          <p:nvPr/>
        </p:nvSpPr>
        <p:spPr bwMode="auto">
          <a:xfrm>
            <a:off x="5777706" y="2852936"/>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自顶向下</a:t>
            </a:r>
          </a:p>
        </p:txBody>
      </p:sp>
      <p:sp>
        <p:nvSpPr>
          <p:cNvPr id="23" name="Text Box 23"/>
          <p:cNvSpPr txBox="1">
            <a:spLocks noChangeArrowheads="1"/>
          </p:cNvSpPr>
          <p:nvPr/>
        </p:nvSpPr>
        <p:spPr bwMode="auto">
          <a:xfrm>
            <a:off x="4427984" y="5006504"/>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自底向上</a:t>
            </a:r>
          </a:p>
        </p:txBody>
      </p:sp>
    </p:spTree>
    <p:extLst>
      <p:ext uri="{BB962C8B-B14F-4D97-AF65-F5344CB8AC3E}">
        <p14:creationId xmlns:p14="http://schemas.microsoft.com/office/powerpoint/2010/main" val="1543608101"/>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(3)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确认测试（内部开发人员做）</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确认测试</a:t>
            </a:r>
            <a:r>
              <a:rPr lang="en-US" altLang="zh-CN" dirty="0">
                <a:solidFill>
                  <a:schemeClr val="tx1"/>
                </a:solidFill>
                <a:latin typeface="Times New Roman" panose="02020603050405020304" pitchFamily="18" charset="0"/>
                <a:ea typeface="楷体_GB2312" pitchFamily="49" charset="-122"/>
              </a:rPr>
              <a:t>(Validation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检查软件能否按合同要求进行工作，即是否满足软件需求说明书中的确认标准</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183122513"/>
              </p:ext>
            </p:extLst>
          </p:nvPr>
        </p:nvGraphicFramePr>
        <p:xfrm>
          <a:off x="1152789" y="2636912"/>
          <a:ext cx="7163627" cy="3600004"/>
        </p:xfrm>
        <a:graphic>
          <a:graphicData uri="http://schemas.openxmlformats.org/presentationml/2006/ole">
            <mc:AlternateContent xmlns:mc="http://schemas.openxmlformats.org/markup-compatibility/2006">
              <mc:Choice xmlns:v="urn:schemas-microsoft-com:vml" Requires="v">
                <p:oleObj name="演示文稿" r:id="rId3" imgW="3040212" imgH="2280024" progId="PowerPoint.Show.8">
                  <p:embed/>
                </p:oleObj>
              </mc:Choice>
              <mc:Fallback>
                <p:oleObj name="演示文稿" r:id="rId3" imgW="3040212" imgH="2280024" progId="PowerPoint.Show.8">
                  <p:embed/>
                  <p:pic>
                    <p:nvPicPr>
                      <p:cNvPr id="76804" name="Object 4">
                        <a:hlinkClick r:id="" action="ppaction://ole?verb=0"/>
                      </p:cNvPr>
                      <p:cNvPicPr>
                        <a:picLocks noChangeAspect="1" noChangeArrowheads="1"/>
                      </p:cNvPicPr>
                      <p:nvPr/>
                    </p:nvPicPr>
                    <p:blipFill>
                      <a:blip r:embed="rId4"/>
                      <a:srcRect t="31111" b="1878"/>
                      <a:stretch>
                        <a:fillRect/>
                      </a:stretch>
                    </p:blipFill>
                    <p:spPr bwMode="auto">
                      <a:xfrm>
                        <a:off x="1152789" y="2636912"/>
                        <a:ext cx="7163627" cy="360000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26669916"/>
      </p:ext>
    </p:extLst>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(4)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系统测试（主要是功能测试）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系统测试</a:t>
            </a:r>
            <a:r>
              <a:rPr lang="en-US" altLang="zh-CN" dirty="0">
                <a:solidFill>
                  <a:schemeClr val="tx1"/>
                </a:solidFill>
                <a:latin typeface="Times New Roman" panose="02020603050405020304" pitchFamily="18" charset="0"/>
                <a:ea typeface="楷体_GB2312" pitchFamily="49" charset="-122"/>
              </a:rPr>
              <a:t>(System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系统测试是将已经集成好的软件系统作为一个元素，与计算机硬件、外设、某些支持软件、数据和人员等其他元素结合在一起，在实际运行环境下进行的一系列测试</a:t>
            </a:r>
          </a:p>
          <a:p>
            <a:pPr eaLnBrk="1" hangingPunct="1"/>
            <a:r>
              <a:rPr lang="zh-CN" altLang="en-US" dirty="0">
                <a:solidFill>
                  <a:schemeClr val="tx1"/>
                </a:solidFill>
                <a:latin typeface="Times New Roman" panose="02020603050405020304" pitchFamily="18" charset="0"/>
                <a:ea typeface="楷体_GB2312" pitchFamily="49" charset="-122"/>
              </a:rPr>
              <a:t>系统测试方法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功能测试、协议一致性测试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性能测试、压力测试、容量测试、安全性测试、恢复性测试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备份测试、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GUI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测试、健壮性测试、兼容性测试、可用性测试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可安装性测试、文档测试、在线帮助测试、数据转换测试</a:t>
            </a:r>
          </a:p>
        </p:txBody>
      </p:sp>
    </p:spTree>
    <p:extLst>
      <p:ext uri="{BB962C8B-B14F-4D97-AF65-F5344CB8AC3E}">
        <p14:creationId xmlns:p14="http://schemas.microsoft.com/office/powerpoint/2010/main" val="837156056"/>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系统测试：功能测试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功能测试</a:t>
            </a:r>
            <a:r>
              <a:rPr lang="en-US" altLang="zh-CN" dirty="0">
                <a:solidFill>
                  <a:schemeClr val="tx1"/>
                </a:solidFill>
                <a:latin typeface="Times New Roman" panose="02020603050405020304" pitchFamily="18" charset="0"/>
                <a:ea typeface="楷体_GB2312" pitchFamily="49" charset="-122"/>
              </a:rPr>
              <a:t>(Functional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功能测试是系统测试中最基本的测试，它不管软件内部的实现逻辑，主要根据软件需求规格说明和测试需求列表，验证产品的功能实现是否符合需求规格</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功能测试主要发现以下错误：</a:t>
            </a:r>
          </a:p>
          <a:p>
            <a:pPr lvl="2" eaLnBrk="1" hangingPunct="1"/>
            <a:r>
              <a:rPr lang="zh-CN" altLang="en-US" sz="1800" b="1" dirty="0"/>
              <a:t>是否有不正确或遗漏的功能？</a:t>
            </a:r>
          </a:p>
          <a:p>
            <a:pPr lvl="2" eaLnBrk="1" hangingPunct="1"/>
            <a:r>
              <a:rPr lang="zh-CN" altLang="en-US" sz="1800" b="1" dirty="0"/>
              <a:t>功能实现是否满足用户需求和系统设计的隐藏需求？</a:t>
            </a:r>
          </a:p>
          <a:p>
            <a:pPr lvl="2" eaLnBrk="1" hangingPunct="1"/>
            <a:r>
              <a:rPr lang="zh-CN" altLang="en-US" sz="1800" b="1" dirty="0"/>
              <a:t>能否正确地接受输入？能否正确地输出结果？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常用的测试技术</a:t>
            </a:r>
          </a:p>
          <a:p>
            <a:pPr lvl="2" eaLnBrk="1" hangingPunct="1"/>
            <a:r>
              <a:rPr lang="zh-CN" altLang="en-US" sz="1800" b="1" dirty="0"/>
              <a:t>黑盒测试方法：等价类划分、边界值测试、</a:t>
            </a:r>
            <a:r>
              <a:rPr lang="en-US" altLang="zh-CN" sz="1800" b="1" dirty="0"/>
              <a:t>…</a:t>
            </a:r>
            <a:endParaRPr lang="zh-CN" altLang="en-US" sz="1800" b="1" dirty="0"/>
          </a:p>
        </p:txBody>
      </p:sp>
    </p:spTree>
    <p:extLst>
      <p:ext uri="{BB962C8B-B14F-4D97-AF65-F5344CB8AC3E}">
        <p14:creationId xmlns:p14="http://schemas.microsoft.com/office/powerpoint/2010/main" val="3403275228"/>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96180"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软件测试的概念</a:t>
            </a:r>
          </a:p>
        </p:txBody>
      </p:sp>
      <p:sp>
        <p:nvSpPr>
          <p:cNvPr id="4" name="Rectangle 3"/>
          <p:cNvSpPr txBox="1">
            <a:spLocks noChangeArrowheads="1"/>
          </p:cNvSpPr>
          <p:nvPr/>
        </p:nvSpPr>
        <p:spPr>
          <a:xfrm>
            <a:off x="611510"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传统：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测试是一种旨在评估一个程序或系统的属性或能力，确定它</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是否符合其所需结果的活动</a:t>
            </a:r>
          </a:p>
          <a:p>
            <a:pPr lvl="1" eaLnBrk="1" hangingPunct="1"/>
            <a:endParaRPr lang="zh-CN" altLang="en-US" sz="800" dirty="0">
              <a:solidFill>
                <a:srgbClr val="0000FF"/>
              </a:solidFill>
              <a:latin typeface="Times New Roman" panose="02020603050405020304" pitchFamily="18" charset="0"/>
              <a:ea typeface="楷体_GB2312" pitchFamily="49" charset="-122"/>
            </a:endParaRPr>
          </a:p>
          <a:p>
            <a:pPr eaLnBrk="1" hangingPunct="1"/>
            <a:r>
              <a:rPr lang="en-US" altLang="zh-CN" dirty="0" err="1"/>
              <a:t>Glenford</a:t>
            </a:r>
            <a:r>
              <a:rPr lang="en-US" altLang="zh-CN" dirty="0"/>
              <a:t> J. Myers</a:t>
            </a:r>
            <a:r>
              <a:rPr lang="zh-CN" altLang="en-US" dirty="0"/>
              <a:t>：</a:t>
            </a:r>
            <a:endParaRPr lang="en-US" altLang="zh-CN" dirty="0"/>
          </a:p>
          <a:p>
            <a:pPr marL="0" indent="0" eaLnBrk="1" hangingPunct="1">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测试是为了发现错误而执行一个程序或系统的过程</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eaLnBrk="1" hangingPunct="1">
              <a:buNone/>
            </a:pPr>
            <a:r>
              <a:rPr lang="en-US" altLang="zh-CN" dirty="0">
                <a:solidFill>
                  <a:srgbClr val="0000FF"/>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明确提出了“</a:t>
            </a:r>
            <a:r>
              <a:rPr lang="zh-CN" altLang="en-US" dirty="0">
                <a:solidFill>
                  <a:srgbClr val="C00000"/>
                </a:solidFill>
                <a:latin typeface="Times New Roman" panose="02020603050405020304" pitchFamily="18" charset="0"/>
                <a:ea typeface="楷体_GB2312" pitchFamily="49" charset="-122"/>
              </a:rPr>
              <a:t>在程序中寻找错误</a:t>
            </a:r>
            <a:r>
              <a:rPr lang="zh-CN" altLang="en-US" dirty="0">
                <a:solidFill>
                  <a:schemeClr val="tx1"/>
                </a:solidFill>
                <a:latin typeface="Times New Roman" panose="02020603050405020304" pitchFamily="18" charset="0"/>
                <a:ea typeface="楷体_GB2312" pitchFamily="49" charset="-122"/>
              </a:rPr>
              <a:t>”是测试目的，程序难以被证  明正确</a:t>
            </a:r>
          </a:p>
          <a:p>
            <a:pPr lvl="1" eaLnBrk="1" hangingPunct="1"/>
            <a:endParaRPr lang="zh-CN" altLang="en-US" sz="800" dirty="0">
              <a:solidFill>
                <a:srgbClr val="FF0000"/>
              </a:solidFill>
              <a:latin typeface="Times New Roman" panose="02020603050405020304" pitchFamily="18" charset="0"/>
              <a:ea typeface="楷体_GB2312" pitchFamily="49" charset="-122"/>
            </a:endParaRPr>
          </a:p>
          <a:p>
            <a:pPr eaLnBrk="1" hangingPunct="1"/>
            <a:r>
              <a:rPr lang="en-US" altLang="zh-CN" dirty="0"/>
              <a:t>IEEE</a:t>
            </a:r>
            <a:r>
              <a:rPr lang="zh-CN" altLang="en-US" dirty="0"/>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测试是使用人工和自动手段来运行或检测某个系统的过程，</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eaLnBrk="1" hangingPunct="1">
              <a:buFont typeface="Wingdings" panose="05000000000000000000" pitchFamily="2" charset="2"/>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其目的在于检验系统是否满足规定的需求或弄清预期结果与</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indent="0" eaLnBrk="1" hangingPunct="1">
              <a:buFont typeface="Wingdings" panose="05000000000000000000" pitchFamily="2" charset="2"/>
              <a:buNone/>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实际结果之间的差别</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ctr" eaLnBrk="1" hangingPunct="1">
              <a:buFont typeface="Wingdings" panose="05000000000000000000" pitchFamily="2" charset="2"/>
              <a:buNone/>
            </a:pPr>
            <a:r>
              <a:rPr lang="zh-CN" altLang="en-US" dirty="0">
                <a:solidFill>
                  <a:srgbClr val="FF0000"/>
                </a:solidFill>
                <a:latin typeface="Times New Roman" panose="02020603050405020304" pitchFamily="18" charset="0"/>
                <a:ea typeface="楷体_GB2312" pitchFamily="49" charset="-122"/>
              </a:rPr>
              <a:t>          </a:t>
            </a:r>
            <a:r>
              <a:rPr lang="zh-CN" altLang="en-US" dirty="0">
                <a:solidFill>
                  <a:schemeClr val="tx1"/>
                </a:solidFill>
                <a:latin typeface="Times New Roman" panose="02020603050405020304" pitchFamily="18" charset="0"/>
                <a:ea typeface="楷体_GB2312" pitchFamily="49" charset="-122"/>
              </a:rPr>
              <a:t>该定义明确提出了软件测试以“</a:t>
            </a:r>
            <a:r>
              <a:rPr lang="zh-CN" altLang="en-US" dirty="0">
                <a:solidFill>
                  <a:srgbClr val="C00000"/>
                </a:solidFill>
                <a:latin typeface="Times New Roman" panose="02020603050405020304" pitchFamily="18" charset="0"/>
                <a:ea typeface="楷体_GB2312" pitchFamily="49" charset="-122"/>
              </a:rPr>
              <a:t>检验是否满足需求</a:t>
            </a:r>
            <a:r>
              <a:rPr lang="zh-CN" altLang="en-US" dirty="0">
                <a:solidFill>
                  <a:schemeClr val="tx1"/>
                </a:solidFill>
                <a:latin typeface="Times New Roman" panose="02020603050405020304" pitchFamily="18" charset="0"/>
                <a:ea typeface="楷体_GB2312" pitchFamily="49" charset="-122"/>
              </a:rPr>
              <a:t>”为目标</a:t>
            </a:r>
          </a:p>
        </p:txBody>
      </p:sp>
    </p:spTree>
    <p:extLst>
      <p:ext uri="{BB962C8B-B14F-4D97-AF65-F5344CB8AC3E}">
        <p14:creationId xmlns:p14="http://schemas.microsoft.com/office/powerpoint/2010/main" val="102947709"/>
      </p:ext>
    </p:extLst>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系统测试：压力测试（略讲）</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压力测试</a:t>
            </a:r>
            <a:r>
              <a:rPr lang="en-US" altLang="zh-CN" dirty="0">
                <a:solidFill>
                  <a:schemeClr val="tx1"/>
                </a:solidFill>
                <a:latin typeface="Times New Roman" panose="02020603050405020304" pitchFamily="18" charset="0"/>
                <a:ea typeface="楷体_GB2312" pitchFamily="49" charset="-122"/>
              </a:rPr>
              <a:t>(Press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压力测试是检查系统在资源超负荷情况下的表现，特别是对系统的处理时间有什么影响</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压力测试的例子</a:t>
            </a:r>
          </a:p>
          <a:p>
            <a:pPr lvl="2" eaLnBrk="1" hangingPunct="1"/>
            <a:r>
              <a:rPr lang="zh-CN" altLang="en-US" sz="1800" b="1" dirty="0"/>
              <a:t>对于一个固定输入速率</a:t>
            </a:r>
            <a:r>
              <a:rPr lang="en-US" altLang="zh-CN" sz="1800" b="1" dirty="0"/>
              <a:t>(</a:t>
            </a:r>
            <a:r>
              <a:rPr lang="zh-CN" altLang="en-US" sz="1800" b="1" dirty="0"/>
              <a:t>如每分钟</a:t>
            </a:r>
            <a:r>
              <a:rPr lang="en-US" altLang="zh-CN" sz="1800" b="1" dirty="0"/>
              <a:t>120 </a:t>
            </a:r>
            <a:r>
              <a:rPr lang="zh-CN" altLang="en-US" sz="1800" b="1" dirty="0"/>
              <a:t>个单词</a:t>
            </a:r>
            <a:r>
              <a:rPr lang="en-US" altLang="zh-CN" sz="1800" b="1" dirty="0"/>
              <a:t>)</a:t>
            </a:r>
            <a:r>
              <a:rPr lang="zh-CN" altLang="en-US" sz="1800" b="1" dirty="0"/>
              <a:t>的单词处理响应时间</a:t>
            </a:r>
          </a:p>
          <a:p>
            <a:pPr lvl="2" eaLnBrk="1" hangingPunct="1"/>
            <a:r>
              <a:rPr lang="zh-CN" altLang="en-US" sz="1800" b="1" dirty="0"/>
              <a:t>在一个非常短的时间内引入超负荷的数据容量</a:t>
            </a:r>
          </a:p>
          <a:p>
            <a:pPr lvl="2" eaLnBrk="1" hangingPunct="1"/>
            <a:r>
              <a:rPr lang="zh-CN" altLang="en-US" sz="1800" b="1" dirty="0"/>
              <a:t>成千上万的用户在同一时间从网上登录到系统</a:t>
            </a:r>
          </a:p>
          <a:p>
            <a:pPr lvl="2" eaLnBrk="1" hangingPunct="1"/>
            <a:r>
              <a:rPr lang="zh-CN" altLang="en-US" sz="1800" b="1" dirty="0"/>
              <a:t>引入需要大量内存资源的操作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压力测试采用边界值和错误猜测方法，且需要工具的支持</a:t>
            </a:r>
          </a:p>
        </p:txBody>
      </p:sp>
    </p:spTree>
    <p:extLst>
      <p:ext uri="{BB962C8B-B14F-4D97-AF65-F5344CB8AC3E}">
        <p14:creationId xmlns:p14="http://schemas.microsoft.com/office/powerpoint/2010/main" val="2631416989"/>
      </p:ext>
    </p:extLst>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系统测试：安全性测试（略讲）</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安全性测试</a:t>
            </a:r>
            <a:r>
              <a:rPr lang="en-US" altLang="zh-CN" dirty="0">
                <a:solidFill>
                  <a:schemeClr val="tx1"/>
                </a:solidFill>
                <a:latin typeface="Times New Roman" panose="02020603050405020304" pitchFamily="18" charset="0"/>
                <a:ea typeface="楷体_GB2312" pitchFamily="49" charset="-122"/>
              </a:rPr>
              <a:t>(Security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安全性测试检查系统对非法侵入的防范能力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安全性测试期间，测试人员假扮非法入侵者，采用各种办法试图突破防线</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安全性测试的例子</a:t>
            </a:r>
          </a:p>
          <a:p>
            <a:pPr lvl="2" eaLnBrk="1" hangingPunct="1"/>
            <a:r>
              <a:rPr lang="zh-CN" altLang="en-US" sz="1800" b="1" dirty="0"/>
              <a:t>想方设法截取或破译口令</a:t>
            </a:r>
          </a:p>
          <a:p>
            <a:pPr lvl="2" eaLnBrk="1" hangingPunct="1"/>
            <a:r>
              <a:rPr lang="zh-CN" altLang="en-US" sz="1800" b="1" dirty="0"/>
              <a:t>专门定做软件破坏系统的保护机制</a:t>
            </a:r>
          </a:p>
          <a:p>
            <a:pPr lvl="2" eaLnBrk="1" hangingPunct="1"/>
            <a:r>
              <a:rPr lang="zh-CN" altLang="en-US" sz="1800" b="1" dirty="0"/>
              <a:t>故意导致系统失败，企图趁恢复之机非法进入</a:t>
            </a:r>
          </a:p>
          <a:p>
            <a:pPr lvl="2" eaLnBrk="1" hangingPunct="1"/>
            <a:r>
              <a:rPr lang="zh-CN" altLang="en-US" sz="1800" b="1" dirty="0"/>
              <a:t>试图通过浏览非保密数据，推导所需信息</a:t>
            </a:r>
          </a:p>
        </p:txBody>
      </p:sp>
    </p:spTree>
    <p:extLst>
      <p:ext uri="{BB962C8B-B14F-4D97-AF65-F5344CB8AC3E}">
        <p14:creationId xmlns:p14="http://schemas.microsoft.com/office/powerpoint/2010/main" val="25625534"/>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5"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系统测试：恢复测试（略讲）</a:t>
            </a:r>
          </a:p>
        </p:txBody>
      </p:sp>
      <p:sp>
        <p:nvSpPr>
          <p:cNvPr id="6"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恢复测试</a:t>
            </a:r>
            <a:r>
              <a:rPr lang="en-US" altLang="zh-CN" dirty="0">
                <a:solidFill>
                  <a:schemeClr val="tx1"/>
                </a:solidFill>
                <a:latin typeface="Times New Roman" panose="02020603050405020304" pitchFamily="18" charset="0"/>
                <a:ea typeface="楷体_GB2312" pitchFamily="49" charset="-122"/>
              </a:rPr>
              <a:t>(Recovery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恢复测试是检验系统从软件或者硬件失败中恢复的能力，即采用各种人工干预方式使软件出错，而不能正常工作，从而检验系统的恢复能力</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恢复性测试的例子</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当供电出现问题时的恢复</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恢复程序的执行</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对选择的文件和数据进行恢复</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恢复处理日志方面的能力</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通过切换到一个并行系统来进行恢复</a:t>
            </a:r>
          </a:p>
        </p:txBody>
      </p:sp>
    </p:spTree>
    <p:extLst>
      <p:ext uri="{BB962C8B-B14F-4D97-AF65-F5344CB8AC3E}">
        <p14:creationId xmlns:p14="http://schemas.microsoft.com/office/powerpoint/2010/main" val="4292563289"/>
      </p:ext>
    </p:extLst>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GUI</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测试（略讲）</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solidFill>
                  <a:schemeClr val="tx1"/>
                </a:solidFill>
                <a:latin typeface="Times New Roman" panose="02020603050405020304" pitchFamily="18" charset="0"/>
                <a:ea typeface="楷体_GB2312" pitchFamily="49" charset="-122"/>
              </a:rPr>
              <a:t>GUI</a:t>
            </a:r>
            <a:r>
              <a:rPr lang="zh-CN" altLang="en-US" dirty="0">
                <a:solidFill>
                  <a:schemeClr val="tx1"/>
                </a:solidFill>
                <a:latin typeface="Times New Roman" panose="02020603050405020304" pitchFamily="18" charset="0"/>
                <a:ea typeface="楷体_GB2312" pitchFamily="49" charset="-122"/>
              </a:rPr>
              <a:t>测试</a:t>
            </a:r>
            <a:r>
              <a:rPr lang="en-US" altLang="zh-CN" dirty="0">
                <a:solidFill>
                  <a:schemeClr val="tx1"/>
                </a:solidFill>
                <a:latin typeface="Times New Roman" panose="02020603050405020304" pitchFamily="18" charset="0"/>
                <a:ea typeface="楷体_GB2312" pitchFamily="49" charset="-122"/>
              </a:rPr>
              <a:t>(Graphic User Interface Testing)</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测试一是检查用户界面实现与设计的符合情况，二是确认用户界面处理的正确性</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测试提倡界面与功能的设计分离，其重点关注在界面层和界面与功能接口层上</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GUI</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自动化测试工具</a:t>
            </a:r>
          </a:p>
          <a:p>
            <a:pPr lvl="2" eaLnBrk="1" hangingPunct="1"/>
            <a:r>
              <a:rPr lang="en-US" altLang="zh-CN" sz="1800" b="1" dirty="0" err="1">
                <a:solidFill>
                  <a:schemeClr val="tx1"/>
                </a:solidFill>
                <a:latin typeface="Times New Roman" panose="02020603050405020304" pitchFamily="18" charset="0"/>
                <a:cs typeface="Times New Roman" panose="02020603050405020304" pitchFamily="18" charset="0"/>
              </a:rPr>
              <a:t>WinRunner</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err="1">
                <a:solidFill>
                  <a:schemeClr val="tx1"/>
                </a:solidFill>
                <a:latin typeface="Times New Roman" panose="02020603050405020304" pitchFamily="18" charset="0"/>
                <a:cs typeface="Times New Roman" panose="02020603050405020304" pitchFamily="18" charset="0"/>
              </a:rPr>
              <a:t>QARun</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err="1">
                <a:solidFill>
                  <a:schemeClr val="tx1"/>
                </a:solidFill>
                <a:latin typeface="Times New Roman" panose="02020603050405020304" pitchFamily="18" charset="0"/>
                <a:cs typeface="Times New Roman" panose="02020603050405020304" pitchFamily="18" charset="0"/>
              </a:rPr>
              <a:t>QARobot</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a:solidFill>
                  <a:schemeClr val="tx1"/>
                </a:solidFill>
                <a:latin typeface="Times New Roman" panose="02020603050405020304" pitchFamily="18" charset="0"/>
                <a:cs typeface="Times New Roman" panose="02020603050405020304" pitchFamily="18" charset="0"/>
              </a:rPr>
              <a:t>Visual Test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常用的测试技术</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等价类划分、边界值分析、基于状态图方法、错误猜测法</a:t>
            </a:r>
          </a:p>
        </p:txBody>
      </p:sp>
    </p:spTree>
    <p:extLst>
      <p:ext uri="{BB962C8B-B14F-4D97-AF65-F5344CB8AC3E}">
        <p14:creationId xmlns:p14="http://schemas.microsoft.com/office/powerpoint/2010/main" val="1488362634"/>
      </p:ext>
    </p:extLst>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系统测试：安装测试（略讲）</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安装测试</a:t>
            </a:r>
            <a:r>
              <a:rPr lang="en-US" altLang="zh-CN" dirty="0">
                <a:solidFill>
                  <a:schemeClr val="tx1"/>
                </a:solidFill>
                <a:latin typeface="Times New Roman" panose="02020603050405020304" pitchFamily="18" charset="0"/>
                <a:ea typeface="楷体_GB2312" pitchFamily="49" charset="-122"/>
              </a:rPr>
              <a:t>(Installation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系统验收之后，需要在目标环境中进行安装，其目的是保证应用程序能够被成功</a:t>
            </a:r>
            <a:r>
              <a:rPr lang="zh-CN" altLang="en-US"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地安装</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安装测试应考虑</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应用程序是否可以成功地安装在以前从未安装过的环境中？</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应用程序是否可以成功地安装在以前已有的环境中？</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配置信息定义正确吗？</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考虑到以前的配置信息吗？</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在线文档安装正确吗？</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安装应用程序是否会影响其他的应用程序吗？</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安装程序是否可以检测到资源的情况并做出适当的反应？</a:t>
            </a:r>
          </a:p>
        </p:txBody>
      </p:sp>
    </p:spTree>
    <p:extLst>
      <p:ext uri="{BB962C8B-B14F-4D97-AF65-F5344CB8AC3E}">
        <p14:creationId xmlns:p14="http://schemas.microsoft.com/office/powerpoint/2010/main" val="1520098302"/>
      </p:ext>
    </p:extLst>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(5)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验收测试（用户测试，本质和确认测试一样）</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验收测试</a:t>
            </a:r>
            <a:r>
              <a:rPr lang="en-US" altLang="zh-CN" dirty="0">
                <a:solidFill>
                  <a:schemeClr val="tx1"/>
                </a:solidFill>
                <a:latin typeface="Times New Roman" panose="02020603050405020304" pitchFamily="18" charset="0"/>
                <a:ea typeface="楷体_GB2312" pitchFamily="49" charset="-122"/>
              </a:rPr>
              <a:t>(Acceptance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验收测试是以用户为主的测试，一般使用用户环境中的实际数据进行测试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在测试过程中，除了考虑软件的功能和性能外，还应对软件的兼容性、可维护性、错误的恢复功能等进行确认</a:t>
            </a:r>
          </a:p>
          <a:p>
            <a:pPr eaLnBrk="1" hangingPunct="1"/>
            <a:r>
              <a:rPr lang="en-US" altLang="zh-CN" dirty="0">
                <a:solidFill>
                  <a:schemeClr val="tx1"/>
                </a:solidFill>
                <a:latin typeface="Times New Roman" panose="02020603050405020304" pitchFamily="18" charset="0"/>
                <a:ea typeface="楷体_GB2312" pitchFamily="49" charset="-122"/>
              </a:rPr>
              <a:t>α</a:t>
            </a:r>
            <a:r>
              <a:rPr lang="zh-CN" altLang="en-US" dirty="0">
                <a:solidFill>
                  <a:schemeClr val="tx1"/>
                </a:solidFill>
                <a:latin typeface="Times New Roman" panose="02020603050405020304" pitchFamily="18" charset="0"/>
                <a:ea typeface="楷体_GB2312" pitchFamily="49" charset="-122"/>
              </a:rPr>
              <a:t>测试与</a:t>
            </a:r>
            <a:r>
              <a:rPr lang="en-US" altLang="zh-CN" dirty="0">
                <a:solidFill>
                  <a:schemeClr val="tx1"/>
                </a:solidFill>
                <a:latin typeface="Times New Roman" panose="02020603050405020304" pitchFamily="18" charset="0"/>
                <a:ea typeface="楷体_GB2312" pitchFamily="49" charset="-122"/>
              </a:rPr>
              <a:t>β</a:t>
            </a:r>
            <a:r>
              <a:rPr lang="zh-CN" altLang="en-US" dirty="0">
                <a:solidFill>
                  <a:schemeClr val="tx1"/>
                </a:solidFill>
                <a:latin typeface="Times New Roman" panose="02020603050405020304" pitchFamily="18" charset="0"/>
                <a:ea typeface="楷体_GB2312" pitchFamily="49" charset="-122"/>
              </a:rPr>
              <a:t>测试</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α</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β</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测试是产品在正式发布前经常进行的两种测试</a:t>
            </a:r>
          </a:p>
          <a:p>
            <a:pPr lvl="2" eaLnBrk="1" hangingPunct="1"/>
            <a:r>
              <a:rPr lang="en-US" altLang="zh-CN" sz="1800" b="1" dirty="0">
                <a:solidFill>
                  <a:schemeClr val="tx1"/>
                </a:solidFill>
                <a:latin typeface="Times New Roman" panose="02020603050405020304" pitchFamily="18" charset="0"/>
                <a:cs typeface="Times New Roman" panose="02020603050405020304" pitchFamily="18" charset="0"/>
              </a:rPr>
              <a:t>α</a:t>
            </a:r>
            <a:r>
              <a:rPr lang="zh-CN" altLang="en-US" sz="1800" b="1" dirty="0">
                <a:solidFill>
                  <a:schemeClr val="tx1"/>
                </a:solidFill>
                <a:latin typeface="Times New Roman" panose="02020603050405020304" pitchFamily="18" charset="0"/>
                <a:cs typeface="Times New Roman" panose="02020603050405020304" pitchFamily="18" charset="0"/>
              </a:rPr>
              <a:t>测试是由用户在开发环境下进行的测试</a:t>
            </a:r>
          </a:p>
          <a:p>
            <a:pPr lvl="2" eaLnBrk="1" hangingPunct="1"/>
            <a:r>
              <a:rPr lang="en-US" altLang="zh-CN" sz="1800" b="1" dirty="0">
                <a:solidFill>
                  <a:schemeClr val="tx1"/>
                </a:solidFill>
                <a:latin typeface="Times New Roman" panose="02020603050405020304" pitchFamily="18" charset="0"/>
                <a:cs typeface="Times New Roman" panose="02020603050405020304" pitchFamily="18" charset="0"/>
              </a:rPr>
              <a:t>β</a:t>
            </a:r>
            <a:r>
              <a:rPr lang="zh-CN" altLang="en-US" sz="1800" b="1" dirty="0">
                <a:solidFill>
                  <a:schemeClr val="tx1"/>
                </a:solidFill>
                <a:latin typeface="Times New Roman" panose="02020603050405020304" pitchFamily="18" charset="0"/>
                <a:cs typeface="Times New Roman" panose="02020603050405020304" pitchFamily="18" charset="0"/>
              </a:rPr>
              <a:t>测试是由软件的多个用户在实际使用环境下进行的测试</a:t>
            </a:r>
          </a:p>
        </p:txBody>
      </p:sp>
    </p:spTree>
    <p:extLst>
      <p:ext uri="{BB962C8B-B14F-4D97-AF65-F5344CB8AC3E}">
        <p14:creationId xmlns:p14="http://schemas.microsoft.com/office/powerpoint/2010/main" val="2466156496"/>
      </p:ext>
    </p:extLst>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(6)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回归测试（记住）</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回归测试</a:t>
            </a:r>
            <a:r>
              <a:rPr lang="en-US" altLang="zh-CN" dirty="0">
                <a:solidFill>
                  <a:schemeClr val="tx1"/>
                </a:solidFill>
                <a:latin typeface="Times New Roman" panose="02020603050405020304" pitchFamily="18" charset="0"/>
                <a:ea typeface="楷体_GB2312" pitchFamily="49" charset="-122"/>
              </a:rPr>
              <a:t>(Regression Testing)</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回归测试是验证对系统的变更有没有影响以前的功能，并且保证当前功能的变更是正确的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回归测试可以发生在软件测试的任何阶段，包括单元测试、集成测试和系统测试，其令人烦恼的原因在于频繁的重复性劳动</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回归测试应考虑的因素</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范围：有选择地执行以前的测试用例</a:t>
            </a:r>
          </a:p>
          <a:p>
            <a:pPr lvl="2" eaLnBrk="1" hangingPunct="1"/>
            <a:r>
              <a:rPr lang="zh-CN" altLang="en-US" sz="1800" b="1" dirty="0">
                <a:solidFill>
                  <a:schemeClr val="tx1"/>
                </a:solidFill>
                <a:latin typeface="Times New Roman" panose="02020603050405020304" pitchFamily="18" charset="0"/>
                <a:cs typeface="Times New Roman" panose="02020603050405020304" pitchFamily="18" charset="0"/>
              </a:rPr>
              <a:t>自动化：测试程序的自动执行和自动配置、测试用例的管理和自动输入、测试结果的自动采集和比较、测试结论的自动输出</a:t>
            </a:r>
          </a:p>
        </p:txBody>
      </p:sp>
    </p:spTree>
    <p:extLst>
      <p:ext uri="{BB962C8B-B14F-4D97-AF65-F5344CB8AC3E}">
        <p14:creationId xmlns:p14="http://schemas.microsoft.com/office/powerpoint/2010/main" val="2522001030"/>
      </p:ext>
    </p:extLst>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3. </a:t>
            </a:r>
            <a:r>
              <a:rPr lang="zh-CN" altLang="en-US" sz="2000" b="1" dirty="0">
                <a:solidFill>
                  <a:srgbClr val="0000FF"/>
                </a:solidFill>
                <a:cs typeface="Times New Roman" panose="02020603050405020304" pitchFamily="18" charset="0"/>
              </a:rPr>
              <a:t>测试方法分类</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典型的软件测试技术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黑盒测试：又称“</a:t>
            </a:r>
            <a:r>
              <a:rPr lang="zh-CN" altLang="en-US" dirty="0">
                <a:solidFill>
                  <a:srgbClr val="C00000"/>
                </a:solidFill>
                <a:latin typeface="Times New Roman" panose="02020603050405020304" pitchFamily="18" charset="0"/>
                <a:ea typeface="楷体_GB2312" pitchFamily="49" charset="-122"/>
              </a:rPr>
              <a:t>功能测试</a:t>
            </a:r>
            <a:r>
              <a:rPr lang="zh-CN" altLang="en-US" dirty="0">
                <a:solidFill>
                  <a:schemeClr val="tx1"/>
                </a:solidFill>
                <a:latin typeface="Times New Roman" panose="02020603050405020304" pitchFamily="18" charset="0"/>
                <a:ea typeface="楷体_GB2312" pitchFamily="49" charset="-122"/>
              </a:rPr>
              <a:t>”或“</a:t>
            </a:r>
            <a:r>
              <a:rPr lang="zh-CN" altLang="en-US" dirty="0">
                <a:solidFill>
                  <a:srgbClr val="C00000"/>
                </a:solidFill>
                <a:latin typeface="Times New Roman" panose="02020603050405020304" pitchFamily="18" charset="0"/>
                <a:ea typeface="楷体_GB2312" pitchFamily="49" charset="-122"/>
              </a:rPr>
              <a:t>数据驱动测试</a:t>
            </a:r>
            <a:r>
              <a:rPr lang="zh-CN" altLang="en-US" dirty="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它将测试对象看做一个黑盒子，测试人员完全不考虑程序内部的逻辑结构和内部特性，只依据程序的需求规格说明书，检查程序的功能是否符合它的功能说明</a:t>
            </a:r>
          </a:p>
          <a:p>
            <a:pPr eaLnBrk="1" hangingPunct="1"/>
            <a:r>
              <a:rPr lang="zh-CN" altLang="en-US" dirty="0">
                <a:solidFill>
                  <a:schemeClr val="tx1"/>
                </a:solidFill>
                <a:latin typeface="Times New Roman" panose="02020603050405020304" pitchFamily="18" charset="0"/>
                <a:ea typeface="楷体_GB2312" pitchFamily="49" charset="-122"/>
              </a:rPr>
              <a:t>白盒测试：又称“</a:t>
            </a:r>
            <a:r>
              <a:rPr lang="zh-CN" altLang="en-US" dirty="0">
                <a:solidFill>
                  <a:srgbClr val="C00000"/>
                </a:solidFill>
                <a:latin typeface="Times New Roman" panose="02020603050405020304" pitchFamily="18" charset="0"/>
                <a:ea typeface="楷体_GB2312" pitchFamily="49" charset="-122"/>
              </a:rPr>
              <a:t>结构测试</a:t>
            </a:r>
            <a:r>
              <a:rPr lang="zh-CN" altLang="en-US" dirty="0">
                <a:solidFill>
                  <a:schemeClr val="tx1"/>
                </a:solidFill>
                <a:latin typeface="Times New Roman" panose="02020603050405020304" pitchFamily="18" charset="0"/>
                <a:ea typeface="楷体_GB2312" pitchFamily="49" charset="-122"/>
              </a:rPr>
              <a:t>”或“</a:t>
            </a:r>
            <a:r>
              <a:rPr lang="zh-CN" altLang="en-US" dirty="0">
                <a:solidFill>
                  <a:srgbClr val="C00000"/>
                </a:solidFill>
                <a:latin typeface="Times New Roman" panose="02020603050405020304" pitchFamily="18" charset="0"/>
                <a:ea typeface="楷体_GB2312" pitchFamily="49" charset="-122"/>
              </a:rPr>
              <a:t>逻辑驱动测试</a:t>
            </a:r>
            <a:r>
              <a:rPr lang="zh-CN" altLang="en-US" dirty="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它把测试对象看做一个透明的盒子，它允许测试人员利用程序内部的逻辑结构及有关信息，设计或选择测试用例，对程序所有逻辑路径进行测试</a:t>
            </a:r>
          </a:p>
          <a:p>
            <a:pPr lvl="1" eaLnBrk="1" hangingPunct="1"/>
            <a:endParaRPr lang="en-US" altLang="zh-CN" dirty="0">
              <a:solidFill>
                <a:srgbClr val="FF0000"/>
              </a:solidFill>
              <a:latin typeface="Times New Roman" panose="02020603050405020304" pitchFamily="18" charset="0"/>
              <a:ea typeface="楷体_GB2312" pitchFamily="49" charset="-122"/>
            </a:endParaRPr>
          </a:p>
        </p:txBody>
      </p:sp>
      <p:grpSp>
        <p:nvGrpSpPr>
          <p:cNvPr id="5" name="Group 4"/>
          <p:cNvGrpSpPr>
            <a:grpSpLocks/>
          </p:cNvGrpSpPr>
          <p:nvPr/>
        </p:nvGrpSpPr>
        <p:grpSpPr bwMode="auto">
          <a:xfrm>
            <a:off x="1042987" y="4581525"/>
            <a:ext cx="2870956" cy="1500188"/>
            <a:chOff x="2369" y="2795"/>
            <a:chExt cx="1145" cy="453"/>
          </a:xfrm>
        </p:grpSpPr>
        <p:sp>
          <p:nvSpPr>
            <p:cNvPr id="6" name="Rectangle 5"/>
            <p:cNvSpPr>
              <a:spLocks noChangeArrowheads="1"/>
            </p:cNvSpPr>
            <p:nvPr/>
          </p:nvSpPr>
          <p:spPr bwMode="auto">
            <a:xfrm>
              <a:off x="2835" y="2795"/>
              <a:ext cx="272" cy="4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cs typeface="Times New Roman" panose="02020603050405020304" pitchFamily="18" charset="0"/>
                </a:rPr>
                <a:t>P</a:t>
              </a:r>
            </a:p>
          </p:txBody>
        </p:sp>
        <p:sp>
          <p:nvSpPr>
            <p:cNvPr id="7" name="Line 6"/>
            <p:cNvSpPr>
              <a:spLocks noChangeShapeType="1"/>
            </p:cNvSpPr>
            <p:nvPr/>
          </p:nvSpPr>
          <p:spPr bwMode="auto">
            <a:xfrm>
              <a:off x="2563" y="2931"/>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9" name="Line 7"/>
            <p:cNvSpPr>
              <a:spLocks noChangeShapeType="1"/>
            </p:cNvSpPr>
            <p:nvPr/>
          </p:nvSpPr>
          <p:spPr bwMode="auto">
            <a:xfrm>
              <a:off x="2563" y="311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0" name="Line 8"/>
            <p:cNvSpPr>
              <a:spLocks noChangeShapeType="1"/>
            </p:cNvSpPr>
            <p:nvPr/>
          </p:nvSpPr>
          <p:spPr bwMode="auto">
            <a:xfrm>
              <a:off x="3107" y="3021"/>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1" name="Text Box 9"/>
            <p:cNvSpPr txBox="1">
              <a:spLocks noChangeArrowheads="1"/>
            </p:cNvSpPr>
            <p:nvPr/>
          </p:nvSpPr>
          <p:spPr bwMode="auto">
            <a:xfrm>
              <a:off x="2369" y="2818"/>
              <a:ext cx="140"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X</a:t>
              </a:r>
            </a:p>
          </p:txBody>
        </p:sp>
        <p:sp>
          <p:nvSpPr>
            <p:cNvPr id="12" name="Text Box 10"/>
            <p:cNvSpPr txBox="1">
              <a:spLocks noChangeArrowheads="1"/>
            </p:cNvSpPr>
            <p:nvPr/>
          </p:nvSpPr>
          <p:spPr bwMode="auto">
            <a:xfrm>
              <a:off x="2381" y="3021"/>
              <a:ext cx="140"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Y</a:t>
              </a:r>
            </a:p>
          </p:txBody>
        </p:sp>
        <p:sp>
          <p:nvSpPr>
            <p:cNvPr id="13" name="Text Box 11"/>
            <p:cNvSpPr txBox="1">
              <a:spLocks noChangeArrowheads="1"/>
            </p:cNvSpPr>
            <p:nvPr/>
          </p:nvSpPr>
          <p:spPr bwMode="auto">
            <a:xfrm>
              <a:off x="3379" y="2913"/>
              <a:ext cx="135"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Z</a:t>
              </a:r>
            </a:p>
          </p:txBody>
        </p:sp>
      </p:grpSp>
      <p:pic>
        <p:nvPicPr>
          <p:cNvPr id="14"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l="1893" t="5664" r="3765" b="2786"/>
          <a:stretch/>
        </p:blipFill>
        <p:spPr bwMode="auto">
          <a:xfrm>
            <a:off x="4788024" y="4149080"/>
            <a:ext cx="360040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5143321"/>
      </p:ext>
    </p:extLst>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C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边界值方法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1041702838"/>
      </p:ext>
    </p:extLst>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chemeClr val="tx1"/>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4.1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黑盒测试概述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边界值方法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1654665549"/>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3528"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来理解测试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考虑一个程序行为全域，给定一段程序及其规格说明</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是所描述的行为</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集合</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是用程序实现的行为</a:t>
            </a:r>
          </a:p>
          <a:p>
            <a:pPr lvl="1" eaLnBrk="1" hangingPunct="1"/>
            <a:endParaRPr lang="zh-CN" altLang="en-US" dirty="0"/>
          </a:p>
          <a:p>
            <a:pPr eaLnBrk="1" hangingPunct="1"/>
            <a:endParaRPr lang="en-US" altLang="zh-CN" dirty="0"/>
          </a:p>
        </p:txBody>
      </p:sp>
      <p:grpSp>
        <p:nvGrpSpPr>
          <p:cNvPr id="5" name="Group 4"/>
          <p:cNvGrpSpPr>
            <a:grpSpLocks/>
          </p:cNvGrpSpPr>
          <p:nvPr/>
        </p:nvGrpSpPr>
        <p:grpSpPr bwMode="auto">
          <a:xfrm>
            <a:off x="898525" y="3068960"/>
            <a:ext cx="7704138" cy="2665413"/>
            <a:chOff x="884" y="2341"/>
            <a:chExt cx="3810" cy="1679"/>
          </a:xfrm>
        </p:grpSpPr>
        <p:sp>
          <p:nvSpPr>
            <p:cNvPr id="6" name="Rectangle 5"/>
            <p:cNvSpPr>
              <a:spLocks noChangeArrowheads="1"/>
            </p:cNvSpPr>
            <p:nvPr/>
          </p:nvSpPr>
          <p:spPr bwMode="auto">
            <a:xfrm>
              <a:off x="884" y="2341"/>
              <a:ext cx="3810" cy="1679"/>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6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6"/>
            <p:cNvSpPr txBox="1">
              <a:spLocks noChangeArrowheads="1"/>
            </p:cNvSpPr>
            <p:nvPr/>
          </p:nvSpPr>
          <p:spPr bwMode="auto">
            <a:xfrm>
              <a:off x="2165" y="2382"/>
              <a:ext cx="941" cy="252"/>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程序行为</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全域</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grpSp>
      <p:sp>
        <p:nvSpPr>
          <p:cNvPr id="9" name="Oval 7"/>
          <p:cNvSpPr>
            <a:spLocks noChangeArrowheads="1"/>
          </p:cNvSpPr>
          <p:nvPr/>
        </p:nvSpPr>
        <p:spPr bwMode="auto">
          <a:xfrm>
            <a:off x="2698750" y="3861123"/>
            <a:ext cx="2016125" cy="1655762"/>
          </a:xfrm>
          <a:prstGeom prst="ellipse">
            <a:avLst/>
          </a:prstGeom>
          <a:solidFill>
            <a:srgbClr val="FF3300">
              <a:alpha val="59999"/>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S</a:t>
            </a:r>
          </a:p>
        </p:txBody>
      </p:sp>
      <p:sp>
        <p:nvSpPr>
          <p:cNvPr id="10" name="Oval 8"/>
          <p:cNvSpPr>
            <a:spLocks noChangeArrowheads="1"/>
          </p:cNvSpPr>
          <p:nvPr/>
        </p:nvSpPr>
        <p:spPr bwMode="auto">
          <a:xfrm>
            <a:off x="3854115" y="3861123"/>
            <a:ext cx="2016125" cy="1655762"/>
          </a:xfrm>
          <a:prstGeom prst="ellipse">
            <a:avLst/>
          </a:prstGeom>
          <a:solidFill>
            <a:schemeClr val="bg1">
              <a:alpha val="65097"/>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latin typeface="Times New Roman" panose="02020603050405020304" pitchFamily="18" charset="0"/>
                <a:ea typeface="楷体" panose="02010609060101010101" pitchFamily="49" charset="-122"/>
                <a:cs typeface="Times New Roman" panose="02020603050405020304" pitchFamily="18" charset="0"/>
              </a:rPr>
              <a:t>P</a:t>
            </a:r>
          </a:p>
        </p:txBody>
      </p:sp>
      <p:sp>
        <p:nvSpPr>
          <p:cNvPr id="11" name="Text Box 9"/>
          <p:cNvSpPr txBox="1">
            <a:spLocks noChangeArrowheads="1"/>
          </p:cNvSpPr>
          <p:nvPr/>
        </p:nvSpPr>
        <p:spPr bwMode="auto">
          <a:xfrm>
            <a:off x="1114425" y="4003998"/>
            <a:ext cx="18859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规格说明</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预期的</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2" name="Text Box 10"/>
          <p:cNvSpPr txBox="1">
            <a:spLocks noChangeArrowheads="1"/>
          </p:cNvSpPr>
          <p:nvPr/>
        </p:nvSpPr>
        <p:spPr bwMode="auto">
          <a:xfrm>
            <a:off x="5435600" y="3932560"/>
            <a:ext cx="302418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观察的</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3" name="AutoShape 11"/>
          <p:cNvSpPr>
            <a:spLocks noChangeArrowheads="1"/>
          </p:cNvSpPr>
          <p:nvPr/>
        </p:nvSpPr>
        <p:spPr bwMode="auto">
          <a:xfrm>
            <a:off x="5867400" y="3140398"/>
            <a:ext cx="2952750" cy="504825"/>
          </a:xfrm>
          <a:prstGeom prst="wedgeRoundRectCallout">
            <a:avLst>
              <a:gd name="adj1" fmla="val -100593"/>
              <a:gd name="adj2" fmla="val 239620"/>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正确的部分</a:t>
            </a:r>
          </a:p>
        </p:txBody>
      </p:sp>
      <p:sp>
        <p:nvSpPr>
          <p:cNvPr id="14" name="AutoShape 12"/>
          <p:cNvSpPr>
            <a:spLocks noChangeArrowheads="1"/>
          </p:cNvSpPr>
          <p:nvPr/>
        </p:nvSpPr>
        <p:spPr bwMode="auto">
          <a:xfrm>
            <a:off x="322263" y="4940623"/>
            <a:ext cx="2305050" cy="1079500"/>
          </a:xfrm>
          <a:prstGeom prst="wedgeRoundRectCallout">
            <a:avLst>
              <a:gd name="adj1" fmla="val 85880"/>
              <a:gd name="adj2" fmla="val -69560"/>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被程序遗漏的</a:t>
            </a:r>
          </a:p>
          <a:p>
            <a:pPr algn="ct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部分：遗漏缺陷</a:t>
            </a:r>
          </a:p>
          <a:p>
            <a:pPr algn="ctr" eaLnBrk="1" hangingPunct="1"/>
            <a:endParaRPr lang="en-US" altLang="zh-CN" sz="16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AutoShape 13"/>
          <p:cNvSpPr>
            <a:spLocks noChangeArrowheads="1"/>
          </p:cNvSpPr>
          <p:nvPr/>
        </p:nvSpPr>
        <p:spPr bwMode="auto">
          <a:xfrm>
            <a:off x="5867400" y="4940623"/>
            <a:ext cx="2881313" cy="1008062"/>
          </a:xfrm>
          <a:prstGeom prst="wedgeRoundRectCallout">
            <a:avLst>
              <a:gd name="adj1" fmla="val -64657"/>
              <a:gd name="adj2" fmla="val -72361"/>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此部分程序没有被</a:t>
            </a:r>
          </a:p>
          <a:p>
            <a:pP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描述过：过错缺陷</a:t>
            </a:r>
            <a:endParaRPr lang="zh-CN" altLang="en-US" sz="1900" b="1">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8498857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黑盒测试的定义</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chemeClr val="tx1"/>
                </a:solidFill>
                <a:latin typeface="Times New Roman" panose="02020603050405020304" pitchFamily="18" charset="0"/>
                <a:ea typeface="楷体_GB2312" pitchFamily="49" charset="-122"/>
              </a:rPr>
              <a:t>黑盒测试</a:t>
            </a:r>
            <a:r>
              <a:rPr lang="en-US" altLang="zh-CN" dirty="0">
                <a:solidFill>
                  <a:schemeClr val="tx1"/>
                </a:solidFill>
                <a:latin typeface="Times New Roman" panose="02020603050405020304" pitchFamily="18" charset="0"/>
                <a:ea typeface="楷体_GB2312" pitchFamily="49" charset="-122"/>
              </a:rPr>
              <a:t>(black-box testing)</a:t>
            </a:r>
            <a:r>
              <a:rPr lang="zh-CN" altLang="en-US" dirty="0">
                <a:solidFill>
                  <a:schemeClr val="tx1"/>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又称“</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功能测试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数据驱动测试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基于规格说明书的测试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”，是一种从用户观点出发的测试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将测试对象看做一个黑盒子，测试人员完全不考虑程序内部的逻辑结构和内部特性，只依据程序的需求规格说明书，检查程序的功能是否符合它的功能说明</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通常在软件接口处进行</a:t>
            </a:r>
          </a:p>
        </p:txBody>
      </p:sp>
      <p:sp>
        <p:nvSpPr>
          <p:cNvPr id="5" name="AutoShape 4"/>
          <p:cNvSpPr>
            <a:spLocks noChangeArrowheads="1"/>
          </p:cNvSpPr>
          <p:nvPr/>
        </p:nvSpPr>
        <p:spPr bwMode="auto">
          <a:xfrm flipH="1">
            <a:off x="3694907" y="4293096"/>
            <a:ext cx="1328737" cy="1255712"/>
          </a:xfrm>
          <a:prstGeom prst="cube">
            <a:avLst>
              <a:gd name="adj" fmla="val 21934"/>
            </a:avLst>
          </a:prstGeom>
          <a:solidFill>
            <a:srgbClr val="000000"/>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Times New Roman" panose="02020603050405020304" pitchFamily="18" charset="0"/>
                <a:ea typeface="黑体" panose="02010609060101010101" pitchFamily="49" charset="-122"/>
                <a:cs typeface="Times New Roman" panose="02020603050405020304" pitchFamily="18" charset="0"/>
              </a:rPr>
              <a:t>软件</a:t>
            </a:r>
          </a:p>
        </p:txBody>
      </p:sp>
      <p:sp>
        <p:nvSpPr>
          <p:cNvPr id="6" name="AutoShape 5"/>
          <p:cNvSpPr>
            <a:spLocks noChangeArrowheads="1"/>
          </p:cNvSpPr>
          <p:nvPr/>
        </p:nvSpPr>
        <p:spPr bwMode="auto">
          <a:xfrm rot="16200000">
            <a:off x="3288507" y="4647108"/>
            <a:ext cx="238125" cy="549275"/>
          </a:xfrm>
          <a:prstGeom prst="downArrow">
            <a:avLst>
              <a:gd name="adj1" fmla="val 50000"/>
              <a:gd name="adj2" fmla="val 57667"/>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7" name="AutoShape 6"/>
          <p:cNvSpPr>
            <a:spLocks noChangeArrowheads="1"/>
          </p:cNvSpPr>
          <p:nvPr/>
        </p:nvSpPr>
        <p:spPr bwMode="auto">
          <a:xfrm rot="16200000">
            <a:off x="5255420" y="4647108"/>
            <a:ext cx="190500" cy="549275"/>
          </a:xfrm>
          <a:prstGeom prst="downArrow">
            <a:avLst>
              <a:gd name="adj1" fmla="val 50000"/>
              <a:gd name="adj2" fmla="val 72083"/>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9" name="Rectangle 7"/>
          <p:cNvSpPr>
            <a:spLocks noChangeArrowheads="1"/>
          </p:cNvSpPr>
          <p:nvPr/>
        </p:nvSpPr>
        <p:spPr bwMode="auto">
          <a:xfrm>
            <a:off x="2267744" y="4647108"/>
            <a:ext cx="760413"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cs typeface="Times New Roman" panose="02020603050405020304" pitchFamily="18" charset="0"/>
              </a:rPr>
              <a:t>Input</a:t>
            </a:r>
          </a:p>
        </p:txBody>
      </p:sp>
      <p:sp>
        <p:nvSpPr>
          <p:cNvPr id="10" name="Rectangle 8"/>
          <p:cNvSpPr>
            <a:spLocks noChangeArrowheads="1"/>
          </p:cNvSpPr>
          <p:nvPr/>
        </p:nvSpPr>
        <p:spPr bwMode="auto">
          <a:xfrm>
            <a:off x="5725319" y="4647108"/>
            <a:ext cx="7588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Output</a:t>
            </a:r>
          </a:p>
        </p:txBody>
      </p:sp>
      <p:sp>
        <p:nvSpPr>
          <p:cNvPr id="11" name="Rectangle 9"/>
          <p:cNvSpPr>
            <a:spLocks noChangeArrowheads="1"/>
          </p:cNvSpPr>
          <p:nvPr/>
        </p:nvSpPr>
        <p:spPr bwMode="auto">
          <a:xfrm>
            <a:off x="395288" y="5765194"/>
            <a:ext cx="8208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C00000"/>
                </a:solidFill>
                <a:latin typeface="Book Antiqua" panose="02040602050305030304" pitchFamily="18" charset="0"/>
                <a:ea typeface="楷体_GB2312" pitchFamily="49" charset="-122"/>
              </a:rPr>
              <a:t>原理：</a:t>
            </a:r>
            <a:r>
              <a:rPr lang="zh-CN" altLang="en-US" sz="2000" b="1" dirty="0">
                <a:latin typeface="楷体" panose="02010609060101010101" pitchFamily="49" charset="-122"/>
                <a:ea typeface="楷体" panose="02010609060101010101" pitchFamily="49" charset="-122"/>
              </a:rPr>
              <a:t>任何程序都可以看作是将输入定义域取值映射到输出值域的函数</a:t>
            </a:r>
          </a:p>
        </p:txBody>
      </p:sp>
    </p:spTree>
    <p:extLst>
      <p:ext uri="{BB962C8B-B14F-4D97-AF65-F5344CB8AC3E}">
        <p14:creationId xmlns:p14="http://schemas.microsoft.com/office/powerpoint/2010/main" val="10249430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黑盒测试能发现的错误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是否有不正确或遗漏的功能？</a:t>
            </a:r>
          </a:p>
          <a:p>
            <a:pPr eaLnBrk="1" hangingPunct="1"/>
            <a:r>
              <a:rPr lang="zh-CN" altLang="en-US"/>
              <a:t>在接口上，输入能否被正确的接受？</a:t>
            </a:r>
          </a:p>
          <a:p>
            <a:pPr eaLnBrk="1" hangingPunct="1"/>
            <a:r>
              <a:rPr lang="zh-CN" altLang="en-US"/>
              <a:t>能否输出正确的结果？</a:t>
            </a:r>
          </a:p>
          <a:p>
            <a:pPr eaLnBrk="1" hangingPunct="1"/>
            <a:r>
              <a:rPr lang="zh-CN" altLang="en-US"/>
              <a:t>是否有数据结构错误或外部信息？ </a:t>
            </a:r>
          </a:p>
          <a:p>
            <a:pPr eaLnBrk="1" hangingPunct="1"/>
            <a:r>
              <a:rPr lang="zh-CN" altLang="en-US"/>
              <a:t>数据文件访问错误？</a:t>
            </a:r>
          </a:p>
          <a:p>
            <a:pPr eaLnBrk="1" hangingPunct="1"/>
            <a:r>
              <a:rPr lang="zh-CN" altLang="en-US"/>
              <a:t>性能上是否能够满足要求？</a:t>
            </a:r>
          </a:p>
          <a:p>
            <a:pPr eaLnBrk="1" hangingPunct="1"/>
            <a:r>
              <a:rPr lang="zh-CN" altLang="en-US"/>
              <a:t>是否有初始化或终止性错误</a:t>
            </a:r>
            <a:r>
              <a:rPr lang="en-US" altLang="zh-CN"/>
              <a:t>?</a:t>
            </a:r>
          </a:p>
          <a:p>
            <a:pPr eaLnBrk="1" hangingPunct="1"/>
            <a:endParaRPr lang="en-US" altLang="zh-CN"/>
          </a:p>
        </p:txBody>
      </p:sp>
    </p:spTree>
    <p:extLst>
      <p:ext uri="{BB962C8B-B14F-4D97-AF65-F5344CB8AC3E}">
        <p14:creationId xmlns:p14="http://schemas.microsoft.com/office/powerpoint/2010/main" val="1121842845"/>
      </p:ext>
    </p:extLst>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黑盒测试中的“穷举”</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用黑盒测试发现程序中的错误，必须在所有可能的输入条件和输出条件中确定测试数据，来检查程序是否都能产生正确的输出，但这是不可能的</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因为穷举测试数量太大，无法完成！！</a:t>
            </a:r>
          </a:p>
          <a:p>
            <a:pPr eaLnBrk="1" hangingPunct="1"/>
            <a:r>
              <a:rPr lang="zh-CN" altLang="en-US" dirty="0"/>
              <a:t>举例：程序</a:t>
            </a:r>
            <a:r>
              <a:rPr lang="en-US" altLang="zh-CN" dirty="0"/>
              <a:t>P</a:t>
            </a:r>
            <a:r>
              <a:rPr lang="zh-CN" altLang="en-US" dirty="0"/>
              <a:t>输入整数</a:t>
            </a:r>
            <a:r>
              <a:rPr lang="en-US" altLang="zh-CN" dirty="0"/>
              <a:t>X</a:t>
            </a:r>
            <a:r>
              <a:rPr lang="zh-CN" altLang="en-US" dirty="0"/>
              <a:t>和</a:t>
            </a:r>
            <a:r>
              <a:rPr lang="en-US" altLang="zh-CN" dirty="0"/>
              <a:t>Y</a:t>
            </a:r>
            <a:r>
              <a:rPr lang="zh-CN" altLang="en-US" dirty="0"/>
              <a:t>，输出</a:t>
            </a:r>
            <a:r>
              <a:rPr lang="en-US" altLang="zh-CN" dirty="0"/>
              <a:t>Z</a:t>
            </a:r>
            <a:r>
              <a:rPr lang="zh-CN" altLang="en-US" dirty="0"/>
              <a:t>，在字长为</a:t>
            </a:r>
            <a:r>
              <a:rPr lang="en-US" altLang="zh-CN" dirty="0"/>
              <a:t>32</a:t>
            </a:r>
            <a:r>
              <a:rPr lang="zh-CN" altLang="en-US" dirty="0"/>
              <a:t>位的计算机上运行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可能采用的测试数据组：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b="1"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b="1"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b="1"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64</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如果测试一组数据需要</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毫秒，一年工作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365×24</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小时，完成所有测试需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亿年</a:t>
            </a:r>
          </a:p>
          <a:p>
            <a:pPr lvl="1" eaLnBrk="1" hangingPunct="1"/>
            <a:endParaRPr lang="zh-CN" altLang="en-US" dirty="0"/>
          </a:p>
          <a:p>
            <a:pPr lvl="1" eaLnBrk="1" hangingPunct="1"/>
            <a:endParaRPr lang="zh-CN" altLang="en-US" dirty="0"/>
          </a:p>
          <a:p>
            <a:pPr eaLnBrk="1" hangingPunct="1"/>
            <a:r>
              <a:rPr lang="zh-CN" altLang="en-US" dirty="0">
                <a:solidFill>
                  <a:srgbClr val="C00000"/>
                </a:solidFill>
                <a:latin typeface="Times New Roman" panose="02020603050405020304" pitchFamily="18" charset="0"/>
                <a:ea typeface="楷体_GB2312" pitchFamily="49" charset="-122"/>
              </a:rPr>
              <a:t>因此，测试人员只能在大量可能的数据中，选取其中一部分作为测试用例</a:t>
            </a:r>
          </a:p>
        </p:txBody>
      </p:sp>
      <p:grpSp>
        <p:nvGrpSpPr>
          <p:cNvPr id="5" name="Group 4"/>
          <p:cNvGrpSpPr>
            <a:grpSpLocks/>
          </p:cNvGrpSpPr>
          <p:nvPr/>
        </p:nvGrpSpPr>
        <p:grpSpPr bwMode="auto">
          <a:xfrm>
            <a:off x="3559027" y="4365104"/>
            <a:ext cx="2597149" cy="1004888"/>
            <a:chOff x="2323" y="3566"/>
            <a:chExt cx="1161" cy="453"/>
          </a:xfrm>
        </p:grpSpPr>
        <p:sp>
          <p:nvSpPr>
            <p:cNvPr id="6" name="Rectangle 5"/>
            <p:cNvSpPr>
              <a:spLocks noChangeArrowheads="1"/>
            </p:cNvSpPr>
            <p:nvPr/>
          </p:nvSpPr>
          <p:spPr bwMode="auto">
            <a:xfrm>
              <a:off x="2789" y="3566"/>
              <a:ext cx="272" cy="4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P</a:t>
              </a:r>
            </a:p>
          </p:txBody>
        </p:sp>
        <p:sp>
          <p:nvSpPr>
            <p:cNvPr id="7" name="Line 6"/>
            <p:cNvSpPr>
              <a:spLocks noChangeShapeType="1"/>
            </p:cNvSpPr>
            <p:nvPr/>
          </p:nvSpPr>
          <p:spPr bwMode="auto">
            <a:xfrm>
              <a:off x="2517" y="370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9" name="Line 7"/>
            <p:cNvSpPr>
              <a:spLocks noChangeShapeType="1"/>
            </p:cNvSpPr>
            <p:nvPr/>
          </p:nvSpPr>
          <p:spPr bwMode="auto">
            <a:xfrm>
              <a:off x="2517" y="3883"/>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0" name="Line 8"/>
            <p:cNvSpPr>
              <a:spLocks noChangeShapeType="1"/>
            </p:cNvSpPr>
            <p:nvPr/>
          </p:nvSpPr>
          <p:spPr bwMode="auto">
            <a:xfrm>
              <a:off x="3061" y="379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1" name="Text Box 9"/>
            <p:cNvSpPr txBox="1">
              <a:spLocks noChangeArrowheads="1"/>
            </p:cNvSpPr>
            <p:nvPr/>
          </p:nvSpPr>
          <p:spPr bwMode="auto">
            <a:xfrm>
              <a:off x="2323" y="3619"/>
              <a:ext cx="157"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X</a:t>
              </a:r>
            </a:p>
          </p:txBody>
        </p:sp>
        <p:sp>
          <p:nvSpPr>
            <p:cNvPr id="12" name="Text Box 10"/>
            <p:cNvSpPr txBox="1">
              <a:spLocks noChangeArrowheads="1"/>
            </p:cNvSpPr>
            <p:nvPr/>
          </p:nvSpPr>
          <p:spPr bwMode="auto">
            <a:xfrm>
              <a:off x="2335" y="3822"/>
              <a:ext cx="157"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Y</a:t>
              </a:r>
            </a:p>
          </p:txBody>
        </p:sp>
        <p:sp>
          <p:nvSpPr>
            <p:cNvPr id="13" name="Text Box 11"/>
            <p:cNvSpPr txBox="1">
              <a:spLocks noChangeArrowheads="1"/>
            </p:cNvSpPr>
            <p:nvPr/>
          </p:nvSpPr>
          <p:spPr bwMode="auto">
            <a:xfrm>
              <a:off x="3333" y="3714"/>
              <a:ext cx="151"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Z</a:t>
              </a:r>
            </a:p>
          </p:txBody>
        </p:sp>
      </p:grpSp>
    </p:spTree>
    <p:extLst>
      <p:ext uri="{BB962C8B-B14F-4D97-AF65-F5344CB8AC3E}">
        <p14:creationId xmlns:p14="http://schemas.microsoft.com/office/powerpoint/2010/main" val="3768216977"/>
      </p:ext>
    </p:extLst>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黑盒测试的实施过程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0"/>
              </a:spcBef>
              <a:spcAft>
                <a:spcPts val="400"/>
              </a:spcAft>
            </a:pPr>
            <a:r>
              <a:rPr lang="zh-CN" altLang="en-US" dirty="0"/>
              <a:t>测试计划阶段</a:t>
            </a:r>
          </a:p>
          <a:p>
            <a:pPr eaLnBrk="1" hangingPunct="1">
              <a:spcBef>
                <a:spcPts val="0"/>
              </a:spcBef>
              <a:spcAft>
                <a:spcPts val="400"/>
              </a:spcAft>
            </a:pPr>
            <a:r>
              <a:rPr lang="zh-CN" altLang="en-US" dirty="0"/>
              <a:t>测试设计阶段</a:t>
            </a:r>
          </a:p>
          <a:p>
            <a:pPr lvl="1" eaLnBrk="1" hangingPunct="1">
              <a:spcBef>
                <a:spcPts val="0"/>
              </a:spcBef>
              <a:spcAft>
                <a:spcPts val="4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依据程序需求规格说明书或用户手册，按照一定规范化的方法进行软件功能划分和设计测试用例</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spcAft>
                <a:spcPts val="4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输入数据和期望输出均从需求规格中导出</a:t>
            </a:r>
          </a:p>
          <a:p>
            <a:pPr eaLnBrk="1" hangingPunct="1">
              <a:spcBef>
                <a:spcPts val="0"/>
              </a:spcBef>
              <a:spcAft>
                <a:spcPts val="400"/>
              </a:spcAft>
            </a:pPr>
            <a:r>
              <a:rPr lang="zh-CN" altLang="en-US" dirty="0"/>
              <a:t>测试执行阶段</a:t>
            </a:r>
          </a:p>
          <a:p>
            <a:pPr lvl="1" eaLnBrk="1" hangingPunct="1">
              <a:spcBef>
                <a:spcPts val="0"/>
              </a:spcBef>
              <a:spcAft>
                <a:spcPts val="4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按照设计的测试用例执行测试</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spcBef>
                <a:spcPts val="0"/>
              </a:spcBef>
              <a:spcAft>
                <a:spcPts val="400"/>
              </a:spcAft>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自由测试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作为测试用例测试的补充</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ts val="0"/>
              </a:spcBef>
              <a:spcAft>
                <a:spcPts val="400"/>
              </a:spcAft>
            </a:pPr>
            <a:r>
              <a:rPr lang="zh-CN" altLang="en-US" dirty="0"/>
              <a:t>测试总结阶段</a:t>
            </a:r>
          </a:p>
          <a:p>
            <a:pPr eaLnBrk="1" hangingPunct="1"/>
            <a:endParaRPr lang="en-US" altLang="zh-CN" dirty="0"/>
          </a:p>
        </p:txBody>
      </p:sp>
      <p:sp>
        <p:nvSpPr>
          <p:cNvPr id="5" name="AutoShape 4"/>
          <p:cNvSpPr>
            <a:spLocks noChangeArrowheads="1"/>
          </p:cNvSpPr>
          <p:nvPr/>
        </p:nvSpPr>
        <p:spPr bwMode="auto">
          <a:xfrm>
            <a:off x="1474415" y="4940449"/>
            <a:ext cx="1441450" cy="936625"/>
          </a:xfrm>
          <a:prstGeom prst="flowChartMultidocumen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需求说明</a:t>
            </a:r>
          </a:p>
          <a:p>
            <a:pPr algn="ctr" eaLnBrk="1" hangingPunct="1"/>
            <a:r>
              <a:rPr lang="en-US" altLang="zh-CN" b="1">
                <a:latin typeface="Times New Roman" panose="02020603050405020304" pitchFamily="18" charset="0"/>
                <a:cs typeface="Times New Roman" panose="02020603050405020304" pitchFamily="18" charset="0"/>
              </a:rPr>
              <a:t>(SRS)</a:t>
            </a:r>
          </a:p>
        </p:txBody>
      </p:sp>
      <p:sp>
        <p:nvSpPr>
          <p:cNvPr id="6" name="Oval 5"/>
          <p:cNvSpPr>
            <a:spLocks noChangeArrowheads="1"/>
          </p:cNvSpPr>
          <p:nvPr/>
        </p:nvSpPr>
        <p:spPr bwMode="auto">
          <a:xfrm>
            <a:off x="3995365" y="494044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7" name="Oval 6"/>
          <p:cNvSpPr>
            <a:spLocks noChangeArrowheads="1"/>
          </p:cNvSpPr>
          <p:nvPr/>
        </p:nvSpPr>
        <p:spPr bwMode="auto">
          <a:xfrm>
            <a:off x="4546227" y="494044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9" name="Oval 7"/>
          <p:cNvSpPr>
            <a:spLocks noChangeArrowheads="1"/>
          </p:cNvSpPr>
          <p:nvPr/>
        </p:nvSpPr>
        <p:spPr bwMode="auto">
          <a:xfrm>
            <a:off x="5098677" y="494044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0" name="Oval 8"/>
          <p:cNvSpPr>
            <a:spLocks noChangeArrowheads="1"/>
          </p:cNvSpPr>
          <p:nvPr/>
        </p:nvSpPr>
        <p:spPr bwMode="auto">
          <a:xfrm>
            <a:off x="5651127" y="494044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1" name="Oval 9"/>
          <p:cNvSpPr>
            <a:spLocks noChangeArrowheads="1"/>
          </p:cNvSpPr>
          <p:nvPr/>
        </p:nvSpPr>
        <p:spPr bwMode="auto">
          <a:xfrm>
            <a:off x="5651127" y="5264299"/>
            <a:ext cx="431800" cy="288925"/>
          </a:xfrm>
          <a:prstGeom prst="ellipse">
            <a:avLst/>
          </a:prstGeom>
          <a:solidFill>
            <a:srgbClr val="C0C0C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2" name="AutoShape 10"/>
          <p:cNvSpPr>
            <a:spLocks noChangeArrowheads="1"/>
          </p:cNvSpPr>
          <p:nvPr/>
        </p:nvSpPr>
        <p:spPr bwMode="auto">
          <a:xfrm>
            <a:off x="4211265" y="5732611"/>
            <a:ext cx="1800225" cy="576263"/>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被测程序</a:t>
            </a:r>
          </a:p>
        </p:txBody>
      </p:sp>
      <p:sp>
        <p:nvSpPr>
          <p:cNvPr id="13" name="AutoShape 11"/>
          <p:cNvSpPr>
            <a:spLocks noChangeArrowheads="1"/>
          </p:cNvSpPr>
          <p:nvPr/>
        </p:nvSpPr>
        <p:spPr bwMode="auto">
          <a:xfrm>
            <a:off x="7090990" y="5516711"/>
            <a:ext cx="1441450" cy="936625"/>
          </a:xfrm>
          <a:prstGeom prst="flowChartMultidocumen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测试结果</a:t>
            </a:r>
          </a:p>
        </p:txBody>
      </p:sp>
      <p:sp>
        <p:nvSpPr>
          <p:cNvPr id="14" name="Line 12"/>
          <p:cNvSpPr>
            <a:spLocks noChangeShapeType="1"/>
          </p:cNvSpPr>
          <p:nvPr/>
        </p:nvSpPr>
        <p:spPr bwMode="auto">
          <a:xfrm>
            <a:off x="3058740" y="5300811"/>
            <a:ext cx="8651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5" name="Text Box 13"/>
          <p:cNvSpPr txBox="1">
            <a:spLocks noChangeArrowheads="1"/>
          </p:cNvSpPr>
          <p:nvPr/>
        </p:nvSpPr>
        <p:spPr bwMode="auto">
          <a:xfrm>
            <a:off x="3182565" y="4802336"/>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产生</a:t>
            </a:r>
          </a:p>
        </p:txBody>
      </p:sp>
      <p:sp>
        <p:nvSpPr>
          <p:cNvPr id="16" name="Text Box 14"/>
          <p:cNvSpPr txBox="1">
            <a:spLocks noChangeArrowheads="1"/>
          </p:cNvSpPr>
          <p:nvPr/>
        </p:nvSpPr>
        <p:spPr bwMode="auto">
          <a:xfrm>
            <a:off x="4787527" y="4508649"/>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测试用例</a:t>
            </a:r>
          </a:p>
        </p:txBody>
      </p:sp>
      <p:sp>
        <p:nvSpPr>
          <p:cNvPr id="17" name="Line 15"/>
          <p:cNvSpPr>
            <a:spLocks noChangeShapeType="1"/>
          </p:cNvSpPr>
          <p:nvPr/>
        </p:nvSpPr>
        <p:spPr bwMode="auto">
          <a:xfrm>
            <a:off x="6082927" y="6021536"/>
            <a:ext cx="8651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8" name="Text Box 16"/>
          <p:cNvSpPr txBox="1">
            <a:spLocks noChangeArrowheads="1"/>
          </p:cNvSpPr>
          <p:nvPr/>
        </p:nvSpPr>
        <p:spPr bwMode="auto">
          <a:xfrm>
            <a:off x="6227390" y="5589736"/>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输出</a:t>
            </a:r>
          </a:p>
        </p:txBody>
      </p:sp>
    </p:spTree>
    <p:extLst>
      <p:ext uri="{BB962C8B-B14F-4D97-AF65-F5344CB8AC3E}">
        <p14:creationId xmlns:p14="http://schemas.microsoft.com/office/powerpoint/2010/main" val="585774726"/>
      </p:ext>
    </p:extLst>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黑盒测试的</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p>
        </p:txBody>
      </p:sp>
      <p:sp>
        <p:nvSpPr>
          <p:cNvPr id="4" name="Rectangle 3"/>
          <p:cNvSpPr>
            <a:spLocks noChangeArrowheads="1"/>
          </p:cNvSpPr>
          <p:nvPr/>
        </p:nvSpPr>
        <p:spPr bwMode="auto">
          <a:xfrm>
            <a:off x="2411760" y="1916832"/>
            <a:ext cx="3888432"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楷体" panose="02010609060101010101" pitchFamily="49" charset="-122"/>
              <a:ea typeface="楷体" panose="02010609060101010101" pitchFamily="49" charset="-122"/>
              <a:cs typeface="Times New Roman" panose="02020603050405020304" pitchFamily="18" charset="0"/>
            </a:endParaRPr>
          </a:p>
        </p:txBody>
      </p:sp>
      <p:sp>
        <p:nvSpPr>
          <p:cNvPr id="5" name="Oval 4"/>
          <p:cNvSpPr>
            <a:spLocks noChangeArrowheads="1"/>
          </p:cNvSpPr>
          <p:nvPr/>
        </p:nvSpPr>
        <p:spPr bwMode="auto">
          <a:xfrm>
            <a:off x="3346450" y="2636987"/>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cs typeface="Times New Roman" panose="02020603050405020304" pitchFamily="18" charset="0"/>
            </a:endParaRPr>
          </a:p>
        </p:txBody>
      </p:sp>
      <p:sp>
        <p:nvSpPr>
          <p:cNvPr id="6" name="Oval 5"/>
          <p:cNvSpPr>
            <a:spLocks noChangeArrowheads="1"/>
          </p:cNvSpPr>
          <p:nvPr/>
        </p:nvSpPr>
        <p:spPr bwMode="auto">
          <a:xfrm>
            <a:off x="4138613" y="2636987"/>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cs typeface="Times New Roman" panose="02020603050405020304" pitchFamily="18" charset="0"/>
            </a:endParaRPr>
          </a:p>
        </p:txBody>
      </p:sp>
      <p:sp>
        <p:nvSpPr>
          <p:cNvPr id="7" name="Text Box 6"/>
          <p:cNvSpPr txBox="1">
            <a:spLocks noChangeArrowheads="1"/>
          </p:cNvSpPr>
          <p:nvPr/>
        </p:nvSpPr>
        <p:spPr bwMode="auto">
          <a:xfrm>
            <a:off x="2907813" y="2203599"/>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 panose="02010609060101010101" pitchFamily="49" charset="-122"/>
                <a:ea typeface="楷体" panose="02010609060101010101" pitchFamily="49" charset="-122"/>
                <a:cs typeface="Times New Roman" panose="02020603050405020304" pitchFamily="18" charset="0"/>
              </a:rPr>
              <a:t>规格说明</a:t>
            </a:r>
          </a:p>
        </p:txBody>
      </p:sp>
      <p:sp>
        <p:nvSpPr>
          <p:cNvPr id="9" name="Text Box 7"/>
          <p:cNvSpPr txBox="1">
            <a:spLocks noChangeArrowheads="1"/>
          </p:cNvSpPr>
          <p:nvPr/>
        </p:nvSpPr>
        <p:spPr bwMode="auto">
          <a:xfrm>
            <a:off x="5076825" y="2203599"/>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 panose="02010609060101010101" pitchFamily="49" charset="-122"/>
                <a:ea typeface="楷体" panose="02010609060101010101" pitchFamily="49" charset="-122"/>
                <a:cs typeface="Times New Roman" panose="02020603050405020304" pitchFamily="18" charset="0"/>
              </a:rPr>
              <a:t>程序</a:t>
            </a:r>
          </a:p>
        </p:txBody>
      </p:sp>
      <p:grpSp>
        <p:nvGrpSpPr>
          <p:cNvPr id="10" name="Group 8"/>
          <p:cNvGrpSpPr>
            <a:grpSpLocks/>
          </p:cNvGrpSpPr>
          <p:nvPr/>
        </p:nvGrpSpPr>
        <p:grpSpPr bwMode="auto">
          <a:xfrm>
            <a:off x="3411539" y="2952899"/>
            <a:ext cx="1217613" cy="1414463"/>
            <a:chOff x="2149" y="2132"/>
            <a:chExt cx="767" cy="891"/>
          </a:xfrm>
        </p:grpSpPr>
        <p:sp>
          <p:nvSpPr>
            <p:cNvPr id="11" name="Oval 9"/>
            <p:cNvSpPr>
              <a:spLocks noChangeArrowheads="1"/>
            </p:cNvSpPr>
            <p:nvPr/>
          </p:nvSpPr>
          <p:spPr bwMode="auto">
            <a:xfrm>
              <a:off x="2237" y="2132"/>
              <a:ext cx="590" cy="589"/>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cs typeface="Times New Roman" panose="02020603050405020304" pitchFamily="18" charset="0"/>
              </a:endParaRPr>
            </a:p>
          </p:txBody>
        </p:sp>
        <p:sp>
          <p:nvSpPr>
            <p:cNvPr id="12" name="Rectangle 10"/>
            <p:cNvSpPr>
              <a:spLocks noChangeArrowheads="1"/>
            </p:cNvSpPr>
            <p:nvPr/>
          </p:nvSpPr>
          <p:spPr bwMode="auto">
            <a:xfrm>
              <a:off x="2149" y="2771"/>
              <a:ext cx="7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楷体" panose="02010609060101010101" pitchFamily="49" charset="-122"/>
                  <a:ea typeface="楷体" panose="02010609060101010101" pitchFamily="49" charset="-122"/>
                  <a:cs typeface="Times New Roman" panose="02020603050405020304" pitchFamily="18" charset="0"/>
                </a:rPr>
                <a:t>测试用例</a:t>
              </a:r>
            </a:p>
          </p:txBody>
        </p:sp>
      </p:grpSp>
      <p:sp>
        <p:nvSpPr>
          <p:cNvPr id="13" name="Rectangle 11"/>
          <p:cNvSpPr>
            <a:spLocks noChangeArrowheads="1"/>
          </p:cNvSpPr>
          <p:nvPr/>
        </p:nvSpPr>
        <p:spPr bwMode="auto">
          <a:xfrm>
            <a:off x="2041525" y="5007124"/>
            <a:ext cx="5134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mn-ea"/>
                <a:ea typeface="+mn-ea"/>
                <a:cs typeface="Times New Roman" panose="02020603050405020304" pitchFamily="18" charset="0"/>
              </a:rPr>
              <a:t>注意：</a:t>
            </a:r>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覆盖区域只能在规格说明部分</a:t>
            </a:r>
          </a:p>
        </p:txBody>
      </p:sp>
    </p:spTree>
    <p:extLst>
      <p:ext uri="{BB962C8B-B14F-4D97-AF65-F5344CB8AC3E}">
        <p14:creationId xmlns:p14="http://schemas.microsoft.com/office/powerpoint/2010/main" val="367394788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黑盒测试的</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p>
        </p:txBody>
      </p:sp>
      <p:sp>
        <p:nvSpPr>
          <p:cNvPr id="4" name="Rectangle 3"/>
          <p:cNvSpPr>
            <a:spLocks noChangeArrowheads="1"/>
          </p:cNvSpPr>
          <p:nvPr/>
        </p:nvSpPr>
        <p:spPr bwMode="auto">
          <a:xfrm>
            <a:off x="1042988" y="1916832"/>
            <a:ext cx="3025775"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Oval 4"/>
          <p:cNvSpPr>
            <a:spLocks noChangeArrowheads="1"/>
          </p:cNvSpPr>
          <p:nvPr/>
        </p:nvSpPr>
        <p:spPr bwMode="auto">
          <a:xfrm>
            <a:off x="1546225" y="2708995"/>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Oval 5"/>
          <p:cNvSpPr>
            <a:spLocks noChangeArrowheads="1"/>
          </p:cNvSpPr>
          <p:nvPr/>
        </p:nvSpPr>
        <p:spPr bwMode="auto">
          <a:xfrm>
            <a:off x="2338388" y="2708995"/>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6"/>
          <p:cNvSpPr txBox="1">
            <a:spLocks noChangeArrowheads="1"/>
          </p:cNvSpPr>
          <p:nvPr/>
        </p:nvSpPr>
        <p:spPr bwMode="auto">
          <a:xfrm>
            <a:off x="1107588" y="2275607"/>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规格说明</a:t>
            </a:r>
          </a:p>
        </p:txBody>
      </p:sp>
      <p:sp>
        <p:nvSpPr>
          <p:cNvPr id="9" name="Text Box 7"/>
          <p:cNvSpPr txBox="1">
            <a:spLocks noChangeArrowheads="1"/>
          </p:cNvSpPr>
          <p:nvPr/>
        </p:nvSpPr>
        <p:spPr bwMode="auto">
          <a:xfrm>
            <a:off x="3276600" y="2275607"/>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a:t>
            </a:r>
          </a:p>
        </p:txBody>
      </p:sp>
      <p:grpSp>
        <p:nvGrpSpPr>
          <p:cNvPr id="10" name="Group 8"/>
          <p:cNvGrpSpPr>
            <a:grpSpLocks/>
          </p:cNvGrpSpPr>
          <p:nvPr/>
        </p:nvGrpSpPr>
        <p:grpSpPr bwMode="auto">
          <a:xfrm>
            <a:off x="1546224" y="3024907"/>
            <a:ext cx="1346199" cy="1443038"/>
            <a:chOff x="2108" y="2132"/>
            <a:chExt cx="848" cy="909"/>
          </a:xfrm>
        </p:grpSpPr>
        <p:sp>
          <p:nvSpPr>
            <p:cNvPr id="11" name="Oval 9"/>
            <p:cNvSpPr>
              <a:spLocks noChangeArrowheads="1"/>
            </p:cNvSpPr>
            <p:nvPr/>
          </p:nvSpPr>
          <p:spPr bwMode="auto">
            <a:xfrm>
              <a:off x="2237" y="2132"/>
              <a:ext cx="590" cy="589"/>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Rectangle 10"/>
            <p:cNvSpPr>
              <a:spLocks noChangeArrowheads="1"/>
            </p:cNvSpPr>
            <p:nvPr/>
          </p:nvSpPr>
          <p:spPr bwMode="auto">
            <a:xfrm>
              <a:off x="2108" y="2789"/>
              <a:ext cx="8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测试用例</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1</a:t>
              </a:r>
            </a:p>
          </p:txBody>
        </p:sp>
      </p:grpSp>
      <p:sp>
        <p:nvSpPr>
          <p:cNvPr id="13" name="Rectangle 11"/>
          <p:cNvSpPr>
            <a:spLocks noChangeArrowheads="1"/>
          </p:cNvSpPr>
          <p:nvPr/>
        </p:nvSpPr>
        <p:spPr bwMode="auto">
          <a:xfrm>
            <a:off x="5075238" y="1920007"/>
            <a:ext cx="3025775" cy="2663825"/>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zh-CN"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Oval 12"/>
          <p:cNvSpPr>
            <a:spLocks noChangeArrowheads="1"/>
          </p:cNvSpPr>
          <p:nvPr/>
        </p:nvSpPr>
        <p:spPr bwMode="auto">
          <a:xfrm>
            <a:off x="5578475" y="2712170"/>
            <a:ext cx="1296988" cy="1295400"/>
          </a:xfrm>
          <a:prstGeom prst="ellipse">
            <a:avLst/>
          </a:prstGeom>
          <a:solidFill>
            <a:schemeClr val="bg1">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Oval 13"/>
          <p:cNvSpPr>
            <a:spLocks noChangeArrowheads="1"/>
          </p:cNvSpPr>
          <p:nvPr/>
        </p:nvSpPr>
        <p:spPr bwMode="auto">
          <a:xfrm>
            <a:off x="6370638" y="2712170"/>
            <a:ext cx="1296987" cy="1295400"/>
          </a:xfrm>
          <a:prstGeom prst="ellipse">
            <a:avLst/>
          </a:prstGeom>
          <a:solidFill>
            <a:schemeClr val="hlink">
              <a:alpha val="50195"/>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Text Box 14"/>
          <p:cNvSpPr txBox="1">
            <a:spLocks noChangeArrowheads="1"/>
          </p:cNvSpPr>
          <p:nvPr/>
        </p:nvSpPr>
        <p:spPr bwMode="auto">
          <a:xfrm>
            <a:off x="5139838" y="227878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规格说明</a:t>
            </a:r>
          </a:p>
        </p:txBody>
      </p:sp>
      <p:sp>
        <p:nvSpPr>
          <p:cNvPr id="17" name="Text Box 15"/>
          <p:cNvSpPr txBox="1">
            <a:spLocks noChangeArrowheads="1"/>
          </p:cNvSpPr>
          <p:nvPr/>
        </p:nvSpPr>
        <p:spPr bwMode="auto">
          <a:xfrm>
            <a:off x="7308850" y="2278782"/>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a:t>
            </a:r>
          </a:p>
        </p:txBody>
      </p:sp>
      <p:sp>
        <p:nvSpPr>
          <p:cNvPr id="18" name="Oval 16"/>
          <p:cNvSpPr>
            <a:spLocks noChangeArrowheads="1"/>
          </p:cNvSpPr>
          <p:nvPr/>
        </p:nvSpPr>
        <p:spPr bwMode="auto">
          <a:xfrm>
            <a:off x="5937250" y="3312245"/>
            <a:ext cx="646113" cy="657225"/>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Rectangle 17"/>
          <p:cNvSpPr>
            <a:spLocks noChangeArrowheads="1"/>
          </p:cNvSpPr>
          <p:nvPr/>
        </p:nvSpPr>
        <p:spPr bwMode="auto">
          <a:xfrm>
            <a:off x="5593281" y="4055195"/>
            <a:ext cx="1337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测试用例</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2</a:t>
            </a:r>
          </a:p>
        </p:txBody>
      </p:sp>
      <p:sp>
        <p:nvSpPr>
          <p:cNvPr id="20" name="Rectangle 18"/>
          <p:cNvSpPr>
            <a:spLocks noChangeArrowheads="1"/>
          </p:cNvSpPr>
          <p:nvPr/>
        </p:nvSpPr>
        <p:spPr bwMode="auto">
          <a:xfrm>
            <a:off x="639763" y="5445125"/>
            <a:ext cx="82285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设计良好的测试用例，使之尽可能完全覆盖软件的规格说明</a:t>
            </a:r>
          </a:p>
        </p:txBody>
      </p:sp>
      <p:sp>
        <p:nvSpPr>
          <p:cNvPr id="21" name="Oval 19"/>
          <p:cNvSpPr>
            <a:spLocks noChangeArrowheads="1"/>
          </p:cNvSpPr>
          <p:nvPr/>
        </p:nvSpPr>
        <p:spPr bwMode="auto">
          <a:xfrm>
            <a:off x="5651500" y="2953470"/>
            <a:ext cx="431800" cy="441325"/>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Oval 20"/>
          <p:cNvSpPr>
            <a:spLocks noChangeArrowheads="1"/>
          </p:cNvSpPr>
          <p:nvPr/>
        </p:nvSpPr>
        <p:spPr bwMode="auto">
          <a:xfrm>
            <a:off x="6156325" y="2880445"/>
            <a:ext cx="647700" cy="647700"/>
          </a:xfrm>
          <a:prstGeom prst="ellipse">
            <a:avLst/>
          </a:prstGeom>
          <a:solidFill>
            <a:srgbClr val="FF0000">
              <a:alpha val="50195"/>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Rectangle 21"/>
          <p:cNvSpPr>
            <a:spLocks noChangeArrowheads="1"/>
          </p:cNvSpPr>
          <p:nvPr/>
        </p:nvSpPr>
        <p:spPr bwMode="auto">
          <a:xfrm>
            <a:off x="636588" y="4941888"/>
            <a:ext cx="66816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C00000"/>
                </a:solidFill>
                <a:latin typeface="楷体" panose="02010609060101010101" pitchFamily="49" charset="-122"/>
                <a:ea typeface="楷体" panose="02010609060101010101" pitchFamily="49" charset="-122"/>
                <a:cs typeface="Times New Roman" panose="02020603050405020304" pitchFamily="18" charset="0"/>
              </a:rPr>
              <a:t>测试用例所覆盖的规格说明范围越大，就越优良</a:t>
            </a:r>
          </a:p>
        </p:txBody>
      </p:sp>
    </p:spTree>
    <p:extLst>
      <p:ext uri="{BB962C8B-B14F-4D97-AF65-F5344CB8AC3E}">
        <p14:creationId xmlns:p14="http://schemas.microsoft.com/office/powerpoint/2010/main" val="119825356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4.1 </a:t>
            </a:r>
            <a:r>
              <a:rPr lang="zh-CN" altLang="en-US" sz="2000" b="1" dirty="0">
                <a:solidFill>
                  <a:srgbClr val="0000FF"/>
                </a:solidFill>
                <a:cs typeface="Times New Roman" panose="02020603050405020304" pitchFamily="18" charset="0"/>
              </a:rPr>
              <a:t>黑盒测试概述</a:t>
            </a: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测试用例的设计技术 </a:t>
            </a:r>
            <a:endPar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latin typeface="Times New Roman" panose="02020603050405020304" pitchFamily="18" charset="0"/>
                <a:ea typeface="楷体_GB2312" pitchFamily="49" charset="-122"/>
              </a:rPr>
              <a:t>等价类划分</a:t>
            </a:r>
          </a:p>
          <a:p>
            <a:pPr eaLnBrk="1" hangingPunct="1"/>
            <a:r>
              <a:rPr lang="zh-CN" altLang="en-US" dirty="0">
                <a:solidFill>
                  <a:srgbClr val="C00000"/>
                </a:solidFill>
                <a:latin typeface="Times New Roman" panose="02020603050405020304" pitchFamily="18" charset="0"/>
                <a:ea typeface="楷体_GB2312" pitchFamily="49" charset="-122"/>
              </a:rPr>
              <a:t>边界值分析</a:t>
            </a:r>
          </a:p>
          <a:p>
            <a:pPr eaLnBrk="1" hangingPunct="1"/>
            <a:r>
              <a:rPr lang="zh-CN" altLang="en-US" dirty="0"/>
              <a:t>错误推测法</a:t>
            </a:r>
          </a:p>
          <a:p>
            <a:pPr eaLnBrk="1" hangingPunct="1"/>
            <a:r>
              <a:rPr lang="zh-CN" altLang="en-US" dirty="0"/>
              <a:t>因果图法</a:t>
            </a:r>
          </a:p>
          <a:p>
            <a:pPr eaLnBrk="1" hangingPunct="1"/>
            <a:r>
              <a:rPr lang="zh-CN" altLang="en-US" dirty="0"/>
              <a:t>随机测试</a:t>
            </a:r>
          </a:p>
          <a:p>
            <a:pPr eaLnBrk="1" hangingPunct="1"/>
            <a:r>
              <a:rPr lang="zh-CN" altLang="en-US" dirty="0"/>
              <a:t>决策树方法</a:t>
            </a:r>
          </a:p>
          <a:p>
            <a:pPr eaLnBrk="1" hangingPunct="1"/>
            <a:r>
              <a:rPr lang="zh-CN" altLang="en-US" dirty="0"/>
              <a:t>判定表驱动分析方法</a:t>
            </a:r>
          </a:p>
          <a:p>
            <a:pPr eaLnBrk="1" hangingPunct="1"/>
            <a:r>
              <a:rPr lang="zh-CN" altLang="en-US" dirty="0"/>
              <a:t>正交实验设计方法</a:t>
            </a:r>
          </a:p>
          <a:p>
            <a:pPr eaLnBrk="1" hangingPunct="1"/>
            <a:r>
              <a:rPr lang="zh-CN" altLang="en-US" dirty="0"/>
              <a:t>功能图分析方法</a:t>
            </a:r>
          </a:p>
        </p:txBody>
      </p:sp>
    </p:spTree>
    <p:extLst>
      <p:ext uri="{BB962C8B-B14F-4D97-AF65-F5344CB8AC3E}">
        <p14:creationId xmlns:p14="http://schemas.microsoft.com/office/powerpoint/2010/main" val="3309060006"/>
      </p:ext>
    </p:extLst>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4.1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黑盒测试概述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边界值方法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1697430694"/>
      </p:ext>
    </p:extLst>
  </p:cSld>
  <p:clrMapOvr>
    <a:masterClrMapping/>
  </p:clrMapOvr>
  <p:transition spd="med">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等价类划分</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(Equivalence partitioning) </a:t>
            </a:r>
          </a:p>
          <a:p>
            <a:pPr eaLnBrk="1" hangingPunct="1"/>
            <a:endPar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 name="Oval 3"/>
          <p:cNvSpPr>
            <a:spLocks noChangeArrowheads="1"/>
          </p:cNvSpPr>
          <p:nvPr/>
        </p:nvSpPr>
        <p:spPr bwMode="auto">
          <a:xfrm>
            <a:off x="755650" y="2852738"/>
            <a:ext cx="7632700" cy="2232025"/>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5" name="AutoShape 4"/>
          <p:cNvSpPr>
            <a:spLocks noChangeArrowheads="1"/>
          </p:cNvSpPr>
          <p:nvPr/>
        </p:nvSpPr>
        <p:spPr bwMode="auto">
          <a:xfrm>
            <a:off x="1690688" y="3128963"/>
            <a:ext cx="1008062" cy="1655762"/>
          </a:xfrm>
          <a:prstGeom prst="can">
            <a:avLst>
              <a:gd name="adj" fmla="val 41063"/>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6" name="AutoShape 5"/>
          <p:cNvSpPr>
            <a:spLocks noChangeArrowheads="1"/>
          </p:cNvSpPr>
          <p:nvPr/>
        </p:nvSpPr>
        <p:spPr bwMode="auto">
          <a:xfrm>
            <a:off x="3275013" y="3128963"/>
            <a:ext cx="1008062" cy="1655762"/>
          </a:xfrm>
          <a:prstGeom prst="can">
            <a:avLst>
              <a:gd name="adj" fmla="val 41063"/>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7" name="AutoShape 6"/>
          <p:cNvSpPr>
            <a:spLocks noChangeArrowheads="1"/>
          </p:cNvSpPr>
          <p:nvPr/>
        </p:nvSpPr>
        <p:spPr bwMode="auto">
          <a:xfrm>
            <a:off x="4859338" y="3128963"/>
            <a:ext cx="1008062" cy="1655762"/>
          </a:xfrm>
          <a:prstGeom prst="can">
            <a:avLst>
              <a:gd name="adj" fmla="val 41063"/>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9" name="AutoShape 7"/>
          <p:cNvSpPr>
            <a:spLocks noChangeArrowheads="1"/>
          </p:cNvSpPr>
          <p:nvPr/>
        </p:nvSpPr>
        <p:spPr bwMode="auto">
          <a:xfrm>
            <a:off x="6443663" y="3128963"/>
            <a:ext cx="1008062" cy="1655762"/>
          </a:xfrm>
          <a:prstGeom prst="can">
            <a:avLst>
              <a:gd name="adj" fmla="val 41063"/>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0" name="Oval 8"/>
          <p:cNvSpPr>
            <a:spLocks noChangeArrowheads="1"/>
          </p:cNvSpPr>
          <p:nvPr/>
        </p:nvSpPr>
        <p:spPr bwMode="auto">
          <a:xfrm>
            <a:off x="1979613" y="3644900"/>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1" name="Oval 9"/>
          <p:cNvSpPr>
            <a:spLocks noChangeArrowheads="1"/>
          </p:cNvSpPr>
          <p:nvPr/>
        </p:nvSpPr>
        <p:spPr bwMode="auto">
          <a:xfrm>
            <a:off x="2266950" y="4005263"/>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2" name="Oval 10"/>
          <p:cNvSpPr>
            <a:spLocks noChangeArrowheads="1"/>
          </p:cNvSpPr>
          <p:nvPr/>
        </p:nvSpPr>
        <p:spPr bwMode="auto">
          <a:xfrm>
            <a:off x="1906588" y="4364038"/>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3" name="Oval 11"/>
          <p:cNvSpPr>
            <a:spLocks noChangeArrowheads="1"/>
          </p:cNvSpPr>
          <p:nvPr/>
        </p:nvSpPr>
        <p:spPr bwMode="auto">
          <a:xfrm>
            <a:off x="3563938" y="3644900"/>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4" name="Oval 12"/>
          <p:cNvSpPr>
            <a:spLocks noChangeArrowheads="1"/>
          </p:cNvSpPr>
          <p:nvPr/>
        </p:nvSpPr>
        <p:spPr bwMode="auto">
          <a:xfrm>
            <a:off x="3851275" y="4005263"/>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5" name="Oval 13"/>
          <p:cNvSpPr>
            <a:spLocks noChangeArrowheads="1"/>
          </p:cNvSpPr>
          <p:nvPr/>
        </p:nvSpPr>
        <p:spPr bwMode="auto">
          <a:xfrm>
            <a:off x="3490913" y="4364038"/>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6" name="Oval 14"/>
          <p:cNvSpPr>
            <a:spLocks noChangeArrowheads="1"/>
          </p:cNvSpPr>
          <p:nvPr/>
        </p:nvSpPr>
        <p:spPr bwMode="auto">
          <a:xfrm>
            <a:off x="5114925" y="3644900"/>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7" name="Oval 15"/>
          <p:cNvSpPr>
            <a:spLocks noChangeArrowheads="1"/>
          </p:cNvSpPr>
          <p:nvPr/>
        </p:nvSpPr>
        <p:spPr bwMode="auto">
          <a:xfrm>
            <a:off x="5402263" y="4005263"/>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8" name="Oval 16"/>
          <p:cNvSpPr>
            <a:spLocks noChangeArrowheads="1"/>
          </p:cNvSpPr>
          <p:nvPr/>
        </p:nvSpPr>
        <p:spPr bwMode="auto">
          <a:xfrm>
            <a:off x="5041900" y="4364038"/>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9" name="Oval 17"/>
          <p:cNvSpPr>
            <a:spLocks noChangeArrowheads="1"/>
          </p:cNvSpPr>
          <p:nvPr/>
        </p:nvSpPr>
        <p:spPr bwMode="auto">
          <a:xfrm>
            <a:off x="6732588" y="3644900"/>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20" name="Oval 18"/>
          <p:cNvSpPr>
            <a:spLocks noChangeArrowheads="1"/>
          </p:cNvSpPr>
          <p:nvPr/>
        </p:nvSpPr>
        <p:spPr bwMode="auto">
          <a:xfrm>
            <a:off x="7019925" y="4005263"/>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21" name="Oval 19"/>
          <p:cNvSpPr>
            <a:spLocks noChangeArrowheads="1"/>
          </p:cNvSpPr>
          <p:nvPr/>
        </p:nvSpPr>
        <p:spPr bwMode="auto">
          <a:xfrm>
            <a:off x="6659563" y="4364038"/>
            <a:ext cx="323850" cy="2889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22" name="Text Box 20"/>
          <p:cNvSpPr txBox="1">
            <a:spLocks noChangeArrowheads="1"/>
          </p:cNvSpPr>
          <p:nvPr/>
        </p:nvSpPr>
        <p:spPr bwMode="auto">
          <a:xfrm>
            <a:off x="7143750" y="2714625"/>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楷体" panose="02010609060101010101" pitchFamily="49" charset="-122"/>
                <a:ea typeface="楷体" panose="02010609060101010101" pitchFamily="49" charset="-122"/>
              </a:rPr>
              <a:t>规格说明</a:t>
            </a:r>
          </a:p>
        </p:txBody>
      </p:sp>
      <p:sp>
        <p:nvSpPr>
          <p:cNvPr id="23" name="Text Box 21"/>
          <p:cNvSpPr txBox="1">
            <a:spLocks noChangeArrowheads="1"/>
          </p:cNvSpPr>
          <p:nvPr/>
        </p:nvSpPr>
        <p:spPr bwMode="auto">
          <a:xfrm>
            <a:off x="4165600" y="2814638"/>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楷体" panose="02010609060101010101" pitchFamily="49" charset="-122"/>
                <a:ea typeface="楷体" panose="02010609060101010101" pitchFamily="49" charset="-122"/>
              </a:rPr>
              <a:t>等价类</a:t>
            </a:r>
          </a:p>
        </p:txBody>
      </p:sp>
      <p:sp>
        <p:nvSpPr>
          <p:cNvPr id="24" name="Text Box 22"/>
          <p:cNvSpPr txBox="1">
            <a:spLocks noChangeArrowheads="1"/>
          </p:cNvSpPr>
          <p:nvPr/>
        </p:nvSpPr>
        <p:spPr bwMode="auto">
          <a:xfrm>
            <a:off x="4067175" y="4652963"/>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楷体" panose="02010609060101010101" pitchFamily="49" charset="-122"/>
                <a:ea typeface="楷体" panose="02010609060101010101" pitchFamily="49" charset="-122"/>
              </a:rPr>
              <a:t>测试用例</a:t>
            </a:r>
          </a:p>
        </p:txBody>
      </p:sp>
      <p:sp>
        <p:nvSpPr>
          <p:cNvPr id="25" name="Line 23"/>
          <p:cNvSpPr>
            <a:spLocks noChangeShapeType="1"/>
          </p:cNvSpPr>
          <p:nvPr/>
        </p:nvSpPr>
        <p:spPr bwMode="auto">
          <a:xfrm>
            <a:off x="4140200" y="4292600"/>
            <a:ext cx="287338" cy="433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endParaRPr>
          </a:p>
        </p:txBody>
      </p:sp>
      <p:sp>
        <p:nvSpPr>
          <p:cNvPr id="26" name="Line 24"/>
          <p:cNvSpPr>
            <a:spLocks noChangeShapeType="1"/>
          </p:cNvSpPr>
          <p:nvPr/>
        </p:nvSpPr>
        <p:spPr bwMode="auto">
          <a:xfrm flipH="1">
            <a:off x="4716463" y="3933825"/>
            <a:ext cx="431800"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endParaRPr>
          </a:p>
        </p:txBody>
      </p:sp>
      <p:sp>
        <p:nvSpPr>
          <p:cNvPr id="27" name="Line 25"/>
          <p:cNvSpPr>
            <a:spLocks noChangeShapeType="1"/>
          </p:cNvSpPr>
          <p:nvPr/>
        </p:nvSpPr>
        <p:spPr bwMode="auto">
          <a:xfrm flipH="1">
            <a:off x="3779838" y="3068638"/>
            <a:ext cx="4318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endParaRPr>
          </a:p>
        </p:txBody>
      </p:sp>
      <p:sp>
        <p:nvSpPr>
          <p:cNvPr id="28" name="Line 26"/>
          <p:cNvSpPr>
            <a:spLocks noChangeShapeType="1"/>
          </p:cNvSpPr>
          <p:nvPr/>
        </p:nvSpPr>
        <p:spPr bwMode="auto">
          <a:xfrm>
            <a:off x="4957763" y="3068638"/>
            <a:ext cx="4318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楷体" panose="02010609060101010101" pitchFamily="49" charset="-122"/>
              <a:ea typeface="楷体" panose="02010609060101010101" pitchFamily="49" charset="-122"/>
            </a:endParaRPr>
          </a:p>
        </p:txBody>
      </p:sp>
      <p:sp>
        <p:nvSpPr>
          <p:cNvPr id="29" name="Rectangle 27"/>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latin typeface="Times New Roman" panose="02020603050405020304" pitchFamily="18" charset="0"/>
                <a:ea typeface="楷体_GB2312" pitchFamily="49" charset="-122"/>
              </a:rPr>
              <a:t>等价类：</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输入数据的某个子集，在该子集合中的各个输入数据对于揭露程序中的错误都是等效的，并合理地假定“</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测试某等价类的代表值就等于对这一类其它值的测试</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solidFill>
                  <a:srgbClr val="C00000"/>
                </a:solidFill>
                <a:latin typeface="楷体" panose="02010609060101010101" pitchFamily="49" charset="-122"/>
                <a:ea typeface="楷体" panose="02010609060101010101" pitchFamily="49" charset="-122"/>
              </a:rPr>
              <a:t>在每一个等价类中选取少量有代表性的数据作为测试的输入条件，就可以用少量代表性的测试数据，并取得较好的测试结果</a:t>
            </a:r>
          </a:p>
          <a:p>
            <a:pPr eaLnBrk="1" hangingPunct="1"/>
            <a:endParaRPr lang="en-US" altLang="zh-CN" dirty="0"/>
          </a:p>
        </p:txBody>
      </p:sp>
    </p:spTree>
    <p:extLst>
      <p:ext uri="{BB962C8B-B14F-4D97-AF65-F5344CB8AC3E}">
        <p14:creationId xmlns:p14="http://schemas.microsoft.com/office/powerpoint/2010/main" val="1495848372"/>
      </p:ext>
    </p:extLst>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等价类划分</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(Equivalence partitioning)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latin typeface="Times New Roman" panose="02020603050405020304" pitchFamily="18" charset="0"/>
                <a:ea typeface="楷体_GB2312" pitchFamily="49" charset="-122"/>
              </a:rPr>
              <a:t>关键步骤：</a:t>
            </a:r>
            <a:r>
              <a:rPr lang="zh-CN" altLang="en-US" dirty="0">
                <a:solidFill>
                  <a:srgbClr val="0000FF"/>
                </a:solidFill>
                <a:latin typeface="Times New Roman" panose="02020603050405020304" pitchFamily="18" charset="0"/>
                <a:ea typeface="楷体_GB2312" pitchFamily="49" charset="-122"/>
              </a:rPr>
              <a:t>确定等价类和选择测试用例</a:t>
            </a:r>
          </a:p>
          <a:p>
            <a:pPr eaLnBrk="1" hangingPunct="1"/>
            <a:r>
              <a:rPr lang="zh-CN" altLang="en-US" dirty="0"/>
              <a:t>基本原则：</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每个可能的输入属于某一个等价类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任何输入都不会属于多个等价类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用等价类的某个成员作为输入时，如果证明执行存在问题，那么用该类的任何其他成员作为输入，也能检查到同样的问题</a:t>
            </a:r>
          </a:p>
          <a:p>
            <a:pPr eaLnBrk="1" hangingPunct="1"/>
            <a:endParaRPr lang="en-US" altLang="zh-CN" dirty="0"/>
          </a:p>
        </p:txBody>
      </p:sp>
    </p:spTree>
    <p:extLst>
      <p:ext uri="{BB962C8B-B14F-4D97-AF65-F5344CB8AC3E}">
        <p14:creationId xmlns:p14="http://schemas.microsoft.com/office/powerpoint/2010/main" val="1824498497"/>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用</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Venn Diagram</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来理解测试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设计测试用例集合</a:t>
            </a:r>
            <a:r>
              <a:rPr lang="en-US" altLang="zh-CN"/>
              <a:t>T</a:t>
            </a:r>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p:txBody>
      </p:sp>
      <p:sp>
        <p:nvSpPr>
          <p:cNvPr id="5" name="Rectangle 4"/>
          <p:cNvSpPr>
            <a:spLocks noChangeArrowheads="1"/>
          </p:cNvSpPr>
          <p:nvPr/>
        </p:nvSpPr>
        <p:spPr bwMode="auto">
          <a:xfrm>
            <a:off x="1763713" y="2348954"/>
            <a:ext cx="6048375" cy="4032250"/>
          </a:xfrm>
          <a:prstGeom prst="rect">
            <a:avLst/>
          </a:prstGeom>
          <a:solidFill>
            <a:srgbClr val="CC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zh-CN"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5"/>
          <p:cNvSpPr txBox="1">
            <a:spLocks noChangeArrowheads="1"/>
          </p:cNvSpPr>
          <p:nvPr/>
        </p:nvSpPr>
        <p:spPr bwMode="auto">
          <a:xfrm>
            <a:off x="3601454" y="2463254"/>
            <a:ext cx="1893467" cy="400110"/>
          </a:xfrm>
          <a:prstGeom prst="rect">
            <a:avLst/>
          </a:prstGeom>
          <a:solidFill>
            <a:srgbClr val="CCFF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程序行为</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全域</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 name="Oval 6"/>
          <p:cNvSpPr>
            <a:spLocks noChangeArrowheads="1"/>
          </p:cNvSpPr>
          <p:nvPr/>
        </p:nvSpPr>
        <p:spPr bwMode="auto">
          <a:xfrm>
            <a:off x="2916238" y="3501479"/>
            <a:ext cx="2016125" cy="1655763"/>
          </a:xfrm>
          <a:prstGeom prst="ellipse">
            <a:avLst/>
          </a:prstGeom>
          <a:solidFill>
            <a:srgbClr val="FF3300">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3200"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rPr>
              <a:t>S</a:t>
            </a:r>
          </a:p>
        </p:txBody>
      </p:sp>
      <p:sp>
        <p:nvSpPr>
          <p:cNvPr id="9" name="Oval 7"/>
          <p:cNvSpPr>
            <a:spLocks noChangeArrowheads="1"/>
          </p:cNvSpPr>
          <p:nvPr/>
        </p:nvSpPr>
        <p:spPr bwMode="auto">
          <a:xfrm>
            <a:off x="4356100" y="3501479"/>
            <a:ext cx="2016125" cy="1655763"/>
          </a:xfrm>
          <a:prstGeom prst="ellipse">
            <a:avLst/>
          </a:prstGeom>
          <a:solidFill>
            <a:schemeClr val="bg1">
              <a:alpha val="64999"/>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3200" b="1">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P</a:t>
            </a:r>
          </a:p>
        </p:txBody>
      </p:sp>
      <p:sp>
        <p:nvSpPr>
          <p:cNvPr id="10" name="Text Box 8"/>
          <p:cNvSpPr txBox="1">
            <a:spLocks noChangeArrowheads="1"/>
          </p:cNvSpPr>
          <p:nvPr/>
        </p:nvSpPr>
        <p:spPr bwMode="auto">
          <a:xfrm>
            <a:off x="1775925" y="4004717"/>
            <a:ext cx="1217000"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规格说明</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预期的</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 name="Text Box 9"/>
          <p:cNvSpPr txBox="1">
            <a:spLocks noChangeArrowheads="1"/>
          </p:cNvSpPr>
          <p:nvPr/>
        </p:nvSpPr>
        <p:spPr bwMode="auto">
          <a:xfrm>
            <a:off x="6329324" y="3952329"/>
            <a:ext cx="1124026"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程序</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观察的</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2" name="AutoShape 10"/>
          <p:cNvSpPr>
            <a:spLocks noChangeArrowheads="1"/>
          </p:cNvSpPr>
          <p:nvPr/>
        </p:nvSpPr>
        <p:spPr bwMode="auto">
          <a:xfrm>
            <a:off x="6329324" y="5373142"/>
            <a:ext cx="1916151" cy="647700"/>
          </a:xfrm>
          <a:prstGeom prst="wedgeRoundRectCallout">
            <a:avLst>
              <a:gd name="adj1" fmla="val -136901"/>
              <a:gd name="adj2" fmla="val -170787"/>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正确的部分</a:t>
            </a:r>
          </a:p>
        </p:txBody>
      </p:sp>
      <p:sp>
        <p:nvSpPr>
          <p:cNvPr id="13" name="AutoShape 11"/>
          <p:cNvSpPr>
            <a:spLocks noChangeArrowheads="1"/>
          </p:cNvSpPr>
          <p:nvPr/>
        </p:nvSpPr>
        <p:spPr bwMode="auto">
          <a:xfrm>
            <a:off x="540791" y="2863363"/>
            <a:ext cx="2159001" cy="925453"/>
          </a:xfrm>
          <a:prstGeom prst="wedgeRoundRectCallout">
            <a:avLst>
              <a:gd name="adj1" fmla="val 94771"/>
              <a:gd name="adj2" fmla="val 80966"/>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被程序遗漏的</a:t>
            </a:r>
          </a:p>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部分：遗漏缺陷</a:t>
            </a:r>
            <a:endParaRPr lang="zh-CN" altLang="en-US" sz="16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AutoShape 12"/>
          <p:cNvSpPr>
            <a:spLocks noChangeArrowheads="1"/>
          </p:cNvSpPr>
          <p:nvPr/>
        </p:nvSpPr>
        <p:spPr bwMode="auto">
          <a:xfrm>
            <a:off x="6588125" y="2996183"/>
            <a:ext cx="2340559" cy="937096"/>
          </a:xfrm>
          <a:prstGeom prst="wedgeRoundRectCallout">
            <a:avLst>
              <a:gd name="adj1" fmla="val -79329"/>
              <a:gd name="adj2" fmla="val 57773"/>
              <a:gd name="adj3" fmla="val 16667"/>
            </a:avLst>
          </a:prstGeom>
          <a:solidFill>
            <a:srgbClr val="FFCC99">
              <a:alpha val="6392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此部分程序没有被</a:t>
            </a:r>
          </a:p>
          <a:p>
            <a:pP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描述过：过错缺陷</a:t>
            </a:r>
          </a:p>
        </p:txBody>
      </p:sp>
      <p:sp>
        <p:nvSpPr>
          <p:cNvPr id="15" name="Oval 13"/>
          <p:cNvSpPr>
            <a:spLocks noChangeArrowheads="1"/>
          </p:cNvSpPr>
          <p:nvPr/>
        </p:nvSpPr>
        <p:spPr bwMode="auto">
          <a:xfrm>
            <a:off x="3708400" y="4365079"/>
            <a:ext cx="2016125" cy="1655763"/>
          </a:xfrm>
          <a:prstGeom prst="ellipse">
            <a:avLst/>
          </a:prstGeom>
          <a:solidFill>
            <a:srgbClr val="CC99FF">
              <a:alpha val="45000"/>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3200" b="1">
                <a:solidFill>
                  <a:schemeClr val="bg1"/>
                </a:solidFill>
                <a:effectLst>
                  <a:outerShdw blurRad="38100" dist="38100" dir="2700000" algn="tl">
                    <a:srgbClr val="000000"/>
                  </a:outerShdw>
                </a:effectLst>
                <a:latin typeface="Times New Roman" panose="02020603050405020304" pitchFamily="18" charset="0"/>
                <a:ea typeface="楷体" panose="02010609060101010101" pitchFamily="49" charset="-122"/>
                <a:cs typeface="Times New Roman" panose="02020603050405020304" pitchFamily="18" charset="0"/>
              </a:rPr>
              <a:t>T</a:t>
            </a:r>
          </a:p>
        </p:txBody>
      </p:sp>
      <p:sp>
        <p:nvSpPr>
          <p:cNvPr id="16" name="Text Box 14"/>
          <p:cNvSpPr txBox="1">
            <a:spLocks noChangeArrowheads="1"/>
          </p:cNvSpPr>
          <p:nvPr/>
        </p:nvSpPr>
        <p:spPr bwMode="auto">
          <a:xfrm>
            <a:off x="2949088" y="5569992"/>
            <a:ext cx="1217000"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ea typeface="楷体" panose="02010609060101010101" pitchFamily="49" charset="-122"/>
                <a:cs typeface="Times New Roman" panose="02020603050405020304" pitchFamily="18" charset="0"/>
              </a:rPr>
              <a:t>测试用例</a:t>
            </a:r>
          </a:p>
          <a:p>
            <a:pPr algn="ctr" eaLnBrk="1" hangingPunct="1"/>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已检验</a:t>
            </a:r>
            <a:r>
              <a:rPr lang="en-US" altLang="zh-CN" sz="20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7" name="Line 15"/>
          <p:cNvSpPr>
            <a:spLocks noChangeShapeType="1"/>
          </p:cNvSpPr>
          <p:nvPr/>
        </p:nvSpPr>
        <p:spPr bwMode="auto">
          <a:xfrm flipV="1">
            <a:off x="4645025" y="1844129"/>
            <a:ext cx="1439863" cy="2232025"/>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Line 16"/>
          <p:cNvSpPr>
            <a:spLocks noChangeShapeType="1"/>
          </p:cNvSpPr>
          <p:nvPr/>
        </p:nvSpPr>
        <p:spPr bwMode="auto">
          <a:xfrm flipV="1">
            <a:off x="5364163" y="1844129"/>
            <a:ext cx="720725" cy="208915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Text Box 17"/>
          <p:cNvSpPr txBox="1">
            <a:spLocks noChangeArrowheads="1"/>
          </p:cNvSpPr>
          <p:nvPr/>
        </p:nvSpPr>
        <p:spPr bwMode="auto">
          <a:xfrm>
            <a:off x="6084888" y="1556792"/>
            <a:ext cx="1368425" cy="719137"/>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没有测试的区域</a:t>
            </a:r>
          </a:p>
        </p:txBody>
      </p:sp>
      <p:sp>
        <p:nvSpPr>
          <p:cNvPr id="20" name="Line 18"/>
          <p:cNvSpPr>
            <a:spLocks noChangeShapeType="1"/>
          </p:cNvSpPr>
          <p:nvPr/>
        </p:nvSpPr>
        <p:spPr bwMode="auto">
          <a:xfrm flipV="1">
            <a:off x="4645025" y="1988592"/>
            <a:ext cx="3240088" cy="251936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Line 19"/>
          <p:cNvSpPr>
            <a:spLocks noChangeShapeType="1"/>
          </p:cNvSpPr>
          <p:nvPr/>
        </p:nvSpPr>
        <p:spPr bwMode="auto">
          <a:xfrm flipV="1">
            <a:off x="5076825" y="1988592"/>
            <a:ext cx="2808288" cy="2879725"/>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Text Box 20"/>
          <p:cNvSpPr txBox="1">
            <a:spLocks noChangeArrowheads="1"/>
          </p:cNvSpPr>
          <p:nvPr/>
        </p:nvSpPr>
        <p:spPr bwMode="auto">
          <a:xfrm>
            <a:off x="7669213" y="1556792"/>
            <a:ext cx="1403350" cy="719137"/>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经过测试的区域</a:t>
            </a:r>
          </a:p>
        </p:txBody>
      </p:sp>
      <p:sp>
        <p:nvSpPr>
          <p:cNvPr id="23" name="Line 21"/>
          <p:cNvSpPr>
            <a:spLocks noChangeShapeType="1"/>
          </p:cNvSpPr>
          <p:nvPr/>
        </p:nvSpPr>
        <p:spPr bwMode="auto">
          <a:xfrm flipH="1">
            <a:off x="1547813" y="4796879"/>
            <a:ext cx="2592387" cy="287338"/>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Line 22"/>
          <p:cNvSpPr>
            <a:spLocks noChangeShapeType="1"/>
          </p:cNvSpPr>
          <p:nvPr/>
        </p:nvSpPr>
        <p:spPr bwMode="auto">
          <a:xfrm flipH="1" flipV="1">
            <a:off x="1476375" y="5084217"/>
            <a:ext cx="3095625" cy="360362"/>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Text Box 23"/>
          <p:cNvSpPr txBox="1">
            <a:spLocks noChangeArrowheads="1"/>
          </p:cNvSpPr>
          <p:nvPr/>
        </p:nvSpPr>
        <p:spPr bwMode="auto">
          <a:xfrm>
            <a:off x="179388" y="4796879"/>
            <a:ext cx="1512887" cy="711200"/>
          </a:xfrm>
          <a:prstGeom prst="rect">
            <a:avLst/>
          </a:prstGeom>
          <a:solidFill>
            <a:srgbClr val="FF99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未通过</a:t>
            </a:r>
          </a:p>
          <a:p>
            <a:pPr algn="ctr"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程序实现</a:t>
            </a:r>
          </a:p>
        </p:txBody>
      </p:sp>
    </p:spTree>
    <p:extLst>
      <p:ext uri="{BB962C8B-B14F-4D97-AF65-F5344CB8AC3E}">
        <p14:creationId xmlns:p14="http://schemas.microsoft.com/office/powerpoint/2010/main" val="426002458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1"/>
                                          </p:val>
                                        </p:tav>
                                        <p:tav tm="100000">
                                          <p:val>
                                            <p:strVal val="#ppt_x"/>
                                          </p:val>
                                        </p:tav>
                                      </p:tavLst>
                                    </p:anim>
                                    <p:anim calcmode="lin" valueType="num">
                                      <p:cBhvr>
                                        <p:cTn id="9"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par>
                                <p:cTn id="15" presetID="2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22" presetClass="entr" presetSubtype="4"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linds(horizontal)">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down)">
                                      <p:cBhvr>
                                        <p:cTn id="38" dur="500"/>
                                        <p:tgtEl>
                                          <p:spTgt spid="23"/>
                                        </p:tgtEl>
                                      </p:cBhvr>
                                    </p:animEffect>
                                  </p:childTnLst>
                                </p:cTn>
                              </p:par>
                              <p:par>
                                <p:cTn id="39" presetID="22" presetClass="entr" presetSubtype="4"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500"/>
                                        <p:tgtEl>
                                          <p:spTgt spid="24"/>
                                        </p:tgtEl>
                                      </p:cBhvr>
                                    </p:animEffect>
                                  </p:childTnLst>
                                </p:cTn>
                              </p:par>
                            </p:childTnLst>
                          </p:cTn>
                        </p:par>
                        <p:par>
                          <p:cTn id="42" fill="hold">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linds(horizontal)">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2" grpId="0" animBg="1"/>
      <p:bldP spid="2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有效</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无效等价类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b="0" dirty="0">
                <a:solidFill>
                  <a:srgbClr val="C00000"/>
                </a:solidFill>
                <a:latin typeface="黑体" panose="02010609060101010101" pitchFamily="49" charset="-122"/>
                <a:ea typeface="黑体" panose="02010609060101010101" pitchFamily="49" charset="-122"/>
              </a:rPr>
              <a:t>有效等价类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对于程序的规格说明来说是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合理的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有意义的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输入数据构成的集合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利用有效等价类可检验程序是否实现了规格说明中所规定的功能和性能</a:t>
            </a:r>
          </a:p>
          <a:p>
            <a:pPr marL="228600" lvl="1" indent="-228600" eaLnBrk="1" hangingPunct="1">
              <a:spcBef>
                <a:spcPct val="35000"/>
              </a:spcBef>
              <a:buFont typeface="Wingdings" panose="05000000000000000000" pitchFamily="2" charset="2"/>
              <a:buChar char="§"/>
            </a:pPr>
            <a:r>
              <a:rPr lang="zh-CN" altLang="en-US" dirty="0">
                <a:solidFill>
                  <a:srgbClr val="C00000"/>
                </a:solidFill>
                <a:latin typeface="黑体" panose="02010609060101010101" pitchFamily="49" charset="-122"/>
                <a:ea typeface="黑体" panose="02010609060101010101" pitchFamily="49" charset="-122"/>
              </a:rPr>
              <a:t>无效等价类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对程序的规格说明是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不合理的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无意义的</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输入数据所构成的集合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无效等价类至少应有一个，也可能有多个</a:t>
            </a:r>
          </a:p>
          <a:p>
            <a:pPr eaLnBrk="1" hangingPunct="1"/>
            <a:r>
              <a:rPr lang="zh-CN" altLang="en-US" dirty="0">
                <a:solidFill>
                  <a:schemeClr val="tx1"/>
                </a:solidFill>
                <a:latin typeface="Times New Roman" panose="02020603050405020304" pitchFamily="18" charset="0"/>
                <a:ea typeface="楷体_GB2312" pitchFamily="49" charset="-122"/>
              </a:rPr>
              <a:t>设计测试用例时，要同时考虑这两种等价类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软件不仅要能接收合理的数据，也要能经受意外的考验，这样的测试才能确保软件具有更高的可靠性</a:t>
            </a:r>
          </a:p>
          <a:p>
            <a:pPr eaLnBrk="1" hangingPunct="1"/>
            <a:endParaRPr lang="en-US" altLang="zh-CN" dirty="0"/>
          </a:p>
        </p:txBody>
      </p:sp>
    </p:spTree>
    <p:extLst>
      <p:ext uri="{BB962C8B-B14F-4D97-AF65-F5344CB8AC3E}">
        <p14:creationId xmlns:p14="http://schemas.microsoft.com/office/powerpoint/2010/main" val="2707116454"/>
      </p:ext>
    </p:extLst>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划分等价类的标准</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划分等价类的标准：</a:t>
            </a:r>
            <a:r>
              <a:rPr lang="zh-CN" altLang="en-US" dirty="0">
                <a:solidFill>
                  <a:srgbClr val="C00000"/>
                </a:solidFill>
                <a:latin typeface="Times New Roman" panose="02020603050405020304" pitchFamily="18" charset="0"/>
                <a:ea typeface="楷体_GB2312" pitchFamily="49" charset="-122"/>
              </a:rPr>
              <a:t>完备测试、避免冗余</a:t>
            </a:r>
          </a:p>
          <a:p>
            <a:pPr eaLnBrk="1" hangingPunct="1"/>
            <a:r>
              <a:rPr lang="zh-CN" altLang="en-US" dirty="0">
                <a:solidFill>
                  <a:srgbClr val="0000FF"/>
                </a:solidFill>
                <a:latin typeface="Times New Roman" panose="02020603050405020304" pitchFamily="18" charset="0"/>
                <a:ea typeface="楷体_GB2312" pitchFamily="49" charset="-122"/>
              </a:rPr>
              <a:t>将输入数据的集合</a:t>
            </a:r>
            <a:r>
              <a:rPr lang="en-US" altLang="zh-CN" dirty="0">
                <a:solidFill>
                  <a:srgbClr val="0000FF"/>
                </a:solidFill>
                <a:latin typeface="Times New Roman" panose="02020603050405020304" pitchFamily="18" charset="0"/>
                <a:ea typeface="楷体_GB2312" pitchFamily="49" charset="-122"/>
              </a:rPr>
              <a:t>(P)</a:t>
            </a:r>
            <a:r>
              <a:rPr lang="zh-CN" altLang="en-US" dirty="0">
                <a:solidFill>
                  <a:srgbClr val="0000FF"/>
                </a:solidFill>
                <a:latin typeface="Times New Roman" panose="02020603050405020304" pitchFamily="18" charset="0"/>
                <a:ea typeface="楷体_GB2312" pitchFamily="49" charset="-122"/>
              </a:rPr>
              <a:t>划分为一组子集</a:t>
            </a:r>
            <a:r>
              <a:rPr lang="en-US" altLang="zh-CN" dirty="0">
                <a:solidFill>
                  <a:srgbClr val="0000FF"/>
                </a:solidFill>
                <a:latin typeface="Times New Roman" panose="02020603050405020304" pitchFamily="18" charset="0"/>
                <a:ea typeface="楷体_GB2312" pitchFamily="49" charset="-122"/>
              </a:rPr>
              <a:t>(E1, E2, …, </a:t>
            </a:r>
            <a:r>
              <a:rPr lang="en-US" altLang="zh-CN" dirty="0" err="1">
                <a:solidFill>
                  <a:srgbClr val="0000FF"/>
                </a:solidFill>
                <a:latin typeface="Times New Roman" panose="02020603050405020304" pitchFamily="18" charset="0"/>
                <a:ea typeface="楷体_GB2312" pitchFamily="49" charset="-122"/>
              </a:rPr>
              <a:t>En</a:t>
            </a:r>
            <a:r>
              <a:rPr lang="en-US" altLang="zh-CN" dirty="0">
                <a:solidFill>
                  <a:srgbClr val="0000FF"/>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_GB2312" pitchFamily="49" charset="-122"/>
              </a:rPr>
              <a:t>，并尽可能满足：</a:t>
            </a:r>
            <a:endParaRPr lang="en-US" altLang="zh-CN" dirty="0">
              <a:solidFill>
                <a:srgbClr val="0000FF"/>
              </a:solidFill>
              <a:latin typeface="Times New Roman" panose="02020603050405020304" pitchFamily="18" charset="0"/>
              <a:ea typeface="楷体_GB2312" pitchFamily="49" charset="-122"/>
            </a:endParaRPr>
          </a:p>
          <a:p>
            <a:pPr marL="0" indent="0" eaLnBrk="1" hangingPunct="1">
              <a:buNone/>
            </a:pPr>
            <a:r>
              <a:rPr lang="en-US" altLang="zh-CN" dirty="0">
                <a:solidFill>
                  <a:srgbClr val="0000FF"/>
                </a:solidFill>
                <a:latin typeface="Times New Roman" panose="02020603050405020304" pitchFamily="18" charset="0"/>
                <a:ea typeface="楷体_GB2312" pitchFamily="49" charset="-122"/>
              </a:rPr>
              <a:t>                                 E1 </a:t>
            </a:r>
            <a:r>
              <a:rPr lang="en-US" altLang="zh-CN" dirty="0">
                <a:solidFill>
                  <a:srgbClr val="0000FF"/>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dirty="0">
                <a:solidFill>
                  <a:srgbClr val="0000FF"/>
                </a:solidFill>
                <a:latin typeface="Times New Roman" panose="02020603050405020304" pitchFamily="18" charset="0"/>
                <a:ea typeface="楷体_GB2312" pitchFamily="49" charset="-122"/>
              </a:rPr>
              <a:t>E2 </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dirty="0">
                <a:solidFill>
                  <a:srgbClr val="0000FF"/>
                </a:solidFill>
                <a:latin typeface="Times New Roman" panose="02020603050405020304" pitchFamily="18" charset="0"/>
                <a:ea typeface="楷体_GB2312" pitchFamily="49" charset="-122"/>
              </a:rPr>
              <a:t> … </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dirty="0">
                <a:solidFill>
                  <a:srgbClr val="0000FF"/>
                </a:solidFill>
                <a:latin typeface="Times New Roman" panose="02020603050405020304" pitchFamily="18" charset="0"/>
                <a:ea typeface="楷体_GB2312" pitchFamily="49" charset="-122"/>
              </a:rPr>
              <a:t> </a:t>
            </a:r>
            <a:r>
              <a:rPr lang="en-US" altLang="zh-CN" dirty="0" err="1">
                <a:solidFill>
                  <a:srgbClr val="0000FF"/>
                </a:solidFill>
                <a:latin typeface="Times New Roman" panose="02020603050405020304" pitchFamily="18" charset="0"/>
                <a:ea typeface="楷体_GB2312" pitchFamily="49" charset="-122"/>
              </a:rPr>
              <a:t>En</a:t>
            </a:r>
            <a:r>
              <a:rPr lang="en-US" altLang="zh-CN" dirty="0">
                <a:solidFill>
                  <a:srgbClr val="0000FF"/>
                </a:solidFill>
                <a:latin typeface="Times New Roman" panose="02020603050405020304" pitchFamily="18" charset="0"/>
                <a:ea typeface="楷体_GB2312" pitchFamily="49" charset="-122"/>
              </a:rPr>
              <a:t> = P</a:t>
            </a:r>
          </a:p>
          <a:p>
            <a:pPr algn="ctr" eaLnBrk="1" hangingPunct="1">
              <a:buFont typeface="Wingdings" panose="05000000000000000000" pitchFamily="2" charset="2"/>
              <a:buNone/>
            </a:pPr>
            <a:r>
              <a:rPr lang="en-US" altLang="zh-CN" dirty="0" err="1">
                <a:solidFill>
                  <a:srgbClr val="0000FF"/>
                </a:solidFill>
                <a:latin typeface="Times New Roman" panose="02020603050405020304" pitchFamily="18" charset="0"/>
                <a:ea typeface="楷体_GB2312" pitchFamily="49" charset="-122"/>
              </a:rPr>
              <a:t>Ei</a:t>
            </a:r>
            <a:r>
              <a:rPr lang="en-US" altLang="zh-CN" dirty="0">
                <a:solidFill>
                  <a:srgbClr val="0000FF"/>
                </a:solidFill>
                <a:latin typeface="Times New Roman" panose="02020603050405020304" pitchFamily="18" charset="0"/>
                <a:ea typeface="楷体_GB2312" pitchFamily="49" charset="-122"/>
              </a:rPr>
              <a:t> </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 </a:t>
            </a:r>
            <a:r>
              <a:rPr lang="en-US" altLang="zh-CN" dirty="0" err="1">
                <a:solidFill>
                  <a:srgbClr val="0000FF"/>
                </a:solidFill>
                <a:latin typeface="Times New Roman" panose="02020603050405020304" pitchFamily="18" charset="0"/>
                <a:ea typeface="楷体_GB2312" pitchFamily="49" charset="-122"/>
                <a:sym typeface="Symbol" panose="05050102010706020507" pitchFamily="18" charset="2"/>
              </a:rPr>
              <a:t>Ej</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 = </a:t>
            </a:r>
            <a:r>
              <a:rPr lang="zh-CN" altLang="en-US" dirty="0">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dirty="0" err="1">
                <a:solidFill>
                  <a:srgbClr val="0000FF"/>
                </a:solidFill>
                <a:latin typeface="Times New Roman" panose="02020603050405020304" pitchFamily="18" charset="0"/>
                <a:ea typeface="楷体_GB2312" pitchFamily="49" charset="-122"/>
                <a:sym typeface="Symbol" panose="05050102010706020507" pitchFamily="18" charset="2"/>
              </a:rPr>
              <a:t>i</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 </a:t>
            </a:r>
            <a:r>
              <a:rPr lang="zh-CN" altLang="en-US" dirty="0">
                <a:solidFill>
                  <a:srgbClr val="0000FF"/>
                </a:solidFill>
                <a:latin typeface="Times New Roman" panose="02020603050405020304" pitchFamily="18" charset="0"/>
                <a:ea typeface="楷体_GB2312" pitchFamily="49" charset="-122"/>
                <a:sym typeface="Symbol" panose="05050102010706020507" pitchFamily="18" charset="2"/>
              </a:rPr>
              <a:t>≠ </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j  </a:t>
            </a:r>
            <a:r>
              <a:rPr lang="zh-CN" altLang="en-US" dirty="0">
                <a:solidFill>
                  <a:srgbClr val="0000FF"/>
                </a:solidFill>
                <a:latin typeface="Times New Roman" panose="02020603050405020304" pitchFamily="18" charset="0"/>
                <a:ea typeface="楷体_GB2312" pitchFamily="49" charset="-122"/>
                <a:sym typeface="Symbol" panose="05050102010706020507" pitchFamily="18" charset="2"/>
              </a:rPr>
              <a:t>且 </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1 </a:t>
            </a:r>
            <a:r>
              <a:rPr lang="zh-CN" altLang="en-US" dirty="0">
                <a:solidFill>
                  <a:srgbClr val="0000FF"/>
                </a:solidFill>
                <a:latin typeface="Times New Roman" panose="02020603050405020304" pitchFamily="18" charset="0"/>
                <a:ea typeface="楷体_GB2312" pitchFamily="49" charset="-122"/>
                <a:sym typeface="Symbol" panose="05050102010706020507" pitchFamily="18" charset="2"/>
              </a:rPr>
              <a:t>≤ </a:t>
            </a:r>
            <a:r>
              <a:rPr lang="en-US" altLang="zh-CN" dirty="0" err="1">
                <a:solidFill>
                  <a:srgbClr val="0000FF"/>
                </a:solidFill>
                <a:latin typeface="Times New Roman" panose="02020603050405020304" pitchFamily="18" charset="0"/>
                <a:ea typeface="楷体_GB2312" pitchFamily="49" charset="-122"/>
                <a:sym typeface="Symbol" panose="05050102010706020507" pitchFamily="18" charset="2"/>
              </a:rPr>
              <a:t>i</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 , j </a:t>
            </a:r>
            <a:r>
              <a:rPr lang="zh-CN" altLang="en-US" dirty="0">
                <a:solidFill>
                  <a:srgbClr val="0000FF"/>
                </a:solidFill>
                <a:latin typeface="Times New Roman" panose="02020603050405020304" pitchFamily="18" charset="0"/>
                <a:ea typeface="楷体_GB2312" pitchFamily="49" charset="-122"/>
                <a:sym typeface="Symbol" panose="05050102010706020507" pitchFamily="18" charset="2"/>
              </a:rPr>
              <a:t>≤ </a:t>
            </a:r>
            <a:r>
              <a:rPr lang="en-US" altLang="zh-CN" dirty="0">
                <a:solidFill>
                  <a:srgbClr val="0000FF"/>
                </a:solidFill>
                <a:latin typeface="Times New Roman" panose="02020603050405020304" pitchFamily="18" charset="0"/>
                <a:ea typeface="楷体_GB2312" pitchFamily="49" charset="-122"/>
                <a:sym typeface="Symbol" panose="05050102010706020507" pitchFamily="18" charset="2"/>
              </a:rPr>
              <a:t>n</a:t>
            </a:r>
            <a:r>
              <a:rPr lang="zh-CN" altLang="en-US" dirty="0">
                <a:solidFill>
                  <a:srgbClr val="0000FF"/>
                </a:solidFill>
                <a:latin typeface="Times New Roman" panose="02020603050405020304" pitchFamily="18" charset="0"/>
                <a:ea typeface="楷体_GB2312" pitchFamily="49" charset="-122"/>
                <a:sym typeface="Symbol" panose="05050102010706020507" pitchFamily="18" charset="2"/>
              </a:rPr>
              <a:t>）</a:t>
            </a:r>
            <a:endParaRPr lang="en-US" altLang="zh-CN" dirty="0">
              <a:solidFill>
                <a:srgbClr val="0000FF"/>
              </a:solidFill>
              <a:latin typeface="Times New Roman" panose="02020603050405020304" pitchFamily="18" charset="0"/>
              <a:ea typeface="楷体_GB2312" pitchFamily="49" charset="-122"/>
            </a:endParaRPr>
          </a:p>
          <a:p>
            <a:pPr eaLnBrk="1" hangingPunct="1">
              <a:buFont typeface="Wingdings" panose="05000000000000000000" pitchFamily="2" charset="2"/>
              <a:buNone/>
            </a:pPr>
            <a:endParaRPr lang="en-US" altLang="zh-CN" dirty="0">
              <a:solidFill>
                <a:srgbClr val="0000FF"/>
              </a:solidFill>
              <a:latin typeface="Times New Roman" panose="02020603050405020304" pitchFamily="18" charset="0"/>
              <a:ea typeface="楷体_GB2312" pitchFamily="49" charset="-122"/>
              <a:sym typeface="Symbol" panose="05050102010706020507" pitchFamily="18" charset="2"/>
            </a:endParaRPr>
          </a:p>
        </p:txBody>
      </p:sp>
      <p:grpSp>
        <p:nvGrpSpPr>
          <p:cNvPr id="5" name="Group 4"/>
          <p:cNvGrpSpPr>
            <a:grpSpLocks/>
          </p:cNvGrpSpPr>
          <p:nvPr/>
        </p:nvGrpSpPr>
        <p:grpSpPr bwMode="auto">
          <a:xfrm>
            <a:off x="1655763" y="3789040"/>
            <a:ext cx="5832475" cy="1439862"/>
            <a:chOff x="1202" y="3203"/>
            <a:chExt cx="3538" cy="907"/>
          </a:xfrm>
        </p:grpSpPr>
        <p:sp>
          <p:nvSpPr>
            <p:cNvPr id="6" name="Oval 5"/>
            <p:cNvSpPr>
              <a:spLocks noChangeArrowheads="1"/>
            </p:cNvSpPr>
            <p:nvPr/>
          </p:nvSpPr>
          <p:spPr bwMode="auto">
            <a:xfrm>
              <a:off x="1202" y="3203"/>
              <a:ext cx="3538" cy="907"/>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Line 6"/>
            <p:cNvSpPr>
              <a:spLocks noChangeShapeType="1"/>
            </p:cNvSpPr>
            <p:nvPr/>
          </p:nvSpPr>
          <p:spPr bwMode="auto">
            <a:xfrm>
              <a:off x="1775" y="3347"/>
              <a:ext cx="499" cy="7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flipV="1">
              <a:off x="2018" y="3203"/>
              <a:ext cx="1180" cy="49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a:off x="3016" y="3278"/>
              <a:ext cx="136" cy="8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3077" y="3678"/>
              <a:ext cx="1543"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182031416"/>
      </p:ext>
    </p:extLst>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确定等价类的六大原则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1</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在输入条件规定了取值范围或值的个数的情况下，则可以确立</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个有效等价类和</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个无效等价类</a:t>
            </a:r>
          </a:p>
          <a:p>
            <a:pPr eaLnBrk="1" hangingPunct="1"/>
            <a:endParaRPr lang="zh-CN" altLang="en-US" dirty="0">
              <a:solidFill>
                <a:srgbClr val="0000FF"/>
              </a:solidFill>
              <a:latin typeface="Times New Roman" panose="02020603050405020304" pitchFamily="18" charset="0"/>
              <a:ea typeface="楷体_GB2312" pitchFamily="49" charset="-122"/>
            </a:endParaRPr>
          </a:p>
          <a:p>
            <a:pPr eaLnBrk="1" hangingPunct="1"/>
            <a:r>
              <a:rPr lang="zh-CN" altLang="en-US" dirty="0">
                <a:solidFill>
                  <a:srgbClr val="C00000"/>
                </a:solidFill>
              </a:rPr>
              <a:t>例如：</a:t>
            </a:r>
            <a:r>
              <a:rPr lang="zh-CN" altLang="en-US" dirty="0"/>
              <a:t>输入值是学生成绩，范围是</a:t>
            </a:r>
            <a:r>
              <a:rPr lang="en-US" altLang="zh-CN" dirty="0"/>
              <a:t>0</a:t>
            </a:r>
            <a:r>
              <a:rPr lang="zh-CN" altLang="en-US" dirty="0"/>
              <a:t>～</a:t>
            </a:r>
            <a:r>
              <a:rPr lang="en-US" altLang="zh-CN" dirty="0"/>
              <a:t>100</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937769098"/>
              </p:ext>
            </p:extLst>
          </p:nvPr>
        </p:nvGraphicFramePr>
        <p:xfrm>
          <a:off x="684213" y="3500438"/>
          <a:ext cx="7848600" cy="1855787"/>
        </p:xfrm>
        <a:graphic>
          <a:graphicData uri="http://schemas.openxmlformats.org/presentationml/2006/ole">
            <mc:AlternateContent xmlns:mc="http://schemas.openxmlformats.org/markup-compatibility/2006">
              <mc:Choice xmlns:v="urn:schemas-microsoft-com:vml" Requires="v">
                <p:oleObj name="演示文稿" r:id="rId3" imgW="451070" imgH="338235" progId="PowerPoint.Show.8">
                  <p:embed/>
                </p:oleObj>
              </mc:Choice>
              <mc:Fallback>
                <p:oleObj name="演示文稿" r:id="rId3" imgW="451070" imgH="338235" progId="PowerPoint.Show.8">
                  <p:embed/>
                  <p:pic>
                    <p:nvPicPr>
                      <p:cNvPr id="125956" name="Object 4">
                        <a:hlinkClick r:id="" action="ppaction://ole?verb=0"/>
                      </p:cNvPr>
                      <p:cNvPicPr>
                        <a:picLocks noChangeAspect="1" noChangeArrowheads="1"/>
                      </p:cNvPicPr>
                      <p:nvPr/>
                    </p:nvPicPr>
                    <p:blipFill>
                      <a:blip r:embed="rId4"/>
                      <a:srcRect t="58380" b="10092"/>
                      <a:stretch>
                        <a:fillRect/>
                      </a:stretch>
                    </p:blipFill>
                    <p:spPr bwMode="auto">
                      <a:xfrm>
                        <a:off x="684213" y="3500438"/>
                        <a:ext cx="7848600" cy="185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94867403"/>
      </p:ext>
    </p:extLst>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4"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确定等价类的六大原则</a:t>
            </a:r>
          </a:p>
        </p:txBody>
      </p:sp>
      <p:sp>
        <p:nvSpPr>
          <p:cNvPr id="5"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2</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在输入条件规定了输入值的集合或者规定了</a:t>
            </a:r>
            <a:r>
              <a:rPr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“必须如何”（有效等价类），不能怎么做（无效等价类）</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的条件的情况下，可确立</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个有效等价类和</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个无效等价类</a:t>
            </a:r>
          </a:p>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3</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在输入条件是一个布尔量的情况下，可确定</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个有效等价类和</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个无效等价类</a:t>
            </a:r>
          </a:p>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4</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在规定了输入数据的一组值</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假定</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、并且程序要对每一个输入值分别处理的情况下，可确立</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个有效等价类和</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个无效等价类</a:t>
            </a:r>
          </a:p>
          <a:p>
            <a:pPr lvl="1" eaLnBrk="1" hangingPunct="1"/>
            <a:r>
              <a:rPr lang="zh-CN" altLang="en-US" b="1" dirty="0">
                <a:solidFill>
                  <a:srgbClr val="C00000"/>
                </a:solidFill>
                <a:latin typeface="+mn-ea"/>
                <a:cs typeface="Times New Roman" panose="02020603050405020304" pitchFamily="18" charset="0"/>
              </a:rPr>
              <a:t>例如：</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输入条件说明学历可为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专科</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本科</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硕士</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博士</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四种之一，则分别取这四种这四个值作为四个有效等价类，另外把四种学历之外的任何学历作为无效等价类</a:t>
            </a:r>
          </a:p>
        </p:txBody>
      </p:sp>
    </p:spTree>
    <p:extLst>
      <p:ext uri="{BB962C8B-B14F-4D97-AF65-F5344CB8AC3E}">
        <p14:creationId xmlns:p14="http://schemas.microsoft.com/office/powerpoint/2010/main" val="1130753299"/>
      </p:ext>
    </p:extLst>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确定等价类的六大原则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5</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在规定了输入数据必须遵守的规则的情况下，可确立</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个有效等价类</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符合规则</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个无效等价类</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从不同角度违反规则</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sz="2200" dirty="0">
                <a:solidFill>
                  <a:srgbClr val="C00000"/>
                </a:solidFill>
                <a:latin typeface="Times New Roman" panose="02020603050405020304" pitchFamily="18" charset="0"/>
                <a:ea typeface="楷体_GB2312" pitchFamily="49" charset="-122"/>
              </a:rPr>
              <a:t>原则</a:t>
            </a:r>
            <a:r>
              <a:rPr lang="en-US" altLang="zh-CN" sz="2200" dirty="0">
                <a:solidFill>
                  <a:srgbClr val="C00000"/>
                </a:solidFill>
                <a:latin typeface="Times New Roman" panose="02020603050405020304" pitchFamily="18" charset="0"/>
                <a:ea typeface="楷体_GB2312" pitchFamily="49" charset="-122"/>
              </a:rPr>
              <a:t>6</a:t>
            </a:r>
            <a:r>
              <a:rPr lang="zh-CN" altLang="en-US" sz="2200" dirty="0">
                <a:solidFill>
                  <a:srgbClr val="C00000"/>
                </a:solidFill>
                <a:latin typeface="Times New Roman" panose="02020603050405020304" pitchFamily="18" charset="0"/>
                <a:ea typeface="楷体_GB2312" pitchFamily="49" charset="-122"/>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在确知已划分的等价类中各元素在程序处理中的方式不同的情况下，则应再将该等价类进一步的划分为更小的等价类</a:t>
            </a:r>
          </a:p>
          <a:p>
            <a:pPr eaLnBrk="1" hangingPunct="1"/>
            <a:endParaRPr lang="en-US" altLang="zh-CN" dirty="0">
              <a:solidFill>
                <a:srgbClr val="0000FF"/>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016280879"/>
      </p:ext>
    </p:extLst>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设计测试用例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latin typeface="Times New Roman" panose="02020603050405020304" pitchFamily="18" charset="0"/>
                <a:ea typeface="楷体_GB2312" pitchFamily="49" charset="-122"/>
              </a:rPr>
              <a:t>测试用例 </a:t>
            </a:r>
            <a:r>
              <a:rPr lang="en-US" altLang="zh-CN" dirty="0">
                <a:solidFill>
                  <a:srgbClr val="C00000"/>
                </a:solidFill>
                <a:latin typeface="Times New Roman" panose="02020603050405020304" pitchFamily="18" charset="0"/>
                <a:ea typeface="楷体_GB2312" pitchFamily="49" charset="-122"/>
              </a:rPr>
              <a:t>= {</a:t>
            </a:r>
            <a:r>
              <a:rPr lang="zh-CN" altLang="en-US" dirty="0">
                <a:solidFill>
                  <a:srgbClr val="C00000"/>
                </a:solidFill>
                <a:latin typeface="Times New Roman" panose="02020603050405020304" pitchFamily="18" charset="0"/>
                <a:ea typeface="楷体_GB2312" pitchFamily="49" charset="-122"/>
              </a:rPr>
              <a:t>测试数据</a:t>
            </a:r>
            <a:r>
              <a:rPr lang="en-US" altLang="zh-CN" dirty="0">
                <a:solidFill>
                  <a:srgbClr val="C00000"/>
                </a:solidFill>
                <a:latin typeface="Times New Roman" panose="02020603050405020304" pitchFamily="18" charset="0"/>
                <a:ea typeface="楷体_GB2312" pitchFamily="49" charset="-122"/>
              </a:rPr>
              <a:t>+</a:t>
            </a:r>
            <a:r>
              <a:rPr lang="zh-CN" altLang="en-US" dirty="0">
                <a:solidFill>
                  <a:srgbClr val="C00000"/>
                </a:solidFill>
                <a:latin typeface="Times New Roman" panose="02020603050405020304" pitchFamily="18" charset="0"/>
                <a:ea typeface="楷体_GB2312" pitchFamily="49" charset="-122"/>
              </a:rPr>
              <a:t>期望结果</a:t>
            </a:r>
            <a:r>
              <a:rPr lang="en-US" altLang="zh-CN" dirty="0">
                <a:solidFill>
                  <a:srgbClr val="C00000"/>
                </a:solidFill>
                <a:latin typeface="Times New Roman" panose="02020603050405020304" pitchFamily="18" charset="0"/>
                <a:ea typeface="楷体_GB2312" pitchFamily="49" charset="-122"/>
              </a:rPr>
              <a:t>}</a:t>
            </a:r>
          </a:p>
          <a:p>
            <a:pPr eaLnBrk="1" hangingPunct="1"/>
            <a:r>
              <a:rPr lang="zh-CN" altLang="en-US" dirty="0">
                <a:solidFill>
                  <a:srgbClr val="C00000"/>
                </a:solidFill>
                <a:latin typeface="Times New Roman" panose="02020603050405020304" pitchFamily="18" charset="0"/>
                <a:ea typeface="楷体_GB2312" pitchFamily="49" charset="-122"/>
              </a:rPr>
              <a:t>测试结果 </a:t>
            </a:r>
            <a:r>
              <a:rPr lang="en-US" altLang="zh-CN" dirty="0">
                <a:solidFill>
                  <a:srgbClr val="C00000"/>
                </a:solidFill>
                <a:latin typeface="Times New Roman" panose="02020603050405020304" pitchFamily="18" charset="0"/>
                <a:ea typeface="楷体_GB2312" pitchFamily="49" charset="-122"/>
              </a:rPr>
              <a:t>= {</a:t>
            </a:r>
            <a:r>
              <a:rPr lang="zh-CN" altLang="en-US" dirty="0">
                <a:solidFill>
                  <a:srgbClr val="C00000"/>
                </a:solidFill>
                <a:latin typeface="Times New Roman" panose="02020603050405020304" pitchFamily="18" charset="0"/>
                <a:ea typeface="楷体_GB2312" pitchFamily="49" charset="-122"/>
              </a:rPr>
              <a:t>测试数据</a:t>
            </a:r>
            <a:r>
              <a:rPr lang="en-US" altLang="zh-CN" dirty="0">
                <a:solidFill>
                  <a:srgbClr val="C00000"/>
                </a:solidFill>
                <a:latin typeface="Times New Roman" panose="02020603050405020304" pitchFamily="18" charset="0"/>
                <a:ea typeface="楷体_GB2312" pitchFamily="49" charset="-122"/>
              </a:rPr>
              <a:t>+</a:t>
            </a:r>
            <a:r>
              <a:rPr lang="zh-CN" altLang="en-US" dirty="0">
                <a:solidFill>
                  <a:srgbClr val="C00000"/>
                </a:solidFill>
                <a:latin typeface="Times New Roman" panose="02020603050405020304" pitchFamily="18" charset="0"/>
                <a:ea typeface="楷体_GB2312" pitchFamily="49" charset="-122"/>
              </a:rPr>
              <a:t>期望结果</a:t>
            </a:r>
            <a:r>
              <a:rPr lang="en-US" altLang="zh-CN" dirty="0">
                <a:solidFill>
                  <a:srgbClr val="C00000"/>
                </a:solidFill>
                <a:latin typeface="Times New Roman" panose="02020603050405020304" pitchFamily="18" charset="0"/>
                <a:ea typeface="楷体_GB2312" pitchFamily="49" charset="-122"/>
              </a:rPr>
              <a:t>+</a:t>
            </a:r>
            <a:r>
              <a:rPr lang="zh-CN" altLang="en-US" dirty="0">
                <a:solidFill>
                  <a:srgbClr val="C00000"/>
                </a:solidFill>
                <a:latin typeface="Times New Roman" panose="02020603050405020304" pitchFamily="18" charset="0"/>
                <a:ea typeface="楷体_GB2312" pitchFamily="49" charset="-122"/>
              </a:rPr>
              <a:t>实际结果</a:t>
            </a:r>
            <a:r>
              <a:rPr lang="en-US" altLang="zh-CN" dirty="0">
                <a:solidFill>
                  <a:srgbClr val="C00000"/>
                </a:solidFill>
                <a:latin typeface="Times New Roman" panose="02020603050405020304" pitchFamily="18" charset="0"/>
                <a:ea typeface="楷体_GB2312" pitchFamily="49" charset="-122"/>
              </a:rPr>
              <a:t>}</a:t>
            </a:r>
          </a:p>
          <a:p>
            <a:pPr eaLnBrk="1" hangingPunct="1"/>
            <a:endParaRPr lang="en-US" altLang="zh-CN" dirty="0"/>
          </a:p>
          <a:p>
            <a:pPr eaLnBrk="1" hangingPunct="1"/>
            <a:r>
              <a:rPr lang="zh-CN" altLang="en-US" dirty="0"/>
              <a:t>在确立了等价类后，可建立等价类表，列出所有划分出的等价类输入数据</a:t>
            </a:r>
            <a:r>
              <a:rPr lang="en-US" altLang="zh-CN" dirty="0"/>
              <a:t>+</a:t>
            </a:r>
            <a:r>
              <a:rPr lang="zh-CN" altLang="en-US" dirty="0"/>
              <a:t>期望结果：</a:t>
            </a:r>
          </a:p>
        </p:txBody>
      </p:sp>
      <p:graphicFrame>
        <p:nvGraphicFramePr>
          <p:cNvPr id="5" name="Group 4"/>
          <p:cNvGraphicFramePr>
            <a:graphicFrameLocks noGrp="1"/>
          </p:cNvGraphicFramePr>
          <p:nvPr>
            <p:extLst>
              <p:ext uri="{D42A27DB-BD31-4B8C-83A1-F6EECF244321}">
                <p14:modId xmlns:p14="http://schemas.microsoft.com/office/powerpoint/2010/main" val="640735134"/>
              </p:ext>
            </p:extLst>
          </p:nvPr>
        </p:nvGraphicFramePr>
        <p:xfrm>
          <a:off x="971600" y="3933056"/>
          <a:ext cx="7416825" cy="1189038"/>
        </p:xfrm>
        <a:graphic>
          <a:graphicData uri="http://schemas.openxmlformats.org/drawingml/2006/table">
            <a:tbl>
              <a:tblPr/>
              <a:tblGrid>
                <a:gridCol w="2472275">
                  <a:extLst>
                    <a:ext uri="{9D8B030D-6E8A-4147-A177-3AD203B41FA5}">
                      <a16:colId xmlns:a16="http://schemas.microsoft.com/office/drawing/2014/main" val="1811674581"/>
                    </a:ext>
                  </a:extLst>
                </a:gridCol>
                <a:gridCol w="2472275">
                  <a:extLst>
                    <a:ext uri="{9D8B030D-6E8A-4147-A177-3AD203B41FA5}">
                      <a16:colId xmlns:a16="http://schemas.microsoft.com/office/drawing/2014/main" val="2551616402"/>
                    </a:ext>
                  </a:extLst>
                </a:gridCol>
                <a:gridCol w="2472275">
                  <a:extLst>
                    <a:ext uri="{9D8B030D-6E8A-4147-A177-3AD203B41FA5}">
                      <a16:colId xmlns:a16="http://schemas.microsoft.com/office/drawing/2014/main" val="3361083521"/>
                    </a:ext>
                  </a:extLst>
                </a:gridCol>
              </a:tblGrid>
              <a:tr h="39634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输入条件</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有效等价类</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无效等价类</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108950"/>
                  </a:ext>
                </a:extLst>
              </a:tr>
              <a:tr h="39634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0358393"/>
                  </a:ext>
                </a:extLst>
              </a:tr>
              <a:tr h="39634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7773723"/>
                  </a:ext>
                </a:extLst>
              </a:tr>
            </a:tbl>
          </a:graphicData>
        </a:graphic>
      </p:graphicFrame>
    </p:spTree>
    <p:extLst>
      <p:ext uri="{BB962C8B-B14F-4D97-AF65-F5344CB8AC3E}">
        <p14:creationId xmlns:p14="http://schemas.microsoft.com/office/powerpoint/2010/main" val="2170970680"/>
      </p:ext>
    </p:extLst>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设计测试用例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为每一个等价类规定一个唯一的编号</a:t>
            </a:r>
          </a:p>
          <a:p>
            <a:pPr eaLnBrk="1" hangingPunct="1"/>
            <a:r>
              <a:rPr lang="zh-CN" altLang="en-US" dirty="0"/>
              <a:t>设计一个新的测试用例，使其尽可能多的覆盖尚未被覆盖的有效等价类；重复这一步，直到所有的有效等价类都被覆盖为止</a:t>
            </a:r>
          </a:p>
          <a:p>
            <a:pPr eaLnBrk="1" hangingPunct="1"/>
            <a:r>
              <a:rPr lang="zh-CN" altLang="en-US" dirty="0"/>
              <a:t>设计一个新的测试用例，使其仅覆盖一个尚未被覆盖的无效等价类；重复这一步，直到所有的无效等价类都被覆盖为止</a:t>
            </a:r>
          </a:p>
          <a:p>
            <a:pPr eaLnBrk="1" hangingPunct="1"/>
            <a:endParaRPr lang="en-US" altLang="zh-CN" dirty="0"/>
          </a:p>
        </p:txBody>
      </p:sp>
      <p:sp>
        <p:nvSpPr>
          <p:cNvPr id="5" name="Oval 4"/>
          <p:cNvSpPr>
            <a:spLocks noChangeArrowheads="1"/>
          </p:cNvSpPr>
          <p:nvPr/>
        </p:nvSpPr>
        <p:spPr bwMode="auto">
          <a:xfrm>
            <a:off x="2916238" y="3528590"/>
            <a:ext cx="3097212" cy="285273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3924300" y="3644478"/>
            <a:ext cx="1079500" cy="25923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T1</a:t>
            </a:r>
          </a:p>
        </p:txBody>
      </p:sp>
      <p:sp>
        <p:nvSpPr>
          <p:cNvPr id="7" name="Rectangle 6"/>
          <p:cNvSpPr>
            <a:spLocks noChangeArrowheads="1"/>
          </p:cNvSpPr>
          <p:nvPr/>
        </p:nvSpPr>
        <p:spPr bwMode="auto">
          <a:xfrm>
            <a:off x="2987675" y="4508078"/>
            <a:ext cx="936625" cy="79216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T2</a:t>
            </a:r>
          </a:p>
        </p:txBody>
      </p:sp>
      <p:sp>
        <p:nvSpPr>
          <p:cNvPr id="9" name="Rectangle 7"/>
          <p:cNvSpPr>
            <a:spLocks noChangeArrowheads="1"/>
          </p:cNvSpPr>
          <p:nvPr/>
        </p:nvSpPr>
        <p:spPr bwMode="auto">
          <a:xfrm>
            <a:off x="5003800" y="4076278"/>
            <a:ext cx="720725" cy="17287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T3</a:t>
            </a:r>
          </a:p>
        </p:txBody>
      </p:sp>
      <p:sp>
        <p:nvSpPr>
          <p:cNvPr id="10" name="Rectangle 8"/>
          <p:cNvSpPr>
            <a:spLocks noChangeArrowheads="1"/>
          </p:cNvSpPr>
          <p:nvPr/>
        </p:nvSpPr>
        <p:spPr bwMode="auto">
          <a:xfrm>
            <a:off x="3419475" y="3931815"/>
            <a:ext cx="504825" cy="576263"/>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T4</a:t>
            </a:r>
          </a:p>
        </p:txBody>
      </p:sp>
      <p:sp>
        <p:nvSpPr>
          <p:cNvPr id="11" name="Rectangle 9"/>
          <p:cNvSpPr>
            <a:spLocks noChangeArrowheads="1"/>
          </p:cNvSpPr>
          <p:nvPr/>
        </p:nvSpPr>
        <p:spPr bwMode="auto">
          <a:xfrm>
            <a:off x="3419475" y="5300240"/>
            <a:ext cx="504825" cy="68103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T5</a:t>
            </a:r>
          </a:p>
        </p:txBody>
      </p:sp>
    </p:spTree>
    <p:extLst>
      <p:ext uri="{BB962C8B-B14F-4D97-AF65-F5344CB8AC3E}">
        <p14:creationId xmlns:p14="http://schemas.microsoft.com/office/powerpoint/2010/main" val="2014926896"/>
      </p:ext>
    </p:extLst>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：数据录入问题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a:t>
            </a:r>
            <a:r>
              <a:rPr lang="zh-CN" altLang="en-US" dirty="0"/>
              <a:t>例</a:t>
            </a:r>
            <a:r>
              <a:rPr lang="en-US" altLang="zh-CN" dirty="0"/>
              <a:t>1]</a:t>
            </a:r>
            <a:r>
              <a:rPr lang="zh-CN" altLang="en-US" dirty="0"/>
              <a:t>某一程序要求输入数据满足以下条件：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可输入</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个或多个数据，每个数据由</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1-8</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个字母或数字构成，且第一个字符必须为字母</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如果满足上述条件，则输出“合法数据”；否则，输出“非法数据”</a:t>
            </a:r>
          </a:p>
          <a:p>
            <a:pPr lvl="1" eaLnBrk="1" hangingPunct="1"/>
            <a:endParaRPr lang="zh-CN" altLang="en-US" dirty="0"/>
          </a:p>
          <a:p>
            <a:pPr eaLnBrk="1" hangingPunct="1"/>
            <a:r>
              <a:rPr lang="zh-CN" altLang="en-US" dirty="0"/>
              <a:t>用等价类划分方法为该程序进行测试用例设计</a:t>
            </a:r>
          </a:p>
          <a:p>
            <a:pPr eaLnBrk="1" hangingPunct="1"/>
            <a:endParaRPr lang="en-US" altLang="zh-CN" dirty="0"/>
          </a:p>
        </p:txBody>
      </p:sp>
    </p:spTree>
    <p:extLst>
      <p:ext uri="{BB962C8B-B14F-4D97-AF65-F5344CB8AC3E}">
        <p14:creationId xmlns:p14="http://schemas.microsoft.com/office/powerpoint/2010/main" val="4266530848"/>
      </p:ext>
    </p:extLst>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：数据录入问题</a:t>
            </a:r>
          </a:p>
        </p:txBody>
      </p:sp>
      <p:graphicFrame>
        <p:nvGraphicFramePr>
          <p:cNvPr id="4" name="Group 3"/>
          <p:cNvGraphicFramePr>
            <a:graphicFrameLocks noGrp="1"/>
          </p:cNvGraphicFramePr>
          <p:nvPr>
            <p:extLst>
              <p:ext uri="{D42A27DB-BD31-4B8C-83A1-F6EECF244321}">
                <p14:modId xmlns:p14="http://schemas.microsoft.com/office/powerpoint/2010/main" val="1578206185"/>
              </p:ext>
            </p:extLst>
          </p:nvPr>
        </p:nvGraphicFramePr>
        <p:xfrm>
          <a:off x="1289844" y="3140968"/>
          <a:ext cx="6419850" cy="3124038"/>
        </p:xfrm>
        <a:graphic>
          <a:graphicData uri="http://schemas.openxmlformats.org/drawingml/2006/table">
            <a:tbl>
              <a:tblPr/>
              <a:tblGrid>
                <a:gridCol w="1708150">
                  <a:extLst>
                    <a:ext uri="{9D8B030D-6E8A-4147-A177-3AD203B41FA5}">
                      <a16:colId xmlns:a16="http://schemas.microsoft.com/office/drawing/2014/main" val="879213531"/>
                    </a:ext>
                  </a:extLst>
                </a:gridCol>
                <a:gridCol w="1663700">
                  <a:extLst>
                    <a:ext uri="{9D8B030D-6E8A-4147-A177-3AD203B41FA5}">
                      <a16:colId xmlns:a16="http://schemas.microsoft.com/office/drawing/2014/main" val="1325161624"/>
                    </a:ext>
                  </a:extLst>
                </a:gridCol>
                <a:gridCol w="692150">
                  <a:extLst>
                    <a:ext uri="{9D8B030D-6E8A-4147-A177-3AD203B41FA5}">
                      <a16:colId xmlns:a16="http://schemas.microsoft.com/office/drawing/2014/main" val="3174988335"/>
                    </a:ext>
                  </a:extLst>
                </a:gridCol>
                <a:gridCol w="1663700">
                  <a:extLst>
                    <a:ext uri="{9D8B030D-6E8A-4147-A177-3AD203B41FA5}">
                      <a16:colId xmlns:a16="http://schemas.microsoft.com/office/drawing/2014/main" val="899368484"/>
                    </a:ext>
                  </a:extLst>
                </a:gridCol>
                <a:gridCol w="692150">
                  <a:extLst>
                    <a:ext uri="{9D8B030D-6E8A-4147-A177-3AD203B41FA5}">
                      <a16:colId xmlns:a16="http://schemas.microsoft.com/office/drawing/2014/main" val="1200144412"/>
                    </a:ext>
                  </a:extLst>
                </a:gridCol>
              </a:tblGrid>
              <a:tr h="44574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输入条件（划分标准）</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有效等价类</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编号</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无效等价类</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rPr>
                        <a:t>编号</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04925057"/>
                  </a:ext>
                </a:extLst>
              </a:tr>
              <a:tr h="367895">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标识符个数</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81444300"/>
                  </a:ext>
                </a:extLst>
              </a:tr>
              <a:tr h="367895">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多个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630961962"/>
                  </a:ext>
                </a:extLst>
              </a:tr>
              <a:tr h="367895">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标识符字符数</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1~8</a:t>
                      </a: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 </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0195220"/>
                  </a:ext>
                </a:extLst>
              </a:tr>
              <a:tr h="36789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&gt;8</a:t>
                      </a: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40173743"/>
                  </a:ext>
                </a:extLst>
              </a:tr>
              <a:tr h="64219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标识符组成</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数字与字母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含有非“字母或数字”</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51041729"/>
                  </a:ext>
                </a:extLst>
              </a:tr>
              <a:tr h="36789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第一个标识符</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非字母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8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4635069"/>
                  </a:ext>
                </a:extLst>
              </a:tr>
            </a:tbl>
          </a:graphicData>
        </a:graphic>
      </p:graphicFrame>
      <p:sp>
        <p:nvSpPr>
          <p:cNvPr id="5" name="Rectangle 47"/>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划分等价类：</a:t>
            </a:r>
          </a:p>
        </p:txBody>
      </p:sp>
      <p:sp>
        <p:nvSpPr>
          <p:cNvPr id="6" name="Rectangle 3"/>
          <p:cNvSpPr txBox="1">
            <a:spLocks noChangeArrowheads="1"/>
          </p:cNvSpPr>
          <p:nvPr/>
        </p:nvSpPr>
        <p:spPr>
          <a:xfrm>
            <a:off x="3456608" y="1407151"/>
            <a:ext cx="5507880" cy="1476387"/>
          </a:xfrm>
          <a:prstGeom prst="rect">
            <a:avLst/>
          </a:prstGeom>
          <a:ln>
            <a:solidFill>
              <a:srgbClr val="777777"/>
            </a:solidFill>
            <a:prstDash val="sysDash"/>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1400" dirty="0"/>
              <a:t>[</a:t>
            </a:r>
            <a:r>
              <a:rPr lang="zh-CN" altLang="en-US" sz="1400" dirty="0"/>
              <a:t>例</a:t>
            </a:r>
            <a:r>
              <a:rPr lang="en-US" altLang="zh-CN" sz="1400" dirty="0"/>
              <a:t>1]</a:t>
            </a:r>
            <a:r>
              <a:rPr lang="zh-CN" altLang="en-US" sz="1400" dirty="0"/>
              <a:t>某一程序要求输入数据满足以下条件：</a:t>
            </a:r>
          </a:p>
          <a:p>
            <a:pPr lvl="1"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可输入</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个或多个数据，每个数据由</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1-8</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个字母或数字构成，且第一个字符必须为字母</a:t>
            </a:r>
          </a:p>
          <a:p>
            <a:pPr lvl="1"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如果满足上述条件，则输出“合法数据”；否则，输出“非法数据”</a:t>
            </a:r>
            <a:endParaRPr lang="en-US" altLang="zh-CN" sz="1400" dirty="0"/>
          </a:p>
        </p:txBody>
      </p:sp>
    </p:spTree>
    <p:extLst>
      <p:ext uri="{BB962C8B-B14F-4D97-AF65-F5344CB8AC3E}">
        <p14:creationId xmlns:p14="http://schemas.microsoft.com/office/powerpoint/2010/main" val="303326619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：数据录入问题</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设计测试用例：</a:t>
            </a:r>
          </a:p>
          <a:p>
            <a:pPr eaLnBrk="1" hangingPunct="1"/>
            <a:endParaRPr lang="zh-CN" altLang="en-US"/>
          </a:p>
          <a:p>
            <a:pPr eaLnBrk="1" hangingPunct="1"/>
            <a:endParaRPr lang="en-US" altLang="zh-CN"/>
          </a:p>
        </p:txBody>
      </p:sp>
      <p:graphicFrame>
        <p:nvGraphicFramePr>
          <p:cNvPr id="5" name="Group 4"/>
          <p:cNvGraphicFramePr>
            <a:graphicFrameLocks noGrp="1"/>
          </p:cNvGraphicFramePr>
          <p:nvPr>
            <p:extLst>
              <p:ext uri="{D42A27DB-BD31-4B8C-83A1-F6EECF244321}">
                <p14:modId xmlns:p14="http://schemas.microsoft.com/office/powerpoint/2010/main" val="4006271304"/>
              </p:ext>
            </p:extLst>
          </p:nvPr>
        </p:nvGraphicFramePr>
        <p:xfrm>
          <a:off x="611560" y="2996952"/>
          <a:ext cx="4896544" cy="3448482"/>
        </p:xfrm>
        <a:graphic>
          <a:graphicData uri="http://schemas.openxmlformats.org/drawingml/2006/table">
            <a:tbl>
              <a:tblPr/>
              <a:tblGrid>
                <a:gridCol w="745500">
                  <a:extLst>
                    <a:ext uri="{9D8B030D-6E8A-4147-A177-3AD203B41FA5}">
                      <a16:colId xmlns:a16="http://schemas.microsoft.com/office/drawing/2014/main" val="2497374030"/>
                    </a:ext>
                  </a:extLst>
                </a:gridCol>
                <a:gridCol w="1336041">
                  <a:extLst>
                    <a:ext uri="{9D8B030D-6E8A-4147-A177-3AD203B41FA5}">
                      <a16:colId xmlns:a16="http://schemas.microsoft.com/office/drawing/2014/main" val="4095168171"/>
                    </a:ext>
                  </a:extLst>
                </a:gridCol>
                <a:gridCol w="1386351">
                  <a:extLst>
                    <a:ext uri="{9D8B030D-6E8A-4147-A177-3AD203B41FA5}">
                      <a16:colId xmlns:a16="http://schemas.microsoft.com/office/drawing/2014/main" val="1093885777"/>
                    </a:ext>
                  </a:extLst>
                </a:gridCol>
                <a:gridCol w="1428652">
                  <a:extLst>
                    <a:ext uri="{9D8B030D-6E8A-4147-A177-3AD203B41FA5}">
                      <a16:colId xmlns:a16="http://schemas.microsoft.com/office/drawing/2014/main" val="117815771"/>
                    </a:ext>
                  </a:extLst>
                </a:gridCol>
              </a:tblGrid>
              <a:tr h="43811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a:t>
                      </a:r>
                      <a:endParaRPr kumimoji="0" lang="en-US" altLang="zh-CN"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例编号</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测试数据</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覆盖的</a:t>
                      </a:r>
                      <a:endParaRPr kumimoji="0" lang="en-US" altLang="zh-CN"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等价类</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14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期待结果</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3037815"/>
                  </a:ext>
                </a:extLst>
              </a:tr>
              <a:tr h="29206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a2ku83t</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(1)(3)(4)(5)</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6600"/>
                          </a:solidFill>
                          <a:effectLst/>
                          <a:latin typeface="Times New Roman" panose="02020603050405020304" pitchFamily="18" charset="0"/>
                          <a:ea typeface="楷体" panose="02010609060101010101" pitchFamily="49" charset="-122"/>
                          <a:cs typeface="Times New Roman" panose="02020603050405020304" pitchFamily="18" charset="0"/>
                        </a:rPr>
                        <a:t>合法数据</a:t>
                      </a:r>
                      <a:endParaRPr kumimoji="0" lang="en-US" altLang="zh-CN" sz="1600" b="1" i="0" u="none" strike="noStrike" cap="none" normalizeH="0" baseline="0" dirty="0">
                        <a:ln>
                          <a:noFill/>
                        </a:ln>
                        <a:solidFill>
                          <a:srgbClr val="0066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801859"/>
                  </a:ext>
                </a:extLst>
              </a:tr>
              <a:tr h="51111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a2ku83t, </a:t>
                      </a:r>
                      <a:r>
                        <a:rPr kumimoji="0" lang="en-US" altLang="zh-CN" sz="1600" b="1" i="0" u="none" strike="noStrike" cap="none" normalizeH="0" baseline="0" dirty="0" err="1">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fta</a:t>
                      </a: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 b2</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(2)(3)(4)(5)</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6600"/>
                          </a:solidFill>
                          <a:effectLst/>
                          <a:latin typeface="Times New Roman" panose="02020603050405020304" pitchFamily="18" charset="0"/>
                          <a:ea typeface="楷体" panose="02010609060101010101" pitchFamily="49" charset="-122"/>
                          <a:cs typeface="Times New Roman" panose="02020603050405020304" pitchFamily="18" charset="0"/>
                        </a:rPr>
                        <a:t>合法数据</a:t>
                      </a:r>
                      <a:endParaRPr kumimoji="0" lang="en-US" altLang="zh-CN" sz="1600" b="1" i="0" u="none" strike="noStrike" cap="none" normalizeH="0" baseline="0" dirty="0">
                        <a:ln>
                          <a:noFill/>
                        </a:ln>
                        <a:solidFill>
                          <a:srgbClr val="0066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3857396"/>
                  </a:ext>
                </a:extLst>
              </a:tr>
              <a:tr h="29206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7</a:t>
                      </a:r>
                      <a:r>
                        <a:rPr kumimoji="0" lang="zh-CN" altLang="en-US"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0101181"/>
                  </a:ext>
                </a:extLst>
              </a:tr>
              <a:tr h="51111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a2ku83t, , b2</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9837547"/>
                  </a:ext>
                </a:extLst>
              </a:tr>
              <a:tr h="51111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a2ku83t29, </a:t>
                      </a:r>
                      <a:r>
                        <a:rPr kumimoji="0" lang="en-US" altLang="zh-CN" sz="1600" b="1" i="0" u="none" strike="noStrike" cap="none" normalizeH="0" baseline="0" dirty="0" err="1">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fta</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813982"/>
                  </a:ext>
                </a:extLst>
              </a:tr>
              <a:tr h="29206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a2ku8$t</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4975738"/>
                  </a:ext>
                </a:extLst>
              </a:tr>
              <a:tr h="29206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92ku83t</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非法数据</a:t>
                      </a:r>
                      <a:endParaRPr kumimoji="0" lang="en-US" altLang="zh-CN" sz="1600" b="1" i="0" u="none" strike="noStrike" cap="none" normalizeH="0" baseline="0" dirty="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1" marB="45711"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0593330"/>
                  </a:ext>
                </a:extLst>
              </a:tr>
            </a:tbl>
          </a:graphicData>
        </a:graphic>
      </p:graphicFrame>
      <p:graphicFrame>
        <p:nvGraphicFramePr>
          <p:cNvPr id="6" name="Group 3"/>
          <p:cNvGraphicFramePr>
            <a:graphicFrameLocks noGrp="1"/>
          </p:cNvGraphicFramePr>
          <p:nvPr>
            <p:extLst>
              <p:ext uri="{D42A27DB-BD31-4B8C-83A1-F6EECF244321}">
                <p14:modId xmlns:p14="http://schemas.microsoft.com/office/powerpoint/2010/main" val="3605818304"/>
              </p:ext>
            </p:extLst>
          </p:nvPr>
        </p:nvGraphicFramePr>
        <p:xfrm>
          <a:off x="5941241" y="3051570"/>
          <a:ext cx="2951239" cy="1889598"/>
        </p:xfrm>
        <a:graphic>
          <a:graphicData uri="http://schemas.openxmlformats.org/drawingml/2006/table">
            <a:tbl>
              <a:tblPr/>
              <a:tblGrid>
                <a:gridCol w="603662">
                  <a:extLst>
                    <a:ext uri="{9D8B030D-6E8A-4147-A177-3AD203B41FA5}">
                      <a16:colId xmlns:a16="http://schemas.microsoft.com/office/drawing/2014/main" val="879213531"/>
                    </a:ext>
                  </a:extLst>
                </a:gridCol>
                <a:gridCol w="670736">
                  <a:extLst>
                    <a:ext uri="{9D8B030D-6E8A-4147-A177-3AD203B41FA5}">
                      <a16:colId xmlns:a16="http://schemas.microsoft.com/office/drawing/2014/main" val="1325161624"/>
                    </a:ext>
                  </a:extLst>
                </a:gridCol>
                <a:gridCol w="402442">
                  <a:extLst>
                    <a:ext uri="{9D8B030D-6E8A-4147-A177-3AD203B41FA5}">
                      <a16:colId xmlns:a16="http://schemas.microsoft.com/office/drawing/2014/main" val="3174988335"/>
                    </a:ext>
                  </a:extLst>
                </a:gridCol>
                <a:gridCol w="915448">
                  <a:extLst>
                    <a:ext uri="{9D8B030D-6E8A-4147-A177-3AD203B41FA5}">
                      <a16:colId xmlns:a16="http://schemas.microsoft.com/office/drawing/2014/main" val="899368484"/>
                    </a:ext>
                  </a:extLst>
                </a:gridCol>
                <a:gridCol w="358951">
                  <a:extLst>
                    <a:ext uri="{9D8B030D-6E8A-4147-A177-3AD203B41FA5}">
                      <a16:colId xmlns:a16="http://schemas.microsoft.com/office/drawing/2014/main" val="1200144412"/>
                    </a:ext>
                  </a:extLst>
                </a:gridCol>
              </a:tblGrid>
              <a:tr h="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C00000"/>
                          </a:solidFill>
                          <a:effectLst/>
                          <a:latin typeface="Times New Roman" panose="02020603050405020304" pitchFamily="18" charset="0"/>
                          <a:ea typeface="宋体" panose="02010600030101010101" pitchFamily="2" charset="-122"/>
                        </a:rPr>
                        <a:t>输入条件</a:t>
                      </a:r>
                    </a:p>
                  </a:txBody>
                  <a:tcPr marL="0" marR="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C00000"/>
                          </a:solidFill>
                          <a:effectLst/>
                          <a:latin typeface="Times New Roman" panose="02020603050405020304" pitchFamily="18" charset="0"/>
                          <a:ea typeface="宋体" panose="02010600030101010101" pitchFamily="2" charset="-122"/>
                        </a:rPr>
                        <a:t>有效等价类</a:t>
                      </a:r>
                    </a:p>
                  </a:txBody>
                  <a:tcPr marL="0" marR="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C00000"/>
                          </a:solidFill>
                          <a:effectLst/>
                          <a:latin typeface="Times New Roman" panose="02020603050405020304" pitchFamily="18" charset="0"/>
                          <a:ea typeface="宋体" panose="02010600030101010101" pitchFamily="2" charset="-122"/>
                        </a:rPr>
                        <a:t>编号</a:t>
                      </a:r>
                    </a:p>
                  </a:txBody>
                  <a:tcPr marL="0" marR="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C00000"/>
                          </a:solidFill>
                          <a:effectLst/>
                          <a:latin typeface="Times New Roman" panose="02020603050405020304" pitchFamily="18" charset="0"/>
                          <a:ea typeface="宋体" panose="02010600030101010101" pitchFamily="2" charset="-122"/>
                        </a:rPr>
                        <a:t>无效等价类</a:t>
                      </a:r>
                    </a:p>
                  </a:txBody>
                  <a:tcPr marL="0" marR="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C00000"/>
                          </a:solidFill>
                          <a:effectLst/>
                          <a:latin typeface="Times New Roman" panose="02020603050405020304" pitchFamily="18" charset="0"/>
                          <a:ea typeface="宋体" panose="02010600030101010101" pitchFamily="2" charset="-122"/>
                        </a:rPr>
                        <a:t>编号</a:t>
                      </a:r>
                    </a:p>
                  </a:txBody>
                  <a:tcPr marL="0" marR="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04925057"/>
                  </a:ext>
                </a:extLst>
              </a:tr>
              <a:tr h="170108">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a:t>
                      </a:r>
                      <a:endPar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个数</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81444300"/>
                  </a:ext>
                </a:extLst>
              </a:tr>
              <a:tr h="170108">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多个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630961962"/>
                  </a:ext>
                </a:extLst>
              </a:tr>
              <a:tr h="170108">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a:t>
                      </a:r>
                      <a:endPar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字符数</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1~8</a:t>
                      </a: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2">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 </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10195220"/>
                  </a:ext>
                </a:extLst>
              </a:tr>
              <a:tr h="17010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&gt;8</a:t>
                      </a: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个</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(8)</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40173743"/>
                  </a:ext>
                </a:extLst>
              </a:tr>
              <a:tr h="27549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a:t>
                      </a:r>
                      <a:endPar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组成</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数字与字母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含有非“字母或数字”</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(9)</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51041729"/>
                  </a:ext>
                </a:extLst>
              </a:tr>
              <a:tr h="17010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第一个</a:t>
                      </a:r>
                      <a:endPar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标识符</a:t>
                      </a:r>
                    </a:p>
                  </a:txBody>
                  <a:tcPr marL="90000" marR="90000" marT="46797" marB="46797"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marL="90000" marR="90000" marT="46797" marB="467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zh-CN" altLang="en-US"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非字母</a:t>
                      </a:r>
                    </a:p>
                  </a:txBody>
                  <a:tcPr marL="90000" marR="90000" marT="46797" marB="46797"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ts val="0"/>
                        </a:spcBef>
                        <a:spcAft>
                          <a:spcPts val="0"/>
                        </a:spcAft>
                        <a:buClr>
                          <a:schemeClr val="accent2"/>
                        </a:buClr>
                        <a:buSzTx/>
                        <a:buFont typeface="Wingdings" panose="05000000000000000000" pitchFamily="2" charset="2"/>
                        <a:buNone/>
                        <a:tabLst/>
                      </a:pPr>
                      <a:r>
                        <a:rPr kumimoji="0" lang="en-US" altLang="zh-CN" sz="900" b="1" i="0" u="none" strike="noStrike" cap="none" normalizeH="0" baseline="0" dirty="0">
                          <a:ln>
                            <a:noFill/>
                            <a:prstDash val="sysDash"/>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(10)</a:t>
                      </a:r>
                    </a:p>
                  </a:txBody>
                  <a:tcPr marL="90000" marR="90000" marT="46797" marB="467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4635069"/>
                  </a:ext>
                </a:extLst>
              </a:tr>
            </a:tbl>
          </a:graphicData>
        </a:graphic>
      </p:graphicFrame>
      <p:sp>
        <p:nvSpPr>
          <p:cNvPr id="9" name="Rectangle 3"/>
          <p:cNvSpPr txBox="1">
            <a:spLocks noChangeArrowheads="1"/>
          </p:cNvSpPr>
          <p:nvPr/>
        </p:nvSpPr>
        <p:spPr>
          <a:xfrm>
            <a:off x="3456608" y="1407151"/>
            <a:ext cx="5507880" cy="1476387"/>
          </a:xfrm>
          <a:prstGeom prst="rect">
            <a:avLst/>
          </a:prstGeom>
          <a:ln>
            <a:solidFill>
              <a:srgbClr val="777777"/>
            </a:solidFill>
            <a:prstDash val="sysDash"/>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1400" dirty="0"/>
              <a:t>[</a:t>
            </a:r>
            <a:r>
              <a:rPr lang="zh-CN" altLang="en-US" sz="1400" dirty="0"/>
              <a:t>例</a:t>
            </a:r>
            <a:r>
              <a:rPr lang="en-US" altLang="zh-CN" sz="1400" dirty="0"/>
              <a:t>1]</a:t>
            </a:r>
            <a:r>
              <a:rPr lang="zh-CN" altLang="en-US" sz="1400" dirty="0"/>
              <a:t>某一程序要求输入数据满足以下条件：</a:t>
            </a:r>
          </a:p>
          <a:p>
            <a:pPr lvl="1"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可输入</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个或多个数据，每个数据由</a:t>
            </a: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1-8</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个字母或数字构成，且第一个字符必须为字母</a:t>
            </a:r>
          </a:p>
          <a:p>
            <a:pPr lvl="1" eaLnBrk="1" hangingPunct="1"/>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如果满足上述条件，则输出“合法数据”；否则，输出“非法数据”</a:t>
            </a:r>
            <a:endParaRPr lang="en-US" altLang="zh-CN" sz="1400" dirty="0"/>
          </a:p>
        </p:txBody>
      </p:sp>
    </p:spTree>
    <p:extLst>
      <p:ext uri="{BB962C8B-B14F-4D97-AF65-F5344CB8AC3E}">
        <p14:creationId xmlns:p14="http://schemas.microsoft.com/office/powerpoint/2010/main" val="137210824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软件测试的目标</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在程序交付测试之前，大多数程序员可以找到和纠正超过</a:t>
            </a:r>
            <a:r>
              <a:rPr lang="en-US" altLang="zh-CN" dirty="0"/>
              <a:t>99%</a:t>
            </a:r>
            <a:r>
              <a:rPr lang="zh-CN" altLang="en-US" dirty="0"/>
              <a:t>的错误</a:t>
            </a:r>
          </a:p>
          <a:p>
            <a:pPr eaLnBrk="1" hangingPunct="1"/>
            <a:r>
              <a:rPr lang="zh-CN" altLang="en-US" dirty="0"/>
              <a:t>在交付测试的程序中，每</a:t>
            </a:r>
            <a:r>
              <a:rPr lang="en-US" altLang="zh-CN" dirty="0"/>
              <a:t>100</a:t>
            </a:r>
            <a:r>
              <a:rPr lang="zh-CN" altLang="en-US" dirty="0"/>
              <a:t>条可执行语句的平均错误数量是</a:t>
            </a:r>
            <a:r>
              <a:rPr lang="en-US" altLang="zh-CN" dirty="0"/>
              <a:t>1-3</a:t>
            </a:r>
            <a:r>
              <a:rPr lang="zh-CN" altLang="en-US" dirty="0"/>
              <a:t>个</a:t>
            </a:r>
          </a:p>
          <a:p>
            <a:pPr eaLnBrk="1" hangingPunct="1"/>
            <a:r>
              <a:rPr lang="zh-CN" altLang="en-US" dirty="0"/>
              <a:t>软件测试的目的就是找出剩下的</a:t>
            </a:r>
            <a:r>
              <a:rPr lang="en-US" altLang="zh-CN" dirty="0"/>
              <a:t>1%</a:t>
            </a:r>
            <a:r>
              <a:rPr lang="zh-CN" altLang="en-US" dirty="0"/>
              <a:t>的错误</a:t>
            </a:r>
          </a:p>
          <a:p>
            <a:pPr eaLnBrk="1" hangingPunct="1"/>
            <a:endParaRPr lang="zh-CN" altLang="en-US" dirty="0"/>
          </a:p>
          <a:p>
            <a:pPr eaLnBrk="1" hangingPunct="1"/>
            <a:r>
              <a:rPr lang="en-US" altLang="zh-CN" dirty="0" err="1"/>
              <a:t>Glenford</a:t>
            </a:r>
            <a:r>
              <a:rPr lang="en-US" altLang="zh-CN" dirty="0"/>
              <a:t> J. Myers</a:t>
            </a:r>
            <a:r>
              <a:rPr lang="zh-CN" altLang="en-US" dirty="0"/>
              <a:t>关于软件测试目的提出以下观点：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测试是为了</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发现错误</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而执行程序的过程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测试是为了</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证明“程序有错”</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，而无法证明“程序正确”</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好的测试用例</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在于能够发现至今未发现的错误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成功的测试</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是发现了至今未发现的错误的测试</a:t>
            </a:r>
          </a:p>
        </p:txBody>
      </p:sp>
    </p:spTree>
    <p:extLst>
      <p:ext uri="{BB962C8B-B14F-4D97-AF65-F5344CB8AC3E}">
        <p14:creationId xmlns:p14="http://schemas.microsoft.com/office/powerpoint/2010/main" val="2367838099"/>
      </p:ext>
    </p:extLst>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：日期检查</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档案管理系统，要求用户输入以年月表示的日期。假设日期限定在</a:t>
            </a:r>
            <a:r>
              <a:rPr lang="en-US" altLang="zh-CN" dirty="0">
                <a:latin typeface="Times New Roman" panose="02020603050405020304" pitchFamily="18" charset="0"/>
                <a:cs typeface="Times New Roman" panose="02020603050405020304" pitchFamily="18" charset="0"/>
              </a:rPr>
              <a:t>1990</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月</a:t>
            </a:r>
            <a:r>
              <a:rPr lang="en-US" altLang="zh-CN" dirty="0">
                <a:latin typeface="Times New Roman" panose="02020603050405020304" pitchFamily="18" charset="0"/>
                <a:cs typeface="Times New Roman" panose="02020603050405020304" pitchFamily="18" charset="0"/>
              </a:rPr>
              <a:t>~2049</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月，并规定日期由</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位数字字符组成，前</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位表示年，后</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位表示月</a:t>
            </a:r>
          </a:p>
          <a:p>
            <a:pPr eaLnBrk="1" hangingPunct="1"/>
            <a:endParaRPr lang="zh-CN" altLang="en-US"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用等价类划分法设计测试用例，来测试程序的“日期检查功能”</a:t>
            </a:r>
          </a:p>
        </p:txBody>
      </p:sp>
    </p:spTree>
    <p:extLst>
      <p:ext uri="{BB962C8B-B14F-4D97-AF65-F5344CB8AC3E}">
        <p14:creationId xmlns:p14="http://schemas.microsoft.com/office/powerpoint/2010/main" val="4124604531"/>
      </p:ext>
    </p:extLst>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：日期检查</a:t>
            </a:r>
          </a:p>
        </p:txBody>
      </p:sp>
      <p:graphicFrame>
        <p:nvGraphicFramePr>
          <p:cNvPr id="4" name="Group 26"/>
          <p:cNvGraphicFramePr>
            <a:graphicFrameLocks noGrp="1"/>
          </p:cNvGraphicFramePr>
          <p:nvPr>
            <p:extLst>
              <p:ext uri="{D42A27DB-BD31-4B8C-83A1-F6EECF244321}">
                <p14:modId xmlns:p14="http://schemas.microsoft.com/office/powerpoint/2010/main" val="2097237583"/>
              </p:ext>
            </p:extLst>
          </p:nvPr>
        </p:nvGraphicFramePr>
        <p:xfrm>
          <a:off x="611560" y="2708920"/>
          <a:ext cx="8137525" cy="2804080"/>
        </p:xfrm>
        <a:graphic>
          <a:graphicData uri="http://schemas.openxmlformats.org/drawingml/2006/table">
            <a:tbl>
              <a:tblPr/>
              <a:tblGrid>
                <a:gridCol w="2376487">
                  <a:extLst>
                    <a:ext uri="{9D8B030D-6E8A-4147-A177-3AD203B41FA5}">
                      <a16:colId xmlns:a16="http://schemas.microsoft.com/office/drawing/2014/main" val="823030712"/>
                    </a:ext>
                  </a:extLst>
                </a:gridCol>
                <a:gridCol w="2520950">
                  <a:extLst>
                    <a:ext uri="{9D8B030D-6E8A-4147-A177-3AD203B41FA5}">
                      <a16:colId xmlns:a16="http://schemas.microsoft.com/office/drawing/2014/main" val="2620006970"/>
                    </a:ext>
                  </a:extLst>
                </a:gridCol>
                <a:gridCol w="3240088">
                  <a:extLst>
                    <a:ext uri="{9D8B030D-6E8A-4147-A177-3AD203B41FA5}">
                      <a16:colId xmlns:a16="http://schemas.microsoft.com/office/drawing/2014/main" val="3998160901"/>
                    </a:ext>
                  </a:extLst>
                </a:gridCol>
              </a:tblGrid>
              <a:tr h="335204">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输入等价类</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有效等价类</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无效等价类</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9034980"/>
                  </a:ext>
                </a:extLst>
              </a:tr>
              <a:tr h="1066558">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日期的类型及长度</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① 6</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②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有非数字字符</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③ 少于</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④ 多于</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4149236"/>
                  </a:ext>
                </a:extLst>
              </a:tr>
              <a:tr h="70088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年份范围</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⑤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1990~2049</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之间</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⑥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小于</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1990</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⑦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大于</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2049</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5708574"/>
                  </a:ext>
                </a:extLst>
              </a:tr>
              <a:tr h="700881">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月份范围</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⑧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01~12</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之间</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⑨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等于</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⑩ </a:t>
                      </a:r>
                      <a:r>
                        <a:rPr kumimoji="0" lang="zh-CN" altLang="en-US"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大于</a:t>
                      </a:r>
                      <a:r>
                        <a:rPr kumimoji="0" lang="en-US" altLang="zh-CN" sz="16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12</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5012483"/>
                  </a:ext>
                </a:extLst>
              </a:tr>
            </a:tbl>
          </a:graphicData>
        </a:graphic>
      </p:graphicFrame>
      <p:sp>
        <p:nvSpPr>
          <p:cNvPr id="5" name="Rectangle 25"/>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划分等价类：</a:t>
            </a:r>
          </a:p>
        </p:txBody>
      </p:sp>
      <p:sp>
        <p:nvSpPr>
          <p:cNvPr id="6" name="Rectangle 3"/>
          <p:cNvSpPr txBox="1">
            <a:spLocks noChangeArrowheads="1"/>
          </p:cNvSpPr>
          <p:nvPr/>
        </p:nvSpPr>
        <p:spPr>
          <a:xfrm>
            <a:off x="3456608" y="1407151"/>
            <a:ext cx="5507880" cy="869721"/>
          </a:xfrm>
          <a:prstGeom prst="rect">
            <a:avLst/>
          </a:prstGeom>
          <a:ln>
            <a:solidFill>
              <a:srgbClr val="777777"/>
            </a:solidFill>
            <a:prstDash val="sysDash"/>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eaLnBrk="1" hangingPunct="1">
              <a:spcBef>
                <a:spcPct val="35000"/>
              </a:spcBef>
              <a:buFont typeface="Wingdings" panose="05000000000000000000" pitchFamily="2" charset="2"/>
              <a:buChar char="§"/>
            </a:pPr>
            <a:r>
              <a:rPr lang="en-US" altLang="zh-CN" sz="1400" b="1" dirty="0"/>
              <a:t>[</a:t>
            </a:r>
            <a:r>
              <a:rPr lang="zh-CN" altLang="en-US" sz="1400" b="1" dirty="0"/>
              <a:t>例</a:t>
            </a:r>
            <a:r>
              <a:rPr lang="en-US" altLang="zh-CN" sz="1400" b="1" dirty="0"/>
              <a:t>2] </a:t>
            </a:r>
            <a:r>
              <a:rPr lang="zh-CN" altLang="en-US" sz="1400" b="1" dirty="0"/>
              <a:t>档案管理系统，要求用户输入以年月表示的日期。假设日期限定在</a:t>
            </a:r>
            <a:r>
              <a:rPr lang="en-US" altLang="zh-CN" sz="1400" b="1" dirty="0"/>
              <a:t>1990</a:t>
            </a:r>
            <a:r>
              <a:rPr lang="zh-CN" altLang="en-US" sz="1400" b="1" dirty="0"/>
              <a:t>年</a:t>
            </a:r>
            <a:r>
              <a:rPr lang="en-US" altLang="zh-CN" sz="1400" b="1" dirty="0"/>
              <a:t>1</a:t>
            </a:r>
            <a:r>
              <a:rPr lang="zh-CN" altLang="en-US" sz="1400" b="1" dirty="0"/>
              <a:t>月</a:t>
            </a:r>
            <a:r>
              <a:rPr lang="en-US" altLang="zh-CN" sz="1400" b="1" dirty="0"/>
              <a:t>~2049</a:t>
            </a:r>
            <a:r>
              <a:rPr lang="zh-CN" altLang="en-US" sz="1400" b="1" dirty="0"/>
              <a:t>年</a:t>
            </a:r>
            <a:r>
              <a:rPr lang="en-US" altLang="zh-CN" sz="1400" b="1" dirty="0"/>
              <a:t>12</a:t>
            </a:r>
            <a:r>
              <a:rPr lang="zh-CN" altLang="en-US" sz="1400" b="1" dirty="0"/>
              <a:t>月，并规定日期由</a:t>
            </a:r>
            <a:r>
              <a:rPr lang="en-US" altLang="zh-CN" sz="1400" b="1" dirty="0"/>
              <a:t>6</a:t>
            </a:r>
            <a:r>
              <a:rPr lang="zh-CN" altLang="en-US" sz="1400" b="1" dirty="0"/>
              <a:t>位数字字符组成，前</a:t>
            </a:r>
            <a:r>
              <a:rPr lang="en-US" altLang="zh-CN" sz="1400" b="1" dirty="0"/>
              <a:t>4</a:t>
            </a:r>
            <a:r>
              <a:rPr lang="zh-CN" altLang="en-US" sz="1400" b="1" dirty="0"/>
              <a:t>位表示年，后</a:t>
            </a:r>
            <a:r>
              <a:rPr lang="en-US" altLang="zh-CN" sz="1400" b="1" dirty="0"/>
              <a:t>2</a:t>
            </a:r>
            <a:r>
              <a:rPr lang="zh-CN" altLang="en-US" sz="1400" b="1" dirty="0"/>
              <a:t>位表示月</a:t>
            </a:r>
          </a:p>
        </p:txBody>
      </p:sp>
    </p:spTree>
    <p:extLst>
      <p:ext uri="{BB962C8B-B14F-4D97-AF65-F5344CB8AC3E}">
        <p14:creationId xmlns:p14="http://schemas.microsoft.com/office/powerpoint/2010/main" val="69955810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4.2 </a:t>
            </a:r>
            <a:r>
              <a:rPr lang="zh-CN" altLang="en-US" sz="2000" b="1" dirty="0">
                <a:solidFill>
                  <a:srgbClr val="0000FF"/>
                </a:solidFill>
                <a:cs typeface="Times New Roman" panose="02020603050405020304" pitchFamily="18" charset="0"/>
              </a:rPr>
              <a:t>等价类划分方法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：日期检查</a:t>
            </a:r>
          </a:p>
        </p:txBody>
      </p:sp>
      <p:sp>
        <p:nvSpPr>
          <p:cNvPr id="4" name="Rectangle 3"/>
          <p:cNvSpPr txBox="1">
            <a:spLocks noChangeArrowheads="1"/>
          </p:cNvSpPr>
          <p:nvPr/>
        </p:nvSpPr>
        <p:spPr>
          <a:xfrm>
            <a:off x="395288" y="191606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设计有效等价类的测试用例：</a:t>
            </a:r>
          </a:p>
          <a:p>
            <a:pPr eaLnBrk="1" hangingPunct="1"/>
            <a:endParaRPr lang="zh-CN" altLang="en-US" dirty="0"/>
          </a:p>
          <a:p>
            <a:pPr eaLnBrk="1" hangingPunct="1"/>
            <a:endParaRPr lang="zh-CN" altLang="en-US" dirty="0"/>
          </a:p>
          <a:p>
            <a:pPr eaLnBrk="1" hangingPunct="1"/>
            <a:r>
              <a:rPr lang="zh-CN" altLang="en-US" dirty="0"/>
              <a:t>设计无效等价类的测试用例：</a:t>
            </a:r>
          </a:p>
          <a:p>
            <a:pPr eaLnBrk="1" hangingPunct="1"/>
            <a:endParaRPr lang="en-US" altLang="zh-CN" dirty="0"/>
          </a:p>
        </p:txBody>
      </p:sp>
      <p:graphicFrame>
        <p:nvGraphicFramePr>
          <p:cNvPr id="5" name="Group 4"/>
          <p:cNvGraphicFramePr>
            <a:graphicFrameLocks noGrp="1"/>
          </p:cNvGraphicFramePr>
          <p:nvPr>
            <p:extLst>
              <p:ext uri="{D42A27DB-BD31-4B8C-83A1-F6EECF244321}">
                <p14:modId xmlns:p14="http://schemas.microsoft.com/office/powerpoint/2010/main" val="3942308529"/>
              </p:ext>
            </p:extLst>
          </p:nvPr>
        </p:nvGraphicFramePr>
        <p:xfrm>
          <a:off x="827161" y="2400176"/>
          <a:ext cx="4896967" cy="812800"/>
        </p:xfrm>
        <a:graphic>
          <a:graphicData uri="http://schemas.openxmlformats.org/drawingml/2006/table">
            <a:tbl>
              <a:tblPr/>
              <a:tblGrid>
                <a:gridCol w="1296567">
                  <a:extLst>
                    <a:ext uri="{9D8B030D-6E8A-4147-A177-3AD203B41FA5}">
                      <a16:colId xmlns:a16="http://schemas.microsoft.com/office/drawing/2014/main" val="4033924402"/>
                    </a:ext>
                  </a:extLst>
                </a:gridCol>
                <a:gridCol w="1296144">
                  <a:extLst>
                    <a:ext uri="{9D8B030D-6E8A-4147-A177-3AD203B41FA5}">
                      <a16:colId xmlns:a16="http://schemas.microsoft.com/office/drawing/2014/main" val="668484824"/>
                    </a:ext>
                  </a:extLst>
                </a:gridCol>
                <a:gridCol w="1296144">
                  <a:extLst>
                    <a:ext uri="{9D8B030D-6E8A-4147-A177-3AD203B41FA5}">
                      <a16:colId xmlns:a16="http://schemas.microsoft.com/office/drawing/2014/main" val="2835263686"/>
                    </a:ext>
                  </a:extLst>
                </a:gridCol>
                <a:gridCol w="1008112">
                  <a:extLst>
                    <a:ext uri="{9D8B030D-6E8A-4147-A177-3AD203B41FA5}">
                      <a16:colId xmlns:a16="http://schemas.microsoft.com/office/drawing/2014/main" val="2354448585"/>
                    </a:ext>
                  </a:extLst>
                </a:gridCol>
              </a:tblGrid>
              <a:tr h="40640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测试用例编号</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测试用例内容</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覆盖的等价类</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期望结果</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3334673"/>
                  </a:ext>
                </a:extLst>
              </a:tr>
              <a:tr h="406400">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(1)(5)(8)</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6408646"/>
                  </a:ext>
                </a:extLst>
              </a:tr>
            </a:tbl>
          </a:graphicData>
        </a:graphic>
      </p:graphicFrame>
      <p:graphicFrame>
        <p:nvGraphicFramePr>
          <p:cNvPr id="6" name="Group 18"/>
          <p:cNvGraphicFramePr>
            <a:graphicFrameLocks noGrp="1"/>
          </p:cNvGraphicFramePr>
          <p:nvPr>
            <p:extLst>
              <p:ext uri="{D42A27DB-BD31-4B8C-83A1-F6EECF244321}">
                <p14:modId xmlns:p14="http://schemas.microsoft.com/office/powerpoint/2010/main" val="2436736324"/>
              </p:ext>
            </p:extLst>
          </p:nvPr>
        </p:nvGraphicFramePr>
        <p:xfrm>
          <a:off x="816074" y="3789040"/>
          <a:ext cx="5772150" cy="2526720"/>
        </p:xfrm>
        <a:graphic>
          <a:graphicData uri="http://schemas.openxmlformats.org/drawingml/2006/table">
            <a:tbl>
              <a:tblPr/>
              <a:tblGrid>
                <a:gridCol w="1296144">
                  <a:extLst>
                    <a:ext uri="{9D8B030D-6E8A-4147-A177-3AD203B41FA5}">
                      <a16:colId xmlns:a16="http://schemas.microsoft.com/office/drawing/2014/main" val="1133059413"/>
                    </a:ext>
                  </a:extLst>
                </a:gridCol>
                <a:gridCol w="1584176">
                  <a:extLst>
                    <a:ext uri="{9D8B030D-6E8A-4147-A177-3AD203B41FA5}">
                      <a16:colId xmlns:a16="http://schemas.microsoft.com/office/drawing/2014/main" val="2955139677"/>
                    </a:ext>
                  </a:extLst>
                </a:gridCol>
                <a:gridCol w="1445915">
                  <a:extLst>
                    <a:ext uri="{9D8B030D-6E8A-4147-A177-3AD203B41FA5}">
                      <a16:colId xmlns:a16="http://schemas.microsoft.com/office/drawing/2014/main" val="3491466516"/>
                    </a:ext>
                  </a:extLst>
                </a:gridCol>
                <a:gridCol w="1445915">
                  <a:extLst>
                    <a:ext uri="{9D8B030D-6E8A-4147-A177-3AD203B41FA5}">
                      <a16:colId xmlns:a16="http://schemas.microsoft.com/office/drawing/2014/main" val="3511704557"/>
                    </a:ext>
                  </a:extLst>
                </a:gridCol>
              </a:tblGrid>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测试用例编号</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测试用例内容</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覆盖的等价类</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期望结果</a:t>
                      </a: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2080473"/>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07June</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8437898"/>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20076</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3388892"/>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2007011</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7769263"/>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198912</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7169145"/>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205401</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6992133"/>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200700</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8871161"/>
                  </a:ext>
                </a:extLst>
              </a:tr>
              <a:tr h="20702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L="0" marR="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200713</a:t>
                      </a:r>
                    </a:p>
                  </a:txBody>
                  <a:tcPr marL="0" marR="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p>
                  </a:txBody>
                  <a:tcPr marL="0" marR="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defRPr/>
                      </a:pPr>
                      <a:r>
                        <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不符合要求</a:t>
                      </a:r>
                      <a:endParaRPr kumimoji="0" lang="en-US" altLang="zh-CN"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36000" marB="36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8448477"/>
                  </a:ext>
                </a:extLst>
              </a:tr>
            </a:tbl>
          </a:graphicData>
        </a:graphic>
      </p:graphicFrame>
      <p:graphicFrame>
        <p:nvGraphicFramePr>
          <p:cNvPr id="7" name="Group 26"/>
          <p:cNvGraphicFramePr>
            <a:graphicFrameLocks noGrp="1"/>
          </p:cNvGraphicFramePr>
          <p:nvPr>
            <p:extLst>
              <p:ext uri="{D42A27DB-BD31-4B8C-83A1-F6EECF244321}">
                <p14:modId xmlns:p14="http://schemas.microsoft.com/office/powerpoint/2010/main" val="159823152"/>
              </p:ext>
            </p:extLst>
          </p:nvPr>
        </p:nvGraphicFramePr>
        <p:xfrm>
          <a:off x="5868144" y="1772816"/>
          <a:ext cx="3096344" cy="1737280"/>
        </p:xfrm>
        <a:graphic>
          <a:graphicData uri="http://schemas.openxmlformats.org/drawingml/2006/table">
            <a:tbl>
              <a:tblPr/>
              <a:tblGrid>
                <a:gridCol w="864096">
                  <a:extLst>
                    <a:ext uri="{9D8B030D-6E8A-4147-A177-3AD203B41FA5}">
                      <a16:colId xmlns:a16="http://schemas.microsoft.com/office/drawing/2014/main" val="823030712"/>
                    </a:ext>
                  </a:extLst>
                </a:gridCol>
                <a:gridCol w="999388">
                  <a:extLst>
                    <a:ext uri="{9D8B030D-6E8A-4147-A177-3AD203B41FA5}">
                      <a16:colId xmlns:a16="http://schemas.microsoft.com/office/drawing/2014/main" val="2620006970"/>
                    </a:ext>
                  </a:extLst>
                </a:gridCol>
                <a:gridCol w="1232860">
                  <a:extLst>
                    <a:ext uri="{9D8B030D-6E8A-4147-A177-3AD203B41FA5}">
                      <a16:colId xmlns:a16="http://schemas.microsoft.com/office/drawing/2014/main" val="3998160901"/>
                    </a:ext>
                  </a:extLst>
                </a:gridCol>
              </a:tblGrid>
              <a:tr h="12316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输入等价类</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有效等价类</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无效等价类</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9034980"/>
                  </a:ext>
                </a:extLst>
              </a:tr>
              <a:tr h="34488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日期的类型及长度</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① 6</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②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有非数字字符</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③ 少于</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④ 多于</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位数字字符</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4149236"/>
                  </a:ext>
                </a:extLst>
              </a:tr>
              <a:tr h="23402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年份范围</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⑤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1990~2049</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之间</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⑥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小于</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1990</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⑦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大于</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2049</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5708574"/>
                  </a:ext>
                </a:extLst>
              </a:tr>
              <a:tr h="234026">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900" b="1" i="0" u="none" strike="noStrike" cap="none" normalizeH="0" baseline="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月份范围</a:t>
                      </a: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⑧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在</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01~12</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之间</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⑨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等于</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00</a:t>
                      </a:r>
                    </a:p>
                    <a:p>
                      <a:pPr marL="0" marR="0" lvl="0" indent="0" algn="just"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⑩ </a:t>
                      </a:r>
                      <a:r>
                        <a:rPr kumimoji="0" lang="zh-CN" altLang="en-US"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大于</a:t>
                      </a:r>
                      <a:r>
                        <a:rPr kumimoji="0" lang="en-US" altLang="zh-CN" sz="900" b="1" i="0" u="none" strike="noStrike" cap="none" normalizeH="0" baseline="0" dirty="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12</a:t>
                      </a: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5012483"/>
                  </a:ext>
                </a:extLst>
              </a:tr>
            </a:tbl>
          </a:graphicData>
        </a:graphic>
      </p:graphicFrame>
      <p:sp>
        <p:nvSpPr>
          <p:cNvPr id="9" name="Rectangle 3"/>
          <p:cNvSpPr txBox="1">
            <a:spLocks noChangeArrowheads="1"/>
          </p:cNvSpPr>
          <p:nvPr/>
        </p:nvSpPr>
        <p:spPr>
          <a:xfrm>
            <a:off x="3456608" y="979335"/>
            <a:ext cx="5507880" cy="721473"/>
          </a:xfrm>
          <a:prstGeom prst="rect">
            <a:avLst/>
          </a:prstGeom>
          <a:ln>
            <a:solidFill>
              <a:srgbClr val="777777"/>
            </a:solidFill>
            <a:prstDash val="sysDash"/>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eaLnBrk="1" hangingPunct="1">
              <a:spcBef>
                <a:spcPct val="35000"/>
              </a:spcBef>
              <a:buFont typeface="Wingdings" panose="05000000000000000000" pitchFamily="2" charset="2"/>
              <a:buChar char="§"/>
            </a:pPr>
            <a:r>
              <a:rPr lang="en-US" altLang="zh-CN" sz="1400" b="1" dirty="0"/>
              <a:t>[</a:t>
            </a:r>
            <a:r>
              <a:rPr lang="zh-CN" altLang="en-US" sz="1400" b="1" dirty="0"/>
              <a:t>例</a:t>
            </a:r>
            <a:r>
              <a:rPr lang="en-US" altLang="zh-CN" sz="1400" b="1" dirty="0"/>
              <a:t>2] </a:t>
            </a:r>
            <a:r>
              <a:rPr lang="zh-CN" altLang="en-US" sz="1400" b="1" dirty="0"/>
              <a:t>档案管理系统，要求用户输入以年月表示的日期。假设日期限定在</a:t>
            </a:r>
            <a:r>
              <a:rPr lang="en-US" altLang="zh-CN" sz="1400" b="1" dirty="0"/>
              <a:t>1990</a:t>
            </a:r>
            <a:r>
              <a:rPr lang="zh-CN" altLang="en-US" sz="1400" b="1" dirty="0"/>
              <a:t>年</a:t>
            </a:r>
            <a:r>
              <a:rPr lang="en-US" altLang="zh-CN" sz="1400" b="1" dirty="0"/>
              <a:t>1</a:t>
            </a:r>
            <a:r>
              <a:rPr lang="zh-CN" altLang="en-US" sz="1400" b="1" dirty="0"/>
              <a:t>月</a:t>
            </a:r>
            <a:r>
              <a:rPr lang="en-US" altLang="zh-CN" sz="1400" b="1" dirty="0"/>
              <a:t>~2049</a:t>
            </a:r>
            <a:r>
              <a:rPr lang="zh-CN" altLang="en-US" sz="1400" b="1" dirty="0"/>
              <a:t>年</a:t>
            </a:r>
            <a:r>
              <a:rPr lang="en-US" altLang="zh-CN" sz="1400" b="1" dirty="0"/>
              <a:t>12</a:t>
            </a:r>
            <a:r>
              <a:rPr lang="zh-CN" altLang="en-US" sz="1400" b="1" dirty="0"/>
              <a:t>月，并规定日期由</a:t>
            </a:r>
            <a:r>
              <a:rPr lang="en-US" altLang="zh-CN" sz="1400" b="1" dirty="0"/>
              <a:t>6</a:t>
            </a:r>
            <a:r>
              <a:rPr lang="zh-CN" altLang="en-US" sz="1400" b="1" dirty="0"/>
              <a:t>位数字字符组成，前</a:t>
            </a:r>
            <a:r>
              <a:rPr lang="en-US" altLang="zh-CN" sz="1400" b="1" dirty="0"/>
              <a:t>4</a:t>
            </a:r>
            <a:r>
              <a:rPr lang="zh-CN" altLang="en-US" sz="1400" b="1" dirty="0"/>
              <a:t>位表示年，后</a:t>
            </a:r>
            <a:r>
              <a:rPr lang="en-US" altLang="zh-CN" sz="1400" b="1" dirty="0"/>
              <a:t>2</a:t>
            </a:r>
            <a:r>
              <a:rPr lang="zh-CN" altLang="en-US" sz="1400" b="1" dirty="0"/>
              <a:t>位表示月</a:t>
            </a:r>
          </a:p>
        </p:txBody>
      </p:sp>
    </p:spTree>
    <p:extLst>
      <p:ext uri="{BB962C8B-B14F-4D97-AF65-F5344CB8AC3E}">
        <p14:creationId xmlns:p14="http://schemas.microsoft.com/office/powerpoint/2010/main" val="184603492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3" presetClass="entr" presetSubtype="32"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plus(out)">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680991"/>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Book Antiqua"/>
                <a:ea typeface="宋体"/>
                <a:cs typeface="+mn-cs"/>
              </a:rPr>
              <a:t>主要内容</a:t>
            </a:r>
            <a:endParaRPr kumimoji="0" lang="en-US" altLang="zh-CN" sz="24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1.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软件测试基础</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2.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测试过程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3.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测试方法分类</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4.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黑盒测试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4.1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黑盒测试概述</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chemeClr val="tx1"/>
                </a:solidFill>
                <a:effectLst/>
                <a:uLnTx/>
                <a:uFillTx/>
                <a:latin typeface="Book Antiqua"/>
                <a:ea typeface="宋体"/>
                <a:cs typeface="+mn-cs"/>
              </a:rPr>
              <a:t>   4.2 </a:t>
            </a:r>
            <a:r>
              <a:rPr kumimoji="0" lang="zh-CN" altLang="en-US" sz="2000" b="1" i="0" u="none" strike="noStrike" kern="1200" cap="none" spc="0" normalizeH="0" baseline="0" noProof="0" dirty="0">
                <a:ln>
                  <a:noFill/>
                </a:ln>
                <a:solidFill>
                  <a:schemeClr val="tx1"/>
                </a:solidFill>
                <a:effectLst/>
                <a:uLnTx/>
                <a:uFillTx/>
                <a:latin typeface="Book Antiqua"/>
                <a:ea typeface="宋体"/>
                <a:cs typeface="+mn-cs"/>
              </a:rPr>
              <a:t>等价类划分方法</a:t>
            </a: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C00000"/>
                </a:solidFill>
                <a:effectLst/>
                <a:uLnTx/>
                <a:uFillTx/>
                <a:latin typeface="Book Antiqua"/>
                <a:ea typeface="宋体"/>
                <a:cs typeface="+mn-cs"/>
              </a:rPr>
              <a:t>   4.3 </a:t>
            </a:r>
            <a:r>
              <a:rPr kumimoji="0" lang="zh-CN" altLang="en-US" sz="2000" b="1" i="0" u="none" strike="noStrike" kern="1200" cap="none" spc="0" normalizeH="0" baseline="0" noProof="0" dirty="0">
                <a:ln>
                  <a:noFill/>
                </a:ln>
                <a:solidFill>
                  <a:srgbClr val="C00000"/>
                </a:solidFill>
                <a:effectLst/>
                <a:uLnTx/>
                <a:uFillTx/>
                <a:latin typeface="Book Antiqua"/>
                <a:ea typeface="宋体"/>
                <a:cs typeface="+mn-cs"/>
              </a:rPr>
              <a:t>边界值方法</a:t>
            </a:r>
            <a:endParaRPr kumimoji="0" lang="en-US" altLang="zh-CN" sz="2000" b="1" i="0" u="none" strike="noStrike" kern="1200" cap="none" spc="0" normalizeH="0" baseline="0" noProof="0" dirty="0">
              <a:ln>
                <a:noFill/>
              </a:ln>
              <a:solidFill>
                <a:srgbClr val="C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5. </a:t>
            </a:r>
            <a:r>
              <a:rPr kumimoji="0" lang="zh-CN" altLang="en-US" sz="2000" b="1" i="0" u="none" strike="noStrike" kern="1200" cap="none" spc="0" normalizeH="0" baseline="0" noProof="0" dirty="0">
                <a:ln>
                  <a:noFill/>
                </a:ln>
                <a:solidFill>
                  <a:srgbClr val="000000"/>
                </a:solidFill>
                <a:effectLst/>
                <a:uLnTx/>
                <a:uFillTx/>
                <a:latin typeface="Book Antiqua"/>
                <a:ea typeface="宋体"/>
                <a:cs typeface="+mn-cs"/>
              </a:rPr>
              <a:t>白盒测试</a:t>
            </a:r>
            <a:endParaRPr kumimoji="0" lang="en-US" altLang="zh-CN" sz="2000" b="1" i="0" u="none" strike="noStrike" kern="1200" cap="none" spc="0" normalizeH="0" baseline="0" noProof="0" dirty="0">
              <a:ln>
                <a:noFill/>
              </a:ln>
              <a:solidFill>
                <a:srgbClr val="000000"/>
              </a:solidFill>
              <a:effectLst/>
              <a:uLnTx/>
              <a:uFillTx/>
              <a:latin typeface="Book Antiqua"/>
              <a:ea typeface="宋体"/>
              <a:cs typeface="+mn-cs"/>
            </a:endParaRPr>
          </a:p>
          <a:p>
            <a:pPr marL="457200" marR="0" lvl="1" indent="123825" algn="l" defTabSz="914400" rtl="0" eaLnBrk="1" fontAlgn="base" latinLnBrk="0" hangingPunct="1">
              <a:lnSpc>
                <a:spcPct val="100000"/>
              </a:lnSpc>
              <a:spcBef>
                <a:spcPct val="25000"/>
              </a:spcBef>
              <a:spcAft>
                <a:spcPct val="15000"/>
              </a:spcAft>
              <a:buClr>
                <a:srgbClr val="FF822D"/>
              </a:buClr>
              <a:buSzTx/>
              <a:buFont typeface="Arial" panose="020B0604020202020204" pitchFamily="34" charset="0"/>
              <a:buNone/>
              <a:tabLst/>
              <a:defRPr/>
            </a:pPr>
            <a:endParaRPr kumimoji="0" lang="zh-CN" altLang="en-US" sz="2000" b="1" i="0" u="none" strike="noStrike" kern="1200" cap="none" spc="0" normalizeH="0" baseline="0" noProof="0" dirty="0">
              <a:ln>
                <a:noFill/>
              </a:ln>
              <a:solidFill>
                <a:srgbClr val="000000"/>
              </a:solidFill>
              <a:effectLst/>
              <a:uLnTx/>
              <a:uFillTx/>
              <a:latin typeface="Book Antiqua"/>
              <a:ea typeface="宋体"/>
              <a:cs typeface="+mn-cs"/>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Book Antiqua"/>
                <a:ea typeface="宋体"/>
                <a:cs typeface="+mn-cs"/>
              </a:rPr>
              <a:t>	</a:t>
            </a:r>
          </a:p>
        </p:txBody>
      </p:sp>
    </p:spTree>
    <p:extLst>
      <p:ext uri="{BB962C8B-B14F-4D97-AF65-F5344CB8AC3E}">
        <p14:creationId xmlns:p14="http://schemas.microsoft.com/office/powerpoint/2010/main" val="3795501679"/>
      </p:ext>
    </p:extLst>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latin typeface="Times New Roman" panose="02020603050405020304" pitchFamily="18" charset="0"/>
                <a:ea typeface="楷体_GB2312" pitchFamily="49" charset="-122"/>
              </a:rPr>
              <a:t>边界值分析是等价类测试的特例，主要是考虑等价类的边界条件，在等价类的“边缘”选择元素</a:t>
            </a:r>
          </a:p>
          <a:p>
            <a:pPr eaLnBrk="1" hangingPunct="1"/>
            <a:endParaRPr lang="zh-CN" altLang="en-US" dirty="0">
              <a:solidFill>
                <a:srgbClr val="FF0000"/>
              </a:solidFill>
              <a:latin typeface="Times New Roman" panose="02020603050405020304" pitchFamily="18" charset="0"/>
              <a:ea typeface="楷体_GB2312" pitchFamily="49" charset="-122"/>
            </a:endParaRPr>
          </a:p>
          <a:p>
            <a:pPr eaLnBrk="1" hangingPunct="1"/>
            <a:r>
              <a:rPr lang="zh-CN" altLang="en-US" dirty="0"/>
              <a:t>长期的测试经验表明：</a:t>
            </a:r>
            <a:r>
              <a:rPr lang="zh-CN" altLang="en-US" dirty="0">
                <a:solidFill>
                  <a:srgbClr val="0000FF"/>
                </a:solidFill>
                <a:latin typeface="楷体" panose="02010609060101010101" pitchFamily="49" charset="-122"/>
                <a:ea typeface="楷体" panose="02010609060101010101" pitchFamily="49" charset="-122"/>
              </a:rPr>
              <a:t>大量的错误是发生在输入或输出范围的边界上，而不是发生在输入输出范围的内部</a:t>
            </a:r>
          </a:p>
          <a:p>
            <a:pPr eaLnBrk="1" hangingPunct="1"/>
            <a:endParaRPr lang="zh-CN" altLang="en-US" dirty="0"/>
          </a:p>
          <a:p>
            <a:pPr eaLnBrk="1" hangingPunct="1"/>
            <a:r>
              <a:rPr lang="zh-CN" altLang="en-US" dirty="0"/>
              <a:t>因此针对各种边界情况设计测试用例，可以查出更多的错误</a:t>
            </a:r>
          </a:p>
          <a:p>
            <a:pPr eaLnBrk="1" hangingPunct="1"/>
            <a:endParaRPr lang="en-US" altLang="zh-CN" dirty="0"/>
          </a:p>
        </p:txBody>
      </p:sp>
    </p:spTree>
    <p:extLst>
      <p:ext uri="{BB962C8B-B14F-4D97-AF65-F5344CB8AC3E}">
        <p14:creationId xmlns:p14="http://schemas.microsoft.com/office/powerpoint/2010/main" val="3864806858"/>
      </p:ext>
    </p:extLst>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确定边界</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使用边界值分析方法设计测试用例，首先应确定边界情况：</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通常输入和输出等价类的边界，就是应着重测试的边界情况</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选取</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正好等于</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刚刚大于</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刚刚小于</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边界的值作为测试数据，而不是选取等价类中的典型值或任意值作为测试数据</a:t>
            </a:r>
          </a:p>
          <a:p>
            <a:pPr lvl="1" eaLnBrk="1" hangingPunct="1"/>
            <a:endParaRPr lang="zh-CN" altLang="en-US" dirty="0"/>
          </a:p>
          <a:p>
            <a:pPr eaLnBrk="1" hangingPunct="1"/>
            <a:r>
              <a:rPr lang="zh-CN" altLang="en-US" dirty="0"/>
              <a:t>例：在</a:t>
            </a:r>
            <a:r>
              <a:rPr lang="en-US" altLang="zh-CN" dirty="0"/>
              <a:t>[R1, R2] </a:t>
            </a:r>
            <a:r>
              <a:rPr lang="zh-CN" altLang="en-US" dirty="0"/>
              <a:t>的取值区间中，应如何选择？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5519" y="4293096"/>
            <a:ext cx="4177355" cy="1335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66566"/>
      </p:ext>
    </p:extLst>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根据边界确定测试用例</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89425721"/>
              </p:ext>
            </p:extLst>
          </p:nvPr>
        </p:nvGraphicFramePr>
        <p:xfrm>
          <a:off x="250825" y="1435125"/>
          <a:ext cx="2881313" cy="1949450"/>
        </p:xfrm>
        <a:graphic>
          <a:graphicData uri="http://schemas.openxmlformats.org/presentationml/2006/ole">
            <mc:AlternateContent xmlns:mc="http://schemas.openxmlformats.org/markup-compatibility/2006">
              <mc:Choice xmlns:v="urn:schemas-microsoft-com:vml" Requires="v">
                <p:oleObj name="演示文稿" r:id="rId3" imgW="4073704" imgH="3055658" progId="PowerPoint.Show.8">
                  <p:embed/>
                </p:oleObj>
              </mc:Choice>
              <mc:Fallback>
                <p:oleObj name="演示文稿" r:id="rId3" imgW="4073704" imgH="3055658" progId="PowerPoint.Show.8">
                  <p:embed/>
                  <p:pic>
                    <p:nvPicPr>
                      <p:cNvPr id="155651" name="Object 3">
                        <a:hlinkClick r:id="" action="ppaction://ole?verb=0"/>
                      </p:cNvPr>
                      <p:cNvPicPr>
                        <a:picLocks noChangeAspect="1" noChangeArrowheads="1"/>
                      </p:cNvPicPr>
                      <p:nvPr/>
                    </p:nvPicPr>
                    <p:blipFill>
                      <a:blip r:embed="rId4"/>
                      <a:srcRect l="4114" t="3159" r="48636" b="54213"/>
                      <a:stretch>
                        <a:fillRect/>
                      </a:stretch>
                    </p:blipFill>
                    <p:spPr bwMode="auto">
                      <a:xfrm>
                        <a:off x="250825" y="1435125"/>
                        <a:ext cx="2881313" cy="194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2966904033"/>
              </p:ext>
            </p:extLst>
          </p:nvPr>
        </p:nvGraphicFramePr>
        <p:xfrm>
          <a:off x="3348038" y="2363788"/>
          <a:ext cx="5724525" cy="3873500"/>
        </p:xfrm>
        <a:graphic>
          <a:graphicData uri="http://schemas.openxmlformats.org/presentationml/2006/ole">
            <mc:AlternateContent xmlns:mc="http://schemas.openxmlformats.org/markup-compatibility/2006">
              <mc:Choice xmlns:v="urn:schemas-microsoft-com:vml" Requires="v">
                <p:oleObj name="演示文稿" r:id="rId5" imgW="2077355" imgH="1557416" progId="PowerPoint.Show.8">
                  <p:embed/>
                </p:oleObj>
              </mc:Choice>
              <mc:Fallback>
                <p:oleObj name="演示文稿" r:id="rId5" imgW="2077355" imgH="1557416" progId="PowerPoint.Show.8">
                  <p:embed/>
                  <p:pic>
                    <p:nvPicPr>
                      <p:cNvPr id="297988" name="Object 4">
                        <a:hlinkClick r:id="" action="ppaction://ole?verb=0"/>
                      </p:cNvPr>
                      <p:cNvPicPr>
                        <a:picLocks noChangeAspect="1" noChangeArrowheads="1"/>
                      </p:cNvPicPr>
                      <p:nvPr/>
                    </p:nvPicPr>
                    <p:blipFill>
                      <a:blip r:embed="rId6"/>
                      <a:srcRect t="14722" r="5486"/>
                      <a:stretch>
                        <a:fillRect/>
                      </a:stretch>
                    </p:blipFill>
                    <p:spPr bwMode="auto">
                      <a:xfrm>
                        <a:off x="3348038" y="2363788"/>
                        <a:ext cx="5724525" cy="387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3010987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常见的边界值</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通常情况下，软件测试所包含的边界检验有几种类型：数字、字符、位置、重量、大小、速度、方位、尺寸、空间等</a:t>
            </a:r>
          </a:p>
          <a:p>
            <a:pPr eaLnBrk="1" hangingPunct="1"/>
            <a:r>
              <a:rPr lang="zh-CN" altLang="en-US" dirty="0"/>
              <a:t>相应地，以上类型的边界值应该在：最大</a:t>
            </a:r>
            <a:r>
              <a:rPr lang="en-US" altLang="zh-CN" dirty="0"/>
              <a:t>/</a:t>
            </a:r>
            <a:r>
              <a:rPr lang="zh-CN" altLang="en-US" dirty="0"/>
              <a:t>最小、首位</a:t>
            </a:r>
            <a:r>
              <a:rPr lang="en-US" altLang="zh-CN" dirty="0"/>
              <a:t>/</a:t>
            </a:r>
            <a:r>
              <a:rPr lang="zh-CN" altLang="en-US" dirty="0"/>
              <a:t>末位、上</a:t>
            </a:r>
            <a:r>
              <a:rPr lang="en-US" altLang="zh-CN" dirty="0"/>
              <a:t>/</a:t>
            </a:r>
            <a:r>
              <a:rPr lang="zh-CN" altLang="en-US" dirty="0"/>
              <a:t>下、最快</a:t>
            </a:r>
            <a:r>
              <a:rPr lang="en-US" altLang="zh-CN" dirty="0"/>
              <a:t>/</a:t>
            </a:r>
            <a:r>
              <a:rPr lang="zh-CN" altLang="en-US" dirty="0"/>
              <a:t>最慢、最高</a:t>
            </a:r>
            <a:r>
              <a:rPr lang="en-US" altLang="zh-CN" dirty="0"/>
              <a:t>/</a:t>
            </a:r>
            <a:r>
              <a:rPr lang="zh-CN" altLang="en-US" dirty="0"/>
              <a:t>最低、  最短</a:t>
            </a:r>
            <a:r>
              <a:rPr lang="en-US" altLang="zh-CN" dirty="0"/>
              <a:t>/</a:t>
            </a:r>
            <a:r>
              <a:rPr lang="zh-CN" altLang="en-US" dirty="0"/>
              <a:t>最长、 空</a:t>
            </a:r>
            <a:r>
              <a:rPr lang="en-US" altLang="zh-CN" dirty="0"/>
              <a:t>/</a:t>
            </a:r>
            <a:r>
              <a:rPr lang="zh-CN" altLang="en-US" dirty="0"/>
              <a:t>满等情况下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16-bit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的整数而言，</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32767</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-32768</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是边界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屏幕上光标在最左上、最右下位置</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报表的第一行和最后一行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数组元素的第一个和最后一个</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循环的第</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次、第</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次和倒数第</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次、最后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p>
          <a:p>
            <a:pPr eaLnBrk="1" hangingPunct="1"/>
            <a:endParaRPr lang="en-US" altLang="zh-CN" dirty="0"/>
          </a:p>
        </p:txBody>
      </p:sp>
    </p:spTree>
    <p:extLst>
      <p:ext uri="{BB962C8B-B14F-4D97-AF65-F5344CB8AC3E}">
        <p14:creationId xmlns:p14="http://schemas.microsoft.com/office/powerpoint/2010/main" val="4019156988"/>
      </p:ext>
    </p:extLst>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1</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如果输入条件规定了值的范围，则应取刚达到这个范围的边界的值，以及刚刚超越这个范围边界的值作为测试输入数据</a:t>
            </a:r>
          </a:p>
          <a:p>
            <a:pPr eaLnBrk="1" hangingPunct="1"/>
            <a:endParaRPr lang="zh-CN" altLang="en-US" dirty="0">
              <a:solidFill>
                <a:srgbClr val="FF0000"/>
              </a:solidFill>
              <a:latin typeface="Times New Roman" panose="02020603050405020304" pitchFamily="18" charset="0"/>
              <a:ea typeface="楷体_GB2312" pitchFamily="49" charset="-122"/>
            </a:endParaRPr>
          </a:p>
          <a:p>
            <a:pPr eaLnBrk="1" hangingPunct="1"/>
            <a:r>
              <a:rPr lang="zh-CN" altLang="en-US" dirty="0"/>
              <a:t>例如：如果程序的规格说明中规定“重量在</a:t>
            </a:r>
            <a:r>
              <a:rPr lang="en-US" altLang="zh-CN" dirty="0"/>
              <a:t>10</a:t>
            </a:r>
            <a:r>
              <a:rPr lang="zh-CN" altLang="en-US" dirty="0"/>
              <a:t>公斤至</a:t>
            </a:r>
            <a:r>
              <a:rPr lang="en-US" altLang="zh-CN" dirty="0"/>
              <a:t>50</a:t>
            </a:r>
            <a:r>
              <a:rPr lang="zh-CN" altLang="en-US" dirty="0"/>
              <a:t>公斤范围内的邮件，其邮费计算公式为</a:t>
            </a:r>
            <a:r>
              <a:rPr lang="en-US" altLang="zh-CN" dirty="0"/>
              <a:t>……”</a:t>
            </a:r>
            <a:endParaRPr lang="zh-CN" altLang="en-US" dirty="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作为测试用例，应取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50</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10.01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49.99</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9.99</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及</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50.01</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a:t>
            </a:r>
          </a:p>
          <a:p>
            <a:pPr eaLnBrk="1" hangingPunct="1"/>
            <a:endParaRPr lang="en-US" altLang="zh-CN" dirty="0"/>
          </a:p>
        </p:txBody>
      </p:sp>
    </p:spTree>
    <p:extLst>
      <p:ext uri="{BB962C8B-B14F-4D97-AF65-F5344CB8AC3E}">
        <p14:creationId xmlns:p14="http://schemas.microsoft.com/office/powerpoint/2010/main" val="488545362"/>
      </p:ext>
    </p:extLst>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2</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如果输入条件规定了值的个数，则用最大个数、最小个数、比最小个数少</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比最大个数多</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的数据作为测试数据</a:t>
            </a:r>
          </a:p>
          <a:p>
            <a:pPr eaLnBrk="1" hangingPunct="1"/>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比如，一个输入文件应包括</a:t>
            </a:r>
            <a:r>
              <a:rPr lang="en-US" altLang="zh-CN" dirty="0"/>
              <a:t>1~255</a:t>
            </a:r>
            <a:r>
              <a:rPr lang="zh-CN" altLang="en-US" dirty="0"/>
              <a:t>个记录，则测试用例可取</a:t>
            </a:r>
            <a:r>
              <a:rPr lang="en-US" altLang="zh-CN" dirty="0"/>
              <a:t>1</a:t>
            </a:r>
            <a:r>
              <a:rPr lang="zh-CN" altLang="en-US" dirty="0"/>
              <a:t>和</a:t>
            </a:r>
            <a:r>
              <a:rPr lang="en-US" altLang="zh-CN" dirty="0"/>
              <a:t>255</a:t>
            </a:r>
            <a:r>
              <a:rPr lang="zh-CN" altLang="en-US" dirty="0"/>
              <a:t>，还应取</a:t>
            </a:r>
            <a:r>
              <a:rPr lang="en-US" altLang="zh-CN" dirty="0"/>
              <a:t>0</a:t>
            </a:r>
            <a:r>
              <a:rPr lang="zh-CN" altLang="en-US" dirty="0"/>
              <a:t>及</a:t>
            </a:r>
            <a:r>
              <a:rPr lang="en-US" altLang="zh-CN" dirty="0"/>
              <a:t>256</a:t>
            </a:r>
            <a:r>
              <a:rPr lang="zh-CN" altLang="en-US" dirty="0"/>
              <a:t>等</a:t>
            </a:r>
          </a:p>
          <a:p>
            <a:pPr eaLnBrk="1" hangingPunct="1"/>
            <a:endParaRPr lang="en-US" altLang="zh-CN" dirty="0"/>
          </a:p>
        </p:txBody>
      </p:sp>
    </p:spTree>
    <p:extLst>
      <p:ext uri="{BB962C8B-B14F-4D97-AF65-F5344CB8AC3E}">
        <p14:creationId xmlns:p14="http://schemas.microsoft.com/office/powerpoint/2010/main" val="362624100"/>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软件测试的原则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ea typeface="楷体" panose="02010609060101010101" pitchFamily="49" charset="-122"/>
                <a:cs typeface="Times New Roman" panose="02020603050405020304" pitchFamily="18" charset="0"/>
              </a:rPr>
              <a:t>应当把“</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尽早的和不断的测试</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”作为软件开发者的座右铭</a:t>
            </a:r>
          </a:p>
          <a:p>
            <a:pPr eaLnBrk="1" hangingPunct="1"/>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程序员应避免检查自己的程序</a:t>
            </a:r>
          </a:p>
          <a:p>
            <a:pPr eaLnBrk="1" hangingPunct="1"/>
            <a:r>
              <a:rPr lang="zh-CN" altLang="en-US" dirty="0">
                <a:latin typeface="Times New Roman" panose="02020603050405020304" pitchFamily="18" charset="0"/>
                <a:ea typeface="楷体" panose="02010609060101010101" pitchFamily="49" charset="-122"/>
                <a:cs typeface="Times New Roman" panose="02020603050405020304" pitchFamily="18" charset="0"/>
              </a:rPr>
              <a:t>测试</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从小规模开始，逐渐扩到大规模</a:t>
            </a:r>
          </a:p>
          <a:p>
            <a:pPr eaLnBrk="1" hangingPunct="1"/>
            <a:r>
              <a:rPr lang="zh-CN" altLang="en-US" dirty="0">
                <a:latin typeface="Times New Roman" panose="02020603050405020304" pitchFamily="18" charset="0"/>
                <a:ea typeface="楷体" panose="02010609060101010101" pitchFamily="49" charset="-122"/>
                <a:cs typeface="Times New Roman" panose="02020603050405020304" pitchFamily="18" charset="0"/>
              </a:rPr>
              <a:t>设计</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测试用例</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应包括合理的输入和不合理的输入，以及各种边界条件</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，特殊情况下要制造极端状态和意外状态</a:t>
            </a:r>
          </a:p>
          <a:p>
            <a:pPr eaLnBrk="1" hangingPunct="1"/>
            <a:r>
              <a:rPr lang="zh-CN" altLang="en-US" dirty="0">
                <a:latin typeface="Times New Roman" panose="02020603050405020304" pitchFamily="18" charset="0"/>
                <a:ea typeface="楷体" panose="02010609060101010101" pitchFamily="49" charset="-122"/>
                <a:cs typeface="Times New Roman" panose="02020603050405020304" pitchFamily="18" charset="0"/>
              </a:rPr>
              <a:t>充分</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注意测试中的聚集现象</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：测试中发现的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80%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的错误，可能由程序的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功能所造成的</a:t>
            </a:r>
          </a:p>
          <a:p>
            <a:pPr eaLnBrk="1" hangingPunct="1"/>
            <a:r>
              <a:rPr lang="zh-CN" altLang="en-US" dirty="0">
                <a:latin typeface="Times New Roman" panose="02020603050405020304" pitchFamily="18" charset="0"/>
                <a:ea typeface="楷体" panose="02010609060101010101" pitchFamily="49" charset="-122"/>
                <a:cs typeface="Times New Roman" panose="02020603050405020304" pitchFamily="18" charset="0"/>
              </a:rPr>
              <a:t>对测试错误结果一定</a:t>
            </a:r>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要有一个确认过程</a:t>
            </a:r>
          </a:p>
          <a:p>
            <a:pPr eaLnBrk="1" hangingPunct="1"/>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制定严格的测试计划</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，排除测试的随意性</a:t>
            </a:r>
          </a:p>
          <a:p>
            <a:pPr eaLnBrk="1" hangingPunct="1"/>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注意回归测试的关联性</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，往往修改一个错误会引起更多错误</a:t>
            </a:r>
          </a:p>
          <a:p>
            <a:pPr eaLnBrk="1" hangingPunct="1"/>
            <a:r>
              <a:rPr lang="zh-CN" altLang="en-US"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妥善保存一切测试过程文档</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，测试重现往往要靠测试文档</a:t>
            </a:r>
          </a:p>
        </p:txBody>
      </p:sp>
    </p:spTree>
    <p:extLst>
      <p:ext uri="{BB962C8B-B14F-4D97-AF65-F5344CB8AC3E}">
        <p14:creationId xmlns:p14="http://schemas.microsoft.com/office/powerpoint/2010/main" val="3463235462"/>
      </p:ext>
    </p:extLst>
  </p:cSld>
  <p:clrMapOvr>
    <a:masterClrMapping/>
  </p:clrMapOvr>
  <p:transition spd="med">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3</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将原则</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和原则</a:t>
            </a: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应用于输出条件，即设计测试用例使输出值达到边界值及其左右的值</a:t>
            </a:r>
          </a:p>
          <a:p>
            <a:pPr eaLnBrk="1" hangingPunct="1"/>
            <a:endParaRPr lang="zh-CN" altLang="en-US" dirty="0">
              <a:solidFill>
                <a:srgbClr val="FF0000"/>
              </a:solidFill>
              <a:latin typeface="Times New Roman" panose="02020603050405020304" pitchFamily="18" charset="0"/>
              <a:ea typeface="楷体_GB2312" pitchFamily="49" charset="-122"/>
            </a:endParaRPr>
          </a:p>
          <a:p>
            <a:pPr eaLnBrk="1" hangingPunct="1"/>
            <a:r>
              <a:rPr lang="zh-CN" altLang="en-US" dirty="0"/>
              <a:t>例如，某程序的规格说明要求计算出“</a:t>
            </a:r>
            <a:r>
              <a:rPr lang="zh-CN" altLang="en-US" dirty="0">
                <a:solidFill>
                  <a:srgbClr val="C00000"/>
                </a:solidFill>
              </a:rPr>
              <a:t>每月保险金扣除额为</a:t>
            </a:r>
            <a:r>
              <a:rPr lang="en-US" altLang="zh-CN" dirty="0">
                <a:solidFill>
                  <a:srgbClr val="C00000"/>
                </a:solidFill>
              </a:rPr>
              <a:t>0</a:t>
            </a:r>
            <a:r>
              <a:rPr lang="zh-CN" altLang="en-US" dirty="0">
                <a:solidFill>
                  <a:srgbClr val="C00000"/>
                </a:solidFill>
              </a:rPr>
              <a:t>至</a:t>
            </a:r>
            <a:r>
              <a:rPr lang="en-US" altLang="zh-CN" dirty="0">
                <a:solidFill>
                  <a:srgbClr val="C00000"/>
                </a:solidFill>
              </a:rPr>
              <a:t>1165.25</a:t>
            </a:r>
            <a:r>
              <a:rPr lang="zh-CN" altLang="en-US" dirty="0">
                <a:solidFill>
                  <a:srgbClr val="C00000"/>
                </a:solidFill>
              </a:rPr>
              <a:t>元</a:t>
            </a:r>
            <a:r>
              <a:rPr lang="zh-CN" altLang="en-US" dirty="0"/>
              <a:t>”，其测试用例可取</a:t>
            </a:r>
            <a:r>
              <a:rPr lang="en-US" altLang="zh-CN" dirty="0"/>
              <a:t>0.00</a:t>
            </a:r>
            <a:r>
              <a:rPr lang="zh-CN" altLang="en-US" dirty="0"/>
              <a:t>及</a:t>
            </a:r>
            <a:r>
              <a:rPr lang="en-US" altLang="zh-CN" dirty="0"/>
              <a:t>1165.25</a:t>
            </a:r>
            <a:r>
              <a:rPr lang="zh-CN" altLang="en-US" dirty="0"/>
              <a:t>，还应包括</a:t>
            </a:r>
            <a:r>
              <a:rPr lang="en-US" altLang="zh-CN" dirty="0"/>
              <a:t>0.01</a:t>
            </a:r>
            <a:r>
              <a:rPr lang="zh-CN" altLang="en-US" dirty="0"/>
              <a:t>及</a:t>
            </a:r>
            <a:r>
              <a:rPr lang="en-US" altLang="zh-CN" dirty="0"/>
              <a:t>1165.24</a:t>
            </a:r>
            <a:r>
              <a:rPr lang="zh-CN" altLang="en-US" dirty="0"/>
              <a:t>，</a:t>
            </a:r>
            <a:r>
              <a:rPr lang="en-US" altLang="zh-CN" dirty="0"/>
              <a:t>-0.01</a:t>
            </a:r>
            <a:r>
              <a:rPr lang="zh-CN" altLang="en-US" dirty="0"/>
              <a:t>及</a:t>
            </a:r>
            <a:r>
              <a:rPr lang="en-US" altLang="zh-CN" dirty="0"/>
              <a:t>1165.26</a:t>
            </a:r>
            <a:r>
              <a:rPr lang="zh-CN" altLang="en-US" dirty="0"/>
              <a:t>等</a:t>
            </a:r>
          </a:p>
          <a:p>
            <a:pPr eaLnBrk="1" hangingPunct="1"/>
            <a:endParaRPr lang="zh-CN" altLang="en-US" dirty="0"/>
          </a:p>
          <a:p>
            <a:pPr eaLnBrk="1" hangingPunct="1"/>
            <a:r>
              <a:rPr lang="zh-CN" altLang="en-US" dirty="0"/>
              <a:t>再如，某程序要求每次“</a:t>
            </a:r>
            <a:r>
              <a:rPr lang="zh-CN" altLang="en-US" dirty="0">
                <a:solidFill>
                  <a:srgbClr val="C00000"/>
                </a:solidFill>
              </a:rPr>
              <a:t>最少显示</a:t>
            </a:r>
            <a:r>
              <a:rPr lang="en-US" altLang="zh-CN" dirty="0">
                <a:solidFill>
                  <a:srgbClr val="C00000"/>
                </a:solidFill>
              </a:rPr>
              <a:t>1</a:t>
            </a:r>
            <a:r>
              <a:rPr lang="zh-CN" altLang="en-US" dirty="0">
                <a:solidFill>
                  <a:srgbClr val="C00000"/>
                </a:solidFill>
              </a:rPr>
              <a:t>条、最多显示</a:t>
            </a:r>
            <a:r>
              <a:rPr lang="en-US" altLang="zh-CN" dirty="0">
                <a:solidFill>
                  <a:srgbClr val="C00000"/>
                </a:solidFill>
              </a:rPr>
              <a:t>4</a:t>
            </a:r>
            <a:r>
              <a:rPr lang="zh-CN" altLang="en-US" dirty="0">
                <a:solidFill>
                  <a:srgbClr val="C00000"/>
                </a:solidFill>
              </a:rPr>
              <a:t>条查询结果</a:t>
            </a:r>
            <a:r>
              <a:rPr lang="zh-CN" altLang="en-US" dirty="0"/>
              <a:t>”，这时应考虑的测试用例包括</a:t>
            </a:r>
            <a:r>
              <a:rPr lang="en-US" altLang="zh-CN" dirty="0"/>
              <a:t>1</a:t>
            </a:r>
            <a:r>
              <a:rPr lang="zh-CN" altLang="en-US" dirty="0"/>
              <a:t>和</a:t>
            </a:r>
            <a:r>
              <a:rPr lang="en-US" altLang="zh-CN" dirty="0"/>
              <a:t>4</a:t>
            </a:r>
            <a:r>
              <a:rPr lang="zh-CN" altLang="en-US" dirty="0"/>
              <a:t>，还应包括</a:t>
            </a:r>
            <a:r>
              <a:rPr lang="en-US" altLang="zh-CN" dirty="0"/>
              <a:t>0</a:t>
            </a:r>
            <a:r>
              <a:rPr lang="zh-CN" altLang="en-US" dirty="0"/>
              <a:t>和</a:t>
            </a:r>
            <a:r>
              <a:rPr lang="en-US" altLang="zh-CN" dirty="0"/>
              <a:t>5</a:t>
            </a:r>
            <a:r>
              <a:rPr lang="zh-CN" altLang="en-US" dirty="0"/>
              <a:t>等</a:t>
            </a:r>
          </a:p>
        </p:txBody>
      </p:sp>
    </p:spTree>
    <p:extLst>
      <p:ext uri="{BB962C8B-B14F-4D97-AF65-F5344CB8AC3E}">
        <p14:creationId xmlns:p14="http://schemas.microsoft.com/office/powerpoint/2010/main" val="1713553248"/>
      </p:ext>
    </p:extLst>
  </p:cSld>
  <p:clrMapOvr>
    <a:masterClrMapping/>
  </p:clrMapOvr>
  <p:transition spd="med">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边界值分析的原则</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4</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如果程序的规格说明给出的输入域或输出域是有序集合，则应选取集合的第一个元素和最后一个元素作为测试用例</a:t>
            </a:r>
          </a:p>
          <a:p>
            <a:pPr eaLnBrk="1" hangingPunct="1"/>
            <a:endParaRPr lang="zh-CN" altLang="en-US" sz="800" dirty="0">
              <a:solidFill>
                <a:srgbClr val="FF0000"/>
              </a:solidFill>
              <a:latin typeface="Times New Roman" panose="02020603050405020304" pitchFamily="18" charset="0"/>
              <a:ea typeface="楷体_GB2312" pitchFamily="49" charset="-122"/>
            </a:endParaRPr>
          </a:p>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5</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如果程序中使用了一个内部数据结构，则应当选择这个内部数据结构的边界上的值作为测试用例</a:t>
            </a:r>
            <a:endPar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t>例如：数组</a:t>
            </a:r>
            <a:r>
              <a:rPr lang="en-US" altLang="zh-CN" dirty="0"/>
              <a:t>a[0..n]</a:t>
            </a:r>
            <a:r>
              <a:rPr lang="zh-CN" altLang="en-US" dirty="0"/>
              <a:t>，应该选取</a:t>
            </a:r>
            <a:r>
              <a:rPr lang="en-US" altLang="zh-CN" dirty="0"/>
              <a:t>a[0]</a:t>
            </a:r>
            <a:r>
              <a:rPr lang="zh-CN" altLang="en-US" dirty="0"/>
              <a:t>与</a:t>
            </a:r>
            <a:r>
              <a:rPr lang="en-US" altLang="zh-CN" dirty="0"/>
              <a:t>a[n]</a:t>
            </a:r>
            <a:r>
              <a:rPr lang="zh-CN" altLang="en-US" dirty="0"/>
              <a:t>作为测试用例</a:t>
            </a:r>
            <a:endParaRPr lang="en-US" altLang="zh-CN" dirty="0"/>
          </a:p>
          <a:p>
            <a:pPr eaLnBrk="1" hangingPunct="1"/>
            <a:r>
              <a:rPr lang="zh-CN" altLang="en-US" dirty="0"/>
              <a:t>例如：栈，应该选取栈空、栈满的情况作为测试用例</a:t>
            </a:r>
            <a:endParaRPr lang="en-US" altLang="zh-CN" dirty="0"/>
          </a:p>
          <a:p>
            <a:pPr eaLnBrk="1" hangingPunct="1"/>
            <a:endParaRPr lang="zh-CN" altLang="en-US" sz="800" dirty="0">
              <a:solidFill>
                <a:srgbClr val="FF0000"/>
              </a:solidFill>
              <a:latin typeface="Times New Roman" panose="02020603050405020304" pitchFamily="18" charset="0"/>
              <a:ea typeface="楷体_GB2312" pitchFamily="49" charset="-122"/>
            </a:endParaRPr>
          </a:p>
          <a:p>
            <a:pPr eaLnBrk="1" hangingPunct="1"/>
            <a:r>
              <a:rPr lang="zh-CN" altLang="en-US" sz="2200" dirty="0">
                <a:solidFill>
                  <a:srgbClr val="C00000"/>
                </a:solidFill>
                <a:latin typeface="+mn-ea"/>
                <a:cs typeface="Times New Roman" panose="02020603050405020304" pitchFamily="18" charset="0"/>
              </a:rPr>
              <a:t>原则</a:t>
            </a:r>
            <a:r>
              <a:rPr lang="en-US" altLang="zh-CN" sz="2200" dirty="0">
                <a:solidFill>
                  <a:srgbClr val="C00000"/>
                </a:solidFill>
                <a:latin typeface="+mn-ea"/>
                <a:cs typeface="Times New Roman" panose="02020603050405020304" pitchFamily="18" charset="0"/>
              </a:rPr>
              <a:t>6</a:t>
            </a:r>
            <a:r>
              <a:rPr lang="zh-CN" altLang="en-US" sz="2200" dirty="0">
                <a:solidFill>
                  <a:srgbClr val="C00000"/>
                </a:solidFill>
                <a:latin typeface="+mn-ea"/>
                <a:cs typeface="Times New Roman" panose="02020603050405020304" pitchFamily="18" charset="0"/>
              </a:rPr>
              <a: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分析规格说明，找出其它可能的边界条件</a:t>
            </a:r>
          </a:p>
          <a:p>
            <a:pPr eaLnBrk="1" hangingPunct="1"/>
            <a:endParaRPr lang="en-US" altLang="zh-CN" dirty="0"/>
          </a:p>
        </p:txBody>
      </p:sp>
    </p:spTree>
    <p:extLst>
      <p:ext uri="{BB962C8B-B14F-4D97-AF65-F5344CB8AC3E}">
        <p14:creationId xmlns:p14="http://schemas.microsoft.com/office/powerpoint/2010/main" val="1635041206"/>
      </p:ext>
    </p:extLst>
  </p:cSld>
  <p:clrMapOvr>
    <a:masterClrMapping/>
  </p:clrMapOvr>
  <p:transition spd="med">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1] </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三角形 </a:t>
            </a:r>
          </a:p>
        </p:txBody>
      </p:sp>
      <p:sp>
        <p:nvSpPr>
          <p:cNvPr id="4" name="Rectangle 3"/>
          <p:cNvSpPr txBox="1">
            <a:spLocks noChangeArrowheads="1"/>
          </p:cNvSpPr>
          <p:nvPr/>
        </p:nvSpPr>
        <p:spPr>
          <a:xfrm>
            <a:off x="395288" y="1484313"/>
            <a:ext cx="8208962" cy="43251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假定三角形每边边长的取范围值设值为</a:t>
            </a:r>
            <a:r>
              <a:rPr lang="en-US" altLang="zh-CN" dirty="0"/>
              <a:t>[1, 100] </a:t>
            </a:r>
          </a:p>
        </p:txBody>
      </p:sp>
      <p:graphicFrame>
        <p:nvGraphicFramePr>
          <p:cNvPr id="5" name="Group 4"/>
          <p:cNvGraphicFramePr>
            <a:graphicFrameLocks noGrp="1"/>
          </p:cNvGraphicFramePr>
          <p:nvPr>
            <p:extLst>
              <p:ext uri="{D42A27DB-BD31-4B8C-83A1-F6EECF244321}">
                <p14:modId xmlns:p14="http://schemas.microsoft.com/office/powerpoint/2010/main" val="611636585"/>
              </p:ext>
            </p:extLst>
          </p:nvPr>
        </p:nvGraphicFramePr>
        <p:xfrm>
          <a:off x="2047776" y="1988840"/>
          <a:ext cx="5116512" cy="3784599"/>
        </p:xfrm>
        <a:graphic>
          <a:graphicData uri="http://schemas.openxmlformats.org/drawingml/2006/table">
            <a:tbl>
              <a:tblPr/>
              <a:tblGrid>
                <a:gridCol w="1104900">
                  <a:extLst>
                    <a:ext uri="{9D8B030D-6E8A-4147-A177-3AD203B41FA5}">
                      <a16:colId xmlns:a16="http://schemas.microsoft.com/office/drawing/2014/main" val="3990896017"/>
                    </a:ext>
                  </a:extLst>
                </a:gridCol>
                <a:gridCol w="830262">
                  <a:extLst>
                    <a:ext uri="{9D8B030D-6E8A-4147-A177-3AD203B41FA5}">
                      <a16:colId xmlns:a16="http://schemas.microsoft.com/office/drawing/2014/main" val="1495691252"/>
                    </a:ext>
                  </a:extLst>
                </a:gridCol>
                <a:gridCol w="893763">
                  <a:extLst>
                    <a:ext uri="{9D8B030D-6E8A-4147-A177-3AD203B41FA5}">
                      <a16:colId xmlns:a16="http://schemas.microsoft.com/office/drawing/2014/main" val="1503094836"/>
                    </a:ext>
                  </a:extLst>
                </a:gridCol>
                <a:gridCol w="893762">
                  <a:extLst>
                    <a:ext uri="{9D8B030D-6E8A-4147-A177-3AD203B41FA5}">
                      <a16:colId xmlns:a16="http://schemas.microsoft.com/office/drawing/2014/main" val="814071191"/>
                    </a:ext>
                  </a:extLst>
                </a:gridCol>
                <a:gridCol w="1393825">
                  <a:extLst>
                    <a:ext uri="{9D8B030D-6E8A-4147-A177-3AD203B41FA5}">
                      <a16:colId xmlns:a16="http://schemas.microsoft.com/office/drawing/2014/main" val="1269987787"/>
                    </a:ext>
                  </a:extLst>
                </a:gridCol>
              </a:tblGrid>
              <a:tr h="33496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测试用例</a:t>
                      </a:r>
                      <a:endParaRPr kumimoji="0" lang="zh-CN" altLang="en-US" sz="2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a</a:t>
                      </a:r>
                      <a:endParaRPr kumimoji="0" lang="en-US" altLang="zh-CN" sz="2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b</a:t>
                      </a:r>
                      <a:endParaRPr kumimoji="0" lang="en-US" altLang="zh-CN" sz="2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c</a:t>
                      </a:r>
                      <a:endParaRPr kumimoji="0" lang="en-US" altLang="zh-CN" sz="2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预期输出</a:t>
                      </a:r>
                      <a:endParaRPr kumimoji="0" lang="zh-CN" altLang="en-US" sz="28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endParaRPr>
                    </a:p>
                  </a:txBody>
                  <a:tcPr marT="0" marB="0"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7544230"/>
                  </a:ext>
                </a:extLst>
              </a:tr>
              <a:tr h="1312862">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Test3</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Test4</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Test5</a:t>
                      </a:r>
                      <a:endPar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99</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100</a:t>
                      </a:r>
                      <a:endPar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等边三角形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非三角形</a:t>
                      </a:r>
                      <a:endParaRPr kumimoji="0" lang="zh-CN" altLang="en-US"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3265829"/>
                  </a:ext>
                </a:extLst>
              </a:tr>
              <a:tr h="106838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Test7</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Test8</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Test9</a:t>
                      </a:r>
                      <a:endParaRPr kumimoji="0" lang="en-US" altLang="zh-CN" sz="2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99</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100</a:t>
                      </a:r>
                      <a:endParaRPr kumimoji="0" lang="en-US" altLang="zh-CN" sz="2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非三角形</a:t>
                      </a:r>
                      <a:endParaRPr kumimoji="0" lang="zh-CN" altLang="en-US"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8552833"/>
                  </a:ext>
                </a:extLst>
              </a:tr>
              <a:tr h="1068387">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Test10</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Test13</a:t>
                      </a:r>
                      <a:endParaRPr kumimoji="0" lang="en-US" altLang="zh-CN" sz="2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2</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99</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100</a:t>
                      </a:r>
                      <a:endParaRPr kumimoji="0" lang="en-US" altLang="zh-CN" sz="2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60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50</a:t>
                      </a:r>
                      <a:endParaRPr kumimoji="0" lang="en-US" altLang="zh-CN"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6667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66675"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等腰三角形</a:t>
                      </a:r>
                    </a:p>
                    <a:p>
                      <a:pPr marL="0" marR="0" lvl="0" indent="66675" algn="ctr"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非三角形</a:t>
                      </a:r>
                      <a:endParaRPr kumimoji="0" lang="zh-CN" altLang="en-US" sz="28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9375528"/>
                  </a:ext>
                </a:extLst>
              </a:tr>
            </a:tbl>
          </a:graphicData>
        </a:graphic>
      </p:graphicFrame>
      <p:sp>
        <p:nvSpPr>
          <p:cNvPr id="6" name="Rectangle 3"/>
          <p:cNvSpPr txBox="1">
            <a:spLocks noChangeArrowheads="1"/>
          </p:cNvSpPr>
          <p:nvPr/>
        </p:nvSpPr>
        <p:spPr>
          <a:xfrm>
            <a:off x="395536" y="5876801"/>
            <a:ext cx="8208962" cy="43251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solidFill>
                  <a:srgbClr val="C00000"/>
                </a:solidFill>
              </a:rPr>
              <a:t>思考：</a:t>
            </a:r>
            <a:r>
              <a:rPr lang="zh-CN" altLang="en-US" dirty="0"/>
              <a:t>还应该补充几个什么样的测试用例？</a:t>
            </a:r>
            <a:r>
              <a:rPr lang="en-US" altLang="zh-CN" dirty="0"/>
              <a:t> </a:t>
            </a:r>
          </a:p>
        </p:txBody>
      </p:sp>
    </p:spTree>
    <p:extLst>
      <p:ext uri="{BB962C8B-B14F-4D97-AF65-F5344CB8AC3E}">
        <p14:creationId xmlns:p14="http://schemas.microsoft.com/office/powerpoint/2010/main" val="1957135259"/>
      </p:ext>
    </p:extLst>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 </a:t>
            </a:r>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NextDate</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484313"/>
            <a:ext cx="38100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在</a:t>
            </a:r>
            <a:r>
              <a:rPr lang="en-US" altLang="zh-CN" dirty="0" err="1"/>
              <a:t>NextDate</a:t>
            </a:r>
            <a:r>
              <a:rPr lang="en-US" altLang="zh-CN" dirty="0"/>
              <a:t>()</a:t>
            </a:r>
            <a:r>
              <a:rPr lang="zh-CN" altLang="en-US" dirty="0"/>
              <a:t>函数中：</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 month ≤ 12</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 day ≤ 31</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1912 ≤ year ≤ 2050</a:t>
            </a:r>
            <a:endParaRPr lang="en-US" altLang="zh-CN" b="1" dirty="0"/>
          </a:p>
        </p:txBody>
      </p:sp>
      <p:graphicFrame>
        <p:nvGraphicFramePr>
          <p:cNvPr id="5" name="Group 4"/>
          <p:cNvGraphicFramePr>
            <a:graphicFrameLocks noGrp="1"/>
          </p:cNvGraphicFramePr>
          <p:nvPr>
            <p:extLst>
              <p:ext uri="{D42A27DB-BD31-4B8C-83A1-F6EECF244321}">
                <p14:modId xmlns:p14="http://schemas.microsoft.com/office/powerpoint/2010/main" val="1019169652"/>
              </p:ext>
            </p:extLst>
          </p:nvPr>
        </p:nvGraphicFramePr>
        <p:xfrm>
          <a:off x="3564779" y="1268760"/>
          <a:ext cx="5471717" cy="5145056"/>
        </p:xfrm>
        <a:graphic>
          <a:graphicData uri="http://schemas.openxmlformats.org/drawingml/2006/table">
            <a:tbl>
              <a:tblPr/>
              <a:tblGrid>
                <a:gridCol w="1045078">
                  <a:extLst>
                    <a:ext uri="{9D8B030D-6E8A-4147-A177-3AD203B41FA5}">
                      <a16:colId xmlns:a16="http://schemas.microsoft.com/office/drawing/2014/main" val="788088068"/>
                    </a:ext>
                  </a:extLst>
                </a:gridCol>
                <a:gridCol w="764338">
                  <a:extLst>
                    <a:ext uri="{9D8B030D-6E8A-4147-A177-3AD203B41FA5}">
                      <a16:colId xmlns:a16="http://schemas.microsoft.com/office/drawing/2014/main" val="1888536035"/>
                    </a:ext>
                  </a:extLst>
                </a:gridCol>
                <a:gridCol w="896558">
                  <a:extLst>
                    <a:ext uri="{9D8B030D-6E8A-4147-A177-3AD203B41FA5}">
                      <a16:colId xmlns:a16="http://schemas.microsoft.com/office/drawing/2014/main" val="3245565093"/>
                    </a:ext>
                  </a:extLst>
                </a:gridCol>
                <a:gridCol w="821527">
                  <a:extLst>
                    <a:ext uri="{9D8B030D-6E8A-4147-A177-3AD203B41FA5}">
                      <a16:colId xmlns:a16="http://schemas.microsoft.com/office/drawing/2014/main" val="4226499676"/>
                    </a:ext>
                  </a:extLst>
                </a:gridCol>
                <a:gridCol w="1944216">
                  <a:extLst>
                    <a:ext uri="{9D8B030D-6E8A-4147-A177-3AD203B41FA5}">
                      <a16:colId xmlns:a16="http://schemas.microsoft.com/office/drawing/2014/main" val="2428005327"/>
                    </a:ext>
                  </a:extLst>
                </a:gridCol>
              </a:tblGrid>
              <a:tr h="301024">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测试用例</a:t>
                      </a:r>
                    </a:p>
                  </a:txBody>
                  <a:tcPr marL="0" marR="0" marT="45724" marB="45724"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mouth</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day</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year</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C00000"/>
                          </a:solidFill>
                          <a:effectLst/>
                          <a:latin typeface="Book Antiqua" panose="02040602050305030304" pitchFamily="18" charset="0"/>
                          <a:ea typeface="宋体" panose="02010600030101010101" pitchFamily="2" charset="-122"/>
                        </a:rPr>
                        <a:t>预期输出</a:t>
                      </a:r>
                    </a:p>
                  </a:txBody>
                  <a:tcPr marL="0" marR="0" marT="45724" marB="45724"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6852386"/>
                  </a:ext>
                </a:extLst>
              </a:tr>
              <a:tr h="1685692">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Test3</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Test4</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Test7</a:t>
                      </a:r>
                    </a:p>
                  </a:txBody>
                  <a:tcPr marL="0" marR="0" marT="45724" marB="45724"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1911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1912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1913</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1975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2049</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2050</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FF0000"/>
                          </a:solidFill>
                          <a:effectLst/>
                          <a:latin typeface="Book Antiqua" panose="02040602050305030304" pitchFamily="18" charset="0"/>
                          <a:ea typeface="宋体" panose="02010600030101010101" pitchFamily="2" charset="-122"/>
                        </a:rPr>
                        <a:t>2051</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174625" algn="l"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Year</a:t>
                      </a: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[1912..2050]</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1912.6.16</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1913.6.16</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1975.6.16</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2049.6.16</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2050.6.16</a:t>
                      </a:r>
                    </a:p>
                    <a:p>
                      <a:pPr marL="0" marR="0" lvl="0" indent="174625" algn="l"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Year</a:t>
                      </a: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[1912..2050]</a:t>
                      </a:r>
                    </a:p>
                  </a:txBody>
                  <a:tcPr marL="0" marR="0" marT="45724" marB="45724"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8142280"/>
                  </a:ext>
                </a:extLst>
              </a:tr>
              <a:tr h="1454914">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Test8</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Test9</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Test10</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Test13</a:t>
                      </a:r>
                    </a:p>
                  </a:txBody>
                  <a:tcPr marL="0" marR="0" marT="45724" marB="45724"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6</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30</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31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32</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174625" algn="l"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day</a:t>
                      </a: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[1…31]</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2001.6.2</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2001.6.3</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2001.7.1</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输入日期超界</a:t>
                      </a:r>
                    </a:p>
                    <a:p>
                      <a:pPr marL="0" marR="0" lvl="0" indent="1746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day</a:t>
                      </a: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[1…31]</a:t>
                      </a:r>
                    </a:p>
                  </a:txBody>
                  <a:tcPr marL="0" marR="0" marT="45724" marB="45724"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0" cap="flat" cmpd="sng" algn="ctr">
                      <a:solidFill>
                        <a:srgbClr val="01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7269819"/>
                  </a:ext>
                </a:extLst>
              </a:tr>
              <a:tr h="1454914">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Test14</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Test16</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Test17</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Test18</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Test19</a:t>
                      </a:r>
                    </a:p>
                  </a:txBody>
                  <a:tcPr marL="0" marR="0" marT="45724" marB="45724" anchor="ctr" horzOverflow="overflow">
                    <a:lnL w="12700" cap="flat" cmpd="sng" algn="ctr">
                      <a:solidFill>
                        <a:srgbClr val="00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12</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FF0000"/>
                          </a:solidFill>
                          <a:effectLst/>
                          <a:latin typeface="Book Antiqua" panose="02040602050305030304" pitchFamily="18" charset="0"/>
                          <a:ea typeface="宋体" panose="02010600030101010101" pitchFamily="2" charset="-122"/>
                          <a:cs typeface="+mn-cs"/>
                        </a:rPr>
                        <a:t>13</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15</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6700">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ctr"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p>
                      <a:pPr marL="0" marR="0" lvl="0" indent="0" algn="ctr"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kern="1200" cap="none" normalizeH="0" baseline="0" dirty="0">
                          <a:ln>
                            <a:noFill/>
                          </a:ln>
                          <a:solidFill>
                            <a:srgbClr val="000000"/>
                          </a:solidFill>
                          <a:effectLst/>
                          <a:latin typeface="Book Antiqua" panose="02040602050305030304" pitchFamily="18" charset="0"/>
                          <a:ea typeface="宋体" panose="02010600030101010101" pitchFamily="2" charset="-122"/>
                          <a:cs typeface="+mn-cs"/>
                        </a:rPr>
                        <a:t>2001</a:t>
                      </a:r>
                    </a:p>
                  </a:txBody>
                  <a:tcPr marL="0" marR="0" marT="45724" marB="45724" anchor="ctr" horzOverflow="overflow">
                    <a:lnL w="0" cap="flat" cmpd="sng" algn="ctr">
                      <a:solidFill>
                        <a:srgbClr val="010000"/>
                      </a:solidFill>
                      <a:prstDash val="solid"/>
                      <a:round/>
                      <a:headEnd type="none" w="med" len="med"/>
                      <a:tailEnd type="none" w="med" len="med"/>
                    </a:lnL>
                    <a:lnR w="0" cap="flat" cmpd="sng" algn="ctr">
                      <a:solidFill>
                        <a:srgbClr val="01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00025">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200025" algn="l" defTabSz="914400" rtl="0" eaLnBrk="1" fontAlgn="t" latinLnBrk="0" hangingPunct="1">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Mouth</a:t>
                      </a: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[1…12]</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2001.1.16</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2001.2.16</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2001.11.16</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2001.12.16</a:t>
                      </a:r>
                    </a:p>
                    <a:p>
                      <a:pPr marL="0" marR="0" lvl="0" indent="200025" algn="l" defTabSz="914400" rtl="0" eaLnBrk="0" fontAlgn="t" latinLnBrk="0" hangingPunct="0">
                        <a:lnSpc>
                          <a:spcPct val="100000"/>
                        </a:lnSpc>
                        <a:spcBef>
                          <a:spcPct val="0"/>
                        </a:spcBef>
                        <a:spcAft>
                          <a:spcPct val="15000"/>
                        </a:spcAft>
                        <a:buClrTx/>
                        <a:buSzTx/>
                        <a:buFontTx/>
                        <a:buNone/>
                        <a:tabLst/>
                      </a:pP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Mouth</a:t>
                      </a:r>
                      <a:r>
                        <a:rPr kumimoji="0" lang="zh-CN" altLang="en-US"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超出</a:t>
                      </a:r>
                      <a:r>
                        <a:rPr kumimoji="0" lang="en-US" altLang="zh-CN" sz="1400" b="1" i="0" u="none" strike="noStrike" cap="none" normalizeH="0" baseline="0" dirty="0">
                          <a:ln>
                            <a:noFill/>
                          </a:ln>
                          <a:solidFill>
                            <a:srgbClr val="000000"/>
                          </a:solidFill>
                          <a:effectLst/>
                          <a:latin typeface="Book Antiqua" panose="02040602050305030304" pitchFamily="18" charset="0"/>
                          <a:ea typeface="宋体" panose="02010600030101010101" pitchFamily="2" charset="-122"/>
                        </a:rPr>
                        <a:t>[1…12]</a:t>
                      </a:r>
                    </a:p>
                  </a:txBody>
                  <a:tcPr marL="0" marR="0" marT="45724" marB="45724" anchor="ctr" horzOverflow="overflow">
                    <a:lnL w="0" cap="flat" cmpd="sng" algn="ctr">
                      <a:solidFill>
                        <a:srgbClr val="01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9448207"/>
                  </a:ext>
                </a:extLst>
              </a:tr>
            </a:tbl>
          </a:graphicData>
        </a:graphic>
      </p:graphicFrame>
      <p:sp>
        <p:nvSpPr>
          <p:cNvPr id="6" name="Rectangle 3"/>
          <p:cNvSpPr txBox="1">
            <a:spLocks noChangeArrowheads="1"/>
          </p:cNvSpPr>
          <p:nvPr/>
        </p:nvSpPr>
        <p:spPr>
          <a:xfrm>
            <a:off x="395288" y="4653136"/>
            <a:ext cx="3810000" cy="1296144"/>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228600" eaLnBrk="1" hangingPunct="1">
              <a:spcBef>
                <a:spcPct val="35000"/>
              </a:spcBef>
              <a:buFont typeface="Wingdings" panose="05000000000000000000" pitchFamily="2" charset="2"/>
              <a:buChar char="§"/>
            </a:pPr>
            <a:r>
              <a:rPr lang="zh-CN" altLang="en-US" b="1" dirty="0">
                <a:solidFill>
                  <a:srgbClr val="C00000"/>
                </a:solidFill>
              </a:rPr>
              <a:t>思考：</a:t>
            </a:r>
            <a:r>
              <a:rPr lang="zh-CN" altLang="en-US" b="1" dirty="0"/>
              <a:t>大小月覆盖问题？</a:t>
            </a:r>
            <a:endParaRPr lang="en-US" altLang="zh-CN" b="1" dirty="0"/>
          </a:p>
          <a:p>
            <a:pPr marL="0" lvl="1" indent="0" eaLnBrk="1" hangingPunct="1">
              <a:spcBef>
                <a:spcPct val="35000"/>
              </a:spcBef>
              <a:buNone/>
            </a:pPr>
            <a:r>
              <a:rPr lang="en-US" altLang="zh-CN" b="1" dirty="0"/>
              <a:t>                </a:t>
            </a:r>
            <a:r>
              <a:rPr lang="zh-CN" altLang="en-US" b="1" dirty="0"/>
              <a:t>闰年问题？</a:t>
            </a:r>
            <a:endParaRPr lang="en-US" altLang="zh-CN" b="1" dirty="0"/>
          </a:p>
        </p:txBody>
      </p:sp>
    </p:spTree>
    <p:extLst>
      <p:ext uri="{BB962C8B-B14F-4D97-AF65-F5344CB8AC3E}">
        <p14:creationId xmlns:p14="http://schemas.microsoft.com/office/powerpoint/2010/main" val="219524811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45">
                                          <p:stCondLst>
                                            <p:cond delay="0"/>
                                          </p:stCondLst>
                                        </p:cTn>
                                        <p:tgtEl>
                                          <p:spTgt spid="6"/>
                                        </p:tgtEl>
                                      </p:cBhvr>
                                    </p:animEffect>
                                    <p:anim calcmode="lin" valueType="num">
                                      <p:cBhvr>
                                        <p:cTn id="8" dur="456"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6"/>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6"/>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6"/>
                                        </p:tgtEl>
                                        <p:attrNameLst>
                                          <p:attrName>ppt_y</p:attrName>
                                        </p:attrNameLst>
                                      </p:cBhvr>
                                      <p:tavLst>
                                        <p:tav tm="0" fmla="#ppt_y-sin(pi*$)/81">
                                          <p:val>
                                            <p:fltVal val="0"/>
                                          </p:val>
                                        </p:tav>
                                        <p:tav tm="100000">
                                          <p:val>
                                            <p:fltVal val="1"/>
                                          </p:val>
                                        </p:tav>
                                      </p:tavLst>
                                    </p:anim>
                                    <p:animScale>
                                      <p:cBhvr>
                                        <p:cTn id="13" dur="7">
                                          <p:stCondLst>
                                            <p:cond delay="162"/>
                                          </p:stCondLst>
                                        </p:cTn>
                                        <p:tgtEl>
                                          <p:spTgt spid="6"/>
                                        </p:tgtEl>
                                      </p:cBhvr>
                                      <p:to x="100000" y="60000"/>
                                    </p:animScale>
                                    <p:animScale>
                                      <p:cBhvr>
                                        <p:cTn id="14" dur="41" decel="50000">
                                          <p:stCondLst>
                                            <p:cond delay="169"/>
                                          </p:stCondLst>
                                        </p:cTn>
                                        <p:tgtEl>
                                          <p:spTgt spid="6"/>
                                        </p:tgtEl>
                                      </p:cBhvr>
                                      <p:to x="100000" y="100000"/>
                                    </p:animScale>
                                    <p:animScale>
                                      <p:cBhvr>
                                        <p:cTn id="15" dur="7">
                                          <p:stCondLst>
                                            <p:cond delay="328"/>
                                          </p:stCondLst>
                                        </p:cTn>
                                        <p:tgtEl>
                                          <p:spTgt spid="6"/>
                                        </p:tgtEl>
                                      </p:cBhvr>
                                      <p:to x="100000" y="80000"/>
                                    </p:animScale>
                                    <p:animScale>
                                      <p:cBhvr>
                                        <p:cTn id="16" dur="41" decel="50000">
                                          <p:stCondLst>
                                            <p:cond delay="335"/>
                                          </p:stCondLst>
                                        </p:cTn>
                                        <p:tgtEl>
                                          <p:spTgt spid="6"/>
                                        </p:tgtEl>
                                      </p:cBhvr>
                                      <p:to x="100000" y="100000"/>
                                    </p:animScale>
                                    <p:animScale>
                                      <p:cBhvr>
                                        <p:cTn id="17" dur="7">
                                          <p:stCondLst>
                                            <p:cond delay="410"/>
                                          </p:stCondLst>
                                        </p:cTn>
                                        <p:tgtEl>
                                          <p:spTgt spid="6"/>
                                        </p:tgtEl>
                                      </p:cBhvr>
                                      <p:to x="100000" y="90000"/>
                                    </p:animScale>
                                    <p:animScale>
                                      <p:cBhvr>
                                        <p:cTn id="18" dur="41" decel="50000">
                                          <p:stCondLst>
                                            <p:cond delay="417"/>
                                          </p:stCondLst>
                                        </p:cTn>
                                        <p:tgtEl>
                                          <p:spTgt spid="6"/>
                                        </p:tgtEl>
                                      </p:cBhvr>
                                      <p:to x="100000" y="100000"/>
                                    </p:animScale>
                                    <p:animScale>
                                      <p:cBhvr>
                                        <p:cTn id="19" dur="7">
                                          <p:stCondLst>
                                            <p:cond delay="452"/>
                                          </p:stCondLst>
                                        </p:cTn>
                                        <p:tgtEl>
                                          <p:spTgt spid="6"/>
                                        </p:tgtEl>
                                      </p:cBhvr>
                                      <p:to x="100000" y="95000"/>
                                    </p:animScale>
                                    <p:animScale>
                                      <p:cBhvr>
                                        <p:cTn id="20" dur="41" decel="50000">
                                          <p:stCondLst>
                                            <p:cond delay="459"/>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239593"/>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lgn="ctr" eaLnBrk="1" hangingPunct="1">
              <a:defRPr/>
            </a:pPr>
            <a:r>
              <a:rPr lang="en-US" altLang="zh-CN" sz="2000" b="1" dirty="0">
                <a:solidFill>
                  <a:srgbClr val="0000FF"/>
                </a:solidFill>
                <a:cs typeface="Times New Roman" panose="02020603050405020304" pitchFamily="18" charset="0"/>
              </a:rPr>
              <a:t>4.3 </a:t>
            </a:r>
            <a:r>
              <a:rPr lang="zh-CN" altLang="en-US" sz="2000" b="1" dirty="0">
                <a:solidFill>
                  <a:srgbClr val="0000FF"/>
                </a:solidFill>
                <a:cs typeface="Times New Roman" panose="02020603050405020304" pitchFamily="18" charset="0"/>
              </a:rPr>
              <a:t>边界值分析方法</a:t>
            </a:r>
          </a:p>
          <a:p>
            <a:pPr lvl="0" algn="ctr" eaLnBrk="1" hangingPunct="1">
              <a:defRPr/>
            </a:pPr>
            <a:endParaRPr lang="zh-CN" altLang="en-US" sz="2000" b="1" dirty="0">
              <a:solidFill>
                <a:srgbClr val="0000FF"/>
              </a:solidFill>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2] </a:t>
            </a:r>
            <a:r>
              <a:rPr lang="en-US" altLang="zh-CN" dirty="0" err="1">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NextDate</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另一种更详尽的划分方法：</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D1 = { 1 ≤ date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last day of the month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D2 = { last day of the month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D3 = { Dec. 31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M1 = { 30-day months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M2 = { 31-day months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M3 = { Feb.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Y1 = { 2000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Y2 = { leap year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Y3 = { not leap year }</a:t>
            </a:r>
          </a:p>
        </p:txBody>
      </p:sp>
    </p:spTree>
    <p:extLst>
      <p:ext uri="{BB962C8B-B14F-4D97-AF65-F5344CB8AC3E}">
        <p14:creationId xmlns:p14="http://schemas.microsoft.com/office/powerpoint/2010/main" val="4160100633"/>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74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软件测试</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FF"/>
                </a:solidFill>
                <a:cs typeface="Times New Roman" panose="02020603050405020304" pitchFamily="18" charset="0"/>
              </a:rPr>
              <a:t>1. </a:t>
            </a:r>
            <a:r>
              <a:rPr lang="zh-CN" altLang="en-US" sz="2000" b="1" dirty="0">
                <a:solidFill>
                  <a:srgbClr val="0000FF"/>
                </a:solidFill>
                <a:cs typeface="Times New Roman" panose="02020603050405020304" pitchFamily="18" charset="0"/>
              </a:rPr>
              <a:t>软件测试基础</a:t>
            </a:r>
            <a:endParaRPr kumimoji="1" lang="en-US" altLang="zh-CN" sz="2000" b="1" i="0" u="none" strike="noStrike" kern="1200" cap="none" spc="0" normalizeH="0" baseline="0" noProof="0" dirty="0">
              <a:ln>
                <a:noFill/>
              </a:ln>
              <a:solidFill>
                <a:srgbClr val="0000FF"/>
              </a:solidFill>
              <a:effectLst/>
              <a:uLnTx/>
              <a:uFillTx/>
              <a:cs typeface="Times New Roman" panose="02020603050405020304" pitchFamily="18" charset="0"/>
            </a:endParaRPr>
          </a:p>
        </p:txBody>
      </p:sp>
      <p:sp>
        <p:nvSpPr>
          <p:cNvPr id="3" name="Rectangle 2"/>
          <p:cNvSpPr txBox="1">
            <a:spLocks noChangeArrowheads="1"/>
          </p:cNvSpPr>
          <p:nvPr/>
        </p:nvSpPr>
        <p:spPr>
          <a:xfrm>
            <a:off x="324172" y="835496"/>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测试用例的定义与特征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测试用例</a:t>
            </a:r>
            <a:r>
              <a:rPr lang="en-US" altLang="zh-CN" dirty="0"/>
              <a:t>(testing case)</a:t>
            </a:r>
            <a:r>
              <a:rPr lang="zh-CN" altLang="en-US" dirty="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测试用例是为特定的目的而设计的一组测试输入、执行条件和预期的结果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测试用例是执行的最小测试实体</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测试用例就是设计一个场景，使软件程序在这种场景下，必须能够正常运行并且达到程序所设计的执行结果 </a:t>
            </a:r>
          </a:p>
          <a:p>
            <a:pPr eaLnBrk="1" hangingPunct="1"/>
            <a:r>
              <a:rPr lang="zh-CN" altLang="en-US" dirty="0"/>
              <a:t>测试用例的特征：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最有可能抓住错误的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不是重复的、多余的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一组相似测试用例中最有效的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既不是太简单，也不是太复杂</a:t>
            </a:r>
          </a:p>
        </p:txBody>
      </p:sp>
    </p:spTree>
    <p:extLst>
      <p:ext uri="{BB962C8B-B14F-4D97-AF65-F5344CB8AC3E}">
        <p14:creationId xmlns:p14="http://schemas.microsoft.com/office/powerpoint/2010/main" val="835345370"/>
      </p:ext>
    </p:extLst>
  </p:cSld>
  <p:clrMapOvr>
    <a:masterClrMapping/>
  </p:clrMapOvr>
  <p:transition spd="med">
    <p:random/>
  </p:transition>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1277</TotalTime>
  <Words>7742</Words>
  <Application>Microsoft Office PowerPoint</Application>
  <PresentationFormat>全屏显示(4:3)</PresentationFormat>
  <Paragraphs>1440</Paragraphs>
  <Slides>84</Slides>
  <Notes>84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7" baseType="lpstr">
      <vt:lpstr>黑体</vt:lpstr>
      <vt:lpstr>华文新魏</vt:lpstr>
      <vt:lpstr>华文行楷</vt:lpstr>
      <vt:lpstr>楷体</vt:lpstr>
      <vt:lpstr>楷体_GB2312</vt:lpstr>
      <vt:lpstr>宋体</vt:lpstr>
      <vt:lpstr>Arial</vt:lpstr>
      <vt:lpstr>Arial</vt:lpstr>
      <vt:lpstr>Book Antiqua</vt:lpstr>
      <vt:lpstr>Times New Roman</vt:lpstr>
      <vt:lpstr>Wingdings</vt:lpstr>
      <vt:lpstr>1_CITRUS</vt:lpstr>
      <vt:lpstr>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田 田雪洋</cp:lastModifiedBy>
  <cp:revision>162</cp:revision>
  <dcterms:modified xsi:type="dcterms:W3CDTF">2022-01-02T14:42:28Z</dcterms:modified>
</cp:coreProperties>
</file>