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8"/>
  </p:notesMasterIdLst>
  <p:sldIdLst>
    <p:sldId id="269" r:id="rId2"/>
    <p:sldId id="259" r:id="rId3"/>
    <p:sldId id="282" r:id="rId4"/>
    <p:sldId id="270" r:id="rId5"/>
    <p:sldId id="271" r:id="rId6"/>
    <p:sldId id="272" r:id="rId7"/>
    <p:sldId id="273" r:id="rId8"/>
    <p:sldId id="281" r:id="rId9"/>
    <p:sldId id="276" r:id="rId10"/>
    <p:sldId id="275" r:id="rId11"/>
    <p:sldId id="274" r:id="rId12"/>
    <p:sldId id="277" r:id="rId13"/>
    <p:sldId id="278" r:id="rId14"/>
    <p:sldId id="279" r:id="rId15"/>
    <p:sldId id="280" r:id="rId16"/>
    <p:sldId id="268" r:id="rId17"/>
  </p:sldIdLst>
  <p:sldSz cx="9144000" cy="5715000" type="screen16x10"/>
  <p:notesSz cx="6858000" cy="9144000"/>
  <p:embeddedFontLst>
    <p:embeddedFont>
      <p:font typeface="方正兰亭黑_GBK" panose="02000000000000000000" pitchFamily="2" charset="-122"/>
      <p:regular r:id="rId19"/>
    </p:embeddedFont>
    <p:embeddedFont>
      <p:font typeface="方正兰亭中粗黑_GBK" panose="02000000000000000000" pitchFamily="2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9" autoAdjust="0"/>
    <p:restoredTop sz="95044" autoAdjust="0"/>
  </p:normalViewPr>
  <p:slideViewPr>
    <p:cSldViewPr>
      <p:cViewPr varScale="1">
        <p:scale>
          <a:sx n="182" d="100"/>
          <a:sy n="182" d="100"/>
        </p:scale>
        <p:origin x="584" y="176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1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1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4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8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5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4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1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ncst.com/archives/155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321462" y="1617134"/>
            <a:ext cx="4570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主要初始目的</a:t>
            </a:r>
          </a:p>
        </p:txBody>
      </p: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2619460" y="2801858"/>
            <a:ext cx="39853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了解</a:t>
            </a:r>
            <a:r>
              <a:rPr lang="en-US" altLang="zh-CN" sz="2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主从配置搭建</a:t>
            </a:r>
            <a:endParaRPr lang="en-US" altLang="zh-CN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了解</a:t>
            </a:r>
            <a:r>
              <a:rPr lang="en-US" altLang="zh-CN" sz="2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主从同步原理</a:t>
            </a:r>
            <a:endParaRPr lang="en-US" altLang="zh-CN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了解</a:t>
            </a:r>
            <a:r>
              <a:rPr lang="en-US" altLang="zh-CN" sz="2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同步异常情况</a:t>
            </a:r>
            <a:endParaRPr lang="en-US" altLang="zh-CN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  <p:bldP spid="515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主从的性能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CEE19-7E91-E746-9256-35F761282EE2}"/>
              </a:ext>
            </a:extLst>
          </p:cNvPr>
          <p:cNvSpPr txBox="1"/>
          <p:nvPr/>
        </p:nvSpPr>
        <p:spPr>
          <a:xfrm>
            <a:off x="1723652" y="17155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暂无</a:t>
            </a:r>
          </a:p>
        </p:txBody>
      </p:sp>
    </p:spTree>
    <p:extLst>
      <p:ext uri="{BB962C8B-B14F-4D97-AF65-F5344CB8AC3E}">
        <p14:creationId xmlns:p14="http://schemas.microsoft.com/office/powerpoint/2010/main" val="7181040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主从高可用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3F0251-56BB-F14F-8E32-E6A2ADFF61D9}"/>
              </a:ext>
            </a:extLst>
          </p:cNvPr>
          <p:cNvSpPr txBox="1"/>
          <p:nvPr/>
        </p:nvSpPr>
        <p:spPr>
          <a:xfrm>
            <a:off x="1038792" y="1633364"/>
            <a:ext cx="71481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    主从的高可用，一般考虑在双主的情况下，实现一主宕机，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可用快速切换。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  为实现双主之间的高可用，需要引入工具</a:t>
            </a:r>
            <a:r>
              <a:rPr kumimoji="1" lang="en-US" altLang="zh-CN" dirty="0" err="1">
                <a:solidFill>
                  <a:schemeClr val="bg1"/>
                </a:solidFill>
              </a:rPr>
              <a:t>keepalived</a:t>
            </a:r>
            <a:r>
              <a:rPr kumimoji="1" lang="zh-CN" altLang="en-US" dirty="0">
                <a:solidFill>
                  <a:schemeClr val="bg1"/>
                </a:solidFill>
              </a:rPr>
              <a:t>，基本的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原理就是</a:t>
            </a:r>
            <a:r>
              <a:rPr kumimoji="1" lang="en-US" altLang="zh-CN" dirty="0" err="1">
                <a:solidFill>
                  <a:schemeClr val="bg1"/>
                </a:solidFill>
              </a:rPr>
              <a:t>keepalived</a:t>
            </a:r>
            <a:r>
              <a:rPr kumimoji="1" lang="zh-CN" altLang="en-US" dirty="0">
                <a:solidFill>
                  <a:schemeClr val="bg1"/>
                </a:solidFill>
              </a:rPr>
              <a:t>检测接入的多台</a:t>
            </a:r>
            <a:r>
              <a:rPr kumimoji="1" lang="en-US" altLang="zh-CN" dirty="0" err="1">
                <a:solidFill>
                  <a:schemeClr val="bg1"/>
                </a:solidFill>
              </a:rPr>
              <a:t>mysql</a:t>
            </a:r>
            <a:r>
              <a:rPr kumimoji="1" lang="zh-CN" altLang="en-US" dirty="0">
                <a:solidFill>
                  <a:schemeClr val="bg1"/>
                </a:solidFill>
              </a:rPr>
              <a:t>，并对外提供一个虚拟</a:t>
            </a:r>
            <a:r>
              <a:rPr kumimoji="1" lang="en-US" altLang="zh-CN" dirty="0" err="1">
                <a:solidFill>
                  <a:schemeClr val="bg1"/>
                </a:solidFill>
              </a:rPr>
              <a:t>ip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虚拟</a:t>
            </a:r>
            <a:r>
              <a:rPr kumimoji="1" lang="en-US" altLang="zh-CN" dirty="0" err="1">
                <a:solidFill>
                  <a:schemeClr val="bg1"/>
                </a:solidFill>
              </a:rPr>
              <a:t>ip</a:t>
            </a:r>
            <a:r>
              <a:rPr kumimoji="1" lang="zh-CN" altLang="en-US" dirty="0">
                <a:solidFill>
                  <a:schemeClr val="bg1"/>
                </a:solidFill>
              </a:rPr>
              <a:t>只能会被绑定在一台机，多台机器之间的切换通过配置文件的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优先级决定顺序，当主故障时，虚拟</a:t>
            </a:r>
            <a:r>
              <a:rPr kumimoji="1" lang="en-US" altLang="zh-CN" dirty="0" err="1">
                <a:solidFill>
                  <a:schemeClr val="bg1"/>
                </a:solidFill>
              </a:rPr>
              <a:t>ip</a:t>
            </a:r>
            <a:r>
              <a:rPr kumimoji="1" lang="zh-CN" altLang="en-US" dirty="0">
                <a:solidFill>
                  <a:schemeClr val="bg1"/>
                </a:solidFill>
              </a:rPr>
              <a:t>自动切换到其他节点，从而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实现主从的高可用。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475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主从所存在的问题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2ADB06-59A4-C54B-B721-5972811595A9}"/>
              </a:ext>
            </a:extLst>
          </p:cNvPr>
          <p:cNvSpPr txBox="1"/>
          <p:nvPr/>
        </p:nvSpPr>
        <p:spPr>
          <a:xfrm>
            <a:off x="1043608" y="1561356"/>
            <a:ext cx="76354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 双主</a:t>
            </a:r>
            <a:endParaRPr lang="en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" altLang="zh-CN" dirty="0" err="1">
                <a:solidFill>
                  <a:schemeClr val="bg1"/>
                </a:solidFill>
              </a:rPr>
              <a:t>masterB</a:t>
            </a:r>
            <a:r>
              <a:rPr lang="zh-CN" altLang="en-US" dirty="0">
                <a:solidFill>
                  <a:schemeClr val="bg1"/>
                </a:solidFill>
              </a:rPr>
              <a:t>可能会一直处于空闲状态（可以用它当从库，负责部分查询）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主库后面提供服务的从库要等</a:t>
            </a:r>
            <a:r>
              <a:rPr lang="en" altLang="zh-CN" dirty="0" err="1">
                <a:solidFill>
                  <a:schemeClr val="bg1"/>
                </a:solidFill>
              </a:rPr>
              <a:t>masterB</a:t>
            </a:r>
            <a:r>
              <a:rPr lang="zh-CN" altLang="en-US" dirty="0">
                <a:solidFill>
                  <a:schemeClr val="bg1"/>
                </a:solidFill>
              </a:rPr>
              <a:t>先同步完了数据后才能去</a:t>
            </a:r>
            <a:r>
              <a:rPr lang="en" altLang="zh-CN" dirty="0">
                <a:solidFill>
                  <a:schemeClr val="bg1"/>
                </a:solidFill>
              </a:rPr>
              <a:t>master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上去同步数据，这样可能会造成一定程度的同步延时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在主主模式下，两个主库都提供读写服务，如果应用通过两个主库操作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相同数据，则会发生冲突导致数据覆盖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使用语句模式复制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或复制异常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使用行模式复制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，因此需要对读写服务进行控制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 对于比如</a:t>
            </a:r>
            <a:r>
              <a:rPr kumimoji="1" lang="en-US" altLang="zh-CN" dirty="0" err="1">
                <a:solidFill>
                  <a:schemeClr val="bg1"/>
                </a:solidFill>
              </a:rPr>
              <a:t>Auto_increment</a:t>
            </a:r>
            <a:r>
              <a:rPr kumimoji="1" lang="zh-CN" altLang="en-US" dirty="0">
                <a:solidFill>
                  <a:schemeClr val="bg1"/>
                </a:solidFill>
              </a:rPr>
              <a:t>，需要做类似取模的操作，让双主的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互斥，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    比如一台机为奇数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，一台机为偶数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906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主从所存在的问题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2ADB06-59A4-C54B-B721-5972811595A9}"/>
              </a:ext>
            </a:extLst>
          </p:cNvPr>
          <p:cNvSpPr txBox="1"/>
          <p:nvPr/>
        </p:nvSpPr>
        <p:spPr>
          <a:xfrm>
            <a:off x="1043608" y="1561356"/>
            <a:ext cx="79432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 双主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 由于应用可能会同时读写双主，那就存在一个数据和时间上的间隙，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使得在不同的数据表上操作时，数据未同步完成，产生冲突数据。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 即使有同步，一旦</a:t>
            </a:r>
            <a:r>
              <a:rPr lang="en-US" altLang="zh-CN" dirty="0">
                <a:solidFill>
                  <a:schemeClr val="bg1"/>
                </a:solidFill>
              </a:rPr>
              <a:t>master1</a:t>
            </a:r>
            <a:r>
              <a:rPr lang="zh-CN" altLang="en-US" dirty="0">
                <a:solidFill>
                  <a:schemeClr val="bg1"/>
                </a:solidFill>
              </a:rPr>
              <a:t>故障， 未完成同步</a:t>
            </a:r>
            <a:r>
              <a:rPr lang="en-US" altLang="zh-CN" dirty="0">
                <a:solidFill>
                  <a:schemeClr val="bg1"/>
                </a:solidFill>
              </a:rPr>
              <a:t>bin-log</a:t>
            </a:r>
            <a:r>
              <a:rPr lang="zh-CN" altLang="en-US" dirty="0">
                <a:solidFill>
                  <a:schemeClr val="bg1"/>
                </a:solidFill>
              </a:rPr>
              <a:t>，而业务上在</a:t>
            </a:r>
            <a:r>
              <a:rPr lang="en-US" altLang="zh-CN" dirty="0">
                <a:solidFill>
                  <a:schemeClr val="bg1"/>
                </a:solidFill>
              </a:rPr>
              <a:t>master2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又产生同样数据， </a:t>
            </a:r>
            <a:r>
              <a:rPr lang="en-US" altLang="zh-CN" dirty="0">
                <a:solidFill>
                  <a:schemeClr val="bg1"/>
                </a:solidFill>
              </a:rPr>
              <a:t>master1</a:t>
            </a:r>
            <a:r>
              <a:rPr lang="zh-CN" altLang="en-US" dirty="0">
                <a:solidFill>
                  <a:schemeClr val="bg1"/>
                </a:solidFill>
              </a:rPr>
              <a:t>再恢复时，可能造成数据冲突。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bin-log</a:t>
            </a:r>
            <a:r>
              <a:rPr lang="zh-CN" altLang="en-US" dirty="0">
                <a:solidFill>
                  <a:schemeClr val="bg1"/>
                </a:solidFill>
              </a:rPr>
              <a:t>中存在函数，变量等</a:t>
            </a:r>
            <a:r>
              <a:rPr lang="en-US" altLang="zh-CN" dirty="0" err="1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，同步时的处理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2173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主从延时大，如何优化？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2ADB06-59A4-C54B-B721-5972811595A9}"/>
              </a:ext>
            </a:extLst>
          </p:cNvPr>
          <p:cNvSpPr txBox="1"/>
          <p:nvPr/>
        </p:nvSpPr>
        <p:spPr>
          <a:xfrm>
            <a:off x="1043608" y="1561356"/>
            <a:ext cx="62360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参考文档：</a:t>
            </a:r>
            <a:r>
              <a:rPr lang="en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https://www.wencst.com/archives/1550</a:t>
            </a:r>
            <a:endParaRPr lang="en" altLang="zh-CN" dirty="0">
              <a:solidFill>
                <a:schemeClr val="bg1"/>
              </a:solidFill>
            </a:endParaRP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Q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数据量大和并发高时，</a:t>
            </a:r>
            <a:r>
              <a:rPr lang="zh-CN" altLang="en-US" b="1" dirty="0">
                <a:solidFill>
                  <a:schemeClr val="bg1"/>
                </a:solidFill>
              </a:rPr>
              <a:t>为什么主从延时这么大？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A: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MySQL</a:t>
            </a:r>
            <a:r>
              <a:rPr lang="zh-CN" altLang="en-US" dirty="0">
                <a:solidFill>
                  <a:schemeClr val="bg1"/>
                </a:solidFill>
              </a:rPr>
              <a:t>使用单线程重放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endParaRPr lang="en" altLang="zh-CN" dirty="0">
              <a:solidFill>
                <a:schemeClr val="bg1"/>
              </a:solidFill>
            </a:endParaRP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Q: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应该怎么优化，缩短重放时间？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A:</a:t>
            </a:r>
            <a:r>
              <a:rPr lang="zh-CN" altLang="en-US" dirty="0">
                <a:solidFill>
                  <a:schemeClr val="bg1"/>
                </a:solidFill>
              </a:rPr>
              <a:t>多线程并行重放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r>
              <a:rPr lang="zh-CN" altLang="en-US" dirty="0">
                <a:solidFill>
                  <a:schemeClr val="bg1"/>
                </a:solidFill>
              </a:rPr>
              <a:t>可以缩短时间。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Q:</a:t>
            </a:r>
            <a:r>
              <a:rPr lang="zh-CN" altLang="en-US" b="1" dirty="0">
                <a:solidFill>
                  <a:schemeClr val="bg1"/>
                </a:solidFill>
              </a:rPr>
              <a:t>多线程并行重放</a:t>
            </a:r>
            <a:r>
              <a:rPr lang="en" altLang="zh-CN" b="1" dirty="0" err="1">
                <a:solidFill>
                  <a:schemeClr val="bg1"/>
                </a:solidFill>
              </a:rPr>
              <a:t>RelayLog</a:t>
            </a:r>
            <a:r>
              <a:rPr lang="zh-CN" altLang="en-US" b="1" dirty="0">
                <a:solidFill>
                  <a:schemeClr val="bg1"/>
                </a:solidFill>
              </a:rPr>
              <a:t>有什么问题？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A:</a:t>
            </a:r>
            <a:r>
              <a:rPr lang="zh-CN" altLang="en-US" dirty="0">
                <a:solidFill>
                  <a:schemeClr val="bg1"/>
                </a:solidFill>
              </a:rPr>
              <a:t>需要考虑如何分割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才能够让</a:t>
            </a:r>
            <a:r>
              <a:rPr lang="zh-CN" altLang="en-US" b="1" dirty="0">
                <a:solidFill>
                  <a:schemeClr val="bg1"/>
                </a:solidFill>
              </a:rPr>
              <a:t>多个数据库实例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    多个线程并行重放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不会出现不一致。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2395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主从延时大，如何优化？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2ADB06-59A4-C54B-B721-5972811595A9}"/>
              </a:ext>
            </a:extLst>
          </p:cNvPr>
          <p:cNvSpPr txBox="1"/>
          <p:nvPr/>
        </p:nvSpPr>
        <p:spPr>
          <a:xfrm>
            <a:off x="1043608" y="1561356"/>
            <a:ext cx="73019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Q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如何分配，多个从库多线程重放，也能得到一致的数据呢？ 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A: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相同库上的写操作，用相同的线程来重放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r>
              <a:rPr lang="zh-CN" altLang="en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不同库上的写操作，可以并发用多个线程并发来重放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r>
              <a:rPr lang="zh-CN" altLang="en" dirty="0">
                <a:solidFill>
                  <a:schemeClr val="bg1"/>
                </a:solidFill>
              </a:rPr>
              <a:t>。</a:t>
            </a:r>
            <a:endParaRPr lang="en" altLang="zh-CN" dirty="0">
              <a:solidFill>
                <a:schemeClr val="bg1"/>
              </a:solidFill>
            </a:endParaRP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Q: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如何做到呢？ 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A: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设计一个哈希算法，</a:t>
            </a:r>
            <a:r>
              <a:rPr lang="en" altLang="zh-CN" dirty="0">
                <a:solidFill>
                  <a:schemeClr val="bg1"/>
                </a:solidFill>
              </a:rPr>
              <a:t>hash(</a:t>
            </a:r>
            <a:r>
              <a:rPr lang="en" altLang="zh-CN" dirty="0" err="1">
                <a:solidFill>
                  <a:schemeClr val="bg1"/>
                </a:solidFill>
              </a:rPr>
              <a:t>db</a:t>
            </a:r>
            <a:r>
              <a:rPr lang="en" altLang="zh-CN" dirty="0">
                <a:solidFill>
                  <a:schemeClr val="bg1"/>
                </a:solidFill>
              </a:rPr>
              <a:t>-name) % thread-num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库名</a:t>
            </a:r>
            <a:r>
              <a:rPr lang="en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之后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再模上线程数，就能很轻易做到，同一个库上的写操作，被同一个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重放线程串行执行。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Q: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多线程并行重放</a:t>
            </a:r>
            <a:r>
              <a:rPr lang="en" altLang="zh-CN" b="1" dirty="0" err="1">
                <a:solidFill>
                  <a:schemeClr val="bg1"/>
                </a:solidFill>
              </a:rPr>
              <a:t>RelayLog</a:t>
            </a:r>
            <a:r>
              <a:rPr lang="zh-CN" altLang="en-US" b="1" dirty="0">
                <a:solidFill>
                  <a:schemeClr val="bg1"/>
                </a:solidFill>
              </a:rPr>
              <a:t>有什么问题？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A:</a:t>
            </a:r>
            <a:r>
              <a:rPr lang="zh-CN" altLang="en-US" dirty="0">
                <a:solidFill>
                  <a:schemeClr val="bg1"/>
                </a:solidFill>
              </a:rPr>
              <a:t> 需要考虑如何分割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才能够让</a:t>
            </a:r>
            <a:r>
              <a:rPr lang="zh-CN" altLang="en-US" b="1" dirty="0">
                <a:solidFill>
                  <a:schemeClr val="bg1"/>
                </a:solidFill>
              </a:rPr>
              <a:t>多个数据库实例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    多个线程并行重放</a:t>
            </a:r>
            <a:r>
              <a:rPr lang="en" altLang="zh-CN" dirty="0" err="1">
                <a:solidFill>
                  <a:schemeClr val="bg1"/>
                </a:solidFill>
              </a:rPr>
              <a:t>RelayLog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不会出现不一致。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9618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854222" y="2105827"/>
            <a:ext cx="3435556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Thanks</a:t>
            </a:r>
            <a:endParaRPr lang="zh-CN" altLang="en-US" sz="6000" spc="3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F823B-165D-694C-8C04-14308436191A}"/>
              </a:ext>
            </a:extLst>
          </p:cNvPr>
          <p:cNvSpPr txBox="1"/>
          <p:nvPr/>
        </p:nvSpPr>
        <p:spPr>
          <a:xfrm>
            <a:off x="1547664" y="1273324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2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主从部署</a:t>
            </a:r>
            <a:endParaRPr kumimoji="1" lang="en-US" altLang="zh-CN" sz="2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主从同步原理</a:t>
            </a:r>
            <a:endParaRPr kumimoji="1" lang="en-US" altLang="zh-CN" sz="2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2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主从的模式</a:t>
            </a:r>
            <a:endParaRPr kumimoji="1" lang="en-US" altLang="zh-CN" sz="2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主从的性能</a:t>
            </a:r>
            <a:endParaRPr kumimoji="1" lang="en-US" altLang="zh-CN" sz="2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主从高可用</a:t>
            </a:r>
            <a:endParaRPr kumimoji="1" lang="en-US" altLang="zh-CN" sz="2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主从所存在的问题</a:t>
            </a:r>
            <a:endParaRPr kumimoji="1" lang="en-US" altLang="zh-CN" sz="2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</a:t>
            </a:r>
            <a:r>
              <a:rPr kumimoji="1" lang="zh-CN" altLang="en-US" sz="2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主从延时大，如何优化？</a:t>
            </a:r>
            <a:endParaRPr kumimoji="1" lang="zh-CN" altLang="en-US" sz="2400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主从部署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7358-20A8-B749-9BF7-639F7F767D2E}"/>
              </a:ext>
            </a:extLst>
          </p:cNvPr>
          <p:cNvSpPr txBox="1"/>
          <p:nvPr/>
        </p:nvSpPr>
        <p:spPr>
          <a:xfrm>
            <a:off x="1547664" y="1715566"/>
            <a:ext cx="3531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主从部署三部署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配置主，从数据库配置文件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创建同步所依赖的用户，权限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开启同步</a:t>
            </a:r>
          </a:p>
        </p:txBody>
      </p:sp>
    </p:spTree>
    <p:extLst>
      <p:ext uri="{BB962C8B-B14F-4D97-AF65-F5344CB8AC3E}">
        <p14:creationId xmlns:p14="http://schemas.microsoft.com/office/powerpoint/2010/main" val="339131237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主从部署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DBA719-3179-C54E-B9E3-44290A77C820}"/>
              </a:ext>
            </a:extLst>
          </p:cNvPr>
          <p:cNvSpPr txBox="1"/>
          <p:nvPr/>
        </p:nvSpPr>
        <p:spPr>
          <a:xfrm>
            <a:off x="895993" y="2065412"/>
            <a:ext cx="36550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 server-id 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必须唯一</a:t>
            </a:r>
            <a:endParaRPr kumimoji="1" lang="en-US" altLang="zh-CN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kumimoji="1" lang="en-US" altLang="zh-CN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</a:t>
            </a:r>
            <a:r>
              <a:rPr kumimoji="1" lang="en-US" altLang="zh-CN" sz="1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mysqld.cnf</a:t>
            </a:r>
            <a:endParaRPr kumimoji="1" lang="en-US" altLang="zh-CN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</a:t>
            </a:r>
            <a:r>
              <a:rPr kumimoji="1" lang="en-US" altLang="zh-CN" sz="1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mysqld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</a:p>
          <a:p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server-id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</a:p>
          <a:p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bin-log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/var/log/</a:t>
            </a:r>
            <a:r>
              <a:rPr kumimoji="1" lang="en-US" altLang="zh-CN" sz="1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kumimoji="1" lang="en-US" altLang="zh-CN" sz="1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mysql-bin.log</a:t>
            </a:r>
            <a:endParaRPr kumimoji="1" lang="en-US" altLang="zh-CN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kumimoji="1" lang="en-US" altLang="zh-CN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从</a:t>
            </a:r>
            <a:r>
              <a:rPr kumimoji="1" lang="en-US" altLang="zh-CN" sz="1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mysqld.cnf</a:t>
            </a:r>
            <a:endParaRPr kumimoji="1" lang="en-US" altLang="zh-CN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</a:t>
            </a:r>
            <a:r>
              <a:rPr kumimoji="1" lang="en-US" altLang="zh-CN" sz="14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mysqld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</a:p>
          <a:p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server-id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kumimoji="1" lang="zh-CN" altLang="en-US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sz="14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</a:p>
          <a:p>
            <a:endParaRPr kumimoji="1" lang="en-US" altLang="zh-CN" sz="14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895909" y="15253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1)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系统配置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E5CD1D-06FD-0346-8A0F-25D123DC73DD}"/>
              </a:ext>
            </a:extLst>
          </p:cNvPr>
          <p:cNvSpPr/>
          <p:nvPr/>
        </p:nvSpPr>
        <p:spPr>
          <a:xfrm>
            <a:off x="4592982" y="1710018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可选配置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不同步哪些数据库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binlog</a:t>
            </a:r>
            <a:r>
              <a:rPr lang="en" altLang="zh-CN" dirty="0">
                <a:solidFill>
                  <a:schemeClr val="bg1"/>
                </a:solidFill>
              </a:rPr>
              <a:t>-ignore-</a:t>
            </a:r>
            <a:r>
              <a:rPr lang="en" altLang="zh-CN" dirty="0" err="1">
                <a:solidFill>
                  <a:schemeClr val="bg1"/>
                </a:solidFill>
              </a:rPr>
              <a:t>db</a:t>
            </a:r>
            <a:r>
              <a:rPr lang="en" altLang="zh-CN" dirty="0">
                <a:solidFill>
                  <a:schemeClr val="bg1"/>
                </a:solidFill>
              </a:rPr>
              <a:t> = </a:t>
            </a:r>
            <a:r>
              <a:rPr lang="en" altLang="zh-CN" dirty="0" err="1">
                <a:solidFill>
                  <a:schemeClr val="bg1"/>
                </a:solidFill>
              </a:rPr>
              <a:t>mysql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binlog</a:t>
            </a:r>
            <a:r>
              <a:rPr lang="en" altLang="zh-CN" dirty="0">
                <a:solidFill>
                  <a:schemeClr val="bg1"/>
                </a:solidFill>
              </a:rPr>
              <a:t>-ignore-</a:t>
            </a:r>
            <a:r>
              <a:rPr lang="en" altLang="zh-CN" dirty="0" err="1">
                <a:solidFill>
                  <a:schemeClr val="bg1"/>
                </a:solidFill>
              </a:rPr>
              <a:t>db</a:t>
            </a:r>
            <a:r>
              <a:rPr lang="en" altLang="zh-CN" dirty="0">
                <a:solidFill>
                  <a:schemeClr val="bg1"/>
                </a:solidFill>
              </a:rPr>
              <a:t> = test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binlog</a:t>
            </a:r>
            <a:r>
              <a:rPr lang="en" altLang="zh-CN" dirty="0">
                <a:solidFill>
                  <a:schemeClr val="bg1"/>
                </a:solidFill>
              </a:rPr>
              <a:t>-ignore-</a:t>
            </a:r>
            <a:r>
              <a:rPr lang="en" altLang="zh-CN" dirty="0" err="1">
                <a:solidFill>
                  <a:schemeClr val="bg1"/>
                </a:solidFill>
              </a:rPr>
              <a:t>db</a:t>
            </a:r>
            <a:r>
              <a:rPr lang="en" altLang="zh-CN" dirty="0">
                <a:solidFill>
                  <a:schemeClr val="bg1"/>
                </a:solidFill>
              </a:rPr>
              <a:t> = </a:t>
            </a:r>
            <a:r>
              <a:rPr lang="en" altLang="zh-CN" dirty="0" err="1">
                <a:solidFill>
                  <a:schemeClr val="bg1"/>
                </a:solidFill>
              </a:rPr>
              <a:t>information_schema</a:t>
            </a:r>
            <a:endParaRPr lang="en" altLang="zh-CN" dirty="0">
              <a:solidFill>
                <a:schemeClr val="bg1"/>
              </a:solidFill>
            </a:endParaRP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只同步哪些数据库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binlog</a:t>
            </a:r>
            <a:r>
              <a:rPr lang="en" altLang="zh-CN" dirty="0">
                <a:solidFill>
                  <a:schemeClr val="bg1"/>
                </a:solidFill>
              </a:rPr>
              <a:t>-do-</a:t>
            </a:r>
            <a:r>
              <a:rPr lang="en" altLang="zh-CN" dirty="0" err="1">
                <a:solidFill>
                  <a:schemeClr val="bg1"/>
                </a:solidFill>
              </a:rPr>
              <a:t>db</a:t>
            </a:r>
            <a:r>
              <a:rPr lang="en" altLang="zh-CN" dirty="0">
                <a:solidFill>
                  <a:schemeClr val="bg1"/>
                </a:solidFill>
              </a:rPr>
              <a:t> = game</a:t>
            </a:r>
            <a:endParaRPr kumimoji="1" lang="en-US" altLang="zh-CN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30020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主从部署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DBA719-3179-C54E-B9E3-44290A77C820}"/>
              </a:ext>
            </a:extLst>
          </p:cNvPr>
          <p:cNvSpPr txBox="1"/>
          <p:nvPr/>
        </p:nvSpPr>
        <p:spPr>
          <a:xfrm>
            <a:off x="1691680" y="1879708"/>
            <a:ext cx="6090129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从节点需要一个账号用户同步数据，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此时应该做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ip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basic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auth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的双重校验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登录主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create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user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‘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slaver@ip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’ identified by ‘pass’;</a:t>
            </a:r>
            <a:b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&gt; grant replication slave on *.* to ‘slaver’@‘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ip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’;</a:t>
            </a:r>
          </a:p>
          <a:p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&gt; flush privileges;</a:t>
            </a:r>
          </a:p>
          <a:p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show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status;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+------------------+----------+--------------+------------------+</a:t>
            </a:r>
          </a:p>
          <a:p>
            <a:r>
              <a:rPr lang="en" altLang="zh-CN" sz="1200" dirty="0">
                <a:solidFill>
                  <a:schemeClr val="bg1"/>
                </a:solidFill>
              </a:rPr>
              <a:t>| File | Position | </a:t>
            </a:r>
            <a:r>
              <a:rPr lang="en" altLang="zh-CN" sz="1200" dirty="0" err="1">
                <a:solidFill>
                  <a:schemeClr val="bg1"/>
                </a:solidFill>
              </a:rPr>
              <a:t>Binlog_Do_DB</a:t>
            </a:r>
            <a:r>
              <a:rPr lang="en" altLang="zh-CN" sz="1200" dirty="0">
                <a:solidFill>
                  <a:schemeClr val="bg1"/>
                </a:solidFill>
              </a:rPr>
              <a:t> | </a:t>
            </a:r>
            <a:r>
              <a:rPr lang="en" altLang="zh-CN" sz="1200" dirty="0" err="1">
                <a:solidFill>
                  <a:schemeClr val="bg1"/>
                </a:solidFill>
              </a:rPr>
              <a:t>Binlog_Ignore_DB</a:t>
            </a:r>
            <a:r>
              <a:rPr lang="en" altLang="zh-CN" sz="1200" dirty="0">
                <a:solidFill>
                  <a:schemeClr val="bg1"/>
                </a:solidFill>
              </a:rPr>
              <a:t> |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+------------------+----------+--------------+------------------+</a:t>
            </a:r>
          </a:p>
          <a:p>
            <a:r>
              <a:rPr lang="en" altLang="zh-CN" sz="1200" dirty="0">
                <a:solidFill>
                  <a:schemeClr val="bg1"/>
                </a:solidFill>
              </a:rPr>
              <a:t>| 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/var/log/</a:t>
            </a:r>
            <a:r>
              <a:rPr lang="en-US" altLang="zh-CN" sz="1200" dirty="0" err="1">
                <a:solidFill>
                  <a:schemeClr val="bg1"/>
                </a:solidFill>
                <a:latin typeface="+mn-lt"/>
                <a:ea typeface="+mn-ea"/>
              </a:rPr>
              <a:t>mysql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/</a:t>
            </a:r>
            <a:r>
              <a:rPr lang="en-US" altLang="zh-CN" sz="1200" dirty="0" err="1">
                <a:solidFill>
                  <a:schemeClr val="bg1"/>
                </a:solidFill>
                <a:latin typeface="+mn-lt"/>
                <a:ea typeface="+mn-ea"/>
              </a:rPr>
              <a:t>mysql-bin.log</a:t>
            </a:r>
            <a:r>
              <a:rPr lang="en" altLang="zh-CN" sz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" altLang="zh-CN" sz="1200" dirty="0">
                <a:solidFill>
                  <a:schemeClr val="bg1"/>
                </a:solidFill>
              </a:rPr>
              <a:t>| 73 | test | </a:t>
            </a:r>
            <a:r>
              <a:rPr lang="en" altLang="zh-CN" sz="1200" dirty="0" err="1">
                <a:solidFill>
                  <a:schemeClr val="bg1"/>
                </a:solidFill>
              </a:rPr>
              <a:t>mysql</a:t>
            </a:r>
            <a:r>
              <a:rPr lang="en" altLang="zh-CN" sz="1200" dirty="0">
                <a:solidFill>
                  <a:schemeClr val="bg1"/>
                </a:solidFill>
              </a:rPr>
              <a:t> |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+------------------+----------+--------------+------------------+</a:t>
            </a:r>
            <a:endParaRPr kumimoji="1"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403648" y="1463926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2)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权限配置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&amp;&amp;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获取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98284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主从部署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DBA719-3179-C54E-B9E3-44290A77C820}"/>
              </a:ext>
            </a:extLst>
          </p:cNvPr>
          <p:cNvSpPr txBox="1"/>
          <p:nvPr/>
        </p:nvSpPr>
        <p:spPr>
          <a:xfrm>
            <a:off x="1691680" y="1968262"/>
            <a:ext cx="63818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登录从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change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master_host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=‘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master_ip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’,</a:t>
            </a:r>
          </a:p>
          <a:p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master_user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=‘user’,</a:t>
            </a:r>
          </a:p>
          <a:p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master_password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=‘pass’,</a:t>
            </a:r>
          </a:p>
          <a:p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master_log_file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=‘/var/log/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mysql-bin.log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’,</a:t>
            </a:r>
          </a:p>
          <a:p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master_log_pos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=73</a:t>
            </a:r>
          </a:p>
          <a:p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start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slave;</a:t>
            </a:r>
          </a:p>
          <a:p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#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查看从状态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&gt;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show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slave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status;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403648" y="146392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3)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启动同步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36516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主从同步原理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BDA48-1408-3F44-BD6E-70FB6910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02" y="1687370"/>
            <a:ext cx="4229670" cy="19622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725CBE-6BC9-DE4B-96E7-7644970FF07A}"/>
              </a:ext>
            </a:extLst>
          </p:cNvPr>
          <p:cNvSpPr txBox="1"/>
          <p:nvPr/>
        </p:nvSpPr>
        <p:spPr>
          <a:xfrm>
            <a:off x="4716016" y="1273324"/>
            <a:ext cx="429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主从同步三步骤</a:t>
            </a:r>
            <a:br>
              <a:rPr kumimoji="1" lang="en-US" altLang="zh-CN" dirty="0">
                <a:solidFill>
                  <a:schemeClr val="bg1"/>
                </a:solidFill>
              </a:rPr>
            </a:br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master</a:t>
            </a:r>
            <a:r>
              <a:rPr kumimoji="1" lang="zh-CN" altLang="en-US" dirty="0">
                <a:solidFill>
                  <a:schemeClr val="bg1"/>
                </a:solidFill>
              </a:rPr>
              <a:t>写操作日志到</a:t>
            </a:r>
            <a:r>
              <a:rPr kumimoji="1" lang="en-US" altLang="zh-CN" dirty="0">
                <a:solidFill>
                  <a:schemeClr val="bg1"/>
                </a:solidFill>
              </a:rPr>
              <a:t>bin-log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slave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thread</a:t>
            </a:r>
            <a:r>
              <a:rPr kumimoji="1" lang="zh-CN" altLang="en-US" dirty="0">
                <a:solidFill>
                  <a:schemeClr val="bg1"/>
                </a:solidFill>
              </a:rPr>
              <a:t>请求读取</a:t>
            </a:r>
            <a:r>
              <a:rPr kumimoji="1" lang="en-US" altLang="zh-CN" dirty="0">
                <a:solidFill>
                  <a:schemeClr val="bg1"/>
                </a:solidFill>
              </a:rPr>
              <a:t>bin-log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slave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I/O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thread</a:t>
            </a:r>
            <a:r>
              <a:rPr kumimoji="1" lang="zh-CN" altLang="en-US" dirty="0">
                <a:solidFill>
                  <a:schemeClr val="bg1"/>
                </a:solidFill>
              </a:rPr>
              <a:t>写日志到</a:t>
            </a:r>
            <a:r>
              <a:rPr kumimoji="1" lang="en-US" altLang="zh-CN" dirty="0">
                <a:solidFill>
                  <a:schemeClr val="bg1"/>
                </a:solidFill>
              </a:rPr>
              <a:t>relay-log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slave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SQL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thread</a:t>
            </a:r>
            <a:r>
              <a:rPr kumimoji="1" lang="zh-CN" altLang="en-US" dirty="0">
                <a:solidFill>
                  <a:schemeClr val="bg1"/>
                </a:solidFill>
              </a:rPr>
              <a:t>读取</a:t>
            </a:r>
            <a:r>
              <a:rPr kumimoji="1" lang="en-US" altLang="zh-CN" dirty="0">
                <a:solidFill>
                  <a:schemeClr val="bg1"/>
                </a:solidFill>
              </a:rPr>
              <a:t>relay-log</a:t>
            </a:r>
            <a:r>
              <a:rPr kumimoji="1" lang="zh-CN" altLang="en-US" dirty="0">
                <a:solidFill>
                  <a:schemeClr val="bg1"/>
                </a:solidFill>
              </a:rPr>
              <a:t>并执行，实现最终数据同步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DEC9D8-C0B7-1A4F-A852-B6C41921C483}"/>
              </a:ext>
            </a:extLst>
          </p:cNvPr>
          <p:cNvSpPr txBox="1"/>
          <p:nvPr/>
        </p:nvSpPr>
        <p:spPr>
          <a:xfrm>
            <a:off x="461397" y="4225652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Tip: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slave</a:t>
            </a:r>
            <a:r>
              <a:rPr kumimoji="1" lang="zh-CN" altLang="en-US" dirty="0">
                <a:solidFill>
                  <a:schemeClr val="bg1"/>
                </a:solidFill>
              </a:rPr>
              <a:t>同步</a:t>
            </a:r>
            <a:r>
              <a:rPr kumimoji="1" lang="en-US" altLang="zh-CN" dirty="0">
                <a:solidFill>
                  <a:schemeClr val="bg1"/>
                </a:solidFill>
              </a:rPr>
              <a:t>bin-log</a:t>
            </a:r>
            <a:r>
              <a:rPr kumimoji="1" lang="zh-CN" altLang="en-US" dirty="0">
                <a:solidFill>
                  <a:schemeClr val="bg1"/>
                </a:solidFill>
              </a:rPr>
              <a:t>时，需要知道读取的位置，就通过在</a:t>
            </a:r>
            <a:r>
              <a:rPr kumimoji="1" lang="en-US" altLang="zh-CN" dirty="0">
                <a:solidFill>
                  <a:schemeClr val="bg1"/>
                </a:solidFill>
              </a:rPr>
              <a:t>master</a:t>
            </a:r>
            <a:r>
              <a:rPr kumimoji="1" lang="zh-CN" altLang="en-US" dirty="0">
                <a:solidFill>
                  <a:schemeClr val="bg1"/>
                </a:solidFill>
              </a:rPr>
              <a:t> 执行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show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master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status</a:t>
            </a:r>
            <a:r>
              <a:rPr kumimoji="1" lang="zh-CN" altLang="en-US" dirty="0">
                <a:solidFill>
                  <a:schemeClr val="bg1"/>
                </a:solidFill>
              </a:rPr>
              <a:t> 获取同步的位置。由于</a:t>
            </a:r>
            <a:r>
              <a:rPr kumimoji="1" lang="en-US" altLang="zh-CN" dirty="0">
                <a:solidFill>
                  <a:schemeClr val="bg1"/>
                </a:solidFill>
              </a:rPr>
              <a:t>bin-log</a:t>
            </a:r>
            <a:r>
              <a:rPr kumimoji="1" lang="zh-CN" altLang="en-US" dirty="0">
                <a:solidFill>
                  <a:schemeClr val="bg1"/>
                </a:solidFill>
              </a:rPr>
              <a:t>是一个文件轮回写，如果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bin-log</a:t>
            </a:r>
            <a:r>
              <a:rPr kumimoji="1" lang="zh-CN" altLang="en-US" dirty="0">
                <a:solidFill>
                  <a:schemeClr val="bg1"/>
                </a:solidFill>
              </a:rPr>
              <a:t>的数据太多，日志被覆盖，那未同步的数据就无法同步了。</a:t>
            </a:r>
          </a:p>
        </p:txBody>
      </p:sp>
    </p:spTree>
    <p:extLst>
      <p:ext uri="{BB962C8B-B14F-4D97-AF65-F5344CB8AC3E}">
        <p14:creationId xmlns:p14="http://schemas.microsoft.com/office/powerpoint/2010/main" val="340210593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主从同步原理</a:t>
            </a:r>
            <a:endParaRPr kumimoji="1"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1C000B-1614-4547-A28E-3F1549D963CB}"/>
              </a:ext>
            </a:extLst>
          </p:cNvPr>
          <p:cNvSpPr txBox="1"/>
          <p:nvPr/>
        </p:nvSpPr>
        <p:spPr>
          <a:xfrm>
            <a:off x="1259632" y="1715566"/>
            <a:ext cx="73789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Bin-log</a:t>
            </a:r>
            <a:r>
              <a:rPr kumimoji="1" lang="zh-CN" altLang="en-US" dirty="0">
                <a:solidFill>
                  <a:schemeClr val="bg1"/>
                </a:solidFill>
              </a:rPr>
              <a:t>存在三种模式：</a:t>
            </a:r>
            <a:r>
              <a:rPr lang="en" altLang="zh-CN" dirty="0">
                <a:solidFill>
                  <a:schemeClr val="bg1"/>
                </a:solidFill>
              </a:rPr>
              <a:t>Statement,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Mixed,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R</a:t>
            </a:r>
            <a:r>
              <a:rPr lang="en-US" altLang="zh-CN" dirty="0">
                <a:solidFill>
                  <a:schemeClr val="bg1"/>
                </a:solidFill>
              </a:rPr>
              <a:t>ow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Statement: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每一条会修改数据的</a:t>
            </a:r>
            <a:r>
              <a:rPr lang="en" altLang="zh-CN" dirty="0" err="1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都会记录在</a:t>
            </a:r>
            <a:r>
              <a:rPr lang="en" altLang="zh-CN" dirty="0" err="1">
                <a:solidFill>
                  <a:schemeClr val="bg1"/>
                </a:solidFill>
              </a:rPr>
              <a:t>binlog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也就意味着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   数据同步时</a:t>
            </a:r>
            <a:r>
              <a:rPr kumimoji="1" lang="en-US" altLang="zh-CN" dirty="0" err="1">
                <a:solidFill>
                  <a:schemeClr val="bg1"/>
                </a:solidFill>
              </a:rPr>
              <a:t>sql</a:t>
            </a:r>
            <a:r>
              <a:rPr kumimoji="1" lang="zh-CN" altLang="en-US" dirty="0">
                <a:solidFill>
                  <a:schemeClr val="bg1"/>
                </a:solidFill>
              </a:rPr>
              <a:t>中的函数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变量比如</a:t>
            </a:r>
            <a:r>
              <a:rPr kumimoji="1" lang="en-US" altLang="zh-CN" dirty="0">
                <a:solidFill>
                  <a:schemeClr val="bg1"/>
                </a:solidFill>
              </a:rPr>
              <a:t>UUID(),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current_timestamp</a:t>
            </a:r>
            <a:r>
              <a:rPr kumimoji="1" lang="zh-CN" altLang="en-US" dirty="0">
                <a:solidFill>
                  <a:schemeClr val="bg1"/>
                </a:solidFill>
              </a:rPr>
              <a:t>等会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    重新执行，主从备份的数据也会不一致。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Row:</a:t>
            </a:r>
            <a:r>
              <a:rPr lang="zh-CN" altLang="en-US" dirty="0">
                <a:solidFill>
                  <a:schemeClr val="bg1"/>
                </a:solidFill>
              </a:rPr>
              <a:t>不记录</a:t>
            </a:r>
            <a:r>
              <a:rPr lang="en" altLang="zh-CN" dirty="0" err="1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语句上下文相关信息，仅保存哪条记录被修改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Mixed: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是以上两种</a:t>
            </a:r>
            <a:r>
              <a:rPr lang="en" altLang="zh-CN" dirty="0">
                <a:solidFill>
                  <a:schemeClr val="bg1"/>
                </a:solidFill>
              </a:rPr>
              <a:t>level</a:t>
            </a:r>
            <a:r>
              <a:rPr lang="zh-CN" altLang="en-US" dirty="0">
                <a:solidFill>
                  <a:schemeClr val="bg1"/>
                </a:solidFill>
              </a:rPr>
              <a:t>的混合使用，一般的语句修改使用</a:t>
            </a:r>
            <a:r>
              <a:rPr lang="en" altLang="zh-CN" dirty="0" err="1">
                <a:solidFill>
                  <a:schemeClr val="bg1"/>
                </a:solidFill>
              </a:rPr>
              <a:t>statment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保存</a:t>
            </a:r>
            <a:r>
              <a:rPr lang="en" altLang="zh-CN" dirty="0" err="1">
                <a:solidFill>
                  <a:schemeClr val="bg1"/>
                </a:solidFill>
              </a:rPr>
              <a:t>binlog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如一些函数，</a:t>
            </a:r>
            <a:r>
              <a:rPr lang="en" altLang="zh-CN" dirty="0">
                <a:solidFill>
                  <a:schemeClr val="bg1"/>
                </a:solidFill>
              </a:rPr>
              <a:t>statement</a:t>
            </a:r>
            <a:r>
              <a:rPr lang="zh-CN" altLang="en-US" dirty="0">
                <a:solidFill>
                  <a:schemeClr val="bg1"/>
                </a:solidFill>
              </a:rPr>
              <a:t>无法完成主从复制的操作，则采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用</a:t>
            </a:r>
            <a:r>
              <a:rPr lang="en" altLang="zh-CN" dirty="0">
                <a:solidFill>
                  <a:schemeClr val="bg1"/>
                </a:solidFill>
              </a:rPr>
              <a:t>row</a:t>
            </a:r>
            <a:r>
              <a:rPr lang="zh-CN" altLang="en-US" dirty="0">
                <a:solidFill>
                  <a:schemeClr val="bg1"/>
                </a:solidFill>
              </a:rPr>
              <a:t>格式保存</a:t>
            </a:r>
            <a:r>
              <a:rPr lang="en" altLang="zh-CN" dirty="0" err="1">
                <a:solidFill>
                  <a:schemeClr val="bg1"/>
                </a:solidFill>
              </a:rPr>
              <a:t>binlog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0330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2033934" y="50090"/>
            <a:ext cx="507613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详细拆分</a:t>
            </a:r>
            <a:r>
              <a:rPr lang="en-US" altLang="zh-CN" dirty="0" err="1"/>
              <a:t>Mysql</a:t>
            </a:r>
            <a:r>
              <a:rPr lang="zh-CN" altLang="en-US" dirty="0"/>
              <a:t>学习内容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EBC1-D676-4C47-B77B-53A4D392239B}"/>
              </a:ext>
            </a:extLst>
          </p:cNvPr>
          <p:cNvSpPr txBox="1"/>
          <p:nvPr/>
        </p:nvSpPr>
        <p:spPr>
          <a:xfrm>
            <a:off x="1043608" y="985292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kumimoji="1"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Mysql</a:t>
            </a:r>
            <a:r>
              <a:rPr kumimoji="1"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主从的模式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28BB1-09F2-604F-847C-39D45B545249}"/>
              </a:ext>
            </a:extLst>
          </p:cNvPr>
          <p:cNvSpPr txBox="1"/>
          <p:nvPr/>
        </p:nvSpPr>
        <p:spPr>
          <a:xfrm>
            <a:off x="1453174" y="1561356"/>
            <a:ext cx="5207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zh-CN" altLang="en-US" dirty="0">
                <a:solidFill>
                  <a:schemeClr val="bg1"/>
                </a:solidFill>
              </a:rPr>
              <a:t>一主一从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简单的主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从模式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lphaL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dirty="0">
                <a:solidFill>
                  <a:schemeClr val="bg1"/>
                </a:solidFill>
              </a:rPr>
              <a:t>一主多从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多个从读取主的</a:t>
            </a:r>
            <a:r>
              <a:rPr kumimoji="1" lang="en-US" altLang="zh-CN" dirty="0">
                <a:solidFill>
                  <a:schemeClr val="bg1"/>
                </a:solidFill>
              </a:rPr>
              <a:t>bin-log</a:t>
            </a:r>
            <a:r>
              <a:rPr kumimoji="1" lang="zh-CN" altLang="en-US" dirty="0">
                <a:solidFill>
                  <a:schemeClr val="bg1"/>
                </a:solidFill>
              </a:rPr>
              <a:t>，和一主一从类似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lphaL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dirty="0">
                <a:solidFill>
                  <a:schemeClr val="bg1"/>
                </a:solidFill>
              </a:rPr>
              <a:t>双主多从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主和主互为主从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2849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1_Office 主题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Pages>0</Pages>
  <Words>1440</Words>
  <Characters>0</Characters>
  <Application>Microsoft Macintosh PowerPoint</Application>
  <DocSecurity>0</DocSecurity>
  <PresentationFormat>全屏显示(16:10)</PresentationFormat>
  <Lines>0</Lines>
  <Paragraphs>190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方正兰亭中粗黑_GBK</vt:lpstr>
      <vt:lpstr>Calibri</vt:lpstr>
      <vt:lpstr>方正兰亭黑_GBK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Microsoft Office User</cp:lastModifiedBy>
  <cp:revision>206</cp:revision>
  <cp:lastPrinted>1899-12-30T00:00:00Z</cp:lastPrinted>
  <dcterms:created xsi:type="dcterms:W3CDTF">2010-06-08T02:33:18Z</dcterms:created>
  <dcterms:modified xsi:type="dcterms:W3CDTF">2020-03-15T13:06:40Z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