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393" r:id="rId4"/>
    <p:sldId id="257" r:id="rId5"/>
    <p:sldId id="260" r:id="rId6"/>
    <p:sldId id="392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8"/>
    <p:restoredTop sz="95196"/>
  </p:normalViewPr>
  <p:slideViewPr>
    <p:cSldViewPr snapToGrid="0" snapToObjects="1">
      <p:cViewPr varScale="1">
        <p:scale>
          <a:sx n="90" d="100"/>
          <a:sy n="90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2A18-FB98-2B4C-BD51-E18CB75A4A28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E8C5C-7544-9448-9437-5C228A04DA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32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</a:t>
            </a:r>
            <a:r>
              <a:rPr lang="en-US" baseline="0"/>
              <a:t>Thanks!</a:t>
            </a: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9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1DE88-5813-9841-AB90-12F667C67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4BEFC7-5B95-D44B-ADB5-8AC71B4DB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E3ADD-9837-874A-9BFD-8592957E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E551B-A706-DA4F-9418-87EFBD58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8F41-A02C-9F4F-A1BF-D679C08F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076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6B8A-7864-2946-A704-43F4A66F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1E44A0-C7A3-FA42-A329-415B2F362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039A4-66D1-F64E-B734-0970E928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0806D-1B85-B34E-94DB-D26943C6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D59CA7-DF5D-414B-9D7C-F898542E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23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1A6788-FD4F-CE45-929D-F7F74D0FB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7E0734-CEC3-2141-ACC1-49FE46063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354F8-1ED3-D240-A4DE-AC4FBEDF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6AB4F-4227-7249-AB9D-F0D61F23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3F956-33F8-7642-A92B-7D56EC0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46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68AD7-B000-C549-91BA-D24249A3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622C0-80D7-3E4C-9F0D-EE54069D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817F0-2B10-DF4B-8188-06815FD6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10C37-BCF3-644E-8ABD-FF3490A2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71DF14-CAA1-8743-B0D4-736499F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0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23162-A10B-E049-BC0D-DB305C0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5B30EF-BD2E-DF40-A819-B8806AA8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D54227-7F4B-1740-ABE1-2A455F06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03310-93DF-CD49-B6AE-2AEFC578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1DA12-5895-0041-8226-E634F109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525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95B5A-15B1-D94B-AF49-30C8D42A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923BC-E696-5346-985C-D70E0DC4E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28D7A9-0B79-7648-AB71-744EE1F31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F244C-74E4-604D-B164-6823FFAA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10E69A-F8AC-DB4F-9D1E-D528F395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91779A-58E2-9E4F-9D12-DB0E7870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403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7B63C-4E7E-6742-BB43-62A6F6696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F8D11-C3CD-ED48-BDF5-4C2A02CB7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10595-D96D-E746-BB95-EC7F7CFE7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ADE60F-15D7-8D45-A6E3-36B177DD22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34165F-624E-4041-908C-2F3091DCF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C85AC6-4CDC-6C4B-9004-7E147189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333B38-6216-7E44-8337-090CB010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6B51BE-210B-2A4A-AA48-34DCBCF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33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5B274E-723E-F34E-85A4-0368BA4C4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A825C5-322E-E542-B6A5-A1F941D7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7EC6F7-85D9-7F45-84DE-F28B568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4ACF5E-6D09-4F4B-91DD-093D754A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62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279888-B365-2941-8B9B-CA84E964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732998-B210-A742-AF1E-85390DE4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2405E-6A7F-D84B-8F8A-0F10ABC3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564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3BAB-4418-D242-BB45-C5D0B9123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41D6B1-57DC-5D42-8730-C9842C72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0FEB30-F377-AC4C-B060-CA5B36839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9D6569-6F60-DA4C-BB50-AB7BB961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4A1FE9-DC1F-084E-87BF-BBC04192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2666DE-7D81-404B-864A-32EB7FE5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515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F6D70-D98E-B243-B634-ECA61FEC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4495A8-E023-7D44-BE23-630E316D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71FFC5-1C6C-7943-A348-0A65F327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E11768-5BE4-4B42-96BD-5E855EDB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D159-E360-BC44-A7CA-C1C0CBE84953}" type="datetimeFigureOut">
              <a:rPr kumimoji="1" lang="zh-CN" altLang="en-US" smtClean="0"/>
              <a:t>2023/3/17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CDD64-820A-9A4F-892A-D7CB02D8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AECF4-8941-5349-BD03-3A3704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934A6-7140-5B4E-A288-671E432AF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991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455C4D-6714-0F4F-9379-7620F6113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01E7C-CBA2-E040-84E1-EACD460C9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8D378-7C2A-7845-B4AF-A6C9A70D6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B5D159-E360-BC44-A7CA-C1C0CBE84953}" type="datetimeFigureOut">
              <a:rPr kumimoji="1" lang="zh-CN" altLang="en-US" smtClean="0"/>
              <a:pPr/>
              <a:t>2023/3/17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A0D1C-C28B-4743-B9F2-365A88F1D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2D750-0171-9D42-B8F8-7C94DBB63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06934A6-7140-5B4E-A288-671E432AFE8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istudio.baidu.com/aistudio/inde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.eecs.berkeley.edu/~cs188/fa18/project0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9357638-199A-3D41-BC10-328C36DE7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学人工智能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0C8084-24C7-D24E-9A2B-26544BD15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南京邮电大学 计算机学院 薛景</a:t>
            </a:r>
            <a:endParaRPr kumimoji="1" lang="en-US" altLang="zh-CN" dirty="0"/>
          </a:p>
          <a:p>
            <a:r>
              <a:rPr kumimoji="1" lang="en-US" altLang="zh-CN" dirty="0"/>
              <a:t>2022-2023</a:t>
            </a:r>
            <a:r>
              <a:rPr kumimoji="1" lang="zh-CN" altLang="en-US" dirty="0"/>
              <a:t>学年 第二学期</a:t>
            </a:r>
          </a:p>
        </p:txBody>
      </p:sp>
    </p:spTree>
    <p:extLst>
      <p:ext uri="{BB962C8B-B14F-4D97-AF65-F5344CB8AC3E}">
        <p14:creationId xmlns:p14="http://schemas.microsoft.com/office/powerpoint/2010/main" val="398162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22658-B06A-9F44-9327-33728FBF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课程内容介绍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C006C-C796-674A-8653-C59B056AE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以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为工具学习人工智能的思想和算法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以伯克利大学</a:t>
            </a:r>
            <a:r>
              <a:rPr kumimoji="1" lang="en-US" altLang="zh-CN" dirty="0"/>
              <a:t>《</a:t>
            </a:r>
            <a:r>
              <a:rPr kumimoji="1" lang="zh-CN" altLang="en-US" dirty="0"/>
              <a:t>人工智能导论</a:t>
            </a:r>
            <a:r>
              <a:rPr kumimoji="1" lang="en-US" altLang="zh-CN" dirty="0"/>
              <a:t>》</a:t>
            </a:r>
            <a:r>
              <a:rPr kumimoji="1" lang="zh-CN" altLang="en-US" dirty="0"/>
              <a:t>为教学蓝本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在线资源：</a:t>
            </a:r>
            <a:r>
              <a:rPr kumimoji="1" lang="en-US" altLang="zh-CN" dirty="0"/>
              <a:t> https://</a:t>
            </a:r>
            <a:r>
              <a:rPr kumimoji="1" lang="en-US" altLang="zh-CN" dirty="0" err="1"/>
              <a:t>inst.eecs.berkeley.edu</a:t>
            </a:r>
            <a:r>
              <a:rPr kumimoji="1" lang="en-US" altLang="zh-CN" dirty="0"/>
              <a:t>/~cs188/fa18/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对同学们的要求：数学、英语、程序设计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加入钉钉班级群：</a:t>
            </a:r>
            <a:r>
              <a:rPr lang="en" altLang="zh-C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JSJS3046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0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35A3-9592-574D-A483-DD15D8EE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参与课程的方式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8CD05B-6D8B-F54B-A6C4-25737803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理论学习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下载 “中国大学</a:t>
            </a:r>
            <a:r>
              <a:rPr kumimoji="1" lang="en-US" altLang="zh-CN" dirty="0"/>
              <a:t>MOOC</a:t>
            </a:r>
            <a:r>
              <a:rPr kumimoji="1" lang="zh-CN" altLang="en-US" dirty="0"/>
              <a:t>”的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并登录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认证成为校内学生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打开中国大学</a:t>
            </a:r>
            <a:r>
              <a:rPr kumimoji="1" lang="en-US" altLang="zh-CN" dirty="0"/>
              <a:t>MOOC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APP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学习</a:t>
            </a:r>
            <a:r>
              <a:rPr kumimoji="1" lang="en-US" altLang="zh-CN" dirty="0"/>
              <a:t>《</a:t>
            </a:r>
            <a:r>
              <a:rPr kumimoji="1" lang="zh-CN" altLang="en-US" dirty="0"/>
              <a:t>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学人工智能</a:t>
            </a:r>
            <a:r>
              <a:rPr kumimoji="1" lang="en-US" altLang="zh-CN" dirty="0"/>
              <a:t>》</a:t>
            </a:r>
            <a:r>
              <a:rPr kumimoji="1" lang="zh-CN" altLang="en-US" dirty="0"/>
              <a:t>的课程内容</a:t>
            </a:r>
            <a:endParaRPr kumimoji="1" lang="en-US" altLang="zh-CN" dirty="0"/>
          </a:p>
          <a:p>
            <a:r>
              <a:rPr kumimoji="1" lang="zh-CN" altLang="en-US" dirty="0"/>
              <a:t>实践练习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登录并访问“</a:t>
            </a:r>
            <a:r>
              <a:rPr lang="zh-CN" altLang="en-US" dirty="0">
                <a:hlinkClick r:id="rId2"/>
              </a:rPr>
              <a:t>飞桨</a:t>
            </a:r>
            <a:r>
              <a:rPr lang="en-US" altLang="zh-CN" dirty="0">
                <a:hlinkClick r:id="rId2"/>
              </a:rPr>
              <a:t>AI Studio - </a:t>
            </a:r>
            <a:r>
              <a:rPr lang="zh-CN" altLang="en-US" dirty="0">
                <a:hlinkClick r:id="rId2"/>
              </a:rPr>
              <a:t>人工智能学习实训社区 </a:t>
            </a:r>
            <a:r>
              <a:rPr lang="en-US" altLang="zh-CN" dirty="0">
                <a:hlinkClick r:id="rId2"/>
              </a:rPr>
              <a:t>(baidu.com)</a:t>
            </a:r>
            <a:r>
              <a:rPr kumimoji="1" lang="zh-CN" altLang="en-US" dirty="0"/>
              <a:t>” 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点击课程页面中“我的课程”按钮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点击“加入课程”，输入邀请码：</a:t>
            </a:r>
            <a:r>
              <a:rPr kumimoji="1" lang="en-US" altLang="zh-CN"/>
              <a:t> aiTTJ2 </a:t>
            </a:r>
            <a:r>
              <a:rPr kumimoji="1" lang="zh-CN" altLang="en-US" dirty="0"/>
              <a:t>和个人信息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18BE46-1627-59E4-C5C7-B6D44342E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35" y="1088972"/>
            <a:ext cx="4528674" cy="23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4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1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 188: Artificial Intelligence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267" dirty="0"/>
              <a:t>Introduction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5125" name="Text Box 8"/>
          <p:cNvSpPr txBox="1">
            <a:spLocks noChangeArrowheads="1"/>
          </p:cNvSpPr>
          <p:nvPr/>
        </p:nvSpPr>
        <p:spPr bwMode="auto">
          <a:xfrm>
            <a:off x="0" y="5359401"/>
            <a:ext cx="12192000" cy="1384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9" tIns="45719" rIns="91439" bIns="4571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Dan Klein and Pieter Abbeel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  <a:p>
            <a:pPr algn="ctr">
              <a:spcBef>
                <a:spcPct val="50000"/>
              </a:spcBef>
            </a:pPr>
            <a:r>
              <a:rPr lang="en-US" sz="1600" dirty="0">
                <a:latin typeface="Calibri"/>
                <a:cs typeface="Calibri"/>
              </a:rPr>
              <a:t>[These slides were created by Dan Klein and Pieter Abbeel for CS188 Intro to AI at UC Berkeley.  All materials available at http://</a:t>
            </a:r>
            <a:r>
              <a:rPr lang="en-US" sz="1600" dirty="0" err="1">
                <a:latin typeface="Calibri"/>
                <a:cs typeface="Calibri"/>
              </a:rPr>
              <a:t>ai.berkeley.edu</a:t>
            </a:r>
            <a:r>
              <a:rPr lang="en-US" sz="1600" dirty="0">
                <a:latin typeface="Calibri"/>
                <a:cs typeface="Calibri"/>
              </a:rPr>
              <a:t>.]</a:t>
            </a:r>
          </a:p>
        </p:txBody>
      </p:sp>
      <p:pic>
        <p:nvPicPr>
          <p:cNvPr id="26625" name="Picture 1" descr="C:\Temp\ketrina\Lecture1-Introduc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2384" y="2466283"/>
            <a:ext cx="6022848" cy="26899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2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997FD3-A6FA-724E-8276-D7213324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配套教材（建议在网络上下载</a:t>
            </a:r>
            <a:r>
              <a:rPr kumimoji="1" lang="en-US" altLang="zh-CN" dirty="0"/>
              <a:t>PDF</a:t>
            </a:r>
            <a:r>
              <a:rPr kumimoji="1" lang="zh-CN" altLang="en-US" dirty="0"/>
              <a:t>版本）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05331-F6D3-3E44-A6C8-6AA25F51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B56E78-5946-544F-A2FD-771CC841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401" y="1825625"/>
            <a:ext cx="3356474" cy="4381082"/>
          </a:xfrm>
          <a:prstGeom prst="rect">
            <a:avLst/>
          </a:prstGeom>
        </p:spPr>
      </p:pic>
      <p:pic>
        <p:nvPicPr>
          <p:cNvPr id="6" name="Picture 9" descr="http://aima.cs.berkeley.edu/cover2.jpg">
            <a:extLst>
              <a:ext uri="{FF2B5EF4-FFF2-40B4-BE49-F238E27FC236}">
                <a16:creationId xmlns:a16="http://schemas.microsoft.com/office/drawing/2014/main" id="{6D856072-28BD-7644-AF9F-B524A9BF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9127" y="1825625"/>
            <a:ext cx="3356474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5051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38B75-9D06-C443-97BB-FDD72EA7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评分标准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4515AA-4C90-5044-A6C5-2D3657C4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kumimoji="1" lang="zh-CN" altLang="en-US" dirty="0"/>
              <a:t>平时成绩：来源于慕课和百度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  <a:r>
              <a:rPr kumimoji="1" lang="zh-CN" altLang="en-US" dirty="0"/>
              <a:t>的成绩，请认真对待</a:t>
            </a:r>
            <a:endParaRPr kumimoji="1" lang="en-US" altLang="zh-CN" dirty="0"/>
          </a:p>
          <a:p>
            <a:pPr lvl="1">
              <a:lnSpc>
                <a:spcPct val="170000"/>
              </a:lnSpc>
            </a:pPr>
            <a:r>
              <a:rPr kumimoji="1" lang="zh-CN" altLang="en-US" dirty="0"/>
              <a:t>百度</a:t>
            </a:r>
            <a:r>
              <a:rPr kumimoji="1" lang="en-US" altLang="zh-CN" dirty="0"/>
              <a:t>AI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Studio</a:t>
            </a:r>
            <a:r>
              <a:rPr kumimoji="1" lang="zh-CN" altLang="en-US" dirty="0"/>
              <a:t>的</a:t>
            </a:r>
            <a:r>
              <a:rPr kumimoji="1" lang="en-US" altLang="zh-CN" dirty="0"/>
              <a:t>6</a:t>
            </a:r>
            <a:r>
              <a:rPr kumimoji="1" lang="zh-CN" altLang="en-US" dirty="0"/>
              <a:t>次作业的成绩</a:t>
            </a:r>
            <a:endParaRPr kumimoji="1" lang="en-US" altLang="zh-CN" dirty="0"/>
          </a:p>
          <a:p>
            <a:pPr>
              <a:lnSpc>
                <a:spcPct val="170000"/>
              </a:lnSpc>
            </a:pPr>
            <a:r>
              <a:rPr kumimoji="1" lang="zh-CN" altLang="en-US" dirty="0"/>
              <a:t>期末成绩：期末大作业</a:t>
            </a:r>
            <a:r>
              <a:rPr kumimoji="1" lang="en-US" altLang="zh-CN" dirty="0"/>
              <a:t>(</a:t>
            </a:r>
            <a:r>
              <a:rPr kumimoji="1" lang="zh-CN" altLang="en-US" dirty="0"/>
              <a:t>线下</a:t>
            </a:r>
            <a:r>
              <a:rPr kumimoji="1" lang="en-US" altLang="zh-CN" dirty="0"/>
              <a:t>)</a:t>
            </a:r>
          </a:p>
          <a:p>
            <a:pPr>
              <a:lnSpc>
                <a:spcPct val="170000"/>
              </a:lnSpc>
            </a:pPr>
            <a:r>
              <a:rPr kumimoji="1" lang="zh-CN" altLang="en-US" dirty="0"/>
              <a:t>总评成绩：</a:t>
            </a:r>
            <a:r>
              <a:rPr kumimoji="1" lang="en-US" altLang="zh-CN" dirty="0"/>
              <a:t>60%</a:t>
            </a:r>
            <a:r>
              <a:rPr kumimoji="1" lang="zh-CN" altLang="en-US" dirty="0"/>
              <a:t>*平时成绩</a:t>
            </a:r>
            <a:r>
              <a:rPr kumimoji="1" lang="en-US" altLang="zh-CN" dirty="0"/>
              <a:t>+40%</a:t>
            </a:r>
            <a:r>
              <a:rPr kumimoji="1" lang="zh-CN" altLang="en-US" dirty="0"/>
              <a:t>*期末成绩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5590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97D5B-B547-5547-B9E1-99C95E37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Pac-Man Projects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3703E-27CB-BF4C-B06D-B49D94FF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P0: UNIX/Python Tutorial</a:t>
            </a:r>
          </a:p>
          <a:p>
            <a:r>
              <a:rPr kumimoji="1" lang="en-US" altLang="zh-CN" dirty="0"/>
              <a:t>P1: Search</a:t>
            </a:r>
          </a:p>
          <a:p>
            <a:r>
              <a:rPr kumimoji="1" lang="en-US" altLang="zh-CN" dirty="0"/>
              <a:t>P2: Multi-Agent Search</a:t>
            </a:r>
          </a:p>
          <a:p>
            <a:r>
              <a:rPr kumimoji="1" lang="en-US" altLang="zh-CN" dirty="0"/>
              <a:t>P3: Reinforcement Learning</a:t>
            </a:r>
          </a:p>
          <a:p>
            <a:r>
              <a:rPr kumimoji="1" lang="en-US" altLang="zh-CN" dirty="0"/>
              <a:t>P4: BNs and HMMs: Ghostbusters</a:t>
            </a:r>
          </a:p>
          <a:p>
            <a:r>
              <a:rPr kumimoji="1" lang="en-US" altLang="zh-CN" dirty="0"/>
              <a:t>P5: Machine Learning: Classification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281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A2CAE90-A8E2-B542-84B9-89AC50B5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Project 0: Unix/Python/Autograder Tutorial</a:t>
            </a:r>
            <a:endParaRPr kumimoji="1"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CFFD4B-2D6C-E04E-AFDA-4FB4B1335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https://inst.eecs.berkeley.edu/~cs188/fa18/project0.html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18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345</Words>
  <Application>Microsoft Macintosh PowerPoint</Application>
  <PresentationFormat>宽屏</PresentationFormat>
  <Paragraphs>45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-webkit-standard</vt:lpstr>
      <vt:lpstr>等线</vt:lpstr>
      <vt:lpstr>Arial</vt:lpstr>
      <vt:lpstr>Calibri</vt:lpstr>
      <vt:lpstr>Office 主题​​</vt:lpstr>
      <vt:lpstr>用Python学人工智能</vt:lpstr>
      <vt:lpstr>课程内容介绍</vt:lpstr>
      <vt:lpstr>参与课程的方式</vt:lpstr>
      <vt:lpstr>CS 188: Artificial Intelligence </vt:lpstr>
      <vt:lpstr>配套教材（建议在网络上下载PDF版本）</vt:lpstr>
      <vt:lpstr>评分标准</vt:lpstr>
      <vt:lpstr>The Pac-Man Projects</vt:lpstr>
      <vt:lpstr>Project 0: Unix/Python/Autograder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用Python学人工智能</dc:title>
  <dc:creator>薛景</dc:creator>
  <cp:lastModifiedBy>景 薛</cp:lastModifiedBy>
  <cp:revision>47</cp:revision>
  <dcterms:created xsi:type="dcterms:W3CDTF">2020-01-23T03:06:46Z</dcterms:created>
  <dcterms:modified xsi:type="dcterms:W3CDTF">2023-03-17T11:19:07Z</dcterms:modified>
</cp:coreProperties>
</file>