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4" r:id="rId2"/>
    <p:sldId id="265" r:id="rId3"/>
    <p:sldId id="309" r:id="rId4"/>
    <p:sldId id="324" r:id="rId5"/>
    <p:sldId id="269" r:id="rId6"/>
    <p:sldId id="413" r:id="rId7"/>
    <p:sldId id="414" r:id="rId8"/>
    <p:sldId id="314" r:id="rId9"/>
    <p:sldId id="415" r:id="rId10"/>
    <p:sldId id="416" r:id="rId11"/>
    <p:sldId id="418" r:id="rId12"/>
    <p:sldId id="417" r:id="rId13"/>
    <p:sldId id="401" r:id="rId14"/>
    <p:sldId id="425" r:id="rId15"/>
    <p:sldId id="419" r:id="rId16"/>
    <p:sldId id="420" r:id="rId17"/>
    <p:sldId id="421" r:id="rId18"/>
    <p:sldId id="422" r:id="rId19"/>
    <p:sldId id="423" r:id="rId20"/>
    <p:sldId id="42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5"/>
    <p:restoredTop sz="95659"/>
  </p:normalViewPr>
  <p:slideViewPr>
    <p:cSldViewPr snapToGrid="0" snapToObjects="1">
      <p:cViewPr varScale="1">
        <p:scale>
          <a:sx n="101" d="100"/>
          <a:sy n="101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BDC1F-F16C-F74E-96B0-09DA60799068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3BF0-9BDB-414E-97C1-BEE86D0469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46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E8C5C-7544-9448-9437-5C228A04DA3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63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67562-550E-5947-A507-0AD21F223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7CE869-8A67-7045-9856-8414A156B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ACC42-8F4B-5847-97BC-5CF76D39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17335-3F3C-1443-BD18-66F8F056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F708C-59A1-6F4F-A131-912B7758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0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B7351-9A05-E54C-AFDE-F205EFEA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D0124D-266B-F046-8669-B60F2F608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74A21-BC2C-C941-8456-BEFBA108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C2157-2CD8-FD42-A300-B5D81231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0F4D6-E3F2-E742-B846-8A18C2A5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2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F002FF-C283-434F-9BA5-D379D0607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0E08C5-84BA-8246-9076-842877F4B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0ADC-8AC8-AA44-8148-A652B65C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B854D-72BA-0F46-83CF-8187934B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9A5F8-3123-6D43-99B5-66AB3C02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04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06EAB-59AB-9941-985F-49295BA3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B4DAA-715C-8649-9828-398CD99E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BD7AE-5285-954A-8BF1-DCE3E611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287B9-D0CA-3744-9DE6-E42F8518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5FFFA-57DC-CD4F-88F4-EC6046FD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0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27469-4D98-CB4F-879A-FB10DFAF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5B414-3C22-844F-AB48-86A391DC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0E97-6C9E-FF49-AAC0-194F898A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C4390-D9C6-1540-A98E-30706CBF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A47F-6F73-DA4D-B413-B17B3F01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24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3DB76-A7E8-5D4B-B94F-773E5872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9C9B5-F3EF-C64D-92D4-79DA6DA6A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AB5DD-5300-DC46-8FD8-CE53355DC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24BF3-59FF-FF4F-9184-017E354C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F7616C-F4F1-5A44-9E33-F6CE7B7F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000E6-1DDE-F149-A362-BCBB4D2B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3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5C1EC-A50A-CE48-8B4E-CCDDBF07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BFAEC-3A3C-6E41-91CF-698606CE8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E231A-3923-D945-923E-421D27E98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6923D2-6E81-7D44-9A64-0D992088A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42784-DF05-7F47-BBE3-D2C495264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C43AF-DCE4-EF42-B65B-0A9F0A55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7E290C-560B-EF4B-891F-74A336A8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AFD75C-A6DB-0F49-8779-C26F6D59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655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6832C-4565-8A49-8D0E-1AC334B6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46DDDC-EAE1-1F48-A7B3-0B6DA78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F76CF6-91E8-F14C-8F0A-2D722123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F8232D-09AB-1440-B9E0-23A3DE71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61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598A00-52E2-2642-84DA-F5221799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603D3A-3A29-E648-AE18-C4C07BE3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4A93BD-57BF-E94E-AFC3-7B493BC0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67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13555-706A-AB40-8E21-B80CCA21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6A2C8-0D0E-4946-96FF-3A985A93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62614A-7553-DD43-8506-8665B0A57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46BF8-2C95-BE4C-B2E6-F4FD82D4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39800-2246-0F4B-B7FF-BC3E3F3E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AEDF8-ADAD-0543-9D4A-6E67A073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82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F4FD-5012-C947-8FDE-93031084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CF7D91-F399-C440-951D-5D3960F4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83BD8-4A89-E840-BCDD-2119DAF54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75818-7FF5-6D40-9714-D9205DAD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C7848-4550-444C-B39C-78DE2411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4129B-EAA0-F341-9761-C2FD2ED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73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F20FDB-7376-914F-974B-B273C2FD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CD219-209C-E94D-9942-D9281D09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EE42E-2F91-4442-8738-F7DEAB345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C58D-5460-F447-BE3C-B803F082EB4D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85178-8D2F-A64E-A8F9-2F3D24797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50BE2-789F-F24D-A184-625AD1A86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08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2-3-points-exact-inference-observatio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3-3-points-exact-inference-with-time-elapse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4-2-points-exact-inference-full-tes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25371476/answer/3133311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5-2-points-approximate-inference-initialization-and-belief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6-3-points-approximate-inference-observation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7-3-points-approximate-inference-with-time-elapse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8-1-points-joint-particle-filter-observation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9-3-points-joint-particle-filter-observati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ghostbusters-and-bns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10-3-points-joint-particle-filter-time-elapse-and-full-tes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hyperlink" Target="https://baike.baidu.com/item/&#36125;&#21494;&#26031;&#20844;&#24335;" TargetMode="Externa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2.xml"/><Relationship Id="rId9" Type="http://schemas.openxmlformats.org/officeDocument/2006/relationships/hyperlink" Target="http://en.wikipedia.org/wiki/Image:Thomasbayes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0-0-points-discretedistribution-clas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hyperlink" Target="https://zhuanlan.zhihu.com/p/22802074" TargetMode="Externa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4/#question-1-2-points-observation-probabilit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97D5B-B547-5547-B9E1-99C95E37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Pac-Man Projects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3703E-27CB-BF4C-B06D-B49D94FF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trike="sngStrike" dirty="0"/>
              <a:t>P0: UNIX/Python Tutorial</a:t>
            </a:r>
          </a:p>
          <a:p>
            <a:r>
              <a:rPr kumimoji="1" lang="en-US" altLang="zh-CN" strike="sngStrike" dirty="0"/>
              <a:t>P1: Search</a:t>
            </a:r>
          </a:p>
          <a:p>
            <a:r>
              <a:rPr kumimoji="1" lang="en-US" altLang="zh-CN" strike="sngStrike" dirty="0"/>
              <a:t>P2: Multi-Agent Search</a:t>
            </a:r>
          </a:p>
          <a:p>
            <a:r>
              <a:rPr kumimoji="1" lang="en-US" altLang="zh-CN" strike="sngStrike" dirty="0"/>
              <a:t>P3: Reinforcement Learning</a:t>
            </a:r>
          </a:p>
          <a:p>
            <a:r>
              <a:rPr kumimoji="1" lang="en-US" altLang="zh-CN" dirty="0"/>
              <a:t>P4: BNs and HMMs: Ghostbusters</a:t>
            </a:r>
          </a:p>
          <a:p>
            <a:r>
              <a:rPr kumimoji="1" lang="en-US" altLang="zh-CN" dirty="0"/>
              <a:t>P5: Machine Learning: Classification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20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4D496-08B5-BC4B-8487-EEFD5DFB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2 (3 points): Exact Inference Observation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65A79-833E-4840-B113-0DEA65C3D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http://inst.cs.berkeley.edu/~cs188/sp20/project4/#question-2-3-points-exact-inference-observation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01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1871-E9F7-2F42-A734-10F44836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3 (3 points): Exact Inference with Time Elapse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D74D7-75E6-1949-8C94-FB70FAB83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http://inst.cs.berkeley.edu/~cs188/sp20/project4/#question-3-3-points-exact-inference-with-time-elapse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43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CD98D-06DD-9843-9F14-31C8E00C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4 (2 points): Exact Inference Full Test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7A95C-0130-E34F-9352-BEF5332E1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http://inst.cs.berkeley.edu/~cs188/sp20/project4/#question-4-2-points-exact-inference-full-test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25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Sampling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6096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Sampling is a lot like repeated simulation</a:t>
            </a:r>
          </a:p>
          <a:p>
            <a:pPr lvl="5">
              <a:lnSpc>
                <a:spcPct val="90000"/>
              </a:lnSpc>
            </a:pPr>
            <a:endParaRPr lang="en-US" sz="7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Predicting the weather, basketball games, …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Basic idea</a:t>
            </a:r>
          </a:p>
          <a:p>
            <a:pPr lvl="3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Draw N samples from a sampling distribution S</a:t>
            </a:r>
          </a:p>
          <a:p>
            <a:pPr lvl="4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Compute an approximate posterior probability</a:t>
            </a:r>
          </a:p>
          <a:p>
            <a:pPr lvl="4">
              <a:lnSpc>
                <a:spcPct val="90000"/>
              </a:lnSpc>
            </a:pPr>
            <a:endParaRPr lang="en-US" sz="600" b="1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Show this converges to the true probability P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085" y="4457192"/>
            <a:ext cx="5634945" cy="2315981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05600" y="1295400"/>
            <a:ext cx="518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Why sample?</a:t>
            </a:r>
          </a:p>
          <a:p>
            <a:pPr lvl="5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Learning: get samples from a distribution you don</a:t>
            </a:r>
            <a:r>
              <a:rPr lang="en-US" altLang="ja-JP" sz="2000" dirty="0">
                <a:latin typeface="Calibri"/>
                <a:ea typeface="ＭＳ Ｐゴシック" pitchFamily="34" charset="-128"/>
                <a:cs typeface="Calibri"/>
              </a:rPr>
              <a:t>’t know</a:t>
            </a:r>
          </a:p>
          <a:p>
            <a:pPr lvl="5">
              <a:lnSpc>
                <a:spcPct val="90000"/>
              </a:lnSpc>
            </a:pPr>
            <a:endParaRPr lang="en-US" altLang="ja-JP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Inference: getting a sample is faster than computing the right answer (e.g. with variable elimination)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01572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1C145-C5BD-4C44-DAE6-D9EA9FBA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Particle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Filtering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62692-DE28-6A7D-AD0F-E4442BF61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怎样从实际场景上理解粒子滤波（</a:t>
            </a:r>
            <a:r>
              <a:rPr lang="en-US" altLang="zh-CN" dirty="0">
                <a:hlinkClick r:id="rId2"/>
              </a:rPr>
              <a:t>Particle Filter</a:t>
            </a:r>
            <a:r>
              <a:rPr lang="zh-CN" altLang="en-US" dirty="0">
                <a:hlinkClick r:id="rId2"/>
              </a:rPr>
              <a:t>）？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 dirty="0">
                <a:hlinkClick r:id="rId2"/>
              </a:rPr>
              <a:t>知乎 </a:t>
            </a:r>
            <a:r>
              <a:rPr lang="en-US" altLang="zh-CN" dirty="0">
                <a:hlinkClick r:id="rId2"/>
              </a:rPr>
              <a:t>(zhihu.com)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78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5531B7-42D7-524E-9B01-BE887BE6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Question 5 (2 points): Approximate Inference Initialization and Beliefs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550E1E-6221-8340-BAFE-80ADF3E61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http://inst.cs.berkeley.edu/~cs188/sp20/project4/#question-5-2-points-approximate-inference-initialization-and-beliefs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72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73610-939A-1046-9BE2-96A6F3E8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Question 6 (3 points): Approximate Inference Observation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B98B26-2DCC-0040-84BE-C4136FAEF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http://inst.cs.berkeley.edu/~cs188/sp20/project4/#question-6-3-points-approximate-inference-observation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04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3A966-03A4-C542-A3C6-74625149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Question 7 (3 points): Approximate Inference with Time Elapse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124E7-5B3C-2C47-822A-2B6704653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http://inst.cs.berkeley.edu/~cs188/sp20/project4/#question-7-3-points-approximate-inference-with-time-elapse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8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BE2FE-F8B2-D543-A64E-7194B338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8 (1 points): Joint Particle Filter Observation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DBA0A-D992-244F-B706-CE0CD0C18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http://inst.cs.berkeley.edu/~cs188/sp20/project4/#question-8-1-points-joint-particle-filter-observation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81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179CA-D497-2148-8219-07F3FBEC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9 (3 points): Joint Particle Filter Observation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D3C65-0BA3-FB4C-BDBA-455EC2429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http://inst.cs.berkeley.edu/~cs188/sp20/project4/#question-9-3-points-joint-particle-filter-observation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49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ECF78FF-0518-784B-97AE-8473CC67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Ghostbusters and BNs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EC4926-14B0-DB45-A998-3AFB20D82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http://inst.cs.berkeley.edu/~cs188/sp20/project4/#ghostbusters-and-bns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564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149DD-417C-2647-ABFD-085B5060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Question 10 (3 points): Joint Particle Filter Time Elapse and Full Test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644B0-194E-254C-B365-1EA76314D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http://inst.cs.berkeley.edu/~cs188/sp20/project4/#question-10-3-points-joint-particle-filter-time-elapse-and-full-test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45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 dirty="0"/>
              <a:t>Associate a probability with each value</a:t>
            </a:r>
          </a:p>
          <a:p>
            <a:endParaRPr lang="en-US" sz="2400" dirty="0"/>
          </a:p>
          <a:p>
            <a:pPr lvl="1"/>
            <a:r>
              <a:rPr lang="en-US" sz="2000" dirty="0"/>
              <a:t>Temperature: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  <p:graphicFrame>
        <p:nvGraphicFramePr>
          <p:cNvPr id="5" name="Group 56"/>
          <p:cNvGraphicFramePr>
            <a:graphicFrameLocks noGrp="1"/>
          </p:cNvGraphicFramePr>
          <p:nvPr/>
        </p:nvGraphicFramePr>
        <p:xfrm>
          <a:off x="3527323" y="3884723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98" y="3506898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/>
        </p:nvGraphicFramePr>
        <p:xfrm>
          <a:off x="9748222" y="3636086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709" y="3189898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9" y="3235290"/>
            <a:ext cx="2544888" cy="23829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94" y="3352677"/>
            <a:ext cx="3211282" cy="2140854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399477" y="1244840"/>
            <a:ext cx="4709342" cy="15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Weather: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3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507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91720" y="1360415"/>
            <a:ext cx="84709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(Dictionary) To bring or restore to a normal condition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Procedure:</a:t>
            </a:r>
          </a:p>
          <a:p>
            <a:pPr lvl="1"/>
            <a:r>
              <a:rPr lang="en-US" sz="2000" dirty="0"/>
              <a:t>Step 1: Compute Z = sum over all entries</a:t>
            </a:r>
          </a:p>
          <a:p>
            <a:pPr lvl="1"/>
            <a:r>
              <a:rPr lang="en-US" sz="2000" dirty="0"/>
              <a:t>Step 2: Divide every entry by Z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 1</a:t>
            </a:r>
          </a:p>
          <a:p>
            <a:pPr lvl="1"/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 Normalize</a:t>
            </a:r>
          </a:p>
        </p:txBody>
      </p:sp>
      <p:sp>
        <p:nvSpPr>
          <p:cNvPr id="1051690" name="Rectangular Callout 1051689"/>
          <p:cNvSpPr/>
          <p:nvPr/>
        </p:nvSpPr>
        <p:spPr>
          <a:xfrm>
            <a:off x="6505277" y="2324160"/>
            <a:ext cx="3343352" cy="362880"/>
          </a:xfrm>
          <a:prstGeom prst="wedgeRectCallout">
            <a:avLst>
              <a:gd name="adj1" fmla="val -43217"/>
              <a:gd name="adj2" fmla="val -164407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entries sum to ONE</a:t>
            </a:r>
          </a:p>
        </p:txBody>
      </p:sp>
      <p:sp>
        <p:nvSpPr>
          <p:cNvPr id="1051691" name="Rounded Rectangle 1051690"/>
          <p:cNvSpPr/>
          <p:nvPr/>
        </p:nvSpPr>
        <p:spPr>
          <a:xfrm>
            <a:off x="5338993" y="1442880"/>
            <a:ext cx="2220261" cy="4060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Group 46"/>
          <p:cNvGraphicFramePr>
            <a:graphicFrameLocks noGrp="1"/>
          </p:cNvGraphicFramePr>
          <p:nvPr/>
        </p:nvGraphicFramePr>
        <p:xfrm>
          <a:off x="578911" y="48522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2417387" y="5468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692" name="TextBox 1051691"/>
          <p:cNvSpPr txBox="1"/>
          <p:nvPr/>
        </p:nvSpPr>
        <p:spPr>
          <a:xfrm>
            <a:off x="2142511" y="5650560"/>
            <a:ext cx="13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= 0.5</a:t>
            </a:r>
          </a:p>
        </p:txBody>
      </p:sp>
      <p:graphicFrame>
        <p:nvGraphicFramePr>
          <p:cNvPr id="52" name="Group 46"/>
          <p:cNvGraphicFramePr>
            <a:graphicFrameLocks noGrp="1"/>
          </p:cNvGraphicFramePr>
          <p:nvPr/>
        </p:nvGraphicFramePr>
        <p:xfrm>
          <a:off x="3729096" y="4875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5862165" y="4286255"/>
            <a:ext cx="5195946" cy="139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/>
              <a:t>Example 2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4" name="Group 7"/>
          <p:cNvGraphicFramePr>
            <a:graphicFrameLocks noGrp="1"/>
          </p:cNvGraphicFramePr>
          <p:nvPr/>
        </p:nvGraphicFramePr>
        <p:xfrm>
          <a:off x="6031680" y="479904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72663" y="491304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8608552" y="562973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558293" y="5785680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= 50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911" y="514320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</a:p>
        </p:txBody>
      </p:sp>
      <p:graphicFrame>
        <p:nvGraphicFramePr>
          <p:cNvPr id="60" name="Group 7"/>
          <p:cNvGraphicFramePr>
            <a:graphicFrameLocks noGrp="1"/>
          </p:cNvGraphicFramePr>
          <p:nvPr/>
        </p:nvGraphicFramePr>
        <p:xfrm>
          <a:off x="9803883" y="479592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47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90" grpId="0" animBg="1"/>
      <p:bldP spid="1051691" grpId="0" animBg="1"/>
      <p:bldP spid="50" grpId="0" animBg="1"/>
      <p:bldP spid="1051692" grpId="0"/>
      <p:bldP spid="55" grpId="0"/>
      <p:bldP spid="56" grpId="0" animBg="1"/>
      <p:bldP spid="57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Bayes’ Rule</a:t>
            </a:r>
            <a:r>
              <a:rPr lang="zh-CN" altLang="en-US" dirty="0"/>
              <a:t>（</a:t>
            </a:r>
            <a:r>
              <a:rPr lang="zh-CN" altLang="en-US" dirty="0">
                <a:hlinkClick r:id="rId5"/>
              </a:rPr>
              <a:t>百度百科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694560" y="1600200"/>
            <a:ext cx="799224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Two ways to factor a joint distribution over two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Dividing, we get: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is this at all helpful?</a:t>
            </a:r>
          </a:p>
          <a:p>
            <a:pPr lvl="6">
              <a:lnSpc>
                <a:spcPct val="80000"/>
              </a:lnSpc>
            </a:pPr>
            <a:endParaRPr lang="en-US" sz="12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Lets us build one conditional from its reverse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Often one conditional is tricky but the other one is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Foundation of many systems we’ll see later (e.g. ASR, MT)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the running for most important AI equation!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0178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0876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286000"/>
            <a:ext cx="20145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9" name="Picture 13" descr="Thomas Bayes">
            <a:hlinkClick r:id="rId9" tooltip="Thomas Bayes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28" y="2735058"/>
            <a:ext cx="2927072" cy="313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8051851" y="2041140"/>
            <a:ext cx="1905000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</p:spTree>
    <p:extLst>
      <p:ext uri="{BB962C8B-B14F-4D97-AF65-F5344CB8AC3E}">
        <p14:creationId xmlns:p14="http://schemas.microsoft.com/office/powerpoint/2010/main" val="150115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Sampling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52400" y="1397001"/>
            <a:ext cx="49530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Sampling from given distribution</a:t>
            </a:r>
          </a:p>
          <a:p>
            <a:pPr lvl="6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Step 1: Get sample </a:t>
            </a:r>
            <a:r>
              <a:rPr lang="en-US" sz="2000" i="1" dirty="0">
                <a:ea typeface="ＭＳ Ｐゴシック" pitchFamily="34" charset="-128"/>
              </a:rPr>
              <a:t>u</a:t>
            </a:r>
            <a:r>
              <a:rPr lang="en-US" sz="2000" dirty="0">
                <a:ea typeface="ＭＳ Ｐゴシック" pitchFamily="34" charset="-128"/>
              </a:rPr>
              <a:t> from uniform distribution over [0, 1)</a:t>
            </a:r>
          </a:p>
          <a:p>
            <a:pPr lvl="2"/>
            <a:r>
              <a:rPr lang="en-US" sz="1600" dirty="0">
                <a:ea typeface="ＭＳ Ｐゴシック" pitchFamily="34" charset="-128"/>
              </a:rPr>
              <a:t>E.g. random() in python</a:t>
            </a:r>
          </a:p>
          <a:p>
            <a:pPr lvl="4"/>
            <a:endParaRPr lang="en-US" sz="6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Step 2: Convert this sample </a:t>
            </a:r>
            <a:r>
              <a:rPr lang="en-US" sz="2000" i="1" dirty="0">
                <a:ea typeface="ＭＳ Ｐゴシック" pitchFamily="34" charset="-128"/>
              </a:rPr>
              <a:t>u</a:t>
            </a:r>
            <a:r>
              <a:rPr lang="en-US" sz="2000" dirty="0">
                <a:ea typeface="ＭＳ Ｐゴシック" pitchFamily="34" charset="-128"/>
              </a:rPr>
              <a:t> into an outcome for the given distribution by having each target outcome associated with a sub-interval of [0,1) with sub-interval size equal to probability of the outcome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0" y="1371600"/>
            <a:ext cx="41910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ea typeface="ＭＳ Ｐゴシック" pitchFamily="34" charset="-128"/>
              </a:rPr>
              <a:t>Example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1600" dirty="0">
              <a:ea typeface="ＭＳ Ｐゴシック" pitchFamily="34" charset="-128"/>
            </a:endParaRPr>
          </a:p>
          <a:p>
            <a:pPr lvl="1"/>
            <a:r>
              <a:rPr lang="en-US" sz="2000" dirty="0"/>
              <a:t>If random() returns </a:t>
            </a:r>
            <a:r>
              <a:rPr lang="en-US" sz="2000" i="1" dirty="0"/>
              <a:t>u</a:t>
            </a:r>
            <a:r>
              <a:rPr lang="en-US" sz="2000" dirty="0"/>
              <a:t> = 0.83, then our sample is </a:t>
            </a:r>
            <a:r>
              <a:rPr lang="en-US" sz="2000" i="1" dirty="0"/>
              <a:t>C</a:t>
            </a:r>
            <a:r>
              <a:rPr lang="en-US" sz="2000" dirty="0"/>
              <a:t> = blue</a:t>
            </a:r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, after sampling 8 times:</a:t>
            </a:r>
            <a:endParaRPr lang="en-US" sz="2000" dirty="0">
              <a:ea typeface="ＭＳ Ｐゴシック" pitchFamily="34" charset="-128"/>
            </a:endParaRPr>
          </a:p>
          <a:p>
            <a:pPr lvl="6"/>
            <a:endParaRPr lang="en-US" sz="600" dirty="0">
              <a:ea typeface="ＭＳ Ｐゴシック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5000" y="2133600"/>
          <a:ext cx="2514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P(C)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red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green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blue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4875" y="2743200"/>
            <a:ext cx="3514725" cy="1143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486400"/>
            <a:ext cx="4821156" cy="11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264FCA-771F-3846-A941-A39257D7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118412" cy="2852737"/>
          </a:xfrm>
        </p:spPr>
        <p:txBody>
          <a:bodyPr>
            <a:normAutofit/>
          </a:bodyPr>
          <a:lstStyle/>
          <a:p>
            <a:r>
              <a:rPr lang="en-US" altLang="zh-CN" b="1" dirty="0"/>
              <a:t>Question 0 (0 points): </a:t>
            </a:r>
            <a:r>
              <a:rPr lang="en-US" altLang="zh-CN" b="1" dirty="0" err="1"/>
              <a:t>DiscreteDistribution</a:t>
            </a:r>
            <a:r>
              <a:rPr lang="en-US" altLang="zh-CN" b="1" dirty="0"/>
              <a:t> Class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722807-27D4-0549-8C4B-94EF1FFCB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http://inst.cs.berkeley.edu/~cs188/sp20/project4/#question-0-0-points-discretedistribution-class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9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  <a:r>
              <a:rPr lang="zh-CN" altLang="en-US" dirty="0">
                <a:latin typeface="Calibri"/>
                <a:cs typeface="Calibri"/>
              </a:rPr>
              <a:t>（</a:t>
            </a:r>
            <a:r>
              <a:rPr lang="zh-CN" altLang="en-US" dirty="0">
                <a:latin typeface="Calibri"/>
                <a:cs typeface="Calibri"/>
                <a:hlinkClick r:id="rId5"/>
              </a:rPr>
              <a:t>知乎</a:t>
            </a:r>
            <a:r>
              <a:rPr lang="zh-CN" altLang="en-US" dirty="0">
                <a:latin typeface="Calibri"/>
                <a:cs typeface="Calibri"/>
              </a:rPr>
              <a:t>）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4303110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C8089-A560-5745-8868-AE5C8345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1 (2 points): Observation Probability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3DB11-7DB5-C348-9EA8-8ED620374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http://inst.cs.berkeley.edu/~cs188/sp20/project4/#question-1-2-points-observation-probability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566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P(y | x)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69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&#10;\begin{document}&#10;&#10;\begin{align*}&#10;0 \leq u &lt; 0.6, &amp;\rightarrow C = red \\&#10;0.6  \leq u &lt;  0.7, &amp; \rightarrow C = green \\&#10;0.7  \leq u &lt; 1, &amp;  \rightarrow C = blue&#10;\end{align*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3"/>
  <p:tag name="PICTUREFILESIZE" val="203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820</Words>
  <Application>Microsoft Macintosh PowerPoint</Application>
  <PresentationFormat>宽屏</PresentationFormat>
  <Paragraphs>203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Wingdings</vt:lpstr>
      <vt:lpstr>Office 主题​​</vt:lpstr>
      <vt:lpstr>The Pac-Man Projects</vt:lpstr>
      <vt:lpstr>Ghostbusters and BNs</vt:lpstr>
      <vt:lpstr>Probability Distributions</vt:lpstr>
      <vt:lpstr>To Normalize</vt:lpstr>
      <vt:lpstr>Bayes’ Rule（百度百科）</vt:lpstr>
      <vt:lpstr>Sampling</vt:lpstr>
      <vt:lpstr>Question 0 (0 points): DiscreteDistribution Class</vt:lpstr>
      <vt:lpstr>Bayes’ Net Semantics（知乎）</vt:lpstr>
      <vt:lpstr>Question 1 (2 points): Observation Probability</vt:lpstr>
      <vt:lpstr>Question 2 (3 points): Exact Inference Observation</vt:lpstr>
      <vt:lpstr>Question 3 (3 points): Exact Inference with Time Elapse</vt:lpstr>
      <vt:lpstr>Question 4 (2 points): Exact Inference Full Test</vt:lpstr>
      <vt:lpstr>Sampling</vt:lpstr>
      <vt:lpstr>关于Particle Filtering算法</vt:lpstr>
      <vt:lpstr>Question 5 (2 points): Approximate Inference Initialization and Beliefs</vt:lpstr>
      <vt:lpstr>Question 6 (3 points): Approximate Inference Observation</vt:lpstr>
      <vt:lpstr>Question 7 (3 points): Approximate Inference with Time Elapse</vt:lpstr>
      <vt:lpstr>Question 8 (1 points): Joint Particle Filter Observation</vt:lpstr>
      <vt:lpstr>Question 9 (3 points): Joint Particle Filter Observation</vt:lpstr>
      <vt:lpstr>Question 10 (3 points): Joint Particle Filter Time Elapse and Full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Pac-Man Projects</dc:title>
  <dc:creator>薛景</dc:creator>
  <cp:lastModifiedBy>薛景</cp:lastModifiedBy>
  <cp:revision>18</cp:revision>
  <dcterms:created xsi:type="dcterms:W3CDTF">2020-04-15T07:57:11Z</dcterms:created>
  <dcterms:modified xsi:type="dcterms:W3CDTF">2022-05-05T11:48:43Z</dcterms:modified>
</cp:coreProperties>
</file>