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9" r:id="rId1"/>
  </p:sldMasterIdLst>
  <p:notesMasterIdLst>
    <p:notesMasterId r:id="rId69"/>
  </p:notesMasterIdLst>
  <p:sldIdLst>
    <p:sldId id="256" r:id="rId2"/>
    <p:sldId id="335" r:id="rId3"/>
    <p:sldId id="336" r:id="rId4"/>
    <p:sldId id="320" r:id="rId5"/>
    <p:sldId id="319" r:id="rId6"/>
    <p:sldId id="316" r:id="rId7"/>
    <p:sldId id="317" r:id="rId8"/>
    <p:sldId id="318" r:id="rId9"/>
    <p:sldId id="270" r:id="rId10"/>
    <p:sldId id="263" r:id="rId11"/>
    <p:sldId id="321" r:id="rId12"/>
    <p:sldId id="267" r:id="rId13"/>
    <p:sldId id="262" r:id="rId14"/>
    <p:sldId id="272" r:id="rId15"/>
    <p:sldId id="266" r:id="rId16"/>
    <p:sldId id="271" r:id="rId17"/>
    <p:sldId id="268" r:id="rId18"/>
    <p:sldId id="322" r:id="rId19"/>
    <p:sldId id="312" r:id="rId20"/>
    <p:sldId id="307" r:id="rId21"/>
    <p:sldId id="309" r:id="rId22"/>
    <p:sldId id="308" r:id="rId23"/>
    <p:sldId id="310" r:id="rId24"/>
    <p:sldId id="311" r:id="rId25"/>
    <p:sldId id="313" r:id="rId26"/>
    <p:sldId id="314" r:id="rId27"/>
    <p:sldId id="326" r:id="rId28"/>
    <p:sldId id="323" r:id="rId29"/>
    <p:sldId id="315" r:id="rId30"/>
    <p:sldId id="291" r:id="rId31"/>
    <p:sldId id="275" r:id="rId32"/>
    <p:sldId id="276" r:id="rId33"/>
    <p:sldId id="277" r:id="rId34"/>
    <p:sldId id="278" r:id="rId35"/>
    <p:sldId id="279" r:id="rId36"/>
    <p:sldId id="280" r:id="rId37"/>
    <p:sldId id="281" r:id="rId38"/>
    <p:sldId id="282" r:id="rId39"/>
    <p:sldId id="283" r:id="rId40"/>
    <p:sldId id="284" r:id="rId41"/>
    <p:sldId id="269" r:id="rId42"/>
    <p:sldId id="324" r:id="rId43"/>
    <p:sldId id="287" r:id="rId44"/>
    <p:sldId id="288" r:id="rId45"/>
    <p:sldId id="289" r:id="rId46"/>
    <p:sldId id="290" r:id="rId47"/>
    <p:sldId id="325" r:id="rId48"/>
    <p:sldId id="295" r:id="rId49"/>
    <p:sldId id="296" r:id="rId50"/>
    <p:sldId id="297" r:id="rId51"/>
    <p:sldId id="298" r:id="rId52"/>
    <p:sldId id="299" r:id="rId53"/>
    <p:sldId id="300" r:id="rId54"/>
    <p:sldId id="292" r:id="rId55"/>
    <p:sldId id="293" r:id="rId56"/>
    <p:sldId id="294" r:id="rId57"/>
    <p:sldId id="334" r:id="rId58"/>
    <p:sldId id="301" r:id="rId59"/>
    <p:sldId id="302" r:id="rId60"/>
    <p:sldId id="303" r:id="rId61"/>
    <p:sldId id="327" r:id="rId62"/>
    <p:sldId id="330" r:id="rId63"/>
    <p:sldId id="328" r:id="rId64"/>
    <p:sldId id="329" r:id="rId65"/>
    <p:sldId id="331" r:id="rId66"/>
    <p:sldId id="332" r:id="rId67"/>
    <p:sldId id="333" r:id="rId6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F00"/>
    <a:srgbClr val="2D6C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 showComments="0">
  <p:normalViewPr>
    <p:restoredLeft sz="20414"/>
    <p:restoredTop sz="72652"/>
  </p:normalViewPr>
  <p:slideViewPr>
    <p:cSldViewPr>
      <p:cViewPr>
        <p:scale>
          <a:sx n="100" d="100"/>
          <a:sy n="100" d="100"/>
        </p:scale>
        <p:origin x="728" y="-2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notesMaster" Target="notesMasters/notesMaster1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presProps" Target="presProps.xml"/><Relationship Id="rId71" Type="http://schemas.openxmlformats.org/officeDocument/2006/relationships/viewProps" Target="viewProps.xml"/><Relationship Id="rId72" Type="http://schemas.openxmlformats.org/officeDocument/2006/relationships/theme" Target="theme/theme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tableStyles" Target="tableStyles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74812E-2005-EA4F-890C-91641CCE706D}" type="datetimeFigureOut">
              <a:rPr lang="en-US" smtClean="0"/>
              <a:pPr/>
              <a:t>8/23/16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00A4B2-745F-A04B-9744-C5181395863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3055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5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00A4B2-745F-A04B-9744-C51813958637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1770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00A4B2-745F-A04B-9744-C51813958637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5533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change the order of the CAMs?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00A4B2-745F-A04B-9744-C51813958637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5808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!!!!!!Mention merging!!!!!!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00A4B2-745F-A04B-9744-C51813958637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3677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00A4B2-745F-A04B-9744-C51813958637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0318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00A4B2-745F-A04B-9744-C51813958637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7538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00A4B2-745F-A04B-9744-C51813958637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1214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Robert: does</a:t>
            </a:r>
            <a:r>
              <a:rPr lang="en-US" baseline="0" dirty="0" smtClean="0"/>
              <a:t> the link list append use atomic operation? (no, the HT request does an atomic read/update operation. Whatever is read goes to the linked list update.)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CF54C-C9E4-A34E-A771-F3E1324EA3C3}" type="slidenum">
              <a:rPr lang="en-US" smtClean="0"/>
              <a:pPr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5565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CF54C-C9E4-A34E-A771-F3E1324EA3C3}" type="slidenum">
              <a:rPr lang="en-US" smtClean="0"/>
              <a:pPr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5032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61" name="Picture 41" descr="ppt_titlepage_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533400" y="762000"/>
            <a:ext cx="8077200" cy="2133600"/>
          </a:xfr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533400" y="3124200"/>
            <a:ext cx="8077200" cy="2362200"/>
          </a:xfrm>
        </p:spPr>
        <p:txBody>
          <a:bodyPr/>
          <a:lstStyle>
            <a:lvl1pPr marL="0" indent="0">
              <a:buFont typeface="Wingdings" charset="2"/>
              <a:buNone/>
              <a:defRPr sz="3200">
                <a:solidFill>
                  <a:srgbClr val="2D6CC0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E38DDEB1-6AD8-2848-9525-6A2BDB790C2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081AF4-6749-9D42-9943-BF004D08F3D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55115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85800"/>
            <a:ext cx="2057400" cy="5562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85800"/>
            <a:ext cx="6019800" cy="5562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7DA9CB-87A6-E643-85E0-AF66EF2E882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40766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6D9B52-F5A4-934D-A046-280A3732696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440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1B815F-1B1A-C84B-8CCF-4DBB04F694E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09101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38600" cy="472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38600" cy="472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43F361-A59D-8745-9DFD-7113E1C5E35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92074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A72242-FA23-9541-B6CE-63364269A43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35861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4449FC-0133-494A-8365-7A2303DAF96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38714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255827-BA68-174C-B53C-F484EC08AFD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49665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BCD93FA-38E7-BA44-8620-55AF949CE93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7480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4158F5-E385-D143-BF93-F4B02C21725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59551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4" Type="http://schemas.openxmlformats.org/officeDocument/2006/relationships/image" Target="../media/image2.png"/><Relationship Id="rId15" Type="http://schemas.openxmlformats.org/officeDocument/2006/relationships/image" Target="../media/image3.png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36" name="Picture 40" descr="ppt_generic_backgrpund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9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685800"/>
            <a:ext cx="82296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524000"/>
            <a:ext cx="822960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00800"/>
            <a:ext cx="2133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endParaRPr lang="en-US" alt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00800"/>
            <a:ext cx="2895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/>
            </a:lvl1pPr>
          </a:lstStyle>
          <a:p>
            <a:endParaRPr lang="en-US" alt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2133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fld id="{6474BA1B-820A-804C-B6E3-67891F6B92FA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9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900" b="1">
          <a:solidFill>
            <a:schemeClr val="tx1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900" b="1">
          <a:solidFill>
            <a:schemeClr val="tx1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900" b="1">
          <a:solidFill>
            <a:schemeClr val="tx1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900" b="1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charset="2"/>
        <a:buBlip>
          <a:blip r:embed="rId14"/>
        </a:buBlip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2"/>
        <a:buBlip>
          <a:blip r:embed="rId15"/>
        </a:buBlip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87425" indent="-293688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charset="2"/>
        <a:buBlip>
          <a:blip r:embed="rId16"/>
        </a:buBlip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281113" indent="-292100" algn="l" rtl="0" fontAlgn="base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charset="2"/>
        <a:buBlip>
          <a:blip r:embed="rId15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986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2"/>
        <a:buBlip>
          <a:blip r:embed="rId16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7.emf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8.emf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9.emf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4" Type="http://schemas.openxmlformats.org/officeDocument/2006/relationships/image" Target="../media/image22.jpeg"/><Relationship Id="rId5" Type="http://schemas.openxmlformats.org/officeDocument/2006/relationships/image" Target="../media/image23.jpg"/><Relationship Id="rId6" Type="http://schemas.openxmlformats.org/officeDocument/2006/relationships/image" Target="../media/image24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jpe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5.png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6.png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7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image" Target="../media/image30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7575" y="990600"/>
            <a:ext cx="8077200" cy="2133600"/>
          </a:xfrm>
        </p:spPr>
        <p:txBody>
          <a:bodyPr/>
          <a:lstStyle/>
          <a:p>
            <a:r>
              <a:rPr lang="en-US" sz="4000" dirty="0" smtClean="0"/>
              <a:t>Project GRAIL – Accelerating DBMS </a:t>
            </a:r>
            <a:r>
              <a:rPr lang="en-US" sz="4000" dirty="0"/>
              <a:t>performance through latency masking hardware multithreading</a:t>
            </a:r>
            <a:endParaRPr lang="en-US" altLang="en-US" sz="4000" dirty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37575" y="3505200"/>
            <a:ext cx="8077200" cy="1905000"/>
          </a:xfrm>
        </p:spPr>
        <p:txBody>
          <a:bodyPr/>
          <a:lstStyle/>
          <a:p>
            <a:r>
              <a:rPr lang="en-US" sz="2400" b="1" i="1" dirty="0" err="1" smtClean="0">
                <a:latin typeface="+mn-lt"/>
              </a:rPr>
              <a:t>Ildar</a:t>
            </a:r>
            <a:r>
              <a:rPr lang="en-US" sz="2400" b="1" i="1" dirty="0" smtClean="0">
                <a:latin typeface="+mn-lt"/>
              </a:rPr>
              <a:t> </a:t>
            </a:r>
            <a:r>
              <a:rPr lang="en-US" sz="2400" b="1" i="1" dirty="0" err="1" smtClean="0">
                <a:latin typeface="+mn-lt"/>
              </a:rPr>
              <a:t>Absalyamov</a:t>
            </a:r>
            <a:r>
              <a:rPr lang="en-US" sz="2400" b="1" i="1" dirty="0" smtClean="0">
                <a:latin typeface="+mn-lt"/>
              </a:rPr>
              <a:t>,</a:t>
            </a:r>
            <a:r>
              <a:rPr lang="en-US" dirty="0"/>
              <a:t> </a:t>
            </a:r>
            <a:r>
              <a:rPr lang="en-US" sz="2400" dirty="0" smtClean="0"/>
              <a:t>PhD Candidate</a:t>
            </a:r>
          </a:p>
          <a:p>
            <a:endParaRPr lang="en-US" sz="2400" dirty="0"/>
          </a:p>
          <a:p>
            <a:r>
              <a:rPr lang="en-US" sz="2400" dirty="0" smtClean="0"/>
              <a:t>Advisors: Prof. </a:t>
            </a:r>
            <a:r>
              <a:rPr lang="en-US" sz="2400" dirty="0" err="1" smtClean="0"/>
              <a:t>Vassilis</a:t>
            </a:r>
            <a:r>
              <a:rPr lang="en-US" sz="2400" dirty="0" smtClean="0"/>
              <a:t> </a:t>
            </a:r>
            <a:r>
              <a:rPr lang="en-US" sz="2400" dirty="0" err="1" smtClean="0"/>
              <a:t>Tsotras</a:t>
            </a:r>
            <a:r>
              <a:rPr lang="en-US" sz="2400" dirty="0" smtClean="0"/>
              <a:t>, Prof</a:t>
            </a:r>
            <a:r>
              <a:rPr lang="en-US" sz="2400" dirty="0"/>
              <a:t>. </a:t>
            </a:r>
            <a:r>
              <a:rPr lang="en-US" sz="2400" dirty="0" err="1" smtClean="0"/>
              <a:t>Walid</a:t>
            </a:r>
            <a:r>
              <a:rPr lang="en-US" sz="2400" dirty="0" smtClean="0"/>
              <a:t> </a:t>
            </a:r>
            <a:r>
              <a:rPr lang="en-US" sz="2400" dirty="0" err="1" smtClean="0"/>
              <a:t>Najjar</a:t>
            </a: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Multithreading: 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SPARC</a:t>
            </a:r>
          </a:p>
          <a:p>
            <a:pPr lvl="1"/>
            <a:r>
              <a:rPr lang="en-US" dirty="0" smtClean="0"/>
              <a:t>Limited only to 64(8x8) hardware threads</a:t>
            </a:r>
          </a:p>
          <a:p>
            <a:r>
              <a:rPr lang="en-US" dirty="0" smtClean="0"/>
              <a:t>Cray(Tera) </a:t>
            </a:r>
            <a:r>
              <a:rPr lang="en-US" dirty="0" smtClean="0"/>
              <a:t>XMT</a:t>
            </a:r>
            <a:endParaRPr lang="en-US" dirty="0" smtClean="0"/>
          </a:p>
          <a:p>
            <a:pPr lvl="1"/>
            <a:r>
              <a:rPr lang="en-US" dirty="0" smtClean="0"/>
              <a:t>Up to 128 threads, very custom high-end priced architecture</a:t>
            </a:r>
          </a:p>
          <a:p>
            <a:r>
              <a:rPr lang="en-US" dirty="0" smtClean="0"/>
              <a:t>GPUs</a:t>
            </a:r>
          </a:p>
          <a:p>
            <a:pPr lvl="1"/>
            <a:r>
              <a:rPr lang="en-US" dirty="0" smtClean="0"/>
              <a:t>Rigid control </a:t>
            </a:r>
            <a:r>
              <a:rPr lang="en-US" dirty="0"/>
              <a:t>flow </a:t>
            </a:r>
            <a:r>
              <a:rPr lang="en-US" dirty="0" smtClean="0"/>
              <a:t>limitations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D9B52-F5A4-934D-A046-280A37326968}" type="slidenum">
              <a:rPr lang="en-US" altLang="en-US" smtClean="0"/>
              <a:pPr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8854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Hardware Multithreading Approach</a:t>
            </a:r>
          </a:p>
          <a:p>
            <a:r>
              <a:rPr lang="en-US" dirty="0"/>
              <a:t>Use Cases</a:t>
            </a:r>
          </a:p>
          <a:p>
            <a:pPr lvl="1"/>
            <a:r>
              <a:rPr lang="en-US" dirty="0"/>
              <a:t>Hash Join</a:t>
            </a:r>
          </a:p>
          <a:p>
            <a:pPr lvl="1"/>
            <a:r>
              <a:rPr lang="en-US" dirty="0"/>
              <a:t>Hash Aggregation</a:t>
            </a:r>
          </a:p>
          <a:p>
            <a:r>
              <a:rPr lang="en-US" dirty="0" smtClean="0"/>
              <a:t>Software </a:t>
            </a:r>
            <a:r>
              <a:rPr lang="en-US" dirty="0" smtClean="0"/>
              <a:t>&amp; FPGA implementations</a:t>
            </a:r>
          </a:p>
          <a:p>
            <a:r>
              <a:rPr lang="en-US" dirty="0" smtClean="0"/>
              <a:t>Experiments</a:t>
            </a:r>
          </a:p>
          <a:p>
            <a:r>
              <a:rPr lang="en-US" dirty="0"/>
              <a:t>Conclusions &amp; Future </a:t>
            </a:r>
            <a:r>
              <a:rPr lang="en-US" dirty="0" smtClean="0"/>
              <a:t>Work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D9B52-F5A4-934D-A046-280A37326968}" type="slidenum">
              <a:rPr lang="en-US" altLang="en-US" smtClean="0"/>
              <a:pPr/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44973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Path: Custom vs. Generic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246680" y="1656638"/>
            <a:ext cx="8668719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charset="2"/>
              <a:buBlip>
                <a:blip r:embed="rId2"/>
              </a:buBlip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charset="2"/>
              <a:buBlip>
                <a:blip r:embed="rId3"/>
              </a:buBlip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87425" indent="-29368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charset="2"/>
              <a:buBlip>
                <a:blip r:embed="rId4"/>
              </a:buBlip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1113" indent="-2921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charset="2"/>
              <a:buBlip>
                <a:blip r:embed="rId3"/>
              </a:buBlip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986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Blip>
                <a:blip r:embed="rId4"/>
              </a:buBlip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CPU Data path: too generic</a:t>
            </a:r>
          </a:p>
          <a:p>
            <a:pPr lvl="1"/>
            <a:r>
              <a:rPr lang="en-US" dirty="0" err="1" smtClean="0"/>
              <a:t>ICache</a:t>
            </a:r>
            <a:r>
              <a:rPr lang="en-US" dirty="0" smtClean="0"/>
              <a:t> misses</a:t>
            </a:r>
          </a:p>
          <a:p>
            <a:pPr lvl="1"/>
            <a:r>
              <a:rPr lang="en-US" dirty="0" err="1"/>
              <a:t>DCache</a:t>
            </a:r>
            <a:r>
              <a:rPr lang="en-US" dirty="0"/>
              <a:t> </a:t>
            </a:r>
            <a:r>
              <a:rPr lang="en-US" dirty="0" smtClean="0"/>
              <a:t>misses</a:t>
            </a:r>
          </a:p>
          <a:p>
            <a:pPr lvl="1"/>
            <a:r>
              <a:rPr lang="en-US" dirty="0" smtClean="0"/>
              <a:t>Branch </a:t>
            </a:r>
            <a:r>
              <a:rPr lang="en-US" dirty="0" err="1" smtClean="0"/>
              <a:t>mispredicts</a:t>
            </a:r>
            <a:endParaRPr lang="en-US" dirty="0" smtClean="0"/>
          </a:p>
          <a:p>
            <a:r>
              <a:rPr lang="en-US" dirty="0" smtClean="0"/>
              <a:t>Custom Data Path:</a:t>
            </a:r>
            <a:endParaRPr lang="en-US" dirty="0"/>
          </a:p>
          <a:p>
            <a:pPr lvl="1"/>
            <a:r>
              <a:rPr lang="en-US" dirty="0"/>
              <a:t>Computation performed by 1 thread</a:t>
            </a:r>
          </a:p>
          <a:p>
            <a:pPr lvl="1"/>
            <a:r>
              <a:rPr lang="en-US" dirty="0"/>
              <a:t>Hard wired digital circuit</a:t>
            </a:r>
          </a:p>
          <a:p>
            <a:pPr lvl="2"/>
            <a:r>
              <a:rPr lang="en-US" dirty="0" smtClean="0"/>
              <a:t>Pros: </a:t>
            </a:r>
            <a:r>
              <a:rPr lang="en-US" dirty="0"/>
              <a:t>Small working state (ID of the stage in the pipeline + some data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Cons: hard to implement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D9B52-F5A4-934D-A046-280A37326968}" type="slidenum">
              <a:rPr lang="en-US" altLang="en-US" smtClean="0"/>
              <a:pPr/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4928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95400"/>
            <a:ext cx="8229600" cy="762000"/>
          </a:xfrm>
        </p:spPr>
        <p:txBody>
          <a:bodyPr/>
          <a:lstStyle/>
          <a:p>
            <a:r>
              <a:rPr lang="en-US" dirty="0"/>
              <a:t>Hardware </a:t>
            </a:r>
            <a:r>
              <a:rPr lang="en-US" dirty="0" smtClean="0"/>
              <a:t>Multithreading </a:t>
            </a:r>
            <a:r>
              <a:rPr lang="en-US" dirty="0" smtClean="0"/>
              <a:t>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09800"/>
            <a:ext cx="8229600" cy="4038600"/>
          </a:xfrm>
        </p:spPr>
        <p:txBody>
          <a:bodyPr/>
          <a:lstStyle/>
          <a:p>
            <a:r>
              <a:rPr lang="en-US" dirty="0" smtClean="0"/>
              <a:t>Customized </a:t>
            </a:r>
            <a:r>
              <a:rPr lang="en-US" dirty="0" smtClean="0"/>
              <a:t>data </a:t>
            </a:r>
            <a:r>
              <a:rPr lang="en-US" dirty="0" smtClean="0"/>
              <a:t>path</a:t>
            </a:r>
          </a:p>
          <a:p>
            <a:pPr lvl="1"/>
            <a:r>
              <a:rPr lang="en-US" dirty="0" smtClean="0"/>
              <a:t>Application logic is a hardware circuit</a:t>
            </a:r>
            <a:endParaRPr lang="en-US" dirty="0" smtClean="0"/>
          </a:p>
          <a:p>
            <a:r>
              <a:rPr lang="en-US" dirty="0" smtClean="0"/>
              <a:t>Multithreading memory latency masking</a:t>
            </a:r>
          </a:p>
          <a:p>
            <a:pPr lvl="1"/>
            <a:r>
              <a:rPr lang="en-US" dirty="0" smtClean="0"/>
              <a:t>1000s of active threads</a:t>
            </a:r>
          </a:p>
          <a:p>
            <a:r>
              <a:rPr lang="en-US" dirty="0" smtClean="0"/>
              <a:t>FPGA-based multithreading implementation</a:t>
            </a:r>
            <a:endParaRPr lang="en-US" dirty="0" smtClean="0"/>
          </a:p>
          <a:p>
            <a:pPr lvl="1"/>
            <a:r>
              <a:rPr lang="en-US" dirty="0" smtClean="0"/>
              <a:t>Easy to prototype </a:t>
            </a:r>
            <a:r>
              <a:rPr lang="en-US" dirty="0" smtClean="0"/>
              <a:t>the approach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D9B52-F5A4-934D-A046-280A37326968}" type="slidenum">
              <a:rPr lang="en-US" altLang="en-US" smtClean="0"/>
              <a:pPr/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08342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FPGA Hardware Multithreading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3119"/>
            <a:ext cx="8229600" cy="2362200"/>
          </a:xfrm>
        </p:spPr>
        <p:txBody>
          <a:bodyPr/>
          <a:lstStyle/>
          <a:p>
            <a:r>
              <a:rPr lang="en-US" sz="2800" dirty="0"/>
              <a:t>Preempting executing thread once it access </a:t>
            </a:r>
            <a:r>
              <a:rPr lang="en-US" sz="2800" dirty="0" smtClean="0"/>
              <a:t>memory</a:t>
            </a:r>
          </a:p>
          <a:p>
            <a:r>
              <a:rPr lang="en-US" sz="2800" dirty="0" smtClean="0"/>
              <a:t>Ready &amp; </a:t>
            </a:r>
            <a:r>
              <a:rPr lang="en-US" sz="2800" dirty="0" smtClean="0"/>
              <a:t>Waiting Threads Queues </a:t>
            </a:r>
            <a:r>
              <a:rPr lang="en-US" sz="2800" dirty="0" smtClean="0"/>
              <a:t>on FPGA fit 1000s of thread states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3329447" y="3532714"/>
            <a:ext cx="1905000" cy="1078468"/>
            <a:chOff x="3124200" y="4484132"/>
            <a:chExt cx="1905000" cy="1078468"/>
          </a:xfrm>
        </p:grpSpPr>
        <p:sp>
          <p:nvSpPr>
            <p:cNvPr id="5" name="Rectangle 4"/>
            <p:cNvSpPr/>
            <p:nvPr/>
          </p:nvSpPr>
          <p:spPr>
            <a:xfrm>
              <a:off x="3276600" y="4876800"/>
              <a:ext cx="1752600" cy="2286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 smtClean="0">
                  <a:solidFill>
                    <a:schemeClr val="tx1"/>
                  </a:solidFill>
                </a:rPr>
                <a:t>ThreadM</a:t>
              </a:r>
              <a:r>
                <a:rPr lang="en-US" sz="1600" dirty="0" smtClean="0">
                  <a:solidFill>
                    <a:schemeClr val="tx1"/>
                  </a:solidFill>
                </a:rPr>
                <a:t> State</a:t>
              </a:r>
              <a:endParaRPr lang="en-US" sz="1600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276600" y="5105400"/>
              <a:ext cx="1752600" cy="2286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s-IS" dirty="0" smtClean="0">
                  <a:solidFill>
                    <a:schemeClr val="tx1"/>
                  </a:solidFill>
                </a:rPr>
                <a:t>…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276600" y="5334000"/>
              <a:ext cx="1752600" cy="2286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124200" y="4484132"/>
              <a:ext cx="1905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i="1" dirty="0" smtClean="0"/>
                <a:t>Ready threads</a:t>
              </a:r>
              <a:endParaRPr lang="en-US" sz="1600" i="1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405647" y="5488430"/>
            <a:ext cx="1905000" cy="1028819"/>
            <a:chOff x="3200400" y="5867400"/>
            <a:chExt cx="1905000" cy="1028819"/>
          </a:xfrm>
        </p:grpSpPr>
        <p:sp>
          <p:nvSpPr>
            <p:cNvPr id="7" name="Rectangle 6"/>
            <p:cNvSpPr/>
            <p:nvPr/>
          </p:nvSpPr>
          <p:spPr>
            <a:xfrm>
              <a:off x="3276600" y="6324600"/>
              <a:ext cx="1752600" cy="2286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3279732" y="5867400"/>
              <a:ext cx="1752600" cy="2286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276600" y="6096000"/>
              <a:ext cx="1752600" cy="2286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s-IS" dirty="0" smtClean="0">
                  <a:solidFill>
                    <a:schemeClr val="tx1"/>
                  </a:solidFill>
                </a:rPr>
                <a:t>…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200400" y="6557665"/>
              <a:ext cx="1905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i="1" dirty="0" smtClean="0"/>
                <a:t>Waiting threads</a:t>
              </a:r>
              <a:endParaRPr lang="en-US" sz="1600" i="1" dirty="0"/>
            </a:p>
          </p:txBody>
        </p:sp>
      </p:grpSp>
      <p:sp>
        <p:nvSpPr>
          <p:cNvPr id="16" name="Rectangle 15"/>
          <p:cNvSpPr/>
          <p:nvPr/>
        </p:nvSpPr>
        <p:spPr>
          <a:xfrm>
            <a:off x="6781800" y="3853934"/>
            <a:ext cx="1447800" cy="2470666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6553200" y="4873749"/>
            <a:ext cx="1905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smtClean="0"/>
              <a:t>Main memory</a:t>
            </a:r>
            <a:endParaRPr lang="en-US" sz="1600" i="1" dirty="0"/>
          </a:p>
        </p:txBody>
      </p:sp>
      <p:sp>
        <p:nvSpPr>
          <p:cNvPr id="23" name="Freeform 22"/>
          <p:cNvSpPr/>
          <p:nvPr/>
        </p:nvSpPr>
        <p:spPr>
          <a:xfrm>
            <a:off x="5220023" y="5290137"/>
            <a:ext cx="1416204" cy="279553"/>
          </a:xfrm>
          <a:custGeom>
            <a:avLst/>
            <a:gdLst>
              <a:gd name="connsiteX0" fmla="*/ 1416204 w 1416204"/>
              <a:gd name="connsiteY0" fmla="*/ 212645 h 279553"/>
              <a:gd name="connsiteX1" fmla="*/ 769434 w 1416204"/>
              <a:gd name="connsiteY1" fmla="*/ 772 h 279553"/>
              <a:gd name="connsiteX2" fmla="*/ 0 w 1416204"/>
              <a:gd name="connsiteY2" fmla="*/ 279553 h 279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16204" h="279553">
                <a:moveTo>
                  <a:pt x="1416204" y="212645"/>
                </a:moveTo>
                <a:cubicBezTo>
                  <a:pt x="1210836" y="101133"/>
                  <a:pt x="1005468" y="-10379"/>
                  <a:pt x="769434" y="772"/>
                </a:cubicBezTo>
                <a:cubicBezTo>
                  <a:pt x="533400" y="11923"/>
                  <a:pt x="0" y="279553"/>
                  <a:pt x="0" y="279553"/>
                </a:cubicBezTo>
              </a:path>
            </a:pathLst>
          </a:custGeom>
          <a:noFill/>
          <a:ln w="28575">
            <a:solidFill>
              <a:schemeClr val="bg2">
                <a:lumMod val="75000"/>
              </a:schemeClr>
            </a:solidFill>
            <a:headEnd type="none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006615" y="4598774"/>
            <a:ext cx="1905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smtClean="0"/>
              <a:t>Memory </a:t>
            </a:r>
          </a:p>
          <a:p>
            <a:pPr algn="ctr"/>
            <a:r>
              <a:rPr lang="en-US" sz="1600" i="1" dirty="0" smtClean="0"/>
              <a:t>response</a:t>
            </a:r>
            <a:endParaRPr lang="en-US" sz="1600" i="1" dirty="0"/>
          </a:p>
        </p:txBody>
      </p:sp>
      <p:sp>
        <p:nvSpPr>
          <p:cNvPr id="25" name="Freeform 24"/>
          <p:cNvSpPr/>
          <p:nvPr/>
        </p:nvSpPr>
        <p:spPr>
          <a:xfrm>
            <a:off x="5265234" y="6215157"/>
            <a:ext cx="1405054" cy="278800"/>
          </a:xfrm>
          <a:custGeom>
            <a:avLst/>
            <a:gdLst>
              <a:gd name="connsiteX0" fmla="*/ 0 w 1405054"/>
              <a:gd name="connsiteY0" fmla="*/ 11152 h 278800"/>
              <a:gd name="connsiteX1" fmla="*/ 713678 w 1405054"/>
              <a:gd name="connsiteY1" fmla="*/ 278781 h 278800"/>
              <a:gd name="connsiteX2" fmla="*/ 1405054 w 1405054"/>
              <a:gd name="connsiteY2" fmla="*/ 0 h 27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05054" h="278800">
                <a:moveTo>
                  <a:pt x="0" y="11152"/>
                </a:moveTo>
                <a:cubicBezTo>
                  <a:pt x="239751" y="145896"/>
                  <a:pt x="479502" y="280640"/>
                  <a:pt x="713678" y="278781"/>
                </a:cubicBezTo>
                <a:cubicBezTo>
                  <a:pt x="947854" y="276922"/>
                  <a:pt x="1405054" y="0"/>
                  <a:pt x="1405054" y="0"/>
                </a:cubicBezTo>
              </a:path>
            </a:pathLst>
          </a:custGeom>
          <a:noFill/>
          <a:ln w="28575">
            <a:solidFill>
              <a:schemeClr val="bg2">
                <a:lumMod val="75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5009329" y="5638800"/>
            <a:ext cx="1905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smtClean="0"/>
              <a:t>Memory </a:t>
            </a:r>
          </a:p>
          <a:p>
            <a:pPr algn="ctr"/>
            <a:r>
              <a:rPr lang="en-US" sz="1600" i="1" dirty="0" smtClean="0"/>
              <a:t>request</a:t>
            </a:r>
            <a:endParaRPr lang="en-US" sz="1600" i="1" dirty="0"/>
          </a:p>
        </p:txBody>
      </p:sp>
      <p:grpSp>
        <p:nvGrpSpPr>
          <p:cNvPr id="29" name="Group 28"/>
          <p:cNvGrpSpPr/>
          <p:nvPr/>
        </p:nvGrpSpPr>
        <p:grpSpPr>
          <a:xfrm>
            <a:off x="533400" y="4608731"/>
            <a:ext cx="1905000" cy="1220569"/>
            <a:chOff x="723435" y="4989731"/>
            <a:chExt cx="1905000" cy="1220569"/>
          </a:xfrm>
        </p:grpSpPr>
        <p:sp>
          <p:nvSpPr>
            <p:cNvPr id="27" name="Rounded Rectangle 26"/>
            <p:cNvSpPr/>
            <p:nvPr/>
          </p:nvSpPr>
          <p:spPr>
            <a:xfrm>
              <a:off x="990600" y="4989731"/>
              <a:ext cx="1370671" cy="1220569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23435" y="5415349"/>
              <a:ext cx="1905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 smtClean="0"/>
                <a:t>Data Path</a:t>
              </a:r>
              <a:endParaRPr lang="en-US" i="1" dirty="0"/>
            </a:p>
          </p:txBody>
        </p:sp>
      </p:grpSp>
      <p:sp>
        <p:nvSpPr>
          <p:cNvPr id="30" name="Freeform 29"/>
          <p:cNvSpPr/>
          <p:nvPr/>
        </p:nvSpPr>
        <p:spPr>
          <a:xfrm>
            <a:off x="2209800" y="5785624"/>
            <a:ext cx="1126273" cy="426186"/>
          </a:xfrm>
          <a:custGeom>
            <a:avLst/>
            <a:gdLst>
              <a:gd name="connsiteX0" fmla="*/ 0 w 1126273"/>
              <a:gd name="connsiteY0" fmla="*/ 0 h 426186"/>
              <a:gd name="connsiteX1" fmla="*/ 479502 w 1126273"/>
              <a:gd name="connsiteY1" fmla="*/ 412596 h 426186"/>
              <a:gd name="connsiteX2" fmla="*/ 1126273 w 1126273"/>
              <a:gd name="connsiteY2" fmla="*/ 334537 h 426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26273" h="426186">
                <a:moveTo>
                  <a:pt x="0" y="0"/>
                </a:moveTo>
                <a:cubicBezTo>
                  <a:pt x="145895" y="178420"/>
                  <a:pt x="291790" y="356840"/>
                  <a:pt x="479502" y="412596"/>
                </a:cubicBezTo>
                <a:cubicBezTo>
                  <a:pt x="667214" y="468352"/>
                  <a:pt x="1126273" y="334537"/>
                  <a:pt x="1126273" y="334537"/>
                </a:cubicBezTo>
              </a:path>
            </a:pathLst>
          </a:custGeom>
          <a:noFill/>
          <a:ln w="28575">
            <a:solidFill>
              <a:schemeClr val="bg2">
                <a:lumMod val="75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1795109" y="4089430"/>
            <a:ext cx="18843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smtClean="0"/>
              <a:t>Next</a:t>
            </a:r>
          </a:p>
          <a:p>
            <a:pPr algn="ctr"/>
            <a:r>
              <a:rPr lang="en-US" sz="1600" i="1" dirty="0" smtClean="0"/>
              <a:t>thread</a:t>
            </a:r>
            <a:endParaRPr lang="en-US" sz="1600" i="1" dirty="0"/>
          </a:p>
        </p:txBody>
      </p:sp>
      <p:sp>
        <p:nvSpPr>
          <p:cNvPr id="33" name="TextBox 32"/>
          <p:cNvSpPr txBox="1"/>
          <p:nvPr/>
        </p:nvSpPr>
        <p:spPr>
          <a:xfrm>
            <a:off x="1828800" y="5444897"/>
            <a:ext cx="1905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smtClean="0"/>
              <a:t>Executed</a:t>
            </a:r>
          </a:p>
          <a:p>
            <a:pPr algn="ctr"/>
            <a:r>
              <a:rPr lang="en-US" sz="1600" i="1" dirty="0"/>
              <a:t>thread</a:t>
            </a:r>
          </a:p>
        </p:txBody>
      </p:sp>
      <p:sp>
        <p:nvSpPr>
          <p:cNvPr id="9" name="Rectangle 8"/>
          <p:cNvSpPr/>
          <p:nvPr/>
        </p:nvSpPr>
        <p:spPr>
          <a:xfrm>
            <a:off x="666213" y="3505200"/>
            <a:ext cx="4761471" cy="30847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FPGA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8" idx="0"/>
            <a:endCxn id="10" idx="2"/>
          </p:cNvCxnSpPr>
          <p:nvPr/>
        </p:nvCxnSpPr>
        <p:spPr>
          <a:xfrm flipH="1" flipV="1">
            <a:off x="4358147" y="4611182"/>
            <a:ext cx="3132" cy="877248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 19"/>
          <p:cNvSpPr/>
          <p:nvPr/>
        </p:nvSpPr>
        <p:spPr>
          <a:xfrm>
            <a:off x="2087217" y="3957969"/>
            <a:ext cx="1341783" cy="633909"/>
          </a:xfrm>
          <a:custGeom>
            <a:avLst/>
            <a:gdLst>
              <a:gd name="connsiteX0" fmla="*/ 1341783 w 1341783"/>
              <a:gd name="connsiteY0" fmla="*/ 77318 h 633909"/>
              <a:gd name="connsiteX1" fmla="*/ 506896 w 1341783"/>
              <a:gd name="connsiteY1" fmla="*/ 47501 h 633909"/>
              <a:gd name="connsiteX2" fmla="*/ 0 w 1341783"/>
              <a:gd name="connsiteY2" fmla="*/ 633909 h 633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41783" h="633909">
                <a:moveTo>
                  <a:pt x="1341783" y="77318"/>
                </a:moveTo>
                <a:cubicBezTo>
                  <a:pt x="1036154" y="16027"/>
                  <a:pt x="730526" y="-45264"/>
                  <a:pt x="506896" y="47501"/>
                </a:cubicBezTo>
                <a:cubicBezTo>
                  <a:pt x="283265" y="140266"/>
                  <a:pt x="0" y="633909"/>
                  <a:pt x="0" y="633909"/>
                </a:cubicBezTo>
              </a:path>
            </a:pathLst>
          </a:custGeom>
          <a:noFill/>
          <a:ln w="28575">
            <a:solidFill>
              <a:schemeClr val="bg2">
                <a:lumMod val="75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3364860" y="5875264"/>
            <a:ext cx="1905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Thread1 State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385572" y="5415403"/>
            <a:ext cx="1905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ThreadN</a:t>
            </a:r>
            <a:r>
              <a:rPr lang="en-US" sz="1600" dirty="0"/>
              <a:t> State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440624" y="4327465"/>
            <a:ext cx="1905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s-IS" sz="1600" dirty="0"/>
              <a:t>Thread N</a:t>
            </a:r>
            <a:r>
              <a:rPr lang="is-IS" sz="1600" dirty="0" smtClean="0"/>
              <a:t>’</a:t>
            </a:r>
            <a:r>
              <a:rPr lang="en-US" sz="1600" dirty="0" smtClean="0"/>
              <a:t> </a:t>
            </a:r>
            <a:r>
              <a:rPr lang="en-US" sz="1600" dirty="0"/>
              <a:t>State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D9B52-F5A4-934D-A046-280A37326968}" type="slidenum">
              <a:rPr lang="en-US" altLang="en-US" smtClean="0"/>
              <a:pPr/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9925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/>
      <p:bldP spid="25" grpId="0" animBg="1"/>
      <p:bldP spid="26" grpId="0"/>
      <p:bldP spid="30" grpId="0" animBg="1"/>
      <p:bldP spid="32" grpId="0"/>
      <p:bldP spid="33" grpId="0"/>
      <p:bldP spid="20" grpId="0" animBg="1"/>
      <p:bldP spid="31" grpId="0"/>
      <p:bldP spid="34" grpId="0"/>
      <p:bldP spid="3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500" y="1295400"/>
            <a:ext cx="8229600" cy="762000"/>
          </a:xfrm>
        </p:spPr>
        <p:txBody>
          <a:bodyPr/>
          <a:lstStyle/>
          <a:p>
            <a:r>
              <a:rPr lang="en-US" dirty="0" smtClean="0"/>
              <a:t>Hardware Multithreading: Use Cases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457200" y="2209800"/>
            <a:ext cx="8229600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charset="2"/>
              <a:buBlip>
                <a:blip r:embed="rId2"/>
              </a:buBlip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charset="2"/>
              <a:buBlip>
                <a:blip r:embed="rId3"/>
              </a:buBlip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87425" indent="-29368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charset="2"/>
              <a:buBlip>
                <a:blip r:embed="rId4"/>
              </a:buBlip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1113" indent="-2921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charset="2"/>
              <a:buBlip>
                <a:blip r:embed="rId3"/>
              </a:buBlip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986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Blip>
                <a:blip r:embed="rId4"/>
              </a:buBlip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Algorithms with non-regular data access patterns:</a:t>
            </a:r>
          </a:p>
          <a:p>
            <a:pPr lvl="1"/>
            <a:r>
              <a:rPr lang="en-US" dirty="0"/>
              <a:t>Hash </a:t>
            </a:r>
            <a:r>
              <a:rPr lang="en-US" dirty="0" smtClean="0"/>
              <a:t>Join</a:t>
            </a:r>
            <a:endParaRPr lang="en-US" dirty="0"/>
          </a:p>
          <a:p>
            <a:pPr lvl="1"/>
            <a:r>
              <a:rPr lang="en-US" dirty="0"/>
              <a:t>Hash </a:t>
            </a:r>
            <a:r>
              <a:rPr lang="en-US" dirty="0" smtClean="0"/>
              <a:t>Group-by Aggregation</a:t>
            </a:r>
            <a:endParaRPr lang="en-US" dirty="0"/>
          </a:p>
          <a:p>
            <a:pPr lvl="1"/>
            <a:r>
              <a:rPr lang="en-US" dirty="0"/>
              <a:t>Graph algorithms (out </a:t>
            </a:r>
            <a:r>
              <a:rPr lang="en-US" dirty="0" smtClean="0"/>
              <a:t>of talk’s </a:t>
            </a:r>
            <a:r>
              <a:rPr lang="en-US" dirty="0"/>
              <a:t>scope)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D9B52-F5A4-934D-A046-280A37326968}" type="slidenum">
              <a:rPr lang="en-US" altLang="en-US" smtClean="0"/>
              <a:pPr/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43688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Assumptions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</a:t>
            </a:r>
            <a:r>
              <a:rPr lang="en-US" dirty="0"/>
              <a:t>data resides in </a:t>
            </a:r>
            <a:r>
              <a:rPr lang="en-US" dirty="0" smtClean="0"/>
              <a:t>memory</a:t>
            </a:r>
          </a:p>
          <a:p>
            <a:r>
              <a:rPr lang="en-US" dirty="0"/>
              <a:t>FPGA has direct access to the </a:t>
            </a:r>
            <a:r>
              <a:rPr lang="en-US" dirty="0" smtClean="0"/>
              <a:t>memory</a:t>
            </a:r>
            <a:endParaRPr lang="en-US" dirty="0" smtClean="0"/>
          </a:p>
          <a:p>
            <a:r>
              <a:rPr lang="en-US" dirty="0" smtClean="0"/>
              <a:t>Hash Table: traditional </a:t>
            </a:r>
            <a:r>
              <a:rPr lang="en-US" dirty="0"/>
              <a:t>bucket-based</a:t>
            </a:r>
            <a:endParaRPr lang="en-US" dirty="0"/>
          </a:p>
          <a:p>
            <a:r>
              <a:rPr lang="en-US" dirty="0"/>
              <a:t>Coarse-grained synchronization: lock per bucket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D9B52-F5A4-934D-A046-280A37326968}" type="slidenum">
              <a:rPr lang="en-US" altLang="en-US" smtClean="0"/>
              <a:pPr/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51590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 Synchronization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Hash table-based algorithms: synchronization during build phase</a:t>
            </a:r>
          </a:p>
          <a:p>
            <a:r>
              <a:rPr lang="en-US" dirty="0" smtClean="0"/>
              <a:t>Problem: need to push locking down to FPGA</a:t>
            </a:r>
          </a:p>
          <a:p>
            <a:r>
              <a:rPr lang="en-US" dirty="0" smtClean="0"/>
              <a:t>Initial approach – use platform-specific memory locking</a:t>
            </a:r>
          </a:p>
          <a:p>
            <a:r>
              <a:rPr lang="en-US" dirty="0" smtClean="0"/>
              <a:t>Better solution – use CAM </a:t>
            </a:r>
            <a:r>
              <a:rPr lang="en-US" dirty="0"/>
              <a:t>(Content Addressable </a:t>
            </a:r>
            <a:r>
              <a:rPr lang="en-US" dirty="0" smtClean="0"/>
              <a:t>Memory) </a:t>
            </a:r>
            <a:r>
              <a:rPr lang="en-US" dirty="0"/>
              <a:t>as </a:t>
            </a:r>
            <a:r>
              <a:rPr lang="en-US" dirty="0" smtClean="0"/>
              <a:t>synchronizing primitive</a:t>
            </a:r>
          </a:p>
          <a:p>
            <a:pPr lvl="1"/>
            <a:r>
              <a:rPr lang="en-US" dirty="0" smtClean="0"/>
              <a:t>CAMs allows </a:t>
            </a:r>
            <a:r>
              <a:rPr lang="en-US" b="1" dirty="0"/>
              <a:t>single-cycle</a:t>
            </a:r>
            <a:r>
              <a:rPr lang="en-US" dirty="0"/>
              <a:t> content-based lookup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D9B52-F5A4-934D-A046-280A37326968}" type="slidenum">
              <a:rPr lang="en-US" altLang="en-US" smtClean="0"/>
              <a:pPr/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55014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</a:p>
          <a:p>
            <a:r>
              <a:rPr lang="en-US" dirty="0" smtClean="0"/>
              <a:t>Hardware Multithreading Approach</a:t>
            </a:r>
          </a:p>
          <a:p>
            <a:r>
              <a:rPr lang="en-US" dirty="0"/>
              <a:t>Use Cases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Hash Join</a:t>
            </a:r>
          </a:p>
          <a:p>
            <a:pPr lvl="1"/>
            <a:r>
              <a:rPr lang="en-US" dirty="0"/>
              <a:t>Hash Aggregation</a:t>
            </a:r>
          </a:p>
          <a:p>
            <a:r>
              <a:rPr lang="en-US" dirty="0" smtClean="0"/>
              <a:t>Software </a:t>
            </a:r>
            <a:r>
              <a:rPr lang="en-US" dirty="0" smtClean="0"/>
              <a:t>&amp; FPGA implementations</a:t>
            </a:r>
          </a:p>
          <a:p>
            <a:r>
              <a:rPr lang="en-US" dirty="0" smtClean="0"/>
              <a:t>Experiments</a:t>
            </a:r>
          </a:p>
          <a:p>
            <a:r>
              <a:rPr lang="en-US" dirty="0"/>
              <a:t>Conclusions &amp; Future </a:t>
            </a:r>
            <a:r>
              <a:rPr lang="en-US" dirty="0" smtClean="0"/>
              <a:t>Work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D9B52-F5A4-934D-A046-280A37326968}" type="slidenum">
              <a:rPr lang="en-US" altLang="en-US" smtClean="0"/>
              <a:pPr/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35795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 Example: Build Phase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7400793" y="2263128"/>
          <a:ext cx="1550771" cy="1112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55077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HT Bucket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7492337" y="1845849"/>
            <a:ext cx="13676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00"/>
                </a:solidFill>
              </a:rPr>
              <a:t>Lock CAM</a:t>
            </a: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5" name="Freeform 4"/>
          <p:cNvSpPr/>
          <p:nvPr/>
        </p:nvSpPr>
        <p:spPr>
          <a:xfrm>
            <a:off x="1366637" y="1913468"/>
            <a:ext cx="987096" cy="846666"/>
          </a:xfrm>
          <a:custGeom>
            <a:avLst/>
            <a:gdLst>
              <a:gd name="connsiteX0" fmla="*/ 987096 w 987096"/>
              <a:gd name="connsiteY0" fmla="*/ 0 h 975595"/>
              <a:gd name="connsiteX1" fmla="*/ 834696 w 987096"/>
              <a:gd name="connsiteY1" fmla="*/ 169333 h 975595"/>
              <a:gd name="connsiteX2" fmla="*/ 106563 w 987096"/>
              <a:gd name="connsiteY2" fmla="*/ 169333 h 975595"/>
              <a:gd name="connsiteX3" fmla="*/ 38830 w 987096"/>
              <a:gd name="connsiteY3" fmla="*/ 914400 h 975595"/>
              <a:gd name="connsiteX4" fmla="*/ 445230 w 987096"/>
              <a:gd name="connsiteY4" fmla="*/ 931333 h 975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87096" h="975595">
                <a:moveTo>
                  <a:pt x="987096" y="0"/>
                </a:moveTo>
                <a:cubicBezTo>
                  <a:pt x="984273" y="70555"/>
                  <a:pt x="981451" y="141111"/>
                  <a:pt x="834696" y="169333"/>
                </a:cubicBezTo>
                <a:cubicBezTo>
                  <a:pt x="687940" y="197555"/>
                  <a:pt x="239207" y="45155"/>
                  <a:pt x="106563" y="169333"/>
                </a:cubicBezTo>
                <a:cubicBezTo>
                  <a:pt x="-26081" y="293511"/>
                  <a:pt x="-17614" y="787400"/>
                  <a:pt x="38830" y="914400"/>
                </a:cubicBezTo>
                <a:cubicBezTo>
                  <a:pt x="95274" y="1041400"/>
                  <a:pt x="445230" y="931333"/>
                  <a:pt x="445230" y="931333"/>
                </a:cubicBezTo>
              </a:path>
            </a:pathLst>
          </a:custGeom>
          <a:noFill/>
          <a:ln w="28575">
            <a:solidFill>
              <a:schemeClr val="bg2">
                <a:lumMod val="75000"/>
              </a:schemeClr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622548" y="4893242"/>
            <a:ext cx="1475682" cy="161186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693048" y="4944527"/>
            <a:ext cx="1334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chemeClr val="bg1"/>
                </a:solidFill>
              </a:rPr>
              <a:t>HashTable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972554" y="3365238"/>
            <a:ext cx="23784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Outstanding </a:t>
            </a:r>
            <a:r>
              <a:rPr lang="en-US" sz="2000" smtClean="0"/>
              <a:t>memory requests</a:t>
            </a:r>
            <a:endParaRPr lang="en-US" sz="2000" dirty="0"/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7517439"/>
              </p:ext>
            </p:extLst>
          </p:nvPr>
        </p:nvGraphicFramePr>
        <p:xfrm>
          <a:off x="1902371" y="2168820"/>
          <a:ext cx="2423038" cy="111272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423038"/>
              </a:tblGrid>
              <a:tr h="38120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Operation</a:t>
                      </a:r>
                      <a:endParaRPr lang="en-US" dirty="0"/>
                    </a:p>
                  </a:txBody>
                  <a:tcPr/>
                </a:tc>
              </a:tr>
              <a:tr h="23016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23016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21" name="Group 20"/>
          <p:cNvGrpSpPr/>
          <p:nvPr/>
        </p:nvGrpSpPr>
        <p:grpSpPr>
          <a:xfrm>
            <a:off x="304800" y="4287332"/>
            <a:ext cx="8394700" cy="820203"/>
            <a:chOff x="304800" y="4287332"/>
            <a:chExt cx="8394700" cy="820203"/>
          </a:xfrm>
        </p:grpSpPr>
        <p:sp>
          <p:nvSpPr>
            <p:cNvPr id="22" name="TextBox 21"/>
            <p:cNvSpPr txBox="1"/>
            <p:nvPr/>
          </p:nvSpPr>
          <p:spPr>
            <a:xfrm>
              <a:off x="7667064" y="4738203"/>
              <a:ext cx="10182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Memory</a:t>
              </a:r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886457" y="4287332"/>
              <a:ext cx="8130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FPGA</a:t>
              </a:r>
              <a:endParaRPr lang="en-US" dirty="0"/>
            </a:p>
          </p:txBody>
        </p:sp>
        <p:cxnSp>
          <p:nvCxnSpPr>
            <p:cNvPr id="24" name="Straight Connector 23"/>
            <p:cNvCxnSpPr/>
            <p:nvPr/>
          </p:nvCxnSpPr>
          <p:spPr>
            <a:xfrm>
              <a:off x="304800" y="4712732"/>
              <a:ext cx="8382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D9B52-F5A4-934D-A046-280A37326968}" type="slidenum">
              <a:rPr lang="en-US" altLang="en-US" smtClean="0"/>
              <a:pPr/>
              <a:t>19</a:t>
            </a:fld>
            <a:endParaRPr lang="en-US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972554" y="2525128"/>
            <a:ext cx="23784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Create Node A</a:t>
            </a:r>
            <a:endParaRPr lang="en-US" sz="2000" dirty="0"/>
          </a:p>
        </p:txBody>
      </p:sp>
      <p:sp>
        <p:nvSpPr>
          <p:cNvPr id="18" name="Content Placeholder 2"/>
          <p:cNvSpPr txBox="1">
            <a:spLocks/>
          </p:cNvSpPr>
          <p:nvPr/>
        </p:nvSpPr>
        <p:spPr bwMode="auto">
          <a:xfrm>
            <a:off x="152400" y="1499624"/>
            <a:ext cx="8229600" cy="4952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charset="2"/>
              <a:buBlip>
                <a:blip r:embed="rId2"/>
              </a:buBlip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charset="2"/>
              <a:buBlip>
                <a:blip r:embed="rId3"/>
              </a:buBlip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87425" indent="-29368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charset="2"/>
              <a:buBlip>
                <a:blip r:embed="rId4"/>
              </a:buBlip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1113" indent="-2921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charset="2"/>
              <a:buBlip>
                <a:blip r:embed="rId3"/>
              </a:buBlip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986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Blip>
                <a:blip r:embed="rId4"/>
              </a:buBlip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/>
              <a:t>Build </a:t>
            </a:r>
            <a:r>
              <a:rPr lang="en-US" sz="2000" smtClean="0"/>
              <a:t>Relation</a:t>
            </a:r>
            <a:r>
              <a:rPr lang="en-US" sz="2000" smtClean="0"/>
              <a:t>: </a:t>
            </a:r>
            <a:r>
              <a:rPr lang="en-US" sz="2000" dirty="0" smtClean="0"/>
              <a:t>A C </a:t>
            </a:r>
            <a:r>
              <a:rPr lang="is-IS" sz="2000" dirty="0"/>
              <a:t>…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37617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Holy GRAIL of </a:t>
            </a:r>
            <a:r>
              <a:rPr lang="en-US" dirty="0"/>
              <a:t>in-memory </a:t>
            </a:r>
            <a:r>
              <a:rPr lang="en-US" dirty="0" smtClean="0"/>
              <a:t>analytics:</a:t>
            </a:r>
          </a:p>
          <a:p>
            <a:r>
              <a:rPr lang="en-US" dirty="0" smtClean="0"/>
              <a:t>Improving </a:t>
            </a:r>
            <a:r>
              <a:rPr lang="en-US" b="1" dirty="0" smtClean="0"/>
              <a:t>performance</a:t>
            </a:r>
            <a:r>
              <a:rPr lang="en-US" dirty="0" smtClean="0"/>
              <a:t> of analytical operations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D9B52-F5A4-934D-A046-280A37326968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91747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 Example:</a:t>
            </a:r>
            <a:r>
              <a:rPr lang="en-US" dirty="0"/>
              <a:t> Build Phase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0371402"/>
              </p:ext>
            </p:extLst>
          </p:nvPr>
        </p:nvGraphicFramePr>
        <p:xfrm>
          <a:off x="7400793" y="2240280"/>
          <a:ext cx="1550771" cy="1112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55077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HT Bucket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7492337" y="1823001"/>
            <a:ext cx="13676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00"/>
                </a:solidFill>
              </a:rPr>
              <a:t>Lock CAM</a:t>
            </a: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304932" y="2125095"/>
            <a:ext cx="990600" cy="665717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h(A)=</a:t>
            </a:r>
            <a:r>
              <a:rPr lang="en-US" dirty="0" smtClean="0">
                <a:solidFill>
                  <a:srgbClr val="000000"/>
                </a:solidFill>
              </a:rPr>
              <a:t>𝛼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11" name="Straight Arrow Connector 10"/>
          <p:cNvCxnSpPr>
            <a:endCxn id="7" idx="1"/>
          </p:cNvCxnSpPr>
          <p:nvPr/>
        </p:nvCxnSpPr>
        <p:spPr>
          <a:xfrm>
            <a:off x="6295532" y="2494457"/>
            <a:ext cx="1105261" cy="302083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972554" y="3365238"/>
            <a:ext cx="23784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Outstanding memory requests</a:t>
            </a:r>
            <a:endParaRPr lang="en-US" sz="2000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7255594"/>
              </p:ext>
            </p:extLst>
          </p:nvPr>
        </p:nvGraphicFramePr>
        <p:xfrm>
          <a:off x="1902371" y="2168820"/>
          <a:ext cx="2423038" cy="111272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423038"/>
              </a:tblGrid>
              <a:tr h="38120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Operation</a:t>
                      </a:r>
                      <a:endParaRPr lang="en-US" dirty="0"/>
                    </a:p>
                  </a:txBody>
                  <a:tcPr/>
                </a:tc>
              </a:tr>
              <a:tr h="23016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23016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8" name="Straight Arrow Connector 17"/>
          <p:cNvCxnSpPr>
            <a:stCxn id="14" idx="3"/>
            <a:endCxn id="9" idx="1"/>
          </p:cNvCxnSpPr>
          <p:nvPr/>
        </p:nvCxnSpPr>
        <p:spPr>
          <a:xfrm flipV="1">
            <a:off x="4325409" y="2457954"/>
            <a:ext cx="979523" cy="267229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4325409" y="2895588"/>
            <a:ext cx="3075386" cy="264586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622548" y="4893242"/>
            <a:ext cx="1475682" cy="161186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818322" y="5403090"/>
            <a:ext cx="1084049" cy="381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Bucket 𝛼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93048" y="4944527"/>
            <a:ext cx="1334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chemeClr val="bg1"/>
                </a:solidFill>
              </a:rPr>
              <a:t>HashTable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2895600" y="5403090"/>
            <a:ext cx="1084049" cy="381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 A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703" y="5447024"/>
            <a:ext cx="337066" cy="337066"/>
          </a:xfrm>
          <a:prstGeom prst="rect">
            <a:avLst/>
          </a:prstGeom>
          <a:solidFill>
            <a:schemeClr val="tx1"/>
          </a:solidFill>
        </p:spPr>
      </p:pic>
      <p:grpSp>
        <p:nvGrpSpPr>
          <p:cNvPr id="32" name="Group 31"/>
          <p:cNvGrpSpPr/>
          <p:nvPr/>
        </p:nvGrpSpPr>
        <p:grpSpPr>
          <a:xfrm>
            <a:off x="304800" y="4287332"/>
            <a:ext cx="8394700" cy="820203"/>
            <a:chOff x="304800" y="4287332"/>
            <a:chExt cx="8394700" cy="820203"/>
          </a:xfrm>
        </p:grpSpPr>
        <p:sp>
          <p:nvSpPr>
            <p:cNvPr id="33" name="TextBox 32"/>
            <p:cNvSpPr txBox="1"/>
            <p:nvPr/>
          </p:nvSpPr>
          <p:spPr>
            <a:xfrm>
              <a:off x="7667064" y="4738203"/>
              <a:ext cx="10182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Memory</a:t>
              </a:r>
              <a:endParaRPr 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7886457" y="4287332"/>
              <a:ext cx="8130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FPGA</a:t>
              </a:r>
              <a:endParaRPr lang="en-US" dirty="0"/>
            </a:p>
          </p:txBody>
        </p:sp>
        <p:cxnSp>
          <p:nvCxnSpPr>
            <p:cNvPr id="35" name="Straight Connector 34"/>
            <p:cNvCxnSpPr/>
            <p:nvPr/>
          </p:nvCxnSpPr>
          <p:spPr>
            <a:xfrm>
              <a:off x="304800" y="4712732"/>
              <a:ext cx="8382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D9B52-F5A4-934D-A046-280A37326968}" type="slidenum">
              <a:rPr lang="en-US" altLang="en-US" smtClean="0"/>
              <a:pPr/>
              <a:t>20</a:t>
            </a:fld>
            <a:endParaRPr lang="en-US" alt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2098230" y="2743200"/>
            <a:ext cx="1881419" cy="0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972554" y="2525128"/>
            <a:ext cx="23784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Create Node A</a:t>
            </a:r>
            <a:endParaRPr lang="en-US" sz="2000" dirty="0"/>
          </a:p>
        </p:txBody>
      </p:sp>
      <p:sp>
        <p:nvSpPr>
          <p:cNvPr id="38" name="TextBox 37"/>
          <p:cNvSpPr txBox="1"/>
          <p:nvPr/>
        </p:nvSpPr>
        <p:spPr>
          <a:xfrm>
            <a:off x="1972554" y="2870306"/>
            <a:ext cx="23784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Update Bucket </a:t>
            </a:r>
            <a:r>
              <a:rPr lang="en-US" sz="2000" dirty="0">
                <a:solidFill>
                  <a:srgbClr val="000000"/>
                </a:solidFill>
              </a:rPr>
              <a:t>𝛼</a:t>
            </a:r>
            <a:endParaRPr lang="en-US" sz="2000" dirty="0"/>
          </a:p>
        </p:txBody>
      </p:sp>
      <p:sp>
        <p:nvSpPr>
          <p:cNvPr id="39" name="TextBox 38"/>
          <p:cNvSpPr txBox="1"/>
          <p:nvPr/>
        </p:nvSpPr>
        <p:spPr>
          <a:xfrm>
            <a:off x="7693989" y="2590800"/>
            <a:ext cx="9649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000000"/>
                </a:solidFill>
              </a:rPr>
              <a:t>𝛼</a:t>
            </a:r>
            <a:endParaRPr lang="en-US" sz="2000" dirty="0"/>
          </a:p>
        </p:txBody>
      </p:sp>
      <p:sp>
        <p:nvSpPr>
          <p:cNvPr id="40" name="Content Placeholder 2"/>
          <p:cNvSpPr txBox="1">
            <a:spLocks/>
          </p:cNvSpPr>
          <p:nvPr/>
        </p:nvSpPr>
        <p:spPr bwMode="auto">
          <a:xfrm>
            <a:off x="152400" y="1499624"/>
            <a:ext cx="8229600" cy="4952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charset="2"/>
              <a:buBlip>
                <a:blip r:embed="rId3"/>
              </a:buBlip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charset="2"/>
              <a:buBlip>
                <a:blip r:embed="rId4"/>
              </a:buBlip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87425" indent="-29368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charset="2"/>
              <a:buBlip>
                <a:blip r:embed="rId5"/>
              </a:buBlip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1113" indent="-2921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charset="2"/>
              <a:buBlip>
                <a:blip r:embed="rId4"/>
              </a:buBlip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986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Blip>
                <a:blip r:embed="rId5"/>
              </a:buBlip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/>
              <a:t>Build </a:t>
            </a:r>
            <a:r>
              <a:rPr lang="en-US" sz="2000" smtClean="0"/>
              <a:t>Relation</a:t>
            </a:r>
            <a:r>
              <a:rPr lang="en-US" sz="2000" smtClean="0"/>
              <a:t>: </a:t>
            </a:r>
            <a:r>
              <a:rPr lang="en-US" sz="2000" dirty="0" smtClean="0"/>
              <a:t>A C </a:t>
            </a:r>
            <a:r>
              <a:rPr lang="is-IS" sz="2000" dirty="0"/>
              <a:t>…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53068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8" grpId="0" animBg="1"/>
      <p:bldP spid="38" grpId="0"/>
      <p:bldP spid="3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 Example:</a:t>
            </a:r>
            <a:r>
              <a:rPr lang="en-US" dirty="0"/>
              <a:t> Build Phase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152400" y="1499624"/>
            <a:ext cx="8229600" cy="4952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charset="2"/>
              <a:buBlip>
                <a:blip r:embed="rId2"/>
              </a:buBlip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charset="2"/>
              <a:buBlip>
                <a:blip r:embed="rId3"/>
              </a:buBlip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87425" indent="-29368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charset="2"/>
              <a:buBlip>
                <a:blip r:embed="rId4"/>
              </a:buBlip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1113" indent="-2921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charset="2"/>
              <a:buBlip>
                <a:blip r:embed="rId3"/>
              </a:buBlip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986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Blip>
                <a:blip r:embed="rId4"/>
              </a:buBlip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/>
              <a:t>Build </a:t>
            </a:r>
            <a:r>
              <a:rPr lang="en-US" sz="2000" smtClean="0"/>
              <a:t>Relation</a:t>
            </a:r>
            <a:r>
              <a:rPr lang="en-US" sz="2000" smtClean="0"/>
              <a:t>: </a:t>
            </a:r>
            <a:r>
              <a:rPr lang="en-US" sz="2000" dirty="0" smtClean="0"/>
              <a:t>A C </a:t>
            </a:r>
            <a:r>
              <a:rPr lang="is-IS" sz="2000" dirty="0"/>
              <a:t>…</a:t>
            </a:r>
            <a:endParaRPr lang="en-US" sz="20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7400793" y="2240280"/>
          <a:ext cx="1550771" cy="1112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55077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HT Bucket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𝛼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7492337" y="1823001"/>
            <a:ext cx="13676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00"/>
                </a:solidFill>
              </a:rPr>
              <a:t>Lock CAM</a:t>
            </a: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5" name="Freeform 4"/>
          <p:cNvSpPr/>
          <p:nvPr/>
        </p:nvSpPr>
        <p:spPr>
          <a:xfrm>
            <a:off x="1297001" y="1828800"/>
            <a:ext cx="1293799" cy="1271261"/>
          </a:xfrm>
          <a:custGeom>
            <a:avLst/>
            <a:gdLst>
              <a:gd name="connsiteX0" fmla="*/ 987096 w 987096"/>
              <a:gd name="connsiteY0" fmla="*/ 0 h 975595"/>
              <a:gd name="connsiteX1" fmla="*/ 834696 w 987096"/>
              <a:gd name="connsiteY1" fmla="*/ 169333 h 975595"/>
              <a:gd name="connsiteX2" fmla="*/ 106563 w 987096"/>
              <a:gd name="connsiteY2" fmla="*/ 169333 h 975595"/>
              <a:gd name="connsiteX3" fmla="*/ 38830 w 987096"/>
              <a:gd name="connsiteY3" fmla="*/ 914400 h 975595"/>
              <a:gd name="connsiteX4" fmla="*/ 445230 w 987096"/>
              <a:gd name="connsiteY4" fmla="*/ 931333 h 975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87096" h="975595">
                <a:moveTo>
                  <a:pt x="987096" y="0"/>
                </a:moveTo>
                <a:cubicBezTo>
                  <a:pt x="984273" y="70555"/>
                  <a:pt x="981451" y="141111"/>
                  <a:pt x="834696" y="169333"/>
                </a:cubicBezTo>
                <a:cubicBezTo>
                  <a:pt x="687940" y="197555"/>
                  <a:pt x="239207" y="45155"/>
                  <a:pt x="106563" y="169333"/>
                </a:cubicBezTo>
                <a:cubicBezTo>
                  <a:pt x="-26081" y="293511"/>
                  <a:pt x="-17614" y="787400"/>
                  <a:pt x="38830" y="914400"/>
                </a:cubicBezTo>
                <a:cubicBezTo>
                  <a:pt x="95274" y="1041400"/>
                  <a:pt x="445230" y="931333"/>
                  <a:pt x="445230" y="931333"/>
                </a:cubicBezTo>
              </a:path>
            </a:pathLst>
          </a:custGeom>
          <a:noFill/>
          <a:ln w="28575">
            <a:solidFill>
              <a:schemeClr val="bg2">
                <a:lumMod val="75000"/>
              </a:schemeClr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22548" y="4893242"/>
            <a:ext cx="1475682" cy="161186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818322" y="5403090"/>
            <a:ext cx="1084049" cy="381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Bucket 𝛼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93048" y="4944527"/>
            <a:ext cx="1334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chemeClr val="bg1"/>
                </a:solidFill>
              </a:rPr>
              <a:t>HashTable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895600" y="5403090"/>
            <a:ext cx="1084049" cy="381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 A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703" y="5447024"/>
            <a:ext cx="337066" cy="337066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18" name="TextBox 17"/>
          <p:cNvSpPr txBox="1"/>
          <p:nvPr/>
        </p:nvSpPr>
        <p:spPr>
          <a:xfrm>
            <a:off x="1972554" y="3365238"/>
            <a:ext cx="23784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Outstanding </a:t>
            </a:r>
            <a:r>
              <a:rPr lang="en-US" sz="2000" smtClean="0"/>
              <a:t>memory requests</a:t>
            </a:r>
            <a:endParaRPr lang="en-US" sz="2000" dirty="0"/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8407262"/>
              </p:ext>
            </p:extLst>
          </p:nvPr>
        </p:nvGraphicFramePr>
        <p:xfrm>
          <a:off x="1902371" y="2168820"/>
          <a:ext cx="2423038" cy="111272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423038"/>
              </a:tblGrid>
              <a:tr h="38120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Operation</a:t>
                      </a:r>
                      <a:endParaRPr lang="en-US" dirty="0"/>
                    </a:p>
                  </a:txBody>
                  <a:tcPr/>
                </a:tc>
              </a:tr>
              <a:tr h="23016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</a:tr>
              <a:tr h="23016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25" name="Group 24"/>
          <p:cNvGrpSpPr/>
          <p:nvPr/>
        </p:nvGrpSpPr>
        <p:grpSpPr>
          <a:xfrm>
            <a:off x="304800" y="4287332"/>
            <a:ext cx="8394700" cy="820203"/>
            <a:chOff x="304800" y="4287332"/>
            <a:chExt cx="8394700" cy="820203"/>
          </a:xfrm>
        </p:grpSpPr>
        <p:sp>
          <p:nvSpPr>
            <p:cNvPr id="26" name="TextBox 25"/>
            <p:cNvSpPr txBox="1"/>
            <p:nvPr/>
          </p:nvSpPr>
          <p:spPr>
            <a:xfrm>
              <a:off x="7667064" y="4738203"/>
              <a:ext cx="10182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Memory</a:t>
              </a:r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7886457" y="4287332"/>
              <a:ext cx="8130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FPGA</a:t>
              </a:r>
              <a:endParaRPr lang="en-US" dirty="0"/>
            </a:p>
          </p:txBody>
        </p:sp>
        <p:cxnSp>
          <p:nvCxnSpPr>
            <p:cNvPr id="28" name="Straight Connector 27"/>
            <p:cNvCxnSpPr/>
            <p:nvPr/>
          </p:nvCxnSpPr>
          <p:spPr>
            <a:xfrm>
              <a:off x="304800" y="4712732"/>
              <a:ext cx="8382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D9B52-F5A4-934D-A046-280A37326968}" type="slidenum">
              <a:rPr lang="en-US" altLang="en-US" smtClean="0"/>
              <a:pPr/>
              <a:t>21</a:t>
            </a:fld>
            <a:endParaRPr lang="en-US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1924655" y="2870306"/>
            <a:ext cx="23784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Create Node </a:t>
            </a:r>
            <a:r>
              <a:rPr lang="en-US" sz="2000" dirty="0" smtClean="0"/>
              <a:t>C</a:t>
            </a:r>
            <a:endParaRPr lang="en-US" sz="2000" dirty="0"/>
          </a:p>
        </p:txBody>
      </p:sp>
      <p:sp>
        <p:nvSpPr>
          <p:cNvPr id="23" name="TextBox 22"/>
          <p:cNvSpPr txBox="1"/>
          <p:nvPr/>
        </p:nvSpPr>
        <p:spPr>
          <a:xfrm>
            <a:off x="1969300" y="2525128"/>
            <a:ext cx="23784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Update Bucket </a:t>
            </a:r>
            <a:r>
              <a:rPr lang="en-US" sz="2000" dirty="0">
                <a:solidFill>
                  <a:srgbClr val="000000"/>
                </a:solidFill>
              </a:rPr>
              <a:t>𝛼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20895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 Example:</a:t>
            </a:r>
            <a:r>
              <a:rPr lang="en-US" dirty="0"/>
              <a:t> Build Phase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7400793" y="2240280"/>
          <a:ext cx="1550771" cy="1112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55077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HT Bucket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𝛼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7492337" y="1823001"/>
            <a:ext cx="13676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00"/>
                </a:solidFill>
              </a:rPr>
              <a:t>Lock CAM</a:t>
            </a: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379447" y="2009911"/>
            <a:ext cx="990600" cy="665717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h(C)=𝛼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11" name="Straight Arrow Connector 10"/>
          <p:cNvCxnSpPr>
            <a:stCxn id="29" idx="3"/>
            <a:endCxn id="9" idx="1"/>
          </p:cNvCxnSpPr>
          <p:nvPr/>
        </p:nvCxnSpPr>
        <p:spPr>
          <a:xfrm flipV="1">
            <a:off x="4325409" y="2342770"/>
            <a:ext cx="1054038" cy="382413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715274"/>
              </p:ext>
            </p:extLst>
          </p:nvPr>
        </p:nvGraphicFramePr>
        <p:xfrm>
          <a:off x="4876800" y="3783731"/>
          <a:ext cx="1981200" cy="7401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90600"/>
                <a:gridCol w="990600"/>
              </a:tblGrid>
              <a:tr h="36752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Key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Bucket</a:t>
                      </a:r>
                    </a:p>
                  </a:txBody>
                  <a:tcPr/>
                </a:tc>
              </a:tr>
              <a:tr h="37263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𝛼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4975970" y="3367056"/>
            <a:ext cx="17828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00"/>
                </a:solidFill>
              </a:rPr>
              <a:t>Recycled jobs</a:t>
            </a: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622548" y="4893242"/>
            <a:ext cx="1475682" cy="161186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818322" y="5403090"/>
            <a:ext cx="1084049" cy="381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Bucket 𝛼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93048" y="4944527"/>
            <a:ext cx="1334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chemeClr val="bg1"/>
                </a:solidFill>
              </a:rPr>
              <a:t>HashTable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2895600" y="5403090"/>
            <a:ext cx="1084049" cy="381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 A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646038" y="5403090"/>
            <a:ext cx="1084049" cy="381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 C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703" y="5447024"/>
            <a:ext cx="337066" cy="337066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27" name="TextBox 26"/>
          <p:cNvSpPr txBox="1"/>
          <p:nvPr/>
        </p:nvSpPr>
        <p:spPr>
          <a:xfrm>
            <a:off x="1972554" y="3365238"/>
            <a:ext cx="23784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Outstanding </a:t>
            </a:r>
            <a:r>
              <a:rPr lang="en-US" sz="2000" smtClean="0"/>
              <a:t>memory requests</a:t>
            </a:r>
            <a:endParaRPr lang="en-US" sz="2000" dirty="0"/>
          </a:p>
        </p:txBody>
      </p:sp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9451801"/>
              </p:ext>
            </p:extLst>
          </p:nvPr>
        </p:nvGraphicFramePr>
        <p:xfrm>
          <a:off x="1902371" y="2168820"/>
          <a:ext cx="2423038" cy="111272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423038"/>
              </a:tblGrid>
              <a:tr h="38120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Operation</a:t>
                      </a:r>
                      <a:endParaRPr lang="en-US" dirty="0"/>
                    </a:p>
                  </a:txBody>
                  <a:tcPr/>
                </a:tc>
              </a:tr>
              <a:tr h="23016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23016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42" name="Group 41"/>
          <p:cNvGrpSpPr/>
          <p:nvPr/>
        </p:nvGrpSpPr>
        <p:grpSpPr>
          <a:xfrm>
            <a:off x="304800" y="4287332"/>
            <a:ext cx="8394700" cy="820203"/>
            <a:chOff x="304800" y="4287332"/>
            <a:chExt cx="8394700" cy="820203"/>
          </a:xfrm>
        </p:grpSpPr>
        <p:sp>
          <p:nvSpPr>
            <p:cNvPr id="44" name="TextBox 43"/>
            <p:cNvSpPr txBox="1"/>
            <p:nvPr/>
          </p:nvSpPr>
          <p:spPr>
            <a:xfrm>
              <a:off x="7667064" y="4738203"/>
              <a:ext cx="10182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Memory</a:t>
              </a:r>
              <a:endParaRPr lang="en-US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7886457" y="4287332"/>
              <a:ext cx="8130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FPGA</a:t>
              </a:r>
              <a:endParaRPr lang="en-US" dirty="0"/>
            </a:p>
          </p:txBody>
        </p:sp>
        <p:cxnSp>
          <p:nvCxnSpPr>
            <p:cNvPr id="46" name="Straight Connector 45"/>
            <p:cNvCxnSpPr/>
            <p:nvPr/>
          </p:nvCxnSpPr>
          <p:spPr>
            <a:xfrm>
              <a:off x="304800" y="4712732"/>
              <a:ext cx="8382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7" name="Straight Arrow Connector 46"/>
          <p:cNvCxnSpPr>
            <a:stCxn id="9" idx="2"/>
            <a:endCxn id="19" idx="0"/>
          </p:cNvCxnSpPr>
          <p:nvPr/>
        </p:nvCxnSpPr>
        <p:spPr>
          <a:xfrm flipH="1">
            <a:off x="5867400" y="2675628"/>
            <a:ext cx="7347" cy="691428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D9B52-F5A4-934D-A046-280A37326968}" type="slidenum">
              <a:rPr lang="en-US" altLang="en-US" smtClean="0"/>
              <a:pPr/>
              <a:t>22</a:t>
            </a:fld>
            <a:endParaRPr lang="en-US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1924655" y="2870306"/>
            <a:ext cx="23784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Create Node </a:t>
            </a:r>
            <a:r>
              <a:rPr lang="en-US" sz="2000" dirty="0" smtClean="0"/>
              <a:t>C</a:t>
            </a:r>
            <a:endParaRPr lang="en-US" sz="2000" dirty="0"/>
          </a:p>
        </p:txBody>
      </p:sp>
      <p:sp>
        <p:nvSpPr>
          <p:cNvPr id="49" name="TextBox 48"/>
          <p:cNvSpPr txBox="1"/>
          <p:nvPr/>
        </p:nvSpPr>
        <p:spPr>
          <a:xfrm>
            <a:off x="1969300" y="2525128"/>
            <a:ext cx="23784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Update Bucket </a:t>
            </a:r>
            <a:r>
              <a:rPr lang="en-US" sz="2000" dirty="0">
                <a:solidFill>
                  <a:srgbClr val="000000"/>
                </a:solidFill>
              </a:rPr>
              <a:t>𝛼</a:t>
            </a:r>
            <a:endParaRPr lang="en-US" sz="2000" dirty="0"/>
          </a:p>
        </p:txBody>
      </p:sp>
      <p:cxnSp>
        <p:nvCxnSpPr>
          <p:cNvPr id="50" name="Straight Connector 49"/>
          <p:cNvCxnSpPr/>
          <p:nvPr/>
        </p:nvCxnSpPr>
        <p:spPr>
          <a:xfrm>
            <a:off x="2157181" y="3048000"/>
            <a:ext cx="1881419" cy="0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ontent Placeholder 2"/>
          <p:cNvSpPr txBox="1">
            <a:spLocks/>
          </p:cNvSpPr>
          <p:nvPr/>
        </p:nvSpPr>
        <p:spPr bwMode="auto">
          <a:xfrm>
            <a:off x="152400" y="1499624"/>
            <a:ext cx="8229600" cy="4952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charset="2"/>
              <a:buBlip>
                <a:blip r:embed="rId3"/>
              </a:buBlip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charset="2"/>
              <a:buBlip>
                <a:blip r:embed="rId4"/>
              </a:buBlip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87425" indent="-29368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charset="2"/>
              <a:buBlip>
                <a:blip r:embed="rId5"/>
              </a:buBlip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1113" indent="-2921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charset="2"/>
              <a:buBlip>
                <a:blip r:embed="rId4"/>
              </a:buBlip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986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Blip>
                <a:blip r:embed="rId5"/>
              </a:buBlip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/>
              <a:t>Build </a:t>
            </a:r>
            <a:r>
              <a:rPr lang="en-US" sz="2000" smtClean="0"/>
              <a:t>Relation</a:t>
            </a:r>
            <a:r>
              <a:rPr lang="en-US" sz="2000" smtClean="0"/>
              <a:t>: </a:t>
            </a:r>
            <a:r>
              <a:rPr lang="en-US" sz="2000" dirty="0" smtClean="0"/>
              <a:t>A C </a:t>
            </a:r>
            <a:r>
              <a:rPr lang="is-IS" sz="2000" dirty="0"/>
              <a:t>…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91721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9" grpId="0"/>
      <p:bldP spid="3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 Example:</a:t>
            </a:r>
            <a:r>
              <a:rPr lang="en-US" dirty="0"/>
              <a:t> Build Phase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7400793" y="2240280"/>
          <a:ext cx="1550771" cy="1112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55077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HT Bucket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𝛼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7492337" y="1823001"/>
            <a:ext cx="13676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00"/>
                </a:solidFill>
              </a:rPr>
              <a:t>Lock CAM</a:t>
            </a: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622548" y="4893242"/>
            <a:ext cx="1475682" cy="161186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818322" y="5403090"/>
            <a:ext cx="1084049" cy="381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Bucket 𝛼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93048" y="4944527"/>
            <a:ext cx="1334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chemeClr val="bg1"/>
                </a:solidFill>
              </a:rPr>
              <a:t>HashTable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2895600" y="5403090"/>
            <a:ext cx="1084049" cy="381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 A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7" name="Straight Arrow Connector 36"/>
          <p:cNvCxnSpPr>
            <a:endCxn id="36" idx="1"/>
          </p:cNvCxnSpPr>
          <p:nvPr/>
        </p:nvCxnSpPr>
        <p:spPr>
          <a:xfrm>
            <a:off x="1927771" y="5593590"/>
            <a:ext cx="967829" cy="0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4646038" y="5403090"/>
            <a:ext cx="1084049" cy="381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 C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972554" y="3365238"/>
            <a:ext cx="23784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Outstanding </a:t>
            </a:r>
            <a:r>
              <a:rPr lang="en-US" sz="2000" smtClean="0"/>
              <a:t>memory requests</a:t>
            </a:r>
            <a:endParaRPr lang="en-US" sz="2000" dirty="0"/>
          </a:p>
        </p:txBody>
      </p:sp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2667393"/>
              </p:ext>
            </p:extLst>
          </p:nvPr>
        </p:nvGraphicFramePr>
        <p:xfrm>
          <a:off x="1902371" y="2168820"/>
          <a:ext cx="2423038" cy="111272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423038"/>
              </a:tblGrid>
              <a:tr h="38120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Operation</a:t>
                      </a:r>
                      <a:endParaRPr lang="en-US" dirty="0"/>
                    </a:p>
                  </a:txBody>
                  <a:tcPr/>
                </a:tc>
              </a:tr>
              <a:tr h="23016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Update Bucket </a:t>
                      </a:r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𝛼</a:t>
                      </a:r>
                      <a:endParaRPr lang="en-US" dirty="0"/>
                    </a:p>
                  </a:txBody>
                  <a:tcPr/>
                </a:tc>
              </a:tr>
              <a:tr h="23016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40" name="Group 39"/>
          <p:cNvGrpSpPr/>
          <p:nvPr/>
        </p:nvGrpSpPr>
        <p:grpSpPr>
          <a:xfrm>
            <a:off x="304800" y="4287332"/>
            <a:ext cx="8394700" cy="820203"/>
            <a:chOff x="304800" y="4287332"/>
            <a:chExt cx="8394700" cy="820203"/>
          </a:xfrm>
        </p:grpSpPr>
        <p:sp>
          <p:nvSpPr>
            <p:cNvPr id="41" name="TextBox 40"/>
            <p:cNvSpPr txBox="1"/>
            <p:nvPr/>
          </p:nvSpPr>
          <p:spPr>
            <a:xfrm>
              <a:off x="7667064" y="4738203"/>
              <a:ext cx="10182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Memory</a:t>
              </a:r>
              <a:endParaRPr 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7886457" y="4287332"/>
              <a:ext cx="8130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FPGA</a:t>
              </a:r>
              <a:endParaRPr lang="en-US" dirty="0"/>
            </a:p>
          </p:txBody>
        </p:sp>
        <p:cxnSp>
          <p:nvCxnSpPr>
            <p:cNvPr id="43" name="Straight Connector 42"/>
            <p:cNvCxnSpPr/>
            <p:nvPr/>
          </p:nvCxnSpPr>
          <p:spPr>
            <a:xfrm>
              <a:off x="304800" y="4712732"/>
              <a:ext cx="8382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44" name="Table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4256602"/>
              </p:ext>
            </p:extLst>
          </p:nvPr>
        </p:nvGraphicFramePr>
        <p:xfrm>
          <a:off x="4876800" y="3783731"/>
          <a:ext cx="1981200" cy="7401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90600"/>
                <a:gridCol w="990600"/>
              </a:tblGrid>
              <a:tr h="36752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Key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Bucket</a:t>
                      </a:r>
                    </a:p>
                  </a:txBody>
                  <a:tcPr/>
                </a:tc>
              </a:tr>
              <a:tr h="37263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𝛼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5" name="TextBox 44"/>
          <p:cNvSpPr txBox="1"/>
          <p:nvPr/>
        </p:nvSpPr>
        <p:spPr>
          <a:xfrm>
            <a:off x="4975970" y="3367056"/>
            <a:ext cx="17828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00"/>
                </a:solidFill>
              </a:rPr>
              <a:t>Recycled jobs</a:t>
            </a: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D9B52-F5A4-934D-A046-280A37326968}" type="slidenum">
              <a:rPr lang="en-US" altLang="en-US" smtClean="0"/>
              <a:pPr/>
              <a:t>23</a:t>
            </a:fld>
            <a:endParaRPr lang="en-US" altLang="en-US"/>
          </a:p>
        </p:txBody>
      </p:sp>
      <p:cxnSp>
        <p:nvCxnSpPr>
          <p:cNvPr id="46" name="Straight Connector 45"/>
          <p:cNvCxnSpPr/>
          <p:nvPr/>
        </p:nvCxnSpPr>
        <p:spPr>
          <a:xfrm>
            <a:off x="2157181" y="2743200"/>
            <a:ext cx="1881419" cy="0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7628403" y="2819400"/>
            <a:ext cx="1071097" cy="0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Picture 4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703" y="5447024"/>
            <a:ext cx="337066" cy="337066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49" name="Content Placeholder 2"/>
          <p:cNvSpPr txBox="1">
            <a:spLocks/>
          </p:cNvSpPr>
          <p:nvPr/>
        </p:nvSpPr>
        <p:spPr bwMode="auto">
          <a:xfrm>
            <a:off x="152400" y="1499624"/>
            <a:ext cx="8229600" cy="4952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charset="2"/>
              <a:buBlip>
                <a:blip r:embed="rId3"/>
              </a:buBlip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charset="2"/>
              <a:buBlip>
                <a:blip r:embed="rId4"/>
              </a:buBlip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87425" indent="-29368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charset="2"/>
              <a:buBlip>
                <a:blip r:embed="rId5"/>
              </a:buBlip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1113" indent="-2921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charset="2"/>
              <a:buBlip>
                <a:blip r:embed="rId4"/>
              </a:buBlip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986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Blip>
                <a:blip r:embed="rId5"/>
              </a:buBlip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/>
              <a:t>Build </a:t>
            </a:r>
            <a:r>
              <a:rPr lang="en-US" sz="2000" smtClean="0"/>
              <a:t>Relation</a:t>
            </a:r>
            <a:r>
              <a:rPr lang="en-US" sz="2000" smtClean="0"/>
              <a:t>: </a:t>
            </a:r>
            <a:r>
              <a:rPr lang="en-US" sz="2000" dirty="0" smtClean="0"/>
              <a:t>A C </a:t>
            </a:r>
            <a:r>
              <a:rPr lang="is-IS" sz="2000" dirty="0"/>
              <a:t>…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23493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 Example:</a:t>
            </a:r>
            <a:r>
              <a:rPr lang="en-US" dirty="0"/>
              <a:t> Build Phase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037217"/>
              </p:ext>
            </p:extLst>
          </p:nvPr>
        </p:nvGraphicFramePr>
        <p:xfrm>
          <a:off x="7400793" y="2240280"/>
          <a:ext cx="1550771" cy="1112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55077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HT Bucket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7492337" y="1823001"/>
            <a:ext cx="13676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00"/>
                </a:solidFill>
              </a:rPr>
              <a:t>Lock CAM</a:t>
            </a: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18" name="Freeform 17"/>
          <p:cNvSpPr/>
          <p:nvPr/>
        </p:nvSpPr>
        <p:spPr>
          <a:xfrm>
            <a:off x="4359722" y="2759765"/>
            <a:ext cx="491464" cy="1527567"/>
          </a:xfrm>
          <a:custGeom>
            <a:avLst/>
            <a:gdLst>
              <a:gd name="connsiteX0" fmla="*/ 0 w 829733"/>
              <a:gd name="connsiteY0" fmla="*/ 0 h 1220663"/>
              <a:gd name="connsiteX1" fmla="*/ 508000 w 829733"/>
              <a:gd name="connsiteY1" fmla="*/ 254000 h 1220663"/>
              <a:gd name="connsiteX2" fmla="*/ 423333 w 829733"/>
              <a:gd name="connsiteY2" fmla="*/ 1083733 h 1220663"/>
              <a:gd name="connsiteX3" fmla="*/ 829733 w 829733"/>
              <a:gd name="connsiteY3" fmla="*/ 1219200 h 1220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9733" h="1220663">
                <a:moveTo>
                  <a:pt x="0" y="0"/>
                </a:moveTo>
                <a:cubicBezTo>
                  <a:pt x="218722" y="36689"/>
                  <a:pt x="437445" y="73378"/>
                  <a:pt x="508000" y="254000"/>
                </a:cubicBezTo>
                <a:cubicBezTo>
                  <a:pt x="578555" y="434622"/>
                  <a:pt x="369711" y="922866"/>
                  <a:pt x="423333" y="1083733"/>
                </a:cubicBezTo>
                <a:cubicBezTo>
                  <a:pt x="476955" y="1244600"/>
                  <a:pt x="829733" y="1219200"/>
                  <a:pt x="829733" y="1219200"/>
                </a:cubicBezTo>
              </a:path>
            </a:pathLst>
          </a:custGeom>
          <a:noFill/>
          <a:ln w="28575">
            <a:solidFill>
              <a:schemeClr val="bg2">
                <a:lumMod val="75000"/>
              </a:schemeClr>
            </a:solidFill>
            <a:headEnd type="stealth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/>
          <p:cNvCxnSpPr>
            <a:endCxn id="24" idx="3"/>
          </p:cNvCxnSpPr>
          <p:nvPr/>
        </p:nvCxnSpPr>
        <p:spPr>
          <a:xfrm flipH="1" flipV="1">
            <a:off x="4325409" y="2725183"/>
            <a:ext cx="3075386" cy="18018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headEnd type="stealth" w="lg" len="lg"/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622548" y="4893242"/>
            <a:ext cx="1475682" cy="161186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818322" y="5403090"/>
            <a:ext cx="1084049" cy="381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Bucket 𝛼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93048" y="4944527"/>
            <a:ext cx="1334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chemeClr val="bg1"/>
                </a:solidFill>
              </a:rPr>
              <a:t>HashTable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2895600" y="5403090"/>
            <a:ext cx="1084049" cy="381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 A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1927771" y="5593590"/>
            <a:ext cx="967829" cy="0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4646038" y="5403090"/>
            <a:ext cx="1084049" cy="381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 C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703" y="5447024"/>
            <a:ext cx="337066" cy="337066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23" name="TextBox 22"/>
          <p:cNvSpPr txBox="1"/>
          <p:nvPr/>
        </p:nvSpPr>
        <p:spPr>
          <a:xfrm>
            <a:off x="1972554" y="3365238"/>
            <a:ext cx="23784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Outstanding </a:t>
            </a:r>
            <a:r>
              <a:rPr lang="en-US" sz="2000" smtClean="0"/>
              <a:t>memory requests</a:t>
            </a:r>
            <a:endParaRPr lang="en-US" sz="2000" dirty="0"/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6992942"/>
              </p:ext>
            </p:extLst>
          </p:nvPr>
        </p:nvGraphicFramePr>
        <p:xfrm>
          <a:off x="1902371" y="2168820"/>
          <a:ext cx="2423038" cy="111272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423038"/>
              </a:tblGrid>
              <a:tr h="38120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Operation</a:t>
                      </a:r>
                      <a:endParaRPr lang="en-US" dirty="0"/>
                    </a:p>
                  </a:txBody>
                  <a:tcPr/>
                </a:tc>
              </a:tr>
              <a:tr h="23016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23016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4256602"/>
              </p:ext>
            </p:extLst>
          </p:nvPr>
        </p:nvGraphicFramePr>
        <p:xfrm>
          <a:off x="4876800" y="3783731"/>
          <a:ext cx="1981200" cy="7401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90600"/>
                <a:gridCol w="990600"/>
              </a:tblGrid>
              <a:tr h="36752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Key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Bucket</a:t>
                      </a:r>
                    </a:p>
                  </a:txBody>
                  <a:tcPr/>
                </a:tc>
              </a:tr>
              <a:tr h="37263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𝛼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6" name="TextBox 45"/>
          <p:cNvSpPr txBox="1"/>
          <p:nvPr/>
        </p:nvSpPr>
        <p:spPr>
          <a:xfrm>
            <a:off x="4975970" y="3367056"/>
            <a:ext cx="17828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00"/>
                </a:solidFill>
              </a:rPr>
              <a:t>Recycled jobs</a:t>
            </a:r>
            <a:endParaRPr lang="en-US" sz="2000" dirty="0">
              <a:solidFill>
                <a:srgbClr val="000000"/>
              </a:solidFill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304800" y="4287332"/>
            <a:ext cx="8394700" cy="820203"/>
            <a:chOff x="304800" y="4287332"/>
            <a:chExt cx="8394700" cy="820203"/>
          </a:xfrm>
        </p:grpSpPr>
        <p:sp>
          <p:nvSpPr>
            <p:cNvPr id="42" name="TextBox 41"/>
            <p:cNvSpPr txBox="1"/>
            <p:nvPr/>
          </p:nvSpPr>
          <p:spPr>
            <a:xfrm>
              <a:off x="7667064" y="4738203"/>
              <a:ext cx="10182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Memory</a:t>
              </a:r>
              <a:endParaRPr lang="en-US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7886457" y="4287332"/>
              <a:ext cx="8130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FPGA</a:t>
              </a:r>
              <a:endParaRPr lang="en-US" dirty="0"/>
            </a:p>
          </p:txBody>
        </p:sp>
        <p:cxnSp>
          <p:nvCxnSpPr>
            <p:cNvPr id="44" name="Straight Connector 43"/>
            <p:cNvCxnSpPr/>
            <p:nvPr/>
          </p:nvCxnSpPr>
          <p:spPr>
            <a:xfrm>
              <a:off x="304800" y="4712732"/>
              <a:ext cx="8382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D9B52-F5A4-934D-A046-280A37326968}" type="slidenum">
              <a:rPr lang="en-US" altLang="en-US" smtClean="0"/>
              <a:pPr/>
              <a:t>24</a:t>
            </a:fld>
            <a:endParaRPr lang="en-US" altLang="en-US"/>
          </a:p>
        </p:txBody>
      </p:sp>
      <p:cxnSp>
        <p:nvCxnSpPr>
          <p:cNvPr id="40" name="Straight Connector 39"/>
          <p:cNvCxnSpPr/>
          <p:nvPr/>
        </p:nvCxnSpPr>
        <p:spPr>
          <a:xfrm>
            <a:off x="4975970" y="4343400"/>
            <a:ext cx="1782860" cy="0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1969300" y="2525128"/>
            <a:ext cx="23784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Update Bucket </a:t>
            </a:r>
            <a:r>
              <a:rPr lang="en-US" sz="2000" dirty="0">
                <a:solidFill>
                  <a:srgbClr val="000000"/>
                </a:solidFill>
              </a:rPr>
              <a:t>𝛼</a:t>
            </a:r>
            <a:endParaRPr lang="en-US" sz="2000" dirty="0"/>
          </a:p>
        </p:txBody>
      </p:sp>
      <p:sp>
        <p:nvSpPr>
          <p:cNvPr id="48" name="TextBox 47"/>
          <p:cNvSpPr txBox="1"/>
          <p:nvPr/>
        </p:nvSpPr>
        <p:spPr>
          <a:xfrm>
            <a:off x="7693989" y="2578422"/>
            <a:ext cx="9649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000000"/>
                </a:solidFill>
              </a:rPr>
              <a:t>𝛼</a:t>
            </a:r>
            <a:endParaRPr lang="en-US" sz="2000" dirty="0"/>
          </a:p>
        </p:txBody>
      </p:sp>
      <p:sp>
        <p:nvSpPr>
          <p:cNvPr id="49" name="Content Placeholder 2"/>
          <p:cNvSpPr txBox="1">
            <a:spLocks/>
          </p:cNvSpPr>
          <p:nvPr/>
        </p:nvSpPr>
        <p:spPr bwMode="auto">
          <a:xfrm>
            <a:off x="152400" y="1499624"/>
            <a:ext cx="8229600" cy="4952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charset="2"/>
              <a:buBlip>
                <a:blip r:embed="rId3"/>
              </a:buBlip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charset="2"/>
              <a:buBlip>
                <a:blip r:embed="rId4"/>
              </a:buBlip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87425" indent="-29368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charset="2"/>
              <a:buBlip>
                <a:blip r:embed="rId5"/>
              </a:buBlip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1113" indent="-2921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charset="2"/>
              <a:buBlip>
                <a:blip r:embed="rId4"/>
              </a:buBlip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986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Blip>
                <a:blip r:embed="rId5"/>
              </a:buBlip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/>
              <a:t>Build </a:t>
            </a:r>
            <a:r>
              <a:rPr lang="en-US" sz="2000" smtClean="0"/>
              <a:t>Relation</a:t>
            </a:r>
            <a:r>
              <a:rPr lang="en-US" sz="2000" smtClean="0"/>
              <a:t>: </a:t>
            </a:r>
            <a:r>
              <a:rPr lang="en-US" sz="2000" dirty="0" smtClean="0"/>
              <a:t>A C </a:t>
            </a:r>
            <a:r>
              <a:rPr lang="is-IS" sz="2000" dirty="0"/>
              <a:t>…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27871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47" grpId="0"/>
      <p:bldP spid="4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 Example:</a:t>
            </a:r>
            <a:r>
              <a:rPr lang="en-US" dirty="0"/>
              <a:t> Build Phase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7400793" y="2240280"/>
          <a:ext cx="1550771" cy="1112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55077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HT Bucket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𝛼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7492337" y="1823001"/>
            <a:ext cx="13676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00"/>
                </a:solidFill>
              </a:rPr>
              <a:t>Lock CAM</a:t>
            </a: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622548" y="4893242"/>
            <a:ext cx="1475682" cy="161186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818322" y="5403090"/>
            <a:ext cx="1084049" cy="381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Bucket 𝛼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93048" y="4944527"/>
            <a:ext cx="1334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chemeClr val="bg1"/>
                </a:solidFill>
              </a:rPr>
              <a:t>HashTable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2895600" y="5403090"/>
            <a:ext cx="1084049" cy="381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 A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7" name="Straight Arrow Connector 36"/>
          <p:cNvCxnSpPr>
            <a:stCxn id="36" idx="3"/>
            <a:endCxn id="38" idx="1"/>
          </p:cNvCxnSpPr>
          <p:nvPr/>
        </p:nvCxnSpPr>
        <p:spPr>
          <a:xfrm>
            <a:off x="3979649" y="5593590"/>
            <a:ext cx="666389" cy="0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4646038" y="5403090"/>
            <a:ext cx="1084049" cy="381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 C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703" y="5447024"/>
            <a:ext cx="337066" cy="337066"/>
          </a:xfrm>
          <a:prstGeom prst="rect">
            <a:avLst/>
          </a:prstGeom>
          <a:solidFill>
            <a:schemeClr val="tx1"/>
          </a:solidFill>
        </p:spPr>
      </p:pic>
      <p:cxnSp>
        <p:nvCxnSpPr>
          <p:cNvPr id="25" name="Straight Arrow Connector 24"/>
          <p:cNvCxnSpPr/>
          <p:nvPr/>
        </p:nvCxnSpPr>
        <p:spPr>
          <a:xfrm>
            <a:off x="1927771" y="5593590"/>
            <a:ext cx="967829" cy="0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972554" y="3365238"/>
            <a:ext cx="23784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Outstanding </a:t>
            </a:r>
            <a:r>
              <a:rPr lang="en-US" sz="2000" smtClean="0"/>
              <a:t>memory requests</a:t>
            </a:r>
            <a:endParaRPr lang="en-US" sz="2000" dirty="0"/>
          </a:p>
        </p:txBody>
      </p:sp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3007427"/>
              </p:ext>
            </p:extLst>
          </p:nvPr>
        </p:nvGraphicFramePr>
        <p:xfrm>
          <a:off x="1902371" y="2168820"/>
          <a:ext cx="2423038" cy="111272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423038"/>
              </a:tblGrid>
              <a:tr h="38120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Operation</a:t>
                      </a:r>
                      <a:endParaRPr lang="en-US" dirty="0"/>
                    </a:p>
                  </a:txBody>
                  <a:tcPr/>
                </a:tc>
              </a:tr>
              <a:tr h="23016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Update Bucket </a:t>
                      </a:r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𝛼</a:t>
                      </a:r>
                      <a:endParaRPr lang="en-US" dirty="0"/>
                    </a:p>
                  </a:txBody>
                  <a:tcPr/>
                </a:tc>
              </a:tr>
              <a:tr h="23016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41" name="Group 40"/>
          <p:cNvGrpSpPr/>
          <p:nvPr/>
        </p:nvGrpSpPr>
        <p:grpSpPr>
          <a:xfrm>
            <a:off x="304800" y="4287332"/>
            <a:ext cx="8394700" cy="820203"/>
            <a:chOff x="304800" y="4287332"/>
            <a:chExt cx="8394700" cy="820203"/>
          </a:xfrm>
        </p:grpSpPr>
        <p:sp>
          <p:nvSpPr>
            <p:cNvPr id="50" name="TextBox 49"/>
            <p:cNvSpPr txBox="1"/>
            <p:nvPr/>
          </p:nvSpPr>
          <p:spPr>
            <a:xfrm>
              <a:off x="7667064" y="4738203"/>
              <a:ext cx="10182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Memory</a:t>
              </a:r>
              <a:endParaRPr lang="en-US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7886457" y="4287332"/>
              <a:ext cx="8130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FPGA</a:t>
              </a:r>
              <a:endParaRPr lang="en-US" dirty="0"/>
            </a:p>
          </p:txBody>
        </p:sp>
        <p:cxnSp>
          <p:nvCxnSpPr>
            <p:cNvPr id="52" name="Straight Connector 51"/>
            <p:cNvCxnSpPr/>
            <p:nvPr/>
          </p:nvCxnSpPr>
          <p:spPr>
            <a:xfrm>
              <a:off x="304800" y="4712732"/>
              <a:ext cx="8382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53" name="Table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134595"/>
              </p:ext>
            </p:extLst>
          </p:nvPr>
        </p:nvGraphicFramePr>
        <p:xfrm>
          <a:off x="4876800" y="3783731"/>
          <a:ext cx="1981200" cy="7401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90600"/>
                <a:gridCol w="990600"/>
              </a:tblGrid>
              <a:tr h="36752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Key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Bucket</a:t>
                      </a:r>
                    </a:p>
                  </a:txBody>
                  <a:tcPr/>
                </a:tc>
              </a:tr>
              <a:tr h="37263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4" name="TextBox 53"/>
          <p:cNvSpPr txBox="1"/>
          <p:nvPr/>
        </p:nvSpPr>
        <p:spPr>
          <a:xfrm>
            <a:off x="4975970" y="3367056"/>
            <a:ext cx="17828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00"/>
                </a:solidFill>
              </a:rPr>
              <a:t>Recycled jobs</a:t>
            </a: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D9B52-F5A4-934D-A046-280A37326968}" type="slidenum">
              <a:rPr lang="en-US" altLang="en-US" smtClean="0"/>
              <a:pPr/>
              <a:t>25</a:t>
            </a:fld>
            <a:endParaRPr lang="en-US" altLang="en-US"/>
          </a:p>
        </p:txBody>
      </p:sp>
      <p:cxnSp>
        <p:nvCxnSpPr>
          <p:cNvPr id="42" name="Straight Connector 41"/>
          <p:cNvCxnSpPr/>
          <p:nvPr/>
        </p:nvCxnSpPr>
        <p:spPr>
          <a:xfrm>
            <a:off x="2157181" y="2743200"/>
            <a:ext cx="1881419" cy="0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7492337" y="2819400"/>
            <a:ext cx="1367682" cy="0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ontent Placeholder 2"/>
          <p:cNvSpPr txBox="1">
            <a:spLocks/>
          </p:cNvSpPr>
          <p:nvPr/>
        </p:nvSpPr>
        <p:spPr bwMode="auto">
          <a:xfrm>
            <a:off x="152400" y="1499624"/>
            <a:ext cx="8229600" cy="4952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charset="2"/>
              <a:buBlip>
                <a:blip r:embed="rId3"/>
              </a:buBlip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charset="2"/>
              <a:buBlip>
                <a:blip r:embed="rId4"/>
              </a:buBlip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87425" indent="-29368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charset="2"/>
              <a:buBlip>
                <a:blip r:embed="rId5"/>
              </a:buBlip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1113" indent="-2921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charset="2"/>
              <a:buBlip>
                <a:blip r:embed="rId4"/>
              </a:buBlip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986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Blip>
                <a:blip r:embed="rId5"/>
              </a:buBlip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/>
              <a:t>Build </a:t>
            </a:r>
            <a:r>
              <a:rPr lang="en-US" sz="2000" smtClean="0"/>
              <a:t>Relation</a:t>
            </a:r>
            <a:r>
              <a:rPr lang="en-US" sz="2000" smtClean="0"/>
              <a:t>: </a:t>
            </a:r>
            <a:r>
              <a:rPr lang="en-US" sz="2000" dirty="0" smtClean="0"/>
              <a:t>A C </a:t>
            </a:r>
            <a:r>
              <a:rPr lang="is-IS" sz="2000" dirty="0"/>
              <a:t>…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13199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Join: Probe Phase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dirty="0" smtClean="0"/>
              <a:t>For each </a:t>
            </a:r>
            <a:r>
              <a:rPr lang="en-US" dirty="0" smtClean="0"/>
              <a:t>tuple </a:t>
            </a:r>
            <a:r>
              <a:rPr lang="en-US" dirty="0" smtClean="0"/>
              <a:t>from Probe relation:</a:t>
            </a:r>
            <a:endParaRPr lang="en-US" b="1" dirty="0"/>
          </a:p>
          <a:p>
            <a:pPr lvl="1">
              <a:spcBef>
                <a:spcPts val="1200"/>
              </a:spcBef>
            </a:pPr>
            <a:r>
              <a:rPr lang="en-US" dirty="0"/>
              <a:t>Calculate hash value</a:t>
            </a:r>
          </a:p>
          <a:p>
            <a:pPr lvl="1">
              <a:lnSpc>
                <a:spcPct val="120000"/>
              </a:lnSpc>
              <a:spcBef>
                <a:spcPts val="1200"/>
              </a:spcBef>
            </a:pPr>
            <a:r>
              <a:rPr lang="en-US" dirty="0"/>
              <a:t>Probe Hash Table for linked list head pointer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Search </a:t>
            </a:r>
            <a:r>
              <a:rPr lang="en-US" dirty="0"/>
              <a:t>linked list for a match</a:t>
            </a:r>
          </a:p>
          <a:p>
            <a:pPr lvl="1">
              <a:lnSpc>
                <a:spcPct val="120000"/>
              </a:lnSpc>
              <a:spcBef>
                <a:spcPts val="1200"/>
              </a:spcBef>
            </a:pPr>
            <a:r>
              <a:rPr lang="en-US" dirty="0" smtClean="0"/>
              <a:t>Output </a:t>
            </a:r>
            <a:r>
              <a:rPr lang="en-US" dirty="0" smtClean="0"/>
              <a:t>tuples which match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D9B52-F5A4-934D-A046-280A37326968}" type="slidenum">
              <a:rPr lang="en-US" altLang="en-US" smtClean="0"/>
              <a:pPr/>
              <a:t>26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96838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Hash Join Bottlenecks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382000" cy="4724400"/>
          </a:xfrm>
        </p:spPr>
        <p:txBody>
          <a:bodyPr/>
          <a:lstStyle/>
          <a:p>
            <a:r>
              <a:rPr lang="en-US" dirty="0" smtClean="0"/>
              <a:t>Main factors affecting join performance:</a:t>
            </a:r>
          </a:p>
          <a:p>
            <a:pPr lvl="1"/>
            <a:r>
              <a:rPr lang="en-US" dirty="0" smtClean="0"/>
              <a:t>Synchronization during build phase</a:t>
            </a:r>
          </a:p>
          <a:p>
            <a:pPr lvl="2"/>
            <a:r>
              <a:rPr lang="en-US" dirty="0" smtClean="0"/>
              <a:t>Assumption: Hash Table is built for smaller relation</a:t>
            </a:r>
          </a:p>
          <a:p>
            <a:pPr lvl="2"/>
            <a:r>
              <a:rPr lang="en-US" dirty="0" smtClean="0"/>
              <a:t>Worst case: relations have equal size</a:t>
            </a:r>
          </a:p>
          <a:p>
            <a:pPr lvl="1"/>
            <a:r>
              <a:rPr lang="en-US" dirty="0" smtClean="0"/>
              <a:t>Long linked list chains (e.g. heavily skewed data)</a:t>
            </a:r>
          </a:p>
          <a:p>
            <a:pPr lvl="2"/>
            <a:r>
              <a:rPr lang="en-US" dirty="0" smtClean="0"/>
              <a:t>Optimization: maintaining sorted order of </a:t>
            </a:r>
            <a:r>
              <a:rPr lang="en-US" dirty="0"/>
              <a:t>linked list </a:t>
            </a:r>
            <a:r>
              <a:rPr lang="en-US" dirty="0" smtClean="0"/>
              <a:t>&amp; early termination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D9B52-F5A4-934D-A046-280A37326968}" type="slidenum">
              <a:rPr lang="en-US" altLang="en-US" smtClean="0"/>
              <a:pPr/>
              <a:t>27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9984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</a:p>
          <a:p>
            <a:r>
              <a:rPr lang="en-US" dirty="0" smtClean="0"/>
              <a:t>Hardware Multithreading Approach</a:t>
            </a:r>
          </a:p>
          <a:p>
            <a:r>
              <a:rPr lang="en-US" dirty="0"/>
              <a:t>Use Cases</a:t>
            </a:r>
          </a:p>
          <a:p>
            <a:pPr lvl="1"/>
            <a:r>
              <a:rPr lang="en-US" dirty="0"/>
              <a:t>Hash Join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Hash Aggregation</a:t>
            </a:r>
          </a:p>
          <a:p>
            <a:r>
              <a:rPr lang="en-US" dirty="0" smtClean="0"/>
              <a:t>Software </a:t>
            </a:r>
            <a:r>
              <a:rPr lang="en-US" dirty="0" smtClean="0"/>
              <a:t>&amp; FPGA implementations</a:t>
            </a:r>
          </a:p>
          <a:p>
            <a:r>
              <a:rPr lang="en-US" dirty="0" smtClean="0"/>
              <a:t>Experiments</a:t>
            </a:r>
          </a:p>
          <a:p>
            <a:r>
              <a:rPr lang="en-US" dirty="0"/>
              <a:t>Conclusions &amp; Future </a:t>
            </a:r>
            <a:r>
              <a:rPr lang="en-US" dirty="0" smtClean="0"/>
              <a:t>Work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D9B52-F5A4-934D-A046-280A37326968}" type="slidenum">
              <a:rPr lang="en-US" altLang="en-US" smtClean="0"/>
              <a:pPr/>
              <a:t>28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14914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57300"/>
            <a:ext cx="8534400" cy="762000"/>
          </a:xfrm>
        </p:spPr>
        <p:txBody>
          <a:bodyPr/>
          <a:lstStyle/>
          <a:p>
            <a:r>
              <a:rPr lang="en-US" smtClean="0"/>
              <a:t>Hash Group-by </a:t>
            </a:r>
            <a:r>
              <a:rPr lang="en-US" dirty="0" smtClean="0"/>
              <a:t>Aggregation: Differences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09800"/>
            <a:ext cx="8229600" cy="3810000"/>
          </a:xfrm>
        </p:spPr>
        <p:txBody>
          <a:bodyPr/>
          <a:lstStyle/>
          <a:p>
            <a:r>
              <a:rPr lang="en-US" dirty="0"/>
              <a:t>Single phase, </a:t>
            </a:r>
            <a:r>
              <a:rPr lang="en-US" dirty="0" smtClean="0"/>
              <a:t>synchronization always required</a:t>
            </a:r>
          </a:p>
          <a:p>
            <a:pPr lvl="1"/>
            <a:r>
              <a:rPr lang="en-US" dirty="0" smtClean="0"/>
              <a:t>E.g. no read-only phase</a:t>
            </a:r>
          </a:p>
          <a:p>
            <a:r>
              <a:rPr lang="en-US" dirty="0" smtClean="0"/>
              <a:t>Search before adding a node</a:t>
            </a:r>
          </a:p>
          <a:p>
            <a:pPr lvl="1"/>
            <a:r>
              <a:rPr lang="en-US" dirty="0" smtClean="0"/>
              <a:t>Lock should be acquired earlier</a:t>
            </a:r>
          </a:p>
          <a:p>
            <a:r>
              <a:rPr lang="en-US" dirty="0" smtClean="0"/>
              <a:t>Some temporal locality</a:t>
            </a:r>
          </a:p>
          <a:p>
            <a:pPr lvl="1"/>
            <a:r>
              <a:rPr lang="en-US" dirty="0" smtClean="0"/>
              <a:t>Depends on grouping key cardinality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D9B52-F5A4-934D-A046-280A37326968}" type="slidenum">
              <a:rPr lang="en-US" altLang="en-US" smtClean="0"/>
              <a:pPr/>
              <a:t>29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95826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b="1" dirty="0" smtClean="0"/>
              <a:t>Hardware Multithreading</a:t>
            </a:r>
            <a:r>
              <a:rPr lang="en-US" dirty="0" smtClean="0"/>
              <a:t> to mask </a:t>
            </a:r>
            <a:r>
              <a:rPr lang="en-US" b="1" dirty="0" smtClean="0"/>
              <a:t>memory access latency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D9B52-F5A4-934D-A046-280A37326968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014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Aggregation: CAMs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 smtClean="0"/>
              <a:t>Lock CAM</a:t>
            </a:r>
            <a:r>
              <a:rPr lang="en-US" i="1" dirty="0" smtClean="0"/>
              <a:t> </a:t>
            </a:r>
            <a:r>
              <a:rPr lang="en-US" dirty="0" smtClean="0"/>
              <a:t>maintains </a:t>
            </a:r>
            <a:r>
              <a:rPr lang="en-US" b="1" i="1" dirty="0" smtClean="0"/>
              <a:t>locks</a:t>
            </a:r>
            <a:r>
              <a:rPr lang="en-US" dirty="0" smtClean="0"/>
              <a:t> for hash table buckets which are searched, thus ensuring </a:t>
            </a:r>
            <a:r>
              <a:rPr lang="en-US" b="1" dirty="0" smtClean="0"/>
              <a:t>serialization</a:t>
            </a:r>
          </a:p>
          <a:p>
            <a:r>
              <a:rPr lang="en-US" b="1" i="1" dirty="0"/>
              <a:t>Filter CAM pre-aggregates</a:t>
            </a:r>
            <a:r>
              <a:rPr lang="en-US" dirty="0"/>
              <a:t> tuples with </a:t>
            </a:r>
            <a:r>
              <a:rPr lang="en-US" b="1" dirty="0"/>
              <a:t>the same grouping keys</a:t>
            </a:r>
            <a:r>
              <a:rPr lang="en-US" dirty="0"/>
              <a:t> locally</a:t>
            </a:r>
            <a:r>
              <a:rPr lang="en-US" i="1" dirty="0"/>
              <a:t> </a:t>
            </a:r>
            <a:r>
              <a:rPr lang="en-US" dirty="0"/>
              <a:t>on </a:t>
            </a:r>
            <a:r>
              <a:rPr lang="en-US" dirty="0" smtClean="0"/>
              <a:t>FPGA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D9B52-F5A4-934D-A046-280A37326968}" type="slidenum">
              <a:rPr lang="en-US" altLang="en-US" smtClean="0"/>
              <a:pPr/>
              <a:t>30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9111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Aggregation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9322" y="1525046"/>
            <a:ext cx="8229600" cy="495274"/>
          </a:xfrm>
        </p:spPr>
        <p:txBody>
          <a:bodyPr/>
          <a:lstStyle/>
          <a:p>
            <a:r>
              <a:rPr lang="en-US" sz="2000" dirty="0"/>
              <a:t>Grouping keys </a:t>
            </a:r>
            <a:r>
              <a:rPr lang="en-US" sz="2000" dirty="0" smtClean="0"/>
              <a:t>sequence : </a:t>
            </a:r>
            <a:r>
              <a:rPr lang="en-US" sz="2000" dirty="0"/>
              <a:t>A C C A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2362200"/>
            <a:ext cx="13965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00"/>
                </a:solidFill>
                <a:latin typeface="+mn-lt"/>
              </a:rPr>
              <a:t>Filter CAM</a:t>
            </a:r>
            <a:endParaRPr lang="en-US" sz="2000" dirty="0">
              <a:solidFill>
                <a:srgbClr val="000000"/>
              </a:solidFill>
              <a:latin typeface="+mn-lt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8675908"/>
              </p:ext>
            </p:extLst>
          </p:nvPr>
        </p:nvGraphicFramePr>
        <p:xfrm>
          <a:off x="3630828" y="2804160"/>
          <a:ext cx="1550771" cy="1112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55077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HT Bucket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3722372" y="2362200"/>
            <a:ext cx="13676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00"/>
                </a:solidFill>
              </a:rPr>
              <a:t>Lock CAM</a:t>
            </a: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2321808" y="3045665"/>
            <a:ext cx="990600" cy="665717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h(A)=</a:t>
            </a:r>
            <a:r>
              <a:rPr lang="en-US" dirty="0" smtClean="0">
                <a:solidFill>
                  <a:srgbClr val="000000"/>
                </a:solidFill>
              </a:rPr>
              <a:t>𝛼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003387" y="3398401"/>
            <a:ext cx="318421" cy="1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3312408" y="3398401"/>
            <a:ext cx="318420" cy="1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2414768"/>
              </p:ext>
            </p:extLst>
          </p:nvPr>
        </p:nvGraphicFramePr>
        <p:xfrm>
          <a:off x="279168" y="2810917"/>
          <a:ext cx="1724219" cy="11074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24627"/>
                <a:gridCol w="899592"/>
              </a:tblGrid>
              <a:tr h="32512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Key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Count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7" name="Straight Arrow Connector 16"/>
          <p:cNvCxnSpPr>
            <a:endCxn id="62" idx="1"/>
          </p:cNvCxnSpPr>
          <p:nvPr/>
        </p:nvCxnSpPr>
        <p:spPr>
          <a:xfrm flipV="1">
            <a:off x="5181044" y="2729885"/>
            <a:ext cx="1199106" cy="648638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380150" y="1487088"/>
            <a:ext cx="23784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Outstanding </a:t>
            </a:r>
            <a:r>
              <a:rPr lang="en-US" sz="2000" smtClean="0"/>
              <a:t>memory requests</a:t>
            </a:r>
            <a:endParaRPr lang="en-US" sz="2000" dirty="0"/>
          </a:p>
        </p:txBody>
      </p:sp>
      <p:sp>
        <p:nvSpPr>
          <p:cNvPr id="56" name="Freeform 55"/>
          <p:cNvSpPr/>
          <p:nvPr/>
        </p:nvSpPr>
        <p:spPr>
          <a:xfrm>
            <a:off x="1155468" y="1919806"/>
            <a:ext cx="2806932" cy="534792"/>
          </a:xfrm>
          <a:custGeom>
            <a:avLst/>
            <a:gdLst>
              <a:gd name="connsiteX0" fmla="*/ 2743200 w 2748540"/>
              <a:gd name="connsiteY0" fmla="*/ 0 h 536713"/>
              <a:gd name="connsiteX1" fmla="*/ 2733261 w 2748540"/>
              <a:gd name="connsiteY1" fmla="*/ 149087 h 536713"/>
              <a:gd name="connsiteX2" fmla="*/ 2613991 w 2748540"/>
              <a:gd name="connsiteY2" fmla="*/ 149087 h 536713"/>
              <a:gd name="connsiteX3" fmla="*/ 467139 w 2748540"/>
              <a:gd name="connsiteY3" fmla="*/ 159026 h 536713"/>
              <a:gd name="connsiteX4" fmla="*/ 0 w 2748540"/>
              <a:gd name="connsiteY4" fmla="*/ 536713 h 536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48540" h="536713">
                <a:moveTo>
                  <a:pt x="2743200" y="0"/>
                </a:moveTo>
                <a:cubicBezTo>
                  <a:pt x="2748998" y="62119"/>
                  <a:pt x="2754796" y="124239"/>
                  <a:pt x="2733261" y="149087"/>
                </a:cubicBezTo>
                <a:cubicBezTo>
                  <a:pt x="2711726" y="173935"/>
                  <a:pt x="2613991" y="149087"/>
                  <a:pt x="2613991" y="149087"/>
                </a:cubicBezTo>
                <a:cubicBezTo>
                  <a:pt x="2236304" y="150744"/>
                  <a:pt x="902804" y="94422"/>
                  <a:pt x="467139" y="159026"/>
                </a:cubicBezTo>
                <a:cubicBezTo>
                  <a:pt x="31474" y="223630"/>
                  <a:pt x="31474" y="518491"/>
                  <a:pt x="0" y="536713"/>
                </a:cubicBezTo>
              </a:path>
            </a:pathLst>
          </a:custGeom>
          <a:noFill/>
          <a:ln w="28575">
            <a:solidFill>
              <a:schemeClr val="bg2">
                <a:lumMod val="75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7" name="Group 56"/>
          <p:cNvGrpSpPr/>
          <p:nvPr/>
        </p:nvGrpSpPr>
        <p:grpSpPr>
          <a:xfrm>
            <a:off x="5059849" y="1752600"/>
            <a:ext cx="2118530" cy="4724400"/>
            <a:chOff x="5059849" y="1752600"/>
            <a:chExt cx="2118530" cy="4724400"/>
          </a:xfrm>
        </p:grpSpPr>
        <p:cxnSp>
          <p:nvCxnSpPr>
            <p:cNvPr id="58" name="Straight Connector 57"/>
            <p:cNvCxnSpPr/>
            <p:nvPr/>
          </p:nvCxnSpPr>
          <p:spPr>
            <a:xfrm>
              <a:off x="6019800" y="1752600"/>
              <a:ext cx="0" cy="4724400"/>
            </a:xfrm>
            <a:prstGeom prst="line">
              <a:avLst/>
            </a:prstGeom>
            <a:ln w="222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/>
            <p:cNvSpPr txBox="1"/>
            <p:nvPr/>
          </p:nvSpPr>
          <p:spPr>
            <a:xfrm>
              <a:off x="5059849" y="6019800"/>
              <a:ext cx="8130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FPGA</a:t>
              </a:r>
              <a:endParaRPr lang="en-US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6160152" y="6019800"/>
              <a:ext cx="10182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Memory</a:t>
              </a:r>
              <a:endParaRPr lang="en-US"/>
            </a:p>
          </p:txBody>
        </p:sp>
      </p:grpSp>
      <p:graphicFrame>
        <p:nvGraphicFramePr>
          <p:cNvPr id="62" name="Table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98610"/>
              </p:ext>
            </p:extLst>
          </p:nvPr>
        </p:nvGraphicFramePr>
        <p:xfrm>
          <a:off x="6380150" y="2173522"/>
          <a:ext cx="2423038" cy="111272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423038"/>
              </a:tblGrid>
              <a:tr h="38120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Operation</a:t>
                      </a:r>
                      <a:endParaRPr lang="en-US" dirty="0"/>
                    </a:p>
                  </a:txBody>
                  <a:tcPr/>
                </a:tc>
              </a:tr>
              <a:tr h="23016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23016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4" name="Table 63"/>
          <p:cNvGraphicFramePr>
            <a:graphicFrameLocks noGrp="1"/>
          </p:cNvGraphicFramePr>
          <p:nvPr>
            <p:extLst/>
          </p:nvPr>
        </p:nvGraphicFramePr>
        <p:xfrm>
          <a:off x="6680072" y="4569182"/>
          <a:ext cx="2106360" cy="11074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37781"/>
                <a:gridCol w="968579"/>
              </a:tblGrid>
              <a:tr h="32512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Key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Count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5" name="TextBox 64"/>
          <p:cNvSpPr txBox="1"/>
          <p:nvPr/>
        </p:nvSpPr>
        <p:spPr>
          <a:xfrm>
            <a:off x="7049411" y="4145073"/>
            <a:ext cx="14646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00"/>
                </a:solidFill>
              </a:rPr>
              <a:t>Hash Table</a:t>
            </a: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D9B52-F5A4-934D-A046-280A37326968}" type="slidenum">
              <a:rPr lang="en-US" altLang="en-US" smtClean="0"/>
              <a:pPr/>
              <a:t>31</a:t>
            </a:fld>
            <a:endParaRPr lang="en-US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534887" y="3193857"/>
            <a:ext cx="477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445493" y="3175754"/>
            <a:ext cx="406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4286278" y="3175754"/>
            <a:ext cx="515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𝛼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7031194" y="2549820"/>
            <a:ext cx="1120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Search 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8446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56" grpId="0" animBg="1"/>
      <p:bldP spid="23" grpId="0"/>
      <p:bldP spid="24" grpId="0"/>
      <p:bldP spid="25" grpId="0"/>
      <p:bldP spid="2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Aggregation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9322" y="1525046"/>
            <a:ext cx="8229600" cy="495274"/>
          </a:xfrm>
        </p:spPr>
        <p:txBody>
          <a:bodyPr/>
          <a:lstStyle/>
          <a:p>
            <a:r>
              <a:rPr lang="en-US" sz="2000" dirty="0"/>
              <a:t>Grouping keys sequence : </a:t>
            </a:r>
            <a:r>
              <a:rPr lang="en-US" sz="2000" dirty="0" smtClean="0"/>
              <a:t>A C C A  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2362200"/>
            <a:ext cx="13965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00"/>
                </a:solidFill>
                <a:latin typeface="+mn-lt"/>
              </a:rPr>
              <a:t>Filter CAM</a:t>
            </a:r>
            <a:endParaRPr lang="en-US" sz="2000" dirty="0">
              <a:solidFill>
                <a:srgbClr val="000000"/>
              </a:solidFill>
              <a:latin typeface="+mn-lt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3620364" y="2804160"/>
          <a:ext cx="1561236" cy="1112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56123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HT Bucket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𝛼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3717141" y="2369260"/>
            <a:ext cx="13676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00"/>
                </a:solidFill>
              </a:rPr>
              <a:t>Lock CAM</a:t>
            </a: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2292700" y="3408261"/>
            <a:ext cx="1066732" cy="665717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h(C)=𝛼</a:t>
            </a:r>
          </a:p>
        </p:txBody>
      </p:sp>
      <p:cxnSp>
        <p:nvCxnSpPr>
          <p:cNvPr id="15" name="Straight Arrow Connector 14"/>
          <p:cNvCxnSpPr>
            <a:endCxn id="13" idx="1"/>
          </p:cNvCxnSpPr>
          <p:nvPr/>
        </p:nvCxnSpPr>
        <p:spPr>
          <a:xfrm>
            <a:off x="2022011" y="3738398"/>
            <a:ext cx="270689" cy="2722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6108247"/>
              </p:ext>
            </p:extLst>
          </p:nvPr>
        </p:nvGraphicFramePr>
        <p:xfrm>
          <a:off x="279168" y="2810917"/>
          <a:ext cx="1752600" cy="11074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38200"/>
                <a:gridCol w="914400"/>
              </a:tblGrid>
              <a:tr h="32512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Key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Count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173542" y="2264365"/>
            <a:ext cx="13362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Bucket </a:t>
            </a:r>
            <a:r>
              <a:rPr lang="en-US" dirty="0" smtClean="0">
                <a:solidFill>
                  <a:srgbClr val="000000"/>
                </a:solidFill>
              </a:rPr>
              <a:t>𝛼 locked by </a:t>
            </a:r>
            <a:r>
              <a:rPr lang="en-US" smtClean="0">
                <a:solidFill>
                  <a:srgbClr val="000000"/>
                </a:solidFill>
              </a:rPr>
              <a:t>another thread</a:t>
            </a:r>
            <a:endParaRPr lang="en-US" dirty="0"/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/>
          </p:nvPr>
        </p:nvGraphicFramePr>
        <p:xfrm>
          <a:off x="179998" y="5667254"/>
          <a:ext cx="1981200" cy="7401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90600"/>
                <a:gridCol w="990600"/>
              </a:tblGrid>
              <a:tr h="36752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Key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Bucket</a:t>
                      </a:r>
                    </a:p>
                  </a:txBody>
                  <a:tcPr/>
                </a:tc>
              </a:tr>
              <a:tr h="37263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𝛼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279168" y="5250579"/>
            <a:ext cx="17828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00"/>
                </a:solidFill>
              </a:rPr>
              <a:t>Recycled jobs</a:t>
            </a: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20" name="Freeform 19"/>
          <p:cNvSpPr/>
          <p:nvPr/>
        </p:nvSpPr>
        <p:spPr>
          <a:xfrm flipH="1">
            <a:off x="2161198" y="4095373"/>
            <a:ext cx="658203" cy="2153027"/>
          </a:xfrm>
          <a:custGeom>
            <a:avLst/>
            <a:gdLst>
              <a:gd name="connsiteX0" fmla="*/ 0 w 1862254"/>
              <a:gd name="connsiteY0" fmla="*/ 0 h 1787038"/>
              <a:gd name="connsiteX1" fmla="*/ 669073 w 1862254"/>
              <a:gd name="connsiteY1" fmla="*/ 1438507 h 1787038"/>
              <a:gd name="connsiteX2" fmla="*/ 1862254 w 1862254"/>
              <a:gd name="connsiteY2" fmla="*/ 1750741 h 1787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62254" h="1787038">
                <a:moveTo>
                  <a:pt x="0" y="0"/>
                </a:moveTo>
                <a:cubicBezTo>
                  <a:pt x="179348" y="573358"/>
                  <a:pt x="358697" y="1146717"/>
                  <a:pt x="669073" y="1438507"/>
                </a:cubicBezTo>
                <a:cubicBezTo>
                  <a:pt x="979449" y="1730297"/>
                  <a:pt x="1721005" y="1854819"/>
                  <a:pt x="1862254" y="1750741"/>
                </a:cubicBezTo>
              </a:path>
            </a:pathLst>
          </a:custGeom>
          <a:noFill/>
          <a:ln w="28575">
            <a:solidFill>
              <a:schemeClr val="bg2">
                <a:lumMod val="75000"/>
              </a:schemeClr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/>
          <p:cNvSpPr/>
          <p:nvPr/>
        </p:nvSpPr>
        <p:spPr>
          <a:xfrm>
            <a:off x="1155468" y="1885243"/>
            <a:ext cx="3035532" cy="549477"/>
          </a:xfrm>
          <a:custGeom>
            <a:avLst/>
            <a:gdLst>
              <a:gd name="connsiteX0" fmla="*/ 2743200 w 2748540"/>
              <a:gd name="connsiteY0" fmla="*/ 0 h 536713"/>
              <a:gd name="connsiteX1" fmla="*/ 2733261 w 2748540"/>
              <a:gd name="connsiteY1" fmla="*/ 149087 h 536713"/>
              <a:gd name="connsiteX2" fmla="*/ 2613991 w 2748540"/>
              <a:gd name="connsiteY2" fmla="*/ 149087 h 536713"/>
              <a:gd name="connsiteX3" fmla="*/ 467139 w 2748540"/>
              <a:gd name="connsiteY3" fmla="*/ 159026 h 536713"/>
              <a:gd name="connsiteX4" fmla="*/ 0 w 2748540"/>
              <a:gd name="connsiteY4" fmla="*/ 536713 h 536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48540" h="536713">
                <a:moveTo>
                  <a:pt x="2743200" y="0"/>
                </a:moveTo>
                <a:cubicBezTo>
                  <a:pt x="2748998" y="62119"/>
                  <a:pt x="2754796" y="124239"/>
                  <a:pt x="2733261" y="149087"/>
                </a:cubicBezTo>
                <a:cubicBezTo>
                  <a:pt x="2711726" y="173935"/>
                  <a:pt x="2613991" y="149087"/>
                  <a:pt x="2613991" y="149087"/>
                </a:cubicBezTo>
                <a:cubicBezTo>
                  <a:pt x="2236304" y="150744"/>
                  <a:pt x="902804" y="94422"/>
                  <a:pt x="467139" y="159026"/>
                </a:cubicBezTo>
                <a:cubicBezTo>
                  <a:pt x="31474" y="223630"/>
                  <a:pt x="31474" y="518491"/>
                  <a:pt x="0" y="536713"/>
                </a:cubicBezTo>
              </a:path>
            </a:pathLst>
          </a:custGeom>
          <a:noFill/>
          <a:ln w="28575">
            <a:solidFill>
              <a:schemeClr val="bg2">
                <a:lumMod val="75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/>
          <p:cNvGrpSpPr/>
          <p:nvPr/>
        </p:nvGrpSpPr>
        <p:grpSpPr>
          <a:xfrm>
            <a:off x="5059849" y="1752600"/>
            <a:ext cx="2118530" cy="4724400"/>
            <a:chOff x="5059849" y="1752600"/>
            <a:chExt cx="2118530" cy="4724400"/>
          </a:xfrm>
        </p:grpSpPr>
        <p:cxnSp>
          <p:nvCxnSpPr>
            <p:cNvPr id="34" name="Straight Connector 33"/>
            <p:cNvCxnSpPr/>
            <p:nvPr/>
          </p:nvCxnSpPr>
          <p:spPr>
            <a:xfrm>
              <a:off x="6019800" y="1752600"/>
              <a:ext cx="0" cy="4724400"/>
            </a:xfrm>
            <a:prstGeom prst="line">
              <a:avLst/>
            </a:prstGeom>
            <a:ln w="222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5059849" y="6019800"/>
              <a:ext cx="8130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FPGA</a:t>
              </a:r>
              <a:endParaRPr 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160152" y="6019800"/>
              <a:ext cx="10182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Memory</a:t>
              </a:r>
              <a:endParaRPr lang="en-US"/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6380150" y="1487088"/>
            <a:ext cx="23784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Outstanding </a:t>
            </a:r>
            <a:r>
              <a:rPr lang="en-US" sz="2000" smtClean="0"/>
              <a:t>memory requests</a:t>
            </a:r>
            <a:endParaRPr lang="en-US" sz="2000" dirty="0"/>
          </a:p>
        </p:txBody>
      </p:sp>
      <p:graphicFrame>
        <p:nvGraphicFramePr>
          <p:cNvPr id="41" name="Table 40"/>
          <p:cNvGraphicFramePr>
            <a:graphicFrameLocks noGrp="1"/>
          </p:cNvGraphicFramePr>
          <p:nvPr>
            <p:extLst/>
          </p:nvPr>
        </p:nvGraphicFramePr>
        <p:xfrm>
          <a:off x="6680072" y="4569182"/>
          <a:ext cx="2106360" cy="11074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37781"/>
                <a:gridCol w="968579"/>
              </a:tblGrid>
              <a:tr h="32512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Key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Count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2" name="TextBox 41"/>
          <p:cNvSpPr txBox="1"/>
          <p:nvPr/>
        </p:nvSpPr>
        <p:spPr>
          <a:xfrm>
            <a:off x="7049411" y="4145073"/>
            <a:ext cx="14646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00"/>
                </a:solidFill>
              </a:rPr>
              <a:t>Hash Table</a:t>
            </a:r>
            <a:endParaRPr lang="en-US" sz="2000" dirty="0">
              <a:solidFill>
                <a:srgbClr val="000000"/>
              </a:solidFill>
            </a:endParaRPr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/>
          </p:nvPr>
        </p:nvGraphicFramePr>
        <p:xfrm>
          <a:off x="6380150" y="2173522"/>
          <a:ext cx="2423038" cy="111272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423038"/>
              </a:tblGrid>
              <a:tr h="38120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Operation</a:t>
                      </a:r>
                      <a:endParaRPr lang="en-US" dirty="0"/>
                    </a:p>
                  </a:txBody>
                  <a:tcPr/>
                </a:tc>
              </a:tr>
              <a:tr h="23016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Search A</a:t>
                      </a:r>
                      <a:endParaRPr lang="en-US" dirty="0"/>
                    </a:p>
                  </a:txBody>
                  <a:tcPr/>
                </a:tc>
              </a:tr>
              <a:tr h="23016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D9B52-F5A4-934D-A046-280A37326968}" type="slidenum">
              <a:rPr lang="en-US" altLang="en-US" smtClean="0"/>
              <a:pPr/>
              <a:t>32</a:t>
            </a:fld>
            <a:endParaRPr lang="en-US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526037" y="3547882"/>
            <a:ext cx="477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436643" y="3529779"/>
            <a:ext cx="406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192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5" grpId="0"/>
      <p:bldP spid="19" grpId="0"/>
      <p:bldP spid="20" grpId="0" animBg="1"/>
      <p:bldP spid="25" grpId="1"/>
      <p:bldP spid="26" grpId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Aggregation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9322" y="1525046"/>
            <a:ext cx="8229600" cy="495274"/>
          </a:xfrm>
        </p:spPr>
        <p:txBody>
          <a:bodyPr/>
          <a:lstStyle/>
          <a:p>
            <a:r>
              <a:rPr lang="en-US" sz="2000" dirty="0"/>
              <a:t>Grouping keys sequence : A C </a:t>
            </a:r>
            <a:r>
              <a:rPr lang="en-US" sz="2000" dirty="0" smtClean="0"/>
              <a:t>C </a:t>
            </a:r>
            <a:r>
              <a:rPr lang="en-US" sz="2000" dirty="0"/>
              <a:t>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2362200"/>
            <a:ext cx="13965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00"/>
                </a:solidFill>
                <a:latin typeface="+mn-lt"/>
              </a:rPr>
              <a:t>Filter CAM</a:t>
            </a:r>
            <a:endParaRPr lang="en-US" sz="2000" dirty="0">
              <a:solidFill>
                <a:srgbClr val="000000"/>
              </a:solidFill>
              <a:latin typeface="+mn-lt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3652412" y="2804160"/>
          <a:ext cx="1529188" cy="1112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52918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HT Bucket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𝛼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/>
          </p:nvPr>
        </p:nvGraphicFramePr>
        <p:xfrm>
          <a:off x="279168" y="2810917"/>
          <a:ext cx="1752600" cy="11074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38200"/>
                <a:gridCol w="914400"/>
              </a:tblGrid>
              <a:tr h="32512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Key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Count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6211084" y="3416853"/>
            <a:ext cx="26075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Key A was not found</a:t>
            </a:r>
            <a:endParaRPr lang="en-US" sz="2000" dirty="0" smtClean="0">
              <a:solidFill>
                <a:srgbClr val="000000"/>
              </a:solidFill>
            </a:endParaRPr>
          </a:p>
          <a:p>
            <a:pPr algn="ctr"/>
            <a:r>
              <a:rPr lang="en-US" sz="2000" dirty="0" smtClean="0">
                <a:solidFill>
                  <a:srgbClr val="000000"/>
                </a:solidFill>
              </a:rPr>
              <a:t>Insert new entry for A</a:t>
            </a:r>
            <a:endParaRPr lang="en-US" sz="2000" dirty="0"/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/>
          </p:nvPr>
        </p:nvGraphicFramePr>
        <p:xfrm>
          <a:off x="185126" y="5598275"/>
          <a:ext cx="1981200" cy="7401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90600"/>
                <a:gridCol w="990600"/>
              </a:tblGrid>
              <a:tr h="36752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Key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Bucket</a:t>
                      </a:r>
                    </a:p>
                  </a:txBody>
                  <a:tcPr/>
                </a:tc>
              </a:tr>
              <a:tr h="37263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𝛼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284296" y="5181600"/>
            <a:ext cx="17828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00"/>
                </a:solidFill>
              </a:rPr>
              <a:t>Recycled jobs</a:t>
            </a:r>
            <a:endParaRPr lang="en-US" sz="2000" dirty="0">
              <a:solidFill>
                <a:srgbClr val="000000"/>
              </a:solidFill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5059849" y="1752600"/>
            <a:ext cx="2118530" cy="4724400"/>
            <a:chOff x="5059849" y="1752600"/>
            <a:chExt cx="2118530" cy="4724400"/>
          </a:xfrm>
        </p:grpSpPr>
        <p:cxnSp>
          <p:nvCxnSpPr>
            <p:cNvPr id="31" name="Straight Connector 30"/>
            <p:cNvCxnSpPr/>
            <p:nvPr/>
          </p:nvCxnSpPr>
          <p:spPr>
            <a:xfrm>
              <a:off x="6019800" y="1752600"/>
              <a:ext cx="0" cy="4724400"/>
            </a:xfrm>
            <a:prstGeom prst="line">
              <a:avLst/>
            </a:prstGeom>
            <a:ln w="222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5059849" y="6019800"/>
              <a:ext cx="8130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FPGA</a:t>
              </a:r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160152" y="6019800"/>
              <a:ext cx="10182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Memory</a:t>
              </a:r>
              <a:endParaRPr lang="en-US"/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3717141" y="2369260"/>
            <a:ext cx="13676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00"/>
                </a:solidFill>
              </a:rPr>
              <a:t>Lock CAM</a:t>
            </a:r>
            <a:endParaRPr lang="en-US" sz="2000" dirty="0">
              <a:solidFill>
                <a:srgbClr val="000000"/>
              </a:solidFill>
            </a:endParaRPr>
          </a:p>
        </p:txBody>
      </p:sp>
      <p:graphicFrame>
        <p:nvGraphicFramePr>
          <p:cNvPr id="39" name="Table 38"/>
          <p:cNvGraphicFramePr>
            <a:graphicFrameLocks noGrp="1"/>
          </p:cNvGraphicFramePr>
          <p:nvPr>
            <p:extLst/>
          </p:nvPr>
        </p:nvGraphicFramePr>
        <p:xfrm>
          <a:off x="6680072" y="4569182"/>
          <a:ext cx="2106360" cy="11074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37781"/>
                <a:gridCol w="968579"/>
              </a:tblGrid>
              <a:tr h="32512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Key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Count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0" name="TextBox 39"/>
          <p:cNvSpPr txBox="1"/>
          <p:nvPr/>
        </p:nvSpPr>
        <p:spPr>
          <a:xfrm>
            <a:off x="7049411" y="4145073"/>
            <a:ext cx="14646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00"/>
                </a:solidFill>
              </a:rPr>
              <a:t>Hash Table</a:t>
            </a: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6155674" y="3124200"/>
            <a:ext cx="384047" cy="1623730"/>
          </a:xfrm>
          <a:custGeom>
            <a:avLst/>
            <a:gdLst>
              <a:gd name="connsiteX0" fmla="*/ 404152 w 404152"/>
              <a:gd name="connsiteY0" fmla="*/ 1918252 h 1918252"/>
              <a:gd name="connsiteX1" fmla="*/ 6587 w 404152"/>
              <a:gd name="connsiteY1" fmla="*/ 844826 h 1918252"/>
              <a:gd name="connsiteX2" fmla="*/ 145735 w 404152"/>
              <a:gd name="connsiteY2" fmla="*/ 0 h 1918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4152" h="1918252">
                <a:moveTo>
                  <a:pt x="404152" y="1918252"/>
                </a:moveTo>
                <a:cubicBezTo>
                  <a:pt x="226904" y="1541393"/>
                  <a:pt x="49657" y="1164535"/>
                  <a:pt x="6587" y="844826"/>
                </a:cubicBezTo>
                <a:cubicBezTo>
                  <a:pt x="-36483" y="525117"/>
                  <a:pt x="145735" y="0"/>
                  <a:pt x="145735" y="0"/>
                </a:cubicBezTo>
              </a:path>
            </a:pathLst>
          </a:custGeom>
          <a:noFill/>
          <a:ln w="28575">
            <a:solidFill>
              <a:schemeClr val="bg2">
                <a:lumMod val="75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6380150" y="1487088"/>
            <a:ext cx="23784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Outstanding </a:t>
            </a:r>
            <a:r>
              <a:rPr lang="en-US" sz="2000" smtClean="0"/>
              <a:t>memory requests</a:t>
            </a:r>
            <a:endParaRPr lang="en-US" sz="2000" dirty="0"/>
          </a:p>
        </p:txBody>
      </p:sp>
      <p:graphicFrame>
        <p:nvGraphicFramePr>
          <p:cNvPr id="65" name="Table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1502106"/>
              </p:ext>
            </p:extLst>
          </p:nvPr>
        </p:nvGraphicFramePr>
        <p:xfrm>
          <a:off x="6380150" y="2173522"/>
          <a:ext cx="2423038" cy="116403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423038"/>
              </a:tblGrid>
              <a:tr h="38120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Operation</a:t>
                      </a:r>
                      <a:endParaRPr lang="en-US" dirty="0"/>
                    </a:p>
                  </a:txBody>
                  <a:tcPr/>
                </a:tc>
              </a:tr>
              <a:tr h="4170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Search A</a:t>
                      </a:r>
                      <a:endParaRPr lang="en-US" dirty="0" smtClean="0"/>
                    </a:p>
                  </a:txBody>
                  <a:tcPr/>
                </a:tc>
              </a:tr>
              <a:tr h="23016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6" name="Freeform 65"/>
          <p:cNvSpPr/>
          <p:nvPr/>
        </p:nvSpPr>
        <p:spPr>
          <a:xfrm>
            <a:off x="2097157" y="2125578"/>
            <a:ext cx="4263886" cy="1213970"/>
          </a:xfrm>
          <a:custGeom>
            <a:avLst/>
            <a:gdLst>
              <a:gd name="connsiteX0" fmla="*/ 0 w 4263886"/>
              <a:gd name="connsiteY0" fmla="*/ 1213970 h 1213970"/>
              <a:gd name="connsiteX1" fmla="*/ 2315817 w 4263886"/>
              <a:gd name="connsiteY1" fmla="*/ 11335 h 1213970"/>
              <a:gd name="connsiteX2" fmla="*/ 4263886 w 4263886"/>
              <a:gd name="connsiteY2" fmla="*/ 577865 h 1213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63886" h="1213970">
                <a:moveTo>
                  <a:pt x="0" y="1213970"/>
                </a:moveTo>
                <a:cubicBezTo>
                  <a:pt x="802584" y="665661"/>
                  <a:pt x="1605169" y="117353"/>
                  <a:pt x="2315817" y="11335"/>
                </a:cubicBezTo>
                <a:cubicBezTo>
                  <a:pt x="3026465" y="-94683"/>
                  <a:pt x="4263886" y="577865"/>
                  <a:pt x="4263886" y="577865"/>
                </a:cubicBezTo>
              </a:path>
            </a:pathLst>
          </a:custGeom>
          <a:noFill/>
          <a:ln w="28575">
            <a:solidFill>
              <a:schemeClr val="bg2">
                <a:lumMod val="75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D9B52-F5A4-934D-A046-280A37326968}" type="slidenum">
              <a:rPr lang="en-US" altLang="en-US" smtClean="0"/>
              <a:pPr/>
              <a:t>33</a:t>
            </a:fld>
            <a:endParaRPr lang="en-US" alt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6700239" y="2761426"/>
            <a:ext cx="1782860" cy="0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3886200" y="3350260"/>
            <a:ext cx="1173649" cy="0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457200" y="3362960"/>
            <a:ext cx="1396536" cy="0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901111" y="2938850"/>
            <a:ext cx="1326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Insert {A:1}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344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  <p:bldP spid="38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Aggregation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9322" y="1525046"/>
            <a:ext cx="8229600" cy="495274"/>
          </a:xfrm>
        </p:spPr>
        <p:txBody>
          <a:bodyPr/>
          <a:lstStyle/>
          <a:p>
            <a:r>
              <a:rPr lang="en-US" sz="2000" dirty="0"/>
              <a:t>Grouping keys sequence : A C </a:t>
            </a:r>
            <a:r>
              <a:rPr lang="en-US" sz="2000" dirty="0" smtClean="0"/>
              <a:t>C A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2362200"/>
            <a:ext cx="13965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00"/>
                </a:solidFill>
                <a:latin typeface="+mn-lt"/>
              </a:rPr>
              <a:t>Filter CAM</a:t>
            </a:r>
            <a:endParaRPr lang="en-US" sz="2000" dirty="0">
              <a:solidFill>
                <a:srgbClr val="000000"/>
              </a:solidFill>
              <a:latin typeface="+mn-lt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3659208" y="2794000"/>
          <a:ext cx="1522392" cy="1112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52239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HT Bucket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/>
          </p:nvPr>
        </p:nvGraphicFramePr>
        <p:xfrm>
          <a:off x="279168" y="2810917"/>
          <a:ext cx="1752600" cy="11074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38200"/>
                <a:gridCol w="914400"/>
              </a:tblGrid>
              <a:tr h="32512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Key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Count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7" name="Straight Arrow Connector 26"/>
          <p:cNvCxnSpPr/>
          <p:nvPr/>
        </p:nvCxnSpPr>
        <p:spPr>
          <a:xfrm flipV="1">
            <a:off x="5181600" y="3160505"/>
            <a:ext cx="1198550" cy="169106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3" name="Table 22"/>
          <p:cNvGraphicFramePr>
            <a:graphicFrameLocks noGrp="1"/>
          </p:cNvGraphicFramePr>
          <p:nvPr>
            <p:extLst/>
          </p:nvPr>
        </p:nvGraphicFramePr>
        <p:xfrm>
          <a:off x="179998" y="5624197"/>
          <a:ext cx="1981200" cy="7401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90600"/>
                <a:gridCol w="990600"/>
              </a:tblGrid>
              <a:tr h="36752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Key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Bucket</a:t>
                      </a:r>
                    </a:p>
                  </a:txBody>
                  <a:tcPr/>
                </a:tc>
              </a:tr>
              <a:tr h="37263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𝛼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279168" y="5207522"/>
            <a:ext cx="17828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00"/>
                </a:solidFill>
              </a:rPr>
              <a:t>Recycled jobs</a:t>
            </a: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15" name="Freeform 14"/>
          <p:cNvSpPr/>
          <p:nvPr/>
        </p:nvSpPr>
        <p:spPr>
          <a:xfrm>
            <a:off x="2226365" y="3329609"/>
            <a:ext cx="1391478" cy="2852530"/>
          </a:xfrm>
          <a:custGeom>
            <a:avLst/>
            <a:gdLst>
              <a:gd name="connsiteX0" fmla="*/ 0 w 1391478"/>
              <a:gd name="connsiteY0" fmla="*/ 2852530 h 2852530"/>
              <a:gd name="connsiteX1" fmla="*/ 596348 w 1391478"/>
              <a:gd name="connsiteY1" fmla="*/ 2375452 h 2852530"/>
              <a:gd name="connsiteX2" fmla="*/ 665922 w 1391478"/>
              <a:gd name="connsiteY2" fmla="*/ 487017 h 2852530"/>
              <a:gd name="connsiteX3" fmla="*/ 1391478 w 1391478"/>
              <a:gd name="connsiteY3" fmla="*/ 0 h 2852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91478" h="2852530">
                <a:moveTo>
                  <a:pt x="0" y="2852530"/>
                </a:moveTo>
                <a:cubicBezTo>
                  <a:pt x="242680" y="2811117"/>
                  <a:pt x="485361" y="2769704"/>
                  <a:pt x="596348" y="2375452"/>
                </a:cubicBezTo>
                <a:cubicBezTo>
                  <a:pt x="707335" y="1981200"/>
                  <a:pt x="533400" y="882926"/>
                  <a:pt x="665922" y="487017"/>
                </a:cubicBezTo>
                <a:cubicBezTo>
                  <a:pt x="798444" y="91108"/>
                  <a:pt x="1391478" y="0"/>
                  <a:pt x="1391478" y="0"/>
                </a:cubicBezTo>
              </a:path>
            </a:pathLst>
          </a:custGeom>
          <a:noFill/>
          <a:ln w="28575">
            <a:solidFill>
              <a:schemeClr val="bg2">
                <a:lumMod val="75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3717141" y="2369260"/>
            <a:ext cx="13676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00"/>
                </a:solidFill>
              </a:rPr>
              <a:t>Lock CAM</a:t>
            </a:r>
            <a:endParaRPr lang="en-US" sz="2000" dirty="0">
              <a:solidFill>
                <a:srgbClr val="000000"/>
              </a:solidFill>
            </a:endParaRPr>
          </a:p>
        </p:txBody>
      </p:sp>
      <p:graphicFrame>
        <p:nvGraphicFramePr>
          <p:cNvPr id="41" name="Table 40"/>
          <p:cNvGraphicFramePr>
            <a:graphicFrameLocks noGrp="1"/>
          </p:cNvGraphicFramePr>
          <p:nvPr>
            <p:extLst/>
          </p:nvPr>
        </p:nvGraphicFramePr>
        <p:xfrm>
          <a:off x="6680072" y="4569182"/>
          <a:ext cx="2106360" cy="11074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37781"/>
                <a:gridCol w="968579"/>
              </a:tblGrid>
              <a:tr h="32512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Key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Count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2" name="TextBox 41"/>
          <p:cNvSpPr txBox="1"/>
          <p:nvPr/>
        </p:nvSpPr>
        <p:spPr>
          <a:xfrm>
            <a:off x="7049411" y="4145073"/>
            <a:ext cx="14646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00"/>
                </a:solidFill>
              </a:rPr>
              <a:t>Hash Table</a:t>
            </a:r>
            <a:endParaRPr lang="en-US" sz="2000" dirty="0">
              <a:solidFill>
                <a:srgbClr val="000000"/>
              </a:solidFill>
            </a:endParaRPr>
          </a:p>
        </p:txBody>
      </p:sp>
      <p:grpSp>
        <p:nvGrpSpPr>
          <p:cNvPr id="53" name="Group 52"/>
          <p:cNvGrpSpPr/>
          <p:nvPr/>
        </p:nvGrpSpPr>
        <p:grpSpPr>
          <a:xfrm>
            <a:off x="5059849" y="1752600"/>
            <a:ext cx="2118530" cy="4724400"/>
            <a:chOff x="5059849" y="1752600"/>
            <a:chExt cx="2118530" cy="4724400"/>
          </a:xfrm>
        </p:grpSpPr>
        <p:cxnSp>
          <p:nvCxnSpPr>
            <p:cNvPr id="54" name="Straight Connector 53"/>
            <p:cNvCxnSpPr/>
            <p:nvPr/>
          </p:nvCxnSpPr>
          <p:spPr>
            <a:xfrm>
              <a:off x="6019800" y="1752600"/>
              <a:ext cx="0" cy="4724400"/>
            </a:xfrm>
            <a:prstGeom prst="line">
              <a:avLst/>
            </a:prstGeom>
            <a:ln w="222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5059849" y="6019800"/>
              <a:ext cx="8130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FPGA</a:t>
              </a:r>
              <a:endParaRPr lang="en-US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6160152" y="6019800"/>
              <a:ext cx="10182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Memory</a:t>
              </a:r>
              <a:endParaRPr lang="en-US"/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6380150" y="1487088"/>
            <a:ext cx="23784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Outstanding </a:t>
            </a:r>
            <a:r>
              <a:rPr lang="en-US" sz="2000" smtClean="0"/>
              <a:t>memory requests</a:t>
            </a:r>
            <a:endParaRPr lang="en-US" sz="2000" dirty="0"/>
          </a:p>
        </p:txBody>
      </p:sp>
      <p:graphicFrame>
        <p:nvGraphicFramePr>
          <p:cNvPr id="58" name="Table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3068428"/>
              </p:ext>
            </p:extLst>
          </p:nvPr>
        </p:nvGraphicFramePr>
        <p:xfrm>
          <a:off x="6380150" y="2173522"/>
          <a:ext cx="2423038" cy="116403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423038"/>
              </a:tblGrid>
              <a:tr h="38120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Operation</a:t>
                      </a:r>
                      <a:endParaRPr lang="en-US" dirty="0"/>
                    </a:p>
                  </a:txBody>
                  <a:tcPr/>
                </a:tc>
              </a:tr>
              <a:tr h="4170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Insert</a:t>
                      </a:r>
                      <a:r>
                        <a:rPr lang="en-US" baseline="0" dirty="0" smtClean="0"/>
                        <a:t> {A:1}</a:t>
                      </a:r>
                      <a:endParaRPr lang="en-US" dirty="0" smtClean="0"/>
                    </a:p>
                  </a:txBody>
                  <a:tcPr/>
                </a:tc>
              </a:tr>
              <a:tr h="23016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D9B52-F5A4-934D-A046-280A37326968}" type="slidenum">
              <a:rPr lang="en-US" altLang="en-US" smtClean="0"/>
              <a:pPr/>
              <a:t>34</a:t>
            </a:fld>
            <a:endParaRPr lang="en-US" altLang="en-US"/>
          </a:p>
        </p:txBody>
      </p:sp>
      <p:cxnSp>
        <p:nvCxnSpPr>
          <p:cNvPr id="24" name="Straight Connector 23"/>
          <p:cNvCxnSpPr/>
          <p:nvPr/>
        </p:nvCxnSpPr>
        <p:spPr>
          <a:xfrm>
            <a:off x="279168" y="6182139"/>
            <a:ext cx="1782860" cy="0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294940" y="3161517"/>
            <a:ext cx="248375" cy="381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𝛼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7018435" y="2930284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Search C</a:t>
            </a:r>
          </a:p>
        </p:txBody>
      </p:sp>
    </p:spTree>
    <p:extLst>
      <p:ext uri="{BB962C8B-B14F-4D97-AF65-F5344CB8AC3E}">
        <p14:creationId xmlns:p14="http://schemas.microsoft.com/office/powerpoint/2010/main" val="729109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5" grpId="0"/>
      <p:bldP spid="28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Aggregation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9322" y="1525046"/>
            <a:ext cx="8229600" cy="495274"/>
          </a:xfrm>
        </p:spPr>
        <p:txBody>
          <a:bodyPr/>
          <a:lstStyle/>
          <a:p>
            <a:r>
              <a:rPr lang="en-US" sz="2000" dirty="0"/>
              <a:t>Grouping keys sequence : A C </a:t>
            </a:r>
            <a:r>
              <a:rPr lang="en-US" sz="2000" dirty="0" smtClean="0"/>
              <a:t>C A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2362200"/>
            <a:ext cx="13965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00"/>
                </a:solidFill>
                <a:latin typeface="+mn-lt"/>
              </a:rPr>
              <a:t>Filter CAM</a:t>
            </a:r>
            <a:endParaRPr lang="en-US" sz="2000" dirty="0">
              <a:solidFill>
                <a:srgbClr val="000000"/>
              </a:solidFill>
              <a:latin typeface="+mn-lt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3657600" y="2804160"/>
          <a:ext cx="1524000" cy="1112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52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HT Bucket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𝛼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6170788"/>
              </p:ext>
            </p:extLst>
          </p:nvPr>
        </p:nvGraphicFramePr>
        <p:xfrm>
          <a:off x="279168" y="2810917"/>
          <a:ext cx="1752600" cy="11074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38200"/>
                <a:gridCol w="914400"/>
              </a:tblGrid>
              <a:tr h="32512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Key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Count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982075" y="1959165"/>
            <a:ext cx="16109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Key C locally aggregated</a:t>
            </a:r>
          </a:p>
          <a:p>
            <a:pPr algn="ctr"/>
            <a:r>
              <a:rPr lang="en-US" dirty="0" smtClean="0"/>
              <a:t>In Filter CAM </a:t>
            </a:r>
            <a:endParaRPr lang="en-US" dirty="0"/>
          </a:p>
        </p:txBody>
      </p:sp>
      <p:sp>
        <p:nvSpPr>
          <p:cNvPr id="15" name="Freeform 14"/>
          <p:cNvSpPr/>
          <p:nvPr/>
        </p:nvSpPr>
        <p:spPr>
          <a:xfrm>
            <a:off x="1155468" y="1881919"/>
            <a:ext cx="3264132" cy="552801"/>
          </a:xfrm>
          <a:custGeom>
            <a:avLst/>
            <a:gdLst>
              <a:gd name="connsiteX0" fmla="*/ 2743200 w 2748540"/>
              <a:gd name="connsiteY0" fmla="*/ 0 h 536713"/>
              <a:gd name="connsiteX1" fmla="*/ 2733261 w 2748540"/>
              <a:gd name="connsiteY1" fmla="*/ 149087 h 536713"/>
              <a:gd name="connsiteX2" fmla="*/ 2613991 w 2748540"/>
              <a:gd name="connsiteY2" fmla="*/ 149087 h 536713"/>
              <a:gd name="connsiteX3" fmla="*/ 467139 w 2748540"/>
              <a:gd name="connsiteY3" fmla="*/ 159026 h 536713"/>
              <a:gd name="connsiteX4" fmla="*/ 0 w 2748540"/>
              <a:gd name="connsiteY4" fmla="*/ 536713 h 536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48540" h="536713">
                <a:moveTo>
                  <a:pt x="2743200" y="0"/>
                </a:moveTo>
                <a:cubicBezTo>
                  <a:pt x="2748998" y="62119"/>
                  <a:pt x="2754796" y="124239"/>
                  <a:pt x="2733261" y="149087"/>
                </a:cubicBezTo>
                <a:cubicBezTo>
                  <a:pt x="2711726" y="173935"/>
                  <a:pt x="2613991" y="149087"/>
                  <a:pt x="2613991" y="149087"/>
                </a:cubicBezTo>
                <a:cubicBezTo>
                  <a:pt x="2236304" y="150744"/>
                  <a:pt x="902804" y="94422"/>
                  <a:pt x="467139" y="159026"/>
                </a:cubicBezTo>
                <a:cubicBezTo>
                  <a:pt x="31474" y="223630"/>
                  <a:pt x="31474" y="518491"/>
                  <a:pt x="0" y="536713"/>
                </a:cubicBezTo>
              </a:path>
            </a:pathLst>
          </a:custGeom>
          <a:noFill/>
          <a:ln w="28575">
            <a:solidFill>
              <a:schemeClr val="bg2">
                <a:lumMod val="75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5059849" y="1752600"/>
            <a:ext cx="2118530" cy="4724400"/>
            <a:chOff x="5059849" y="1752600"/>
            <a:chExt cx="2118530" cy="4724400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6019800" y="1752600"/>
              <a:ext cx="0" cy="4724400"/>
            </a:xfrm>
            <a:prstGeom prst="line">
              <a:avLst/>
            </a:prstGeom>
            <a:ln w="222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5059849" y="6019800"/>
              <a:ext cx="8130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FPGA</a:t>
              </a:r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160152" y="6019800"/>
              <a:ext cx="10182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Memory</a:t>
              </a:r>
              <a:endParaRPr lang="en-US"/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3717141" y="2369260"/>
            <a:ext cx="13676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00"/>
                </a:solidFill>
              </a:rPr>
              <a:t>Lock CAM</a:t>
            </a:r>
            <a:endParaRPr lang="en-US" sz="2000" dirty="0">
              <a:solidFill>
                <a:srgbClr val="000000"/>
              </a:solidFill>
            </a:endParaRPr>
          </a:p>
        </p:txBody>
      </p:sp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3003171"/>
              </p:ext>
            </p:extLst>
          </p:nvPr>
        </p:nvGraphicFramePr>
        <p:xfrm>
          <a:off x="6680072" y="4569182"/>
          <a:ext cx="2106360" cy="11074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37781"/>
                <a:gridCol w="968579"/>
              </a:tblGrid>
              <a:tr h="32512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Key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Count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1" name="TextBox 30"/>
          <p:cNvSpPr txBox="1"/>
          <p:nvPr/>
        </p:nvSpPr>
        <p:spPr>
          <a:xfrm>
            <a:off x="7049411" y="4145073"/>
            <a:ext cx="14646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00"/>
                </a:solidFill>
              </a:rPr>
              <a:t>Hash Table</a:t>
            </a: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380150" y="1487088"/>
            <a:ext cx="23784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Outstanding </a:t>
            </a:r>
            <a:r>
              <a:rPr lang="en-US" sz="2000" smtClean="0"/>
              <a:t>memory requests</a:t>
            </a:r>
            <a:endParaRPr lang="en-US" sz="2000" dirty="0"/>
          </a:p>
        </p:txBody>
      </p:sp>
      <p:graphicFrame>
        <p:nvGraphicFramePr>
          <p:cNvPr id="46" name="Table 45"/>
          <p:cNvGraphicFramePr>
            <a:graphicFrameLocks noGrp="1"/>
          </p:cNvGraphicFramePr>
          <p:nvPr>
            <p:extLst/>
          </p:nvPr>
        </p:nvGraphicFramePr>
        <p:xfrm>
          <a:off x="6380150" y="2173522"/>
          <a:ext cx="2423038" cy="111272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423038"/>
              </a:tblGrid>
              <a:tr h="38120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Operation</a:t>
                      </a:r>
                      <a:endParaRPr lang="en-US" dirty="0"/>
                    </a:p>
                  </a:txBody>
                  <a:tcPr/>
                </a:tc>
              </a:tr>
              <a:tr h="23016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Search C</a:t>
                      </a:r>
                      <a:endParaRPr lang="en-US" dirty="0"/>
                    </a:p>
                  </a:txBody>
                  <a:tcPr/>
                </a:tc>
              </a:tr>
              <a:tr h="23016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Insert {A : 1}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8" name="Freeform 27"/>
          <p:cNvSpPr/>
          <p:nvPr/>
        </p:nvSpPr>
        <p:spPr>
          <a:xfrm>
            <a:off x="6167190" y="3124200"/>
            <a:ext cx="512881" cy="1964635"/>
          </a:xfrm>
          <a:custGeom>
            <a:avLst/>
            <a:gdLst>
              <a:gd name="connsiteX0" fmla="*/ 144158 w 452271"/>
              <a:gd name="connsiteY0" fmla="*/ 0 h 1958009"/>
              <a:gd name="connsiteX1" fmla="*/ 14949 w 452271"/>
              <a:gd name="connsiteY1" fmla="*/ 1083365 h 1958009"/>
              <a:gd name="connsiteX2" fmla="*/ 452271 w 452271"/>
              <a:gd name="connsiteY2" fmla="*/ 1958009 h 1958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2271" h="1958009">
                <a:moveTo>
                  <a:pt x="144158" y="0"/>
                </a:moveTo>
                <a:cubicBezTo>
                  <a:pt x="53877" y="378515"/>
                  <a:pt x="-36403" y="757030"/>
                  <a:pt x="14949" y="1083365"/>
                </a:cubicBezTo>
                <a:cubicBezTo>
                  <a:pt x="66301" y="1409700"/>
                  <a:pt x="452271" y="1958009"/>
                  <a:pt x="452271" y="1958009"/>
                </a:cubicBezTo>
              </a:path>
            </a:pathLst>
          </a:custGeom>
          <a:noFill/>
          <a:ln w="28575">
            <a:solidFill>
              <a:schemeClr val="bg2">
                <a:lumMod val="75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D9B52-F5A4-934D-A046-280A37326968}" type="slidenum">
              <a:rPr lang="en-US" altLang="en-US" smtClean="0"/>
              <a:pPr/>
              <a:t>35</a:t>
            </a:fld>
            <a:endParaRPr lang="en-US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1435758" y="3191261"/>
            <a:ext cx="571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434159" y="3191261"/>
            <a:ext cx="406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7113769" y="4938236"/>
            <a:ext cx="477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A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8183880" y="4938236"/>
            <a:ext cx="406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6731247" y="3124200"/>
            <a:ext cx="1782860" cy="0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7962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8" grpId="0" animBg="1"/>
      <p:bldP spid="29" grpId="0"/>
      <p:bldP spid="32" grpId="0"/>
      <p:bldP spid="33" grpId="0"/>
      <p:bldP spid="34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Aggregation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9322" y="1525046"/>
            <a:ext cx="8229600" cy="495274"/>
          </a:xfrm>
        </p:spPr>
        <p:txBody>
          <a:bodyPr/>
          <a:lstStyle/>
          <a:p>
            <a:r>
              <a:rPr lang="en-US" sz="2000" dirty="0"/>
              <a:t>Grouping keys sequence : A C </a:t>
            </a:r>
            <a:r>
              <a:rPr lang="en-US" sz="2000" dirty="0" smtClean="0"/>
              <a:t>C A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2362200"/>
            <a:ext cx="13965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00"/>
                </a:solidFill>
                <a:latin typeface="+mn-lt"/>
              </a:rPr>
              <a:t>Filter CAM</a:t>
            </a:r>
            <a:endParaRPr lang="en-US" sz="2000" dirty="0">
              <a:solidFill>
                <a:srgbClr val="000000"/>
              </a:solidFill>
              <a:latin typeface="+mn-lt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3659208" y="2804160"/>
          <a:ext cx="1522392" cy="1112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52239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HT Bucket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𝛼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/>
          </p:nvPr>
        </p:nvGraphicFramePr>
        <p:xfrm>
          <a:off x="279168" y="2810917"/>
          <a:ext cx="1752600" cy="11074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38200"/>
                <a:gridCol w="914400"/>
              </a:tblGrid>
              <a:tr h="32512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Key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Count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23" name="Group 22"/>
          <p:cNvGrpSpPr/>
          <p:nvPr/>
        </p:nvGrpSpPr>
        <p:grpSpPr>
          <a:xfrm>
            <a:off x="5059849" y="1752600"/>
            <a:ext cx="2118530" cy="4724400"/>
            <a:chOff x="5059849" y="1752600"/>
            <a:chExt cx="2118530" cy="4724400"/>
          </a:xfrm>
        </p:grpSpPr>
        <p:cxnSp>
          <p:nvCxnSpPr>
            <p:cNvPr id="29" name="Straight Connector 28"/>
            <p:cNvCxnSpPr/>
            <p:nvPr/>
          </p:nvCxnSpPr>
          <p:spPr>
            <a:xfrm>
              <a:off x="6019800" y="1752600"/>
              <a:ext cx="0" cy="4724400"/>
            </a:xfrm>
            <a:prstGeom prst="line">
              <a:avLst/>
            </a:prstGeom>
            <a:ln w="222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5059849" y="6019800"/>
              <a:ext cx="8130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FPGA</a:t>
              </a:r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160152" y="6019800"/>
              <a:ext cx="10182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Memory</a:t>
              </a:r>
              <a:endParaRPr lang="en-US"/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3717141" y="2369260"/>
            <a:ext cx="13676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00"/>
                </a:solidFill>
              </a:rPr>
              <a:t>Lock CAM</a:t>
            </a: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401043" y="3403197"/>
            <a:ext cx="26075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Key </a:t>
            </a:r>
            <a:r>
              <a:rPr lang="ru-RU" sz="2000" dirty="0" smtClean="0"/>
              <a:t>С</a:t>
            </a:r>
            <a:r>
              <a:rPr lang="en-US" sz="2000" dirty="0" smtClean="0"/>
              <a:t> was not found</a:t>
            </a:r>
            <a:endParaRPr lang="en-US" sz="2000" dirty="0" smtClean="0">
              <a:solidFill>
                <a:srgbClr val="000000"/>
              </a:solidFill>
            </a:endParaRPr>
          </a:p>
          <a:p>
            <a:pPr algn="ctr"/>
            <a:r>
              <a:rPr lang="en-US" sz="2000" dirty="0" smtClean="0">
                <a:solidFill>
                  <a:srgbClr val="000000"/>
                </a:solidFill>
              </a:rPr>
              <a:t>Insert new entry for </a:t>
            </a:r>
            <a:r>
              <a:rPr lang="ru-RU" sz="2000" dirty="0" smtClean="0">
                <a:solidFill>
                  <a:srgbClr val="000000"/>
                </a:solidFill>
              </a:rPr>
              <a:t>С</a:t>
            </a:r>
            <a:endParaRPr lang="en-US" sz="2000" dirty="0"/>
          </a:p>
        </p:txBody>
      </p:sp>
      <p:graphicFrame>
        <p:nvGraphicFramePr>
          <p:cNvPr id="34" name="Table 33"/>
          <p:cNvGraphicFramePr>
            <a:graphicFrameLocks noGrp="1"/>
          </p:cNvGraphicFramePr>
          <p:nvPr>
            <p:extLst/>
          </p:nvPr>
        </p:nvGraphicFramePr>
        <p:xfrm>
          <a:off x="6680072" y="4569182"/>
          <a:ext cx="2106360" cy="11074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37781"/>
                <a:gridCol w="968579"/>
              </a:tblGrid>
              <a:tr h="32512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Key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Count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7049411" y="4145073"/>
            <a:ext cx="14646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00"/>
                </a:solidFill>
              </a:rPr>
              <a:t>Hash Table</a:t>
            </a: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401043" y="1323668"/>
            <a:ext cx="23784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Outstanding </a:t>
            </a:r>
            <a:r>
              <a:rPr lang="en-US" sz="2000" smtClean="0"/>
              <a:t>memory requests</a:t>
            </a:r>
            <a:endParaRPr lang="en-US" sz="2000" dirty="0"/>
          </a:p>
        </p:txBody>
      </p:sp>
      <p:graphicFrame>
        <p:nvGraphicFramePr>
          <p:cNvPr id="43" name="Table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1004824"/>
              </p:ext>
            </p:extLst>
          </p:nvPr>
        </p:nvGraphicFramePr>
        <p:xfrm>
          <a:off x="6389681" y="2137799"/>
          <a:ext cx="2423038" cy="111272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423038"/>
              </a:tblGrid>
              <a:tr h="38120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Operation</a:t>
                      </a:r>
                      <a:endParaRPr lang="en-US" dirty="0"/>
                    </a:p>
                  </a:txBody>
                  <a:tcPr/>
                </a:tc>
              </a:tr>
              <a:tr h="23016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Search C</a:t>
                      </a:r>
                      <a:endParaRPr lang="en-US" dirty="0" smtClean="0"/>
                    </a:p>
                  </a:txBody>
                  <a:tcPr/>
                </a:tc>
              </a:tr>
              <a:tr h="23016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Freeform 4"/>
          <p:cNvSpPr/>
          <p:nvPr/>
        </p:nvSpPr>
        <p:spPr>
          <a:xfrm>
            <a:off x="6166029" y="3091070"/>
            <a:ext cx="393797" cy="2266121"/>
          </a:xfrm>
          <a:custGeom>
            <a:avLst/>
            <a:gdLst>
              <a:gd name="connsiteX0" fmla="*/ 393797 w 393797"/>
              <a:gd name="connsiteY0" fmla="*/ 2266121 h 2266121"/>
              <a:gd name="connsiteX1" fmla="*/ 6171 w 393797"/>
              <a:gd name="connsiteY1" fmla="*/ 815008 h 2266121"/>
              <a:gd name="connsiteX2" fmla="*/ 145319 w 393797"/>
              <a:gd name="connsiteY2" fmla="*/ 0 h 2266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3797" h="2266121">
                <a:moveTo>
                  <a:pt x="393797" y="2266121"/>
                </a:moveTo>
                <a:cubicBezTo>
                  <a:pt x="220690" y="1729408"/>
                  <a:pt x="47584" y="1192695"/>
                  <a:pt x="6171" y="815008"/>
                </a:cubicBezTo>
                <a:cubicBezTo>
                  <a:pt x="-35242" y="437321"/>
                  <a:pt x="145319" y="0"/>
                  <a:pt x="145319" y="0"/>
                </a:cubicBezTo>
              </a:path>
            </a:pathLst>
          </a:custGeom>
          <a:noFill/>
          <a:ln w="28575">
            <a:solidFill>
              <a:schemeClr val="bg2">
                <a:lumMod val="75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2097157" y="2125578"/>
            <a:ext cx="4263886" cy="1213970"/>
          </a:xfrm>
          <a:custGeom>
            <a:avLst/>
            <a:gdLst>
              <a:gd name="connsiteX0" fmla="*/ 0 w 4263886"/>
              <a:gd name="connsiteY0" fmla="*/ 1213970 h 1213970"/>
              <a:gd name="connsiteX1" fmla="*/ 2315817 w 4263886"/>
              <a:gd name="connsiteY1" fmla="*/ 11335 h 1213970"/>
              <a:gd name="connsiteX2" fmla="*/ 4263886 w 4263886"/>
              <a:gd name="connsiteY2" fmla="*/ 577865 h 1213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63886" h="1213970">
                <a:moveTo>
                  <a:pt x="0" y="1213970"/>
                </a:moveTo>
                <a:cubicBezTo>
                  <a:pt x="802584" y="665661"/>
                  <a:pt x="1605169" y="117353"/>
                  <a:pt x="2315817" y="11335"/>
                </a:cubicBezTo>
                <a:cubicBezTo>
                  <a:pt x="3026465" y="-94683"/>
                  <a:pt x="4263886" y="577865"/>
                  <a:pt x="4263886" y="577865"/>
                </a:cubicBezTo>
              </a:path>
            </a:pathLst>
          </a:custGeom>
          <a:noFill/>
          <a:ln w="28575">
            <a:solidFill>
              <a:schemeClr val="bg2">
                <a:lumMod val="75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D9B52-F5A4-934D-A046-280A37326968}" type="slidenum">
              <a:rPr lang="en-US" altLang="en-US" smtClean="0"/>
              <a:pPr/>
              <a:t>36</a:t>
            </a:fld>
            <a:endParaRPr lang="en-US" altLang="en-US"/>
          </a:p>
        </p:txBody>
      </p:sp>
      <p:cxnSp>
        <p:nvCxnSpPr>
          <p:cNvPr id="36" name="Straight Connector 35"/>
          <p:cNvCxnSpPr/>
          <p:nvPr/>
        </p:nvCxnSpPr>
        <p:spPr>
          <a:xfrm>
            <a:off x="6731247" y="2743200"/>
            <a:ext cx="1782860" cy="0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3742115" y="3403197"/>
            <a:ext cx="1342708" cy="0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457200" y="3390348"/>
            <a:ext cx="1396536" cy="0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931786" y="285218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Insert {C:2}</a:t>
            </a:r>
          </a:p>
        </p:txBody>
      </p:sp>
    </p:spTree>
    <p:extLst>
      <p:ext uri="{BB962C8B-B14F-4D97-AF65-F5344CB8AC3E}">
        <p14:creationId xmlns:p14="http://schemas.microsoft.com/office/powerpoint/2010/main" val="1877585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39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Aggregation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5046"/>
            <a:ext cx="8229600" cy="495274"/>
          </a:xfrm>
        </p:spPr>
        <p:txBody>
          <a:bodyPr/>
          <a:lstStyle/>
          <a:p>
            <a:r>
              <a:rPr lang="en-US" sz="2000"/>
              <a:t>Grouping keys sequence : A C </a:t>
            </a:r>
            <a:r>
              <a:rPr lang="en-US" sz="2000" smtClean="0"/>
              <a:t>C A 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2362200"/>
            <a:ext cx="13965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00"/>
                </a:solidFill>
                <a:latin typeface="+mn-lt"/>
              </a:rPr>
              <a:t>Filter CAM</a:t>
            </a:r>
            <a:endParaRPr lang="en-US" sz="2000" dirty="0">
              <a:solidFill>
                <a:srgbClr val="000000"/>
              </a:solidFill>
              <a:latin typeface="+mn-lt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3659208" y="2804160"/>
          <a:ext cx="1522392" cy="1112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52239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HT Bucket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Rounded Rectangle 12"/>
          <p:cNvSpPr/>
          <p:nvPr/>
        </p:nvSpPr>
        <p:spPr>
          <a:xfrm>
            <a:off x="2336871" y="3013073"/>
            <a:ext cx="1029277" cy="665717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h(A</a:t>
            </a:r>
            <a:r>
              <a:rPr lang="en-US" dirty="0" smtClean="0">
                <a:solidFill>
                  <a:srgbClr val="000000"/>
                </a:solidFill>
              </a:rPr>
              <a:t>)=𝛼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15" name="Straight Arrow Connector 14"/>
          <p:cNvCxnSpPr>
            <a:endCxn id="13" idx="1"/>
          </p:cNvCxnSpPr>
          <p:nvPr/>
        </p:nvCxnSpPr>
        <p:spPr>
          <a:xfrm>
            <a:off x="2087217" y="3345931"/>
            <a:ext cx="249654" cy="1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3" idx="3"/>
          </p:cNvCxnSpPr>
          <p:nvPr/>
        </p:nvCxnSpPr>
        <p:spPr>
          <a:xfrm flipV="1">
            <a:off x="3366148" y="3339548"/>
            <a:ext cx="305103" cy="6384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5188800"/>
              </p:ext>
            </p:extLst>
          </p:nvPr>
        </p:nvGraphicFramePr>
        <p:xfrm>
          <a:off x="279168" y="2810917"/>
          <a:ext cx="1752600" cy="11074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38200"/>
                <a:gridCol w="914400"/>
              </a:tblGrid>
              <a:tr h="32512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Key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Count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7" name="Straight Arrow Connector 16"/>
          <p:cNvCxnSpPr/>
          <p:nvPr/>
        </p:nvCxnSpPr>
        <p:spPr>
          <a:xfrm flipV="1">
            <a:off x="5154640" y="3075570"/>
            <a:ext cx="1201835" cy="277365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Freeform 19"/>
          <p:cNvSpPr/>
          <p:nvPr/>
        </p:nvSpPr>
        <p:spPr>
          <a:xfrm>
            <a:off x="1142999" y="1905000"/>
            <a:ext cx="3581401" cy="510641"/>
          </a:xfrm>
          <a:custGeom>
            <a:avLst/>
            <a:gdLst>
              <a:gd name="connsiteX0" fmla="*/ 2743200 w 2748540"/>
              <a:gd name="connsiteY0" fmla="*/ 0 h 536713"/>
              <a:gd name="connsiteX1" fmla="*/ 2733261 w 2748540"/>
              <a:gd name="connsiteY1" fmla="*/ 149087 h 536713"/>
              <a:gd name="connsiteX2" fmla="*/ 2613991 w 2748540"/>
              <a:gd name="connsiteY2" fmla="*/ 149087 h 536713"/>
              <a:gd name="connsiteX3" fmla="*/ 467139 w 2748540"/>
              <a:gd name="connsiteY3" fmla="*/ 159026 h 536713"/>
              <a:gd name="connsiteX4" fmla="*/ 0 w 2748540"/>
              <a:gd name="connsiteY4" fmla="*/ 536713 h 536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48540" h="536713">
                <a:moveTo>
                  <a:pt x="2743200" y="0"/>
                </a:moveTo>
                <a:cubicBezTo>
                  <a:pt x="2748998" y="62119"/>
                  <a:pt x="2754796" y="124239"/>
                  <a:pt x="2733261" y="149087"/>
                </a:cubicBezTo>
                <a:cubicBezTo>
                  <a:pt x="2711726" y="173935"/>
                  <a:pt x="2613991" y="149087"/>
                  <a:pt x="2613991" y="149087"/>
                </a:cubicBezTo>
                <a:cubicBezTo>
                  <a:pt x="2236304" y="150744"/>
                  <a:pt x="902804" y="94422"/>
                  <a:pt x="467139" y="159026"/>
                </a:cubicBezTo>
                <a:cubicBezTo>
                  <a:pt x="31474" y="223630"/>
                  <a:pt x="31474" y="518491"/>
                  <a:pt x="0" y="536713"/>
                </a:cubicBezTo>
              </a:path>
            </a:pathLst>
          </a:custGeom>
          <a:noFill/>
          <a:ln w="28575">
            <a:solidFill>
              <a:schemeClr val="bg2">
                <a:lumMod val="75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/>
          <p:cNvGrpSpPr/>
          <p:nvPr/>
        </p:nvGrpSpPr>
        <p:grpSpPr>
          <a:xfrm>
            <a:off x="5059849" y="1752600"/>
            <a:ext cx="2118530" cy="4724400"/>
            <a:chOff x="5059849" y="1752600"/>
            <a:chExt cx="2118530" cy="4724400"/>
          </a:xfrm>
        </p:grpSpPr>
        <p:cxnSp>
          <p:nvCxnSpPr>
            <p:cNvPr id="27" name="Straight Connector 26"/>
            <p:cNvCxnSpPr/>
            <p:nvPr/>
          </p:nvCxnSpPr>
          <p:spPr>
            <a:xfrm>
              <a:off x="6019800" y="1752600"/>
              <a:ext cx="0" cy="4724400"/>
            </a:xfrm>
            <a:prstGeom prst="line">
              <a:avLst/>
            </a:prstGeom>
            <a:ln w="222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5059849" y="6019800"/>
              <a:ext cx="8130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FPGA</a:t>
              </a:r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160152" y="6019800"/>
              <a:ext cx="10182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Memory</a:t>
              </a:r>
              <a:endParaRPr lang="en-US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3717141" y="2369260"/>
            <a:ext cx="13676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00"/>
                </a:solidFill>
              </a:rPr>
              <a:t>Lock CAM</a:t>
            </a:r>
            <a:endParaRPr lang="en-US" sz="2000" dirty="0">
              <a:solidFill>
                <a:srgbClr val="000000"/>
              </a:solidFill>
            </a:endParaRPr>
          </a:p>
        </p:txBody>
      </p:sp>
      <p:graphicFrame>
        <p:nvGraphicFramePr>
          <p:cNvPr id="33" name="Table 32"/>
          <p:cNvGraphicFramePr>
            <a:graphicFrameLocks noGrp="1"/>
          </p:cNvGraphicFramePr>
          <p:nvPr>
            <p:extLst/>
          </p:nvPr>
        </p:nvGraphicFramePr>
        <p:xfrm>
          <a:off x="6680072" y="4569182"/>
          <a:ext cx="2106360" cy="11074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37781"/>
                <a:gridCol w="968579"/>
              </a:tblGrid>
              <a:tr h="32512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Key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Count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4" name="TextBox 33"/>
          <p:cNvSpPr txBox="1"/>
          <p:nvPr/>
        </p:nvSpPr>
        <p:spPr>
          <a:xfrm>
            <a:off x="7049411" y="4145073"/>
            <a:ext cx="14646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00"/>
                </a:solidFill>
              </a:rPr>
              <a:t>Hash Table</a:t>
            </a: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6401043" y="1481790"/>
            <a:ext cx="23784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Outstanding </a:t>
            </a:r>
            <a:r>
              <a:rPr lang="en-US" sz="2000" smtClean="0"/>
              <a:t>memory requests</a:t>
            </a:r>
            <a:endParaRPr lang="en-US" sz="2000" dirty="0"/>
          </a:p>
        </p:txBody>
      </p:sp>
      <p:graphicFrame>
        <p:nvGraphicFramePr>
          <p:cNvPr id="63" name="Table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890594"/>
              </p:ext>
            </p:extLst>
          </p:nvPr>
        </p:nvGraphicFramePr>
        <p:xfrm>
          <a:off x="6401043" y="2168224"/>
          <a:ext cx="2423038" cy="111272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423038"/>
              </a:tblGrid>
              <a:tr h="38120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Operation</a:t>
                      </a:r>
                      <a:endParaRPr lang="en-US" dirty="0"/>
                    </a:p>
                  </a:txBody>
                  <a:tcPr/>
                </a:tc>
              </a:tr>
              <a:tr h="23016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Insert {C:2}</a:t>
                      </a:r>
                      <a:endParaRPr lang="en-US" dirty="0" smtClean="0"/>
                    </a:p>
                  </a:txBody>
                  <a:tcPr/>
                </a:tc>
              </a:tr>
              <a:tr h="23016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D9B52-F5A4-934D-A046-280A37326968}" type="slidenum">
              <a:rPr lang="en-US" altLang="en-US" smtClean="0"/>
              <a:pPr/>
              <a:t>37</a:t>
            </a:fld>
            <a:endParaRPr lang="en-US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7029804" y="2898542"/>
            <a:ext cx="1120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Search A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57200" y="3191547"/>
            <a:ext cx="474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347114" y="3179211"/>
            <a:ext cx="474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4178411" y="3168269"/>
            <a:ext cx="474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rgbClr val="000000"/>
                </a:solidFill>
              </a:rPr>
              <a:t>𝛼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7797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0" grpId="0" animBg="1"/>
      <p:bldP spid="24" grpId="0"/>
      <p:bldP spid="25" grpId="0"/>
      <p:bldP spid="31" grpId="0"/>
      <p:bldP spid="32" grpId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Aggregation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5046"/>
            <a:ext cx="8229600" cy="495274"/>
          </a:xfrm>
        </p:spPr>
        <p:txBody>
          <a:bodyPr/>
          <a:lstStyle/>
          <a:p>
            <a:r>
              <a:rPr lang="en-US" sz="2000" dirty="0"/>
              <a:t>Grouping keys sequence : A C </a:t>
            </a:r>
            <a:r>
              <a:rPr lang="en-US" sz="2000" dirty="0" smtClean="0"/>
              <a:t>C A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2362200"/>
            <a:ext cx="13965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00"/>
                </a:solidFill>
                <a:latin typeface="+mn-lt"/>
              </a:rPr>
              <a:t>Filter CAM</a:t>
            </a:r>
            <a:endParaRPr lang="en-US" sz="2000" dirty="0">
              <a:solidFill>
                <a:srgbClr val="000000"/>
              </a:solidFill>
              <a:latin typeface="+mn-lt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3659208" y="2804160"/>
          <a:ext cx="1522392" cy="1112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52239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HT Bucket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𝛼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/>
          </p:nvPr>
        </p:nvGraphicFramePr>
        <p:xfrm>
          <a:off x="279168" y="2810917"/>
          <a:ext cx="1752600" cy="11074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38200"/>
                <a:gridCol w="914400"/>
              </a:tblGrid>
              <a:tr h="32512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Key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Count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26" name="Group 25"/>
          <p:cNvGrpSpPr/>
          <p:nvPr/>
        </p:nvGrpSpPr>
        <p:grpSpPr>
          <a:xfrm>
            <a:off x="5059849" y="1752600"/>
            <a:ext cx="2118530" cy="4724400"/>
            <a:chOff x="5059849" y="1752600"/>
            <a:chExt cx="2118530" cy="4724400"/>
          </a:xfrm>
        </p:grpSpPr>
        <p:cxnSp>
          <p:nvCxnSpPr>
            <p:cNvPr id="27" name="Straight Connector 26"/>
            <p:cNvCxnSpPr/>
            <p:nvPr/>
          </p:nvCxnSpPr>
          <p:spPr>
            <a:xfrm>
              <a:off x="6019800" y="1752600"/>
              <a:ext cx="0" cy="4724400"/>
            </a:xfrm>
            <a:prstGeom prst="line">
              <a:avLst/>
            </a:prstGeom>
            <a:ln w="222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5059849" y="6019800"/>
              <a:ext cx="8130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FPGA</a:t>
              </a:r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160152" y="6019800"/>
              <a:ext cx="10182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Memory</a:t>
              </a:r>
              <a:endParaRPr lang="en-US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3717141" y="2369260"/>
            <a:ext cx="13676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00"/>
                </a:solidFill>
              </a:rPr>
              <a:t>Lock CAM</a:t>
            </a:r>
            <a:endParaRPr lang="en-US" sz="2000" dirty="0">
              <a:solidFill>
                <a:srgbClr val="000000"/>
              </a:solidFill>
            </a:endParaRPr>
          </a:p>
        </p:txBody>
      </p:sp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39874"/>
              </p:ext>
            </p:extLst>
          </p:nvPr>
        </p:nvGraphicFramePr>
        <p:xfrm>
          <a:off x="6680072" y="4569182"/>
          <a:ext cx="2106360" cy="11074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37781"/>
                <a:gridCol w="968579"/>
              </a:tblGrid>
              <a:tr h="32512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Key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Count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4" name="TextBox 33"/>
          <p:cNvSpPr txBox="1"/>
          <p:nvPr/>
        </p:nvSpPr>
        <p:spPr>
          <a:xfrm>
            <a:off x="7049411" y="4145073"/>
            <a:ext cx="14646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00"/>
                </a:solidFill>
              </a:rPr>
              <a:t>Hash Table</a:t>
            </a: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61" name="Freeform 60"/>
          <p:cNvSpPr/>
          <p:nvPr/>
        </p:nvSpPr>
        <p:spPr>
          <a:xfrm>
            <a:off x="6167190" y="3167841"/>
            <a:ext cx="512881" cy="2394759"/>
          </a:xfrm>
          <a:custGeom>
            <a:avLst/>
            <a:gdLst>
              <a:gd name="connsiteX0" fmla="*/ 144158 w 452271"/>
              <a:gd name="connsiteY0" fmla="*/ 0 h 1958009"/>
              <a:gd name="connsiteX1" fmla="*/ 14949 w 452271"/>
              <a:gd name="connsiteY1" fmla="*/ 1083365 h 1958009"/>
              <a:gd name="connsiteX2" fmla="*/ 452271 w 452271"/>
              <a:gd name="connsiteY2" fmla="*/ 1958009 h 1958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2271" h="1958009">
                <a:moveTo>
                  <a:pt x="144158" y="0"/>
                </a:moveTo>
                <a:cubicBezTo>
                  <a:pt x="53877" y="378515"/>
                  <a:pt x="-36403" y="757030"/>
                  <a:pt x="14949" y="1083365"/>
                </a:cubicBezTo>
                <a:cubicBezTo>
                  <a:pt x="66301" y="1409700"/>
                  <a:pt x="452271" y="1958009"/>
                  <a:pt x="452271" y="1958009"/>
                </a:cubicBezTo>
              </a:path>
            </a:pathLst>
          </a:custGeom>
          <a:noFill/>
          <a:ln w="28575">
            <a:solidFill>
              <a:schemeClr val="bg2">
                <a:lumMod val="75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6401043" y="1481790"/>
            <a:ext cx="23784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Outstanding </a:t>
            </a:r>
            <a:r>
              <a:rPr lang="en-US" sz="2000" smtClean="0"/>
              <a:t>memory requests</a:t>
            </a:r>
            <a:endParaRPr lang="en-US" sz="2000" dirty="0"/>
          </a:p>
        </p:txBody>
      </p:sp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6928906"/>
              </p:ext>
            </p:extLst>
          </p:nvPr>
        </p:nvGraphicFramePr>
        <p:xfrm>
          <a:off x="6401043" y="2168224"/>
          <a:ext cx="2423038" cy="111272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423038"/>
              </a:tblGrid>
              <a:tr h="38120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Operation</a:t>
                      </a:r>
                      <a:endParaRPr lang="en-US" dirty="0"/>
                    </a:p>
                  </a:txBody>
                  <a:tcPr/>
                </a:tc>
              </a:tr>
              <a:tr h="23016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Insert {C:2}</a:t>
                      </a:r>
                      <a:endParaRPr lang="en-US" dirty="0" smtClean="0"/>
                    </a:p>
                  </a:txBody>
                  <a:tcPr/>
                </a:tc>
              </a:tr>
              <a:tr h="23016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Search A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D9B52-F5A4-934D-A046-280A37326968}" type="slidenum">
              <a:rPr lang="en-US" altLang="en-US" smtClean="0"/>
              <a:pPr/>
              <a:t>38</a:t>
            </a:fld>
            <a:endParaRPr lang="en-US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7025631" y="5331289"/>
            <a:ext cx="474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8074416" y="5319292"/>
            <a:ext cx="474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mtClean="0"/>
              <a:t>2</a:t>
            </a:r>
            <a:endParaRPr lang="en-US" dirty="0"/>
          </a:p>
        </p:txBody>
      </p:sp>
      <p:cxnSp>
        <p:nvCxnSpPr>
          <p:cNvPr id="36" name="Straight Connector 35"/>
          <p:cNvCxnSpPr/>
          <p:nvPr/>
        </p:nvCxnSpPr>
        <p:spPr>
          <a:xfrm>
            <a:off x="6731247" y="2743200"/>
            <a:ext cx="1782860" cy="0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7399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25" grpId="1"/>
      <p:bldP spid="35" grpId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Aggregation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9322" y="1525046"/>
            <a:ext cx="8229600" cy="495274"/>
          </a:xfrm>
        </p:spPr>
        <p:txBody>
          <a:bodyPr/>
          <a:lstStyle/>
          <a:p>
            <a:r>
              <a:rPr lang="en-US" sz="2000" dirty="0"/>
              <a:t>Grouping keys sequence : A C </a:t>
            </a:r>
            <a:r>
              <a:rPr lang="en-US" sz="2000" dirty="0" smtClean="0"/>
              <a:t>C A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2362200"/>
            <a:ext cx="13965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00"/>
                </a:solidFill>
                <a:latin typeface="+mn-lt"/>
              </a:rPr>
              <a:t>Filter CAM</a:t>
            </a:r>
            <a:endParaRPr lang="en-US" sz="2000" dirty="0">
              <a:solidFill>
                <a:srgbClr val="000000"/>
              </a:solidFill>
              <a:latin typeface="+mn-lt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3659208" y="2804160"/>
          <a:ext cx="1522392" cy="1112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52239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HT Bucket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𝛼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/>
          </p:nvPr>
        </p:nvGraphicFramePr>
        <p:xfrm>
          <a:off x="279168" y="2810917"/>
          <a:ext cx="1752600" cy="11074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38200"/>
                <a:gridCol w="914400"/>
              </a:tblGrid>
              <a:tr h="32512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Key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Count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21" name="Group 20"/>
          <p:cNvGrpSpPr/>
          <p:nvPr/>
        </p:nvGrpSpPr>
        <p:grpSpPr>
          <a:xfrm>
            <a:off x="5059849" y="1752600"/>
            <a:ext cx="2118530" cy="4724400"/>
            <a:chOff x="5059849" y="1752600"/>
            <a:chExt cx="2118530" cy="4724400"/>
          </a:xfrm>
        </p:grpSpPr>
        <p:cxnSp>
          <p:nvCxnSpPr>
            <p:cNvPr id="23" name="Straight Connector 22"/>
            <p:cNvCxnSpPr/>
            <p:nvPr/>
          </p:nvCxnSpPr>
          <p:spPr>
            <a:xfrm>
              <a:off x="6019800" y="1752600"/>
              <a:ext cx="0" cy="4724400"/>
            </a:xfrm>
            <a:prstGeom prst="line">
              <a:avLst/>
            </a:prstGeom>
            <a:ln w="222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5059849" y="6019800"/>
              <a:ext cx="8130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FPGA</a:t>
              </a:r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160152" y="6019800"/>
              <a:ext cx="10182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Memory</a:t>
              </a:r>
              <a:endParaRPr lang="en-US"/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3717141" y="2369260"/>
            <a:ext cx="13676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00"/>
                </a:solidFill>
              </a:rPr>
              <a:t>Lock CAM</a:t>
            </a:r>
            <a:endParaRPr lang="en-US" sz="2000" dirty="0">
              <a:solidFill>
                <a:srgbClr val="000000"/>
              </a:solidFill>
            </a:endParaRPr>
          </a:p>
        </p:txBody>
      </p:sp>
      <p:graphicFrame>
        <p:nvGraphicFramePr>
          <p:cNvPr id="32" name="Table 31"/>
          <p:cNvGraphicFramePr>
            <a:graphicFrameLocks noGrp="1"/>
          </p:cNvGraphicFramePr>
          <p:nvPr>
            <p:extLst/>
          </p:nvPr>
        </p:nvGraphicFramePr>
        <p:xfrm>
          <a:off x="6680072" y="4569182"/>
          <a:ext cx="2106360" cy="11074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37781"/>
                <a:gridCol w="968579"/>
              </a:tblGrid>
              <a:tr h="32512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Key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Count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С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7049411" y="4145073"/>
            <a:ext cx="14646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00"/>
                </a:solidFill>
              </a:rPr>
              <a:t>Hash Table</a:t>
            </a: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951978" y="3363733"/>
            <a:ext cx="3276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Key A:1 was found</a:t>
            </a:r>
          </a:p>
          <a:p>
            <a:pPr algn="ctr"/>
            <a:r>
              <a:rPr lang="en-US" sz="2000" dirty="0" smtClean="0">
                <a:solidFill>
                  <a:srgbClr val="000000"/>
                </a:solidFill>
              </a:rPr>
              <a:t>Update existing entry for A</a:t>
            </a:r>
            <a:endParaRPr lang="en-US" sz="2000" dirty="0"/>
          </a:p>
        </p:txBody>
      </p:sp>
      <p:sp>
        <p:nvSpPr>
          <p:cNvPr id="47" name="TextBox 46"/>
          <p:cNvSpPr txBox="1"/>
          <p:nvPr/>
        </p:nvSpPr>
        <p:spPr>
          <a:xfrm>
            <a:off x="6401043" y="1469709"/>
            <a:ext cx="23784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Outstanding </a:t>
            </a:r>
            <a:r>
              <a:rPr lang="en-US" sz="2000" smtClean="0"/>
              <a:t>memory requests</a:t>
            </a:r>
            <a:endParaRPr lang="en-US" sz="2000" dirty="0"/>
          </a:p>
        </p:txBody>
      </p:sp>
      <p:graphicFrame>
        <p:nvGraphicFramePr>
          <p:cNvPr id="48" name="Table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4034117"/>
              </p:ext>
            </p:extLst>
          </p:nvPr>
        </p:nvGraphicFramePr>
        <p:xfrm>
          <a:off x="6401043" y="2209800"/>
          <a:ext cx="2423038" cy="111272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423038"/>
              </a:tblGrid>
              <a:tr h="38120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Operation</a:t>
                      </a:r>
                      <a:endParaRPr lang="en-US" dirty="0"/>
                    </a:p>
                  </a:txBody>
                  <a:tcPr/>
                </a:tc>
              </a:tr>
              <a:tr h="23016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Search A</a:t>
                      </a:r>
                      <a:endParaRPr lang="en-US" dirty="0" smtClean="0"/>
                    </a:p>
                  </a:txBody>
                  <a:tcPr/>
                </a:tc>
              </a:tr>
              <a:tr h="23016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3" name="Freeform 52"/>
          <p:cNvSpPr/>
          <p:nvPr/>
        </p:nvSpPr>
        <p:spPr>
          <a:xfrm>
            <a:off x="6155674" y="3124200"/>
            <a:ext cx="384047" cy="1623730"/>
          </a:xfrm>
          <a:custGeom>
            <a:avLst/>
            <a:gdLst>
              <a:gd name="connsiteX0" fmla="*/ 404152 w 404152"/>
              <a:gd name="connsiteY0" fmla="*/ 1918252 h 1918252"/>
              <a:gd name="connsiteX1" fmla="*/ 6587 w 404152"/>
              <a:gd name="connsiteY1" fmla="*/ 844826 h 1918252"/>
              <a:gd name="connsiteX2" fmla="*/ 145735 w 404152"/>
              <a:gd name="connsiteY2" fmla="*/ 0 h 1918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4152" h="1918252">
                <a:moveTo>
                  <a:pt x="404152" y="1918252"/>
                </a:moveTo>
                <a:cubicBezTo>
                  <a:pt x="226904" y="1541393"/>
                  <a:pt x="49657" y="1164535"/>
                  <a:pt x="6587" y="844826"/>
                </a:cubicBezTo>
                <a:cubicBezTo>
                  <a:pt x="-36483" y="525117"/>
                  <a:pt x="145735" y="0"/>
                  <a:pt x="145735" y="0"/>
                </a:cubicBezTo>
              </a:path>
            </a:pathLst>
          </a:custGeom>
          <a:noFill/>
          <a:ln w="28575">
            <a:solidFill>
              <a:schemeClr val="bg2">
                <a:lumMod val="75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reeform 53"/>
          <p:cNvSpPr/>
          <p:nvPr/>
        </p:nvSpPr>
        <p:spPr>
          <a:xfrm>
            <a:off x="2097157" y="2125578"/>
            <a:ext cx="4263886" cy="1213970"/>
          </a:xfrm>
          <a:custGeom>
            <a:avLst/>
            <a:gdLst>
              <a:gd name="connsiteX0" fmla="*/ 0 w 4263886"/>
              <a:gd name="connsiteY0" fmla="*/ 1213970 h 1213970"/>
              <a:gd name="connsiteX1" fmla="*/ 2315817 w 4263886"/>
              <a:gd name="connsiteY1" fmla="*/ 11335 h 1213970"/>
              <a:gd name="connsiteX2" fmla="*/ 4263886 w 4263886"/>
              <a:gd name="connsiteY2" fmla="*/ 577865 h 1213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63886" h="1213970">
                <a:moveTo>
                  <a:pt x="0" y="1213970"/>
                </a:moveTo>
                <a:cubicBezTo>
                  <a:pt x="802584" y="665661"/>
                  <a:pt x="1605169" y="117353"/>
                  <a:pt x="2315817" y="11335"/>
                </a:cubicBezTo>
                <a:cubicBezTo>
                  <a:pt x="3026465" y="-94683"/>
                  <a:pt x="4263886" y="577865"/>
                  <a:pt x="4263886" y="577865"/>
                </a:cubicBezTo>
              </a:path>
            </a:pathLst>
          </a:custGeom>
          <a:noFill/>
          <a:ln w="28575">
            <a:solidFill>
              <a:schemeClr val="bg2">
                <a:lumMod val="75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D9B52-F5A4-934D-A046-280A37326968}" type="slidenum">
              <a:rPr lang="en-US" altLang="en-US" smtClean="0"/>
              <a:pPr/>
              <a:t>39</a:t>
            </a:fld>
            <a:endParaRPr lang="en-US" altLang="en-US"/>
          </a:p>
        </p:txBody>
      </p:sp>
      <p:cxnSp>
        <p:nvCxnSpPr>
          <p:cNvPr id="34" name="Straight Connector 33"/>
          <p:cNvCxnSpPr/>
          <p:nvPr/>
        </p:nvCxnSpPr>
        <p:spPr>
          <a:xfrm>
            <a:off x="6731247" y="2762310"/>
            <a:ext cx="1782860" cy="0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3886200" y="3363733"/>
            <a:ext cx="1066800" cy="0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457200" y="3363733"/>
            <a:ext cx="1396536" cy="0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758498" y="2911727"/>
            <a:ext cx="1755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Update {</a:t>
            </a:r>
            <a:r>
              <a:rPr lang="en-US" dirty="0" smtClean="0"/>
              <a:t>A:1+1</a:t>
            </a: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39611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53" grpId="0" animBg="1"/>
      <p:bldP spid="54" grpId="0" animBg="1"/>
      <p:bldP spid="3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Motivation</a:t>
            </a:r>
          </a:p>
          <a:p>
            <a:r>
              <a:rPr lang="en-US" dirty="0" smtClean="0"/>
              <a:t>Hardware Multithreading Approach</a:t>
            </a:r>
          </a:p>
          <a:p>
            <a:r>
              <a:rPr lang="en-US" dirty="0" smtClean="0"/>
              <a:t>Use Cases</a:t>
            </a:r>
          </a:p>
          <a:p>
            <a:pPr lvl="1"/>
            <a:r>
              <a:rPr lang="en-US" dirty="0" smtClean="0"/>
              <a:t>Hash Join</a:t>
            </a:r>
          </a:p>
          <a:p>
            <a:pPr lvl="1"/>
            <a:r>
              <a:rPr lang="en-US" dirty="0" smtClean="0"/>
              <a:t>Hash Aggregation</a:t>
            </a:r>
          </a:p>
          <a:p>
            <a:r>
              <a:rPr lang="en-US" dirty="0" smtClean="0"/>
              <a:t>Software &amp; FPGA Implementations</a:t>
            </a:r>
          </a:p>
          <a:p>
            <a:r>
              <a:rPr lang="en-US" dirty="0" smtClean="0"/>
              <a:t>Experiments</a:t>
            </a:r>
          </a:p>
          <a:p>
            <a:r>
              <a:rPr lang="en-US" dirty="0" smtClean="0"/>
              <a:t>Conclusions &amp; Future 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D9B52-F5A4-934D-A046-280A37326968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82107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Aggregation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5046"/>
            <a:ext cx="8229600" cy="495274"/>
          </a:xfrm>
        </p:spPr>
        <p:txBody>
          <a:bodyPr/>
          <a:lstStyle/>
          <a:p>
            <a:r>
              <a:rPr lang="en-US" sz="2000" dirty="0"/>
              <a:t>Grouping keys sequence : A C </a:t>
            </a:r>
            <a:r>
              <a:rPr lang="en-US" sz="2000" dirty="0" smtClean="0"/>
              <a:t>C A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2362200"/>
            <a:ext cx="13965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00"/>
                </a:solidFill>
                <a:latin typeface="+mn-lt"/>
              </a:rPr>
              <a:t>Filter CAM</a:t>
            </a:r>
            <a:endParaRPr lang="en-US" sz="2000" dirty="0">
              <a:solidFill>
                <a:srgbClr val="000000"/>
              </a:solidFill>
              <a:latin typeface="+mn-lt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3659208" y="2804160"/>
          <a:ext cx="1522392" cy="1112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52239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HT Bucket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/>
          </p:nvPr>
        </p:nvGraphicFramePr>
        <p:xfrm>
          <a:off x="279168" y="2810917"/>
          <a:ext cx="1752600" cy="11074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38200"/>
                <a:gridCol w="914400"/>
              </a:tblGrid>
              <a:tr h="32512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Key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Count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26" name="Group 25"/>
          <p:cNvGrpSpPr/>
          <p:nvPr/>
        </p:nvGrpSpPr>
        <p:grpSpPr>
          <a:xfrm>
            <a:off x="5059849" y="1752600"/>
            <a:ext cx="2118530" cy="4724400"/>
            <a:chOff x="5059849" y="1752600"/>
            <a:chExt cx="2118530" cy="4724400"/>
          </a:xfrm>
        </p:grpSpPr>
        <p:cxnSp>
          <p:nvCxnSpPr>
            <p:cNvPr id="27" name="Straight Connector 26"/>
            <p:cNvCxnSpPr/>
            <p:nvPr/>
          </p:nvCxnSpPr>
          <p:spPr>
            <a:xfrm>
              <a:off x="6019800" y="1752600"/>
              <a:ext cx="0" cy="4724400"/>
            </a:xfrm>
            <a:prstGeom prst="line">
              <a:avLst/>
            </a:prstGeom>
            <a:ln w="222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5059849" y="6019800"/>
              <a:ext cx="8130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FPGA</a:t>
              </a:r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160152" y="6019800"/>
              <a:ext cx="10182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Memory</a:t>
              </a:r>
              <a:endParaRPr lang="en-US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3717141" y="2369260"/>
            <a:ext cx="13676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00"/>
                </a:solidFill>
              </a:rPr>
              <a:t>Lock CAM</a:t>
            </a:r>
            <a:endParaRPr lang="en-US" sz="2000" dirty="0">
              <a:solidFill>
                <a:srgbClr val="000000"/>
              </a:solidFill>
            </a:endParaRPr>
          </a:p>
        </p:txBody>
      </p:sp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4219051"/>
              </p:ext>
            </p:extLst>
          </p:nvPr>
        </p:nvGraphicFramePr>
        <p:xfrm>
          <a:off x="6680072" y="4569182"/>
          <a:ext cx="2106360" cy="11074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37781"/>
                <a:gridCol w="968579"/>
              </a:tblGrid>
              <a:tr h="32512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Key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Count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4" name="TextBox 33"/>
          <p:cNvSpPr txBox="1"/>
          <p:nvPr/>
        </p:nvSpPr>
        <p:spPr>
          <a:xfrm>
            <a:off x="7049411" y="4145073"/>
            <a:ext cx="14646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00"/>
                </a:solidFill>
              </a:rPr>
              <a:t>Hash Table</a:t>
            </a: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61" name="Freeform 60"/>
          <p:cNvSpPr/>
          <p:nvPr/>
        </p:nvSpPr>
        <p:spPr>
          <a:xfrm>
            <a:off x="6167190" y="2667000"/>
            <a:ext cx="512881" cy="2394759"/>
          </a:xfrm>
          <a:custGeom>
            <a:avLst/>
            <a:gdLst>
              <a:gd name="connsiteX0" fmla="*/ 144158 w 452271"/>
              <a:gd name="connsiteY0" fmla="*/ 0 h 1958009"/>
              <a:gd name="connsiteX1" fmla="*/ 14949 w 452271"/>
              <a:gd name="connsiteY1" fmla="*/ 1083365 h 1958009"/>
              <a:gd name="connsiteX2" fmla="*/ 452271 w 452271"/>
              <a:gd name="connsiteY2" fmla="*/ 1958009 h 1958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2271" h="1958009">
                <a:moveTo>
                  <a:pt x="144158" y="0"/>
                </a:moveTo>
                <a:cubicBezTo>
                  <a:pt x="53877" y="378515"/>
                  <a:pt x="-36403" y="757030"/>
                  <a:pt x="14949" y="1083365"/>
                </a:cubicBezTo>
                <a:cubicBezTo>
                  <a:pt x="66301" y="1409700"/>
                  <a:pt x="452271" y="1958009"/>
                  <a:pt x="452271" y="1958009"/>
                </a:cubicBezTo>
              </a:path>
            </a:pathLst>
          </a:custGeom>
          <a:noFill/>
          <a:ln w="28575">
            <a:solidFill>
              <a:schemeClr val="bg2">
                <a:lumMod val="75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6401043" y="1481790"/>
            <a:ext cx="23784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Outstanding </a:t>
            </a:r>
            <a:r>
              <a:rPr lang="en-US" sz="2000" smtClean="0"/>
              <a:t>memory requests</a:t>
            </a:r>
            <a:endParaRPr lang="en-US" sz="2000" dirty="0"/>
          </a:p>
        </p:txBody>
      </p:sp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3669156"/>
              </p:ext>
            </p:extLst>
          </p:nvPr>
        </p:nvGraphicFramePr>
        <p:xfrm>
          <a:off x="6401043" y="2168224"/>
          <a:ext cx="2423038" cy="111272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423038"/>
              </a:tblGrid>
              <a:tr h="38120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Operation</a:t>
                      </a:r>
                      <a:endParaRPr lang="en-US" dirty="0"/>
                    </a:p>
                  </a:txBody>
                  <a:tcPr/>
                </a:tc>
              </a:tr>
              <a:tr h="23016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Update {A: </a:t>
                      </a:r>
                      <a:r>
                        <a:rPr lang="en-US" dirty="0" smtClean="0"/>
                        <a:t>2}</a:t>
                      </a:r>
                      <a:endParaRPr lang="en-US" dirty="0" smtClean="0"/>
                    </a:p>
                  </a:txBody>
                  <a:tcPr/>
                </a:tc>
              </a:tr>
              <a:tr h="23016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D9B52-F5A4-934D-A046-280A37326968}" type="slidenum">
              <a:rPr lang="en-US" altLang="en-US" smtClean="0"/>
              <a:pPr/>
              <a:t>40</a:t>
            </a:fld>
            <a:endParaRPr lang="en-US" altLang="en-US"/>
          </a:p>
        </p:txBody>
      </p:sp>
      <p:cxnSp>
        <p:nvCxnSpPr>
          <p:cNvPr id="22" name="Straight Connector 21"/>
          <p:cNvCxnSpPr/>
          <p:nvPr/>
        </p:nvCxnSpPr>
        <p:spPr>
          <a:xfrm>
            <a:off x="6731247" y="2762310"/>
            <a:ext cx="1782860" cy="0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8153400" y="4924012"/>
            <a:ext cx="413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8153399" y="492401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8123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23" grpId="0"/>
      <p:bldP spid="24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Hash Aggregation: Bottlenecks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Main factors affecting </a:t>
            </a:r>
            <a:r>
              <a:rPr lang="en-US" dirty="0" smtClean="0"/>
              <a:t>aggregation </a:t>
            </a:r>
            <a:r>
              <a:rPr lang="en-US" dirty="0"/>
              <a:t>performance:</a:t>
            </a:r>
          </a:p>
          <a:p>
            <a:pPr lvl="1"/>
            <a:r>
              <a:rPr lang="en-US" dirty="0" smtClean="0"/>
              <a:t>CAM size: current design scales to 128 entries</a:t>
            </a:r>
          </a:p>
          <a:p>
            <a:pPr lvl="2"/>
            <a:r>
              <a:rPr lang="en-US" dirty="0" smtClean="0"/>
              <a:t>We explore alternative CAM designs which trades off size for speed (e.g. several-cycle lookup)</a:t>
            </a:r>
          </a:p>
          <a:p>
            <a:pPr lvl="1"/>
            <a:r>
              <a:rPr lang="en-US" dirty="0" smtClean="0"/>
              <a:t>Hash Table merge post-processing</a:t>
            </a:r>
          </a:p>
          <a:p>
            <a:pPr lvl="2"/>
            <a:r>
              <a:rPr lang="en-US" dirty="0" smtClean="0"/>
              <a:t>Function of cardinality, does not depend on data size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D9B52-F5A4-934D-A046-280A37326968}" type="slidenum">
              <a:rPr lang="en-US" altLang="en-US" smtClean="0"/>
              <a:pPr/>
              <a:t>41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98707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</a:p>
          <a:p>
            <a:r>
              <a:rPr lang="en-US" dirty="0" smtClean="0"/>
              <a:t>Hardware Multithreading Approach</a:t>
            </a:r>
          </a:p>
          <a:p>
            <a:r>
              <a:rPr lang="en-US" dirty="0"/>
              <a:t>Use Cases</a:t>
            </a:r>
          </a:p>
          <a:p>
            <a:pPr lvl="1"/>
            <a:r>
              <a:rPr lang="en-US" dirty="0"/>
              <a:t>Hash Join</a:t>
            </a:r>
          </a:p>
          <a:p>
            <a:pPr lvl="1"/>
            <a:r>
              <a:rPr lang="en-US" dirty="0"/>
              <a:t>Hash Aggregation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Software &amp; FPGA implementations</a:t>
            </a:r>
          </a:p>
          <a:p>
            <a:r>
              <a:rPr lang="en-US" dirty="0" smtClean="0"/>
              <a:t>Experiments</a:t>
            </a:r>
          </a:p>
          <a:p>
            <a:r>
              <a:rPr lang="en-US" dirty="0"/>
              <a:t>Conclusions &amp; Future </a:t>
            </a:r>
            <a:r>
              <a:rPr lang="en-US" dirty="0" smtClean="0"/>
              <a:t>Work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D9B52-F5A4-934D-A046-280A37326968}" type="slidenum">
              <a:rPr lang="en-US" altLang="en-US" smtClean="0"/>
              <a:pPr/>
              <a:t>42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63888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FPGA Engine Parallelism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846" y="1354317"/>
            <a:ext cx="8923154" cy="2133600"/>
          </a:xfrm>
        </p:spPr>
        <p:txBody>
          <a:bodyPr/>
          <a:lstStyle/>
          <a:p>
            <a:r>
              <a:rPr lang="en-US" dirty="0" smtClean="0"/>
              <a:t>Target platform: Convey-HC</a:t>
            </a:r>
          </a:p>
          <a:p>
            <a:pPr lvl="1"/>
            <a:r>
              <a:rPr lang="en-US" dirty="0" smtClean="0"/>
              <a:t>4 Xilinx </a:t>
            </a:r>
            <a:r>
              <a:rPr lang="en-US" dirty="0" err="1" smtClean="0"/>
              <a:t>Virtex</a:t>
            </a:r>
            <a:r>
              <a:rPr lang="en-US" dirty="0" smtClean="0"/>
              <a:t> 6 FPGAs x</a:t>
            </a:r>
            <a:r>
              <a:rPr lang="en-US" dirty="0"/>
              <a:t> </a:t>
            </a:r>
            <a:r>
              <a:rPr lang="en-US" dirty="0" smtClean="0"/>
              <a:t>16 Memory channels\FPGA</a:t>
            </a:r>
          </a:p>
          <a:p>
            <a:r>
              <a:rPr lang="en-US" dirty="0" smtClean="0"/>
              <a:t>Designs</a:t>
            </a:r>
          </a:p>
          <a:p>
            <a:pPr lvl="1"/>
            <a:r>
              <a:rPr lang="en-US" dirty="0" smtClean="0"/>
              <a:t>Replicated join (</a:t>
            </a:r>
            <a:r>
              <a:rPr lang="en-US" dirty="0"/>
              <a:t>4 </a:t>
            </a:r>
            <a:r>
              <a:rPr lang="en-US" dirty="0" err="1" smtClean="0"/>
              <a:t>chans</a:t>
            </a:r>
            <a:r>
              <a:rPr lang="en-US" dirty="0" smtClean="0"/>
              <a:t>/</a:t>
            </a:r>
            <a:r>
              <a:rPr lang="en-US" dirty="0" err="1" smtClean="0"/>
              <a:t>eng</a:t>
            </a:r>
            <a:r>
              <a:rPr lang="en-US" dirty="0" smtClean="0"/>
              <a:t>, </a:t>
            </a:r>
            <a:r>
              <a:rPr lang="en-US" dirty="0"/>
              <a:t>4 </a:t>
            </a:r>
            <a:r>
              <a:rPr lang="en-US" dirty="0" err="1" smtClean="0"/>
              <a:t>eng</a:t>
            </a:r>
            <a:r>
              <a:rPr lang="en-US" dirty="0" smtClean="0"/>
              <a:t>/FPGA)</a:t>
            </a:r>
          </a:p>
          <a:p>
            <a:pPr lvl="1"/>
            <a:r>
              <a:rPr lang="en-US" dirty="0" smtClean="0"/>
              <a:t>Replicated aggregation </a:t>
            </a:r>
            <a:r>
              <a:rPr lang="en-US" dirty="0"/>
              <a:t>(4 </a:t>
            </a:r>
            <a:r>
              <a:rPr lang="en-US" dirty="0" err="1" smtClean="0"/>
              <a:t>chans</a:t>
            </a:r>
            <a:r>
              <a:rPr lang="en-US" dirty="0" smtClean="0"/>
              <a:t>/</a:t>
            </a:r>
            <a:r>
              <a:rPr lang="en-US" dirty="0" err="1" smtClean="0"/>
              <a:t>eng</a:t>
            </a:r>
            <a:r>
              <a:rPr lang="en-US" dirty="0" smtClean="0"/>
              <a:t>, </a:t>
            </a:r>
            <a:r>
              <a:rPr lang="en-US" dirty="0"/>
              <a:t>4 </a:t>
            </a:r>
            <a:r>
              <a:rPr lang="en-US" dirty="0" err="1" smtClean="0"/>
              <a:t>eng</a:t>
            </a:r>
            <a:r>
              <a:rPr lang="en-US" dirty="0" smtClean="0"/>
              <a:t>/FPGA)</a:t>
            </a:r>
          </a:p>
          <a:p>
            <a:pPr lvl="1"/>
            <a:r>
              <a:rPr lang="en-US" dirty="0"/>
              <a:t>Multiplexed aggregation </a:t>
            </a:r>
            <a:r>
              <a:rPr lang="en-US" dirty="0" smtClean="0"/>
              <a:t>(</a:t>
            </a:r>
            <a:r>
              <a:rPr lang="en-US" dirty="0"/>
              <a:t>2.5 </a:t>
            </a:r>
            <a:r>
              <a:rPr lang="en-US" dirty="0" err="1" smtClean="0"/>
              <a:t>chans</a:t>
            </a:r>
            <a:r>
              <a:rPr lang="en-US" dirty="0" smtClean="0"/>
              <a:t>/</a:t>
            </a:r>
            <a:r>
              <a:rPr lang="en-US" dirty="0" err="1" smtClean="0"/>
              <a:t>eng</a:t>
            </a:r>
            <a:r>
              <a:rPr lang="en-US" dirty="0" smtClean="0"/>
              <a:t>, 6 </a:t>
            </a:r>
            <a:r>
              <a:rPr lang="en-US" dirty="0" err="1" smtClean="0"/>
              <a:t>eng</a:t>
            </a:r>
            <a:r>
              <a:rPr lang="en-US" dirty="0" smtClean="0"/>
              <a:t>/FPGA</a:t>
            </a:r>
            <a:r>
              <a:rPr lang="en-US" dirty="0"/>
              <a:t>)</a:t>
            </a:r>
            <a:endParaRPr lang="en-US" dirty="0" smtClean="0"/>
          </a:p>
        </p:txBody>
      </p:sp>
      <p:sp>
        <p:nvSpPr>
          <p:cNvPr id="5" name="Rectangle 4"/>
          <p:cNvSpPr/>
          <p:nvPr/>
        </p:nvSpPr>
        <p:spPr>
          <a:xfrm>
            <a:off x="710796" y="4875768"/>
            <a:ext cx="3352800" cy="4572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Main Memory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64821" y="5332968"/>
            <a:ext cx="2289175" cy="2286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..Memory channels</a:t>
            </a:r>
            <a:r>
              <a:rPr lang="is-IS" sz="1400" dirty="0" smtClean="0">
                <a:solidFill>
                  <a:schemeClr val="tx1"/>
                </a:solidFill>
              </a:rPr>
              <a:t>..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10796" y="5332968"/>
            <a:ext cx="228600" cy="228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36221" y="5332968"/>
            <a:ext cx="228600" cy="228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2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453996" y="5332968"/>
            <a:ext cx="304800" cy="228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15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758796" y="5332968"/>
            <a:ext cx="304800" cy="228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16</a:t>
            </a:r>
            <a:endParaRPr lang="en-US" sz="1400" dirty="0">
              <a:solidFill>
                <a:schemeClr val="tx1"/>
              </a:solidFill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710796" y="5561568"/>
            <a:ext cx="846667" cy="765870"/>
            <a:chOff x="685800" y="4572000"/>
            <a:chExt cx="846667" cy="765870"/>
          </a:xfrm>
        </p:grpSpPr>
        <p:sp>
          <p:nvSpPr>
            <p:cNvPr id="16" name="Rectangle 15"/>
            <p:cNvSpPr/>
            <p:nvPr/>
          </p:nvSpPr>
          <p:spPr>
            <a:xfrm>
              <a:off x="685800" y="5029200"/>
              <a:ext cx="846667" cy="30867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Engine1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 flipV="1">
              <a:off x="800100" y="4572000"/>
              <a:ext cx="0" cy="4572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flipV="1">
              <a:off x="1027679" y="4572000"/>
              <a:ext cx="0" cy="4572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V="1">
              <a:off x="1246376" y="4572000"/>
              <a:ext cx="0" cy="4572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 flipV="1">
              <a:off x="1447800" y="4572000"/>
              <a:ext cx="0" cy="4572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3222184" y="5561568"/>
            <a:ext cx="841412" cy="765870"/>
            <a:chOff x="685800" y="4572000"/>
            <a:chExt cx="846667" cy="765870"/>
          </a:xfrm>
        </p:grpSpPr>
        <p:sp>
          <p:nvSpPr>
            <p:cNvPr id="25" name="Rectangle 24"/>
            <p:cNvSpPr/>
            <p:nvPr/>
          </p:nvSpPr>
          <p:spPr>
            <a:xfrm>
              <a:off x="685800" y="5029200"/>
              <a:ext cx="846667" cy="30867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Engine4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26" name="Straight Arrow Connector 25"/>
            <p:cNvCxnSpPr/>
            <p:nvPr/>
          </p:nvCxnSpPr>
          <p:spPr>
            <a:xfrm flipV="1">
              <a:off x="800100" y="4572000"/>
              <a:ext cx="0" cy="4572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flipV="1">
              <a:off x="1027679" y="4572000"/>
              <a:ext cx="0" cy="4572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V="1">
              <a:off x="1246376" y="4572000"/>
              <a:ext cx="0" cy="4572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 flipV="1">
              <a:off x="1447800" y="4572000"/>
              <a:ext cx="0" cy="4572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29"/>
          <p:cNvSpPr txBox="1"/>
          <p:nvPr/>
        </p:nvSpPr>
        <p:spPr>
          <a:xfrm>
            <a:off x="1315813" y="4493280"/>
            <a:ext cx="22461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/>
              <a:t>Replicated Engine Design</a:t>
            </a:r>
            <a:endParaRPr lang="en-US" sz="1400"/>
          </a:p>
        </p:txBody>
      </p:sp>
      <p:sp>
        <p:nvSpPr>
          <p:cNvPr id="31" name="Rectangle 30"/>
          <p:cNvSpPr/>
          <p:nvPr/>
        </p:nvSpPr>
        <p:spPr>
          <a:xfrm>
            <a:off x="5385881" y="4692134"/>
            <a:ext cx="3352800" cy="4572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Main Memory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839906" y="5149334"/>
            <a:ext cx="2289175" cy="2286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..Memory channels</a:t>
            </a:r>
            <a:r>
              <a:rPr lang="is-IS" sz="1400" dirty="0" smtClean="0">
                <a:solidFill>
                  <a:schemeClr val="tx1"/>
                </a:solidFill>
              </a:rPr>
              <a:t>..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385881" y="5149334"/>
            <a:ext cx="228600" cy="228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5611306" y="5149334"/>
            <a:ext cx="228600" cy="228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2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8129081" y="5149334"/>
            <a:ext cx="304800" cy="228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15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8433881" y="5149334"/>
            <a:ext cx="304800" cy="228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16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5504328" y="5981864"/>
            <a:ext cx="973558" cy="34557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Engine1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 flipV="1">
            <a:off x="6096000" y="5405405"/>
            <a:ext cx="0" cy="27483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6477886" y="5405405"/>
            <a:ext cx="0" cy="27483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6934200" y="5405405"/>
            <a:ext cx="0" cy="27483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921775" y="4354611"/>
            <a:ext cx="23054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Multiplexed Engine Design</a:t>
            </a:r>
            <a:endParaRPr lang="en-US" sz="1400" dirty="0"/>
          </a:p>
        </p:txBody>
      </p:sp>
      <p:sp>
        <p:nvSpPr>
          <p:cNvPr id="70" name="Rectangle 69"/>
          <p:cNvSpPr/>
          <p:nvPr/>
        </p:nvSpPr>
        <p:spPr>
          <a:xfrm>
            <a:off x="6651162" y="5981864"/>
            <a:ext cx="846667" cy="34557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Engine2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5385881" y="5680239"/>
            <a:ext cx="2285224" cy="739353"/>
          </a:xfrm>
          <a:prstGeom prst="rect">
            <a:avLst/>
          </a:prstGeom>
          <a:noFill/>
          <a:ln w="127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 anchorCtr="1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Multiplexed Engines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80" name="Straight Arrow Connector 79"/>
          <p:cNvCxnSpPr/>
          <p:nvPr/>
        </p:nvCxnSpPr>
        <p:spPr>
          <a:xfrm flipV="1">
            <a:off x="5703367" y="5405405"/>
            <a:ext cx="0" cy="27483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 flipV="1">
            <a:off x="7391400" y="5405405"/>
            <a:ext cx="0" cy="27483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2223027" y="603146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dirty="0" smtClean="0"/>
              <a:t>…</a:t>
            </a:r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7772400" y="601876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dirty="0" smtClean="0"/>
              <a:t>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D9B52-F5A4-934D-A046-280A37326968}" type="slidenum">
              <a:rPr lang="en-US" altLang="en-US" smtClean="0"/>
              <a:pPr/>
              <a:t>43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40374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Comparison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95600"/>
            <a:ext cx="8229600" cy="3505200"/>
          </a:xfrm>
        </p:spPr>
        <p:txBody>
          <a:bodyPr/>
          <a:lstStyle/>
          <a:p>
            <a:r>
              <a:rPr lang="ru-RU" dirty="0" smtClean="0"/>
              <a:t>5</a:t>
            </a:r>
            <a:r>
              <a:rPr lang="en-US" dirty="0" smtClean="0"/>
              <a:t> aggregation algorithms</a:t>
            </a:r>
          </a:p>
          <a:p>
            <a:pPr lvl="1"/>
            <a:r>
              <a:rPr lang="en-US" dirty="0" smtClean="0"/>
              <a:t>Independent Tables</a:t>
            </a:r>
          </a:p>
          <a:p>
            <a:pPr lvl="1"/>
            <a:r>
              <a:rPr lang="en-US" dirty="0" smtClean="0"/>
              <a:t>Shared Table </a:t>
            </a:r>
          </a:p>
          <a:p>
            <a:pPr lvl="1"/>
            <a:r>
              <a:rPr lang="en-US" dirty="0"/>
              <a:t>Partition &amp; </a:t>
            </a:r>
            <a:r>
              <a:rPr lang="en-US" dirty="0" smtClean="0"/>
              <a:t>Aggregate</a:t>
            </a:r>
          </a:p>
          <a:p>
            <a:pPr lvl="1"/>
            <a:r>
              <a:rPr lang="en-US" dirty="0" smtClean="0"/>
              <a:t>Hybrid Table</a:t>
            </a:r>
          </a:p>
          <a:p>
            <a:pPr lvl="1"/>
            <a:r>
              <a:rPr lang="en-US" dirty="0" smtClean="0"/>
              <a:t>Partition with Local Aggregation Table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200" y="5814536"/>
            <a:ext cx="9067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[ICDE</a:t>
            </a:r>
            <a:r>
              <a:rPr lang="en-US" sz="1400" dirty="0"/>
              <a:t>’</a:t>
            </a:r>
            <a:r>
              <a:rPr lang="en-US" sz="1400" dirty="0" smtClean="0"/>
              <a:t>13] </a:t>
            </a:r>
            <a:r>
              <a:rPr lang="en-US" sz="1400" dirty="0" err="1"/>
              <a:t>Balkesen</a:t>
            </a:r>
            <a:r>
              <a:rPr lang="en-US" sz="1400" dirty="0"/>
              <a:t>, C. et al. Main-memory Hash Joins on Multi-core CPUs: Tuning to the underlying hardware. </a:t>
            </a:r>
            <a:endParaRPr lang="en-US" sz="1400" dirty="0" smtClean="0"/>
          </a:p>
          <a:p>
            <a:r>
              <a:rPr lang="en-US" sz="1400" dirty="0"/>
              <a:t>[VLDB’07</a:t>
            </a:r>
            <a:r>
              <a:rPr lang="en-US" sz="1400" dirty="0" smtClean="0"/>
              <a:t>] </a:t>
            </a:r>
            <a:r>
              <a:rPr lang="en-US" sz="1400" dirty="0"/>
              <a:t>J. </a:t>
            </a:r>
            <a:r>
              <a:rPr lang="en-US" sz="1400" dirty="0" err="1"/>
              <a:t>Cieslewicz</a:t>
            </a:r>
            <a:r>
              <a:rPr lang="en-US" sz="1400" dirty="0"/>
              <a:t> </a:t>
            </a:r>
            <a:r>
              <a:rPr lang="en-US" sz="1400" dirty="0" smtClean="0"/>
              <a:t>et al. </a:t>
            </a:r>
            <a:r>
              <a:rPr lang="en-US" sz="1400" dirty="0"/>
              <a:t>Adaptive Aggregation on Chip </a:t>
            </a:r>
            <a:r>
              <a:rPr lang="en-US" sz="1400" dirty="0" smtClean="0"/>
              <a:t>Multiprocessors</a:t>
            </a:r>
            <a:r>
              <a:rPr lang="en-US" sz="1400" dirty="0" smtClean="0">
                <a:effectLst/>
              </a:rPr>
              <a:t>.</a:t>
            </a:r>
          </a:p>
          <a:p>
            <a:r>
              <a:rPr lang="en-US" sz="1400" dirty="0" smtClean="0"/>
              <a:t>[DAMON’11] </a:t>
            </a:r>
            <a:r>
              <a:rPr lang="en-US" sz="1400" dirty="0"/>
              <a:t>Y. </a:t>
            </a:r>
            <a:r>
              <a:rPr lang="en-US" sz="1400" dirty="0" smtClean="0"/>
              <a:t>Ye et al. </a:t>
            </a:r>
            <a:r>
              <a:rPr lang="en-US" sz="1400" dirty="0"/>
              <a:t>Scalable aggregation on multicore </a:t>
            </a:r>
            <a:r>
              <a:rPr lang="en-US" sz="1400" dirty="0" smtClean="0"/>
              <a:t>processors </a:t>
            </a:r>
            <a:endParaRPr lang="en-US" sz="1400" dirty="0"/>
          </a:p>
        </p:txBody>
      </p:sp>
      <p:sp>
        <p:nvSpPr>
          <p:cNvPr id="6" name="Right Brace 5"/>
          <p:cNvSpPr/>
          <p:nvPr/>
        </p:nvSpPr>
        <p:spPr>
          <a:xfrm>
            <a:off x="4191000" y="3505200"/>
            <a:ext cx="152400" cy="794266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e 6"/>
          <p:cNvSpPr/>
          <p:nvPr/>
        </p:nvSpPr>
        <p:spPr>
          <a:xfrm>
            <a:off x="6934200" y="4999167"/>
            <a:ext cx="228600" cy="762000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376530" y="3717667"/>
            <a:ext cx="3262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Hardware-oblivious [VLDB’07]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800600" y="4419600"/>
            <a:ext cx="3390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Hardware-conscious [VLDB’07]</a:t>
            </a:r>
            <a:endParaRPr lang="en-US" dirty="0"/>
          </a:p>
        </p:txBody>
      </p:sp>
      <p:sp>
        <p:nvSpPr>
          <p:cNvPr id="10" name="Right Brace 9"/>
          <p:cNvSpPr/>
          <p:nvPr/>
        </p:nvSpPr>
        <p:spPr>
          <a:xfrm>
            <a:off x="4611354" y="4446032"/>
            <a:ext cx="215900" cy="306457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162800" y="4953000"/>
            <a:ext cx="1567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Hybrid </a:t>
            </a:r>
            <a:r>
              <a:rPr lang="en-US" dirty="0"/>
              <a:t>[</a:t>
            </a:r>
            <a:r>
              <a:rPr lang="en-US" dirty="0" smtClean="0"/>
              <a:t>DAMON’11]</a:t>
            </a:r>
            <a:endParaRPr lang="en-US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457200" y="1429043"/>
            <a:ext cx="8229600" cy="14665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charset="2"/>
              <a:buBlip>
                <a:blip r:embed="rId2"/>
              </a:buBlip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charset="2"/>
              <a:buBlip>
                <a:blip r:embed="rId3"/>
              </a:buBlip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87425" indent="-29368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charset="2"/>
              <a:buBlip>
                <a:blip r:embed="rId4"/>
              </a:buBlip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1113" indent="-2921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charset="2"/>
              <a:buBlip>
                <a:blip r:embed="rId3"/>
              </a:buBlip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986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Blip>
                <a:blip r:embed="rId4"/>
              </a:buBlip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2 join algorithms</a:t>
            </a:r>
          </a:p>
          <a:p>
            <a:pPr lvl="1"/>
            <a:r>
              <a:rPr lang="en-US" dirty="0" smtClean="0"/>
              <a:t>Non-partitioned</a:t>
            </a:r>
          </a:p>
          <a:p>
            <a:pPr lvl="1"/>
            <a:r>
              <a:rPr lang="en-US" dirty="0" smtClean="0"/>
              <a:t>Partitioning-based</a:t>
            </a:r>
          </a:p>
        </p:txBody>
      </p:sp>
      <p:sp>
        <p:nvSpPr>
          <p:cNvPr id="13" name="Right Brace 12"/>
          <p:cNvSpPr/>
          <p:nvPr/>
        </p:nvSpPr>
        <p:spPr>
          <a:xfrm>
            <a:off x="6669618" y="2064596"/>
            <a:ext cx="152400" cy="794266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929968" y="2269867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[ICDE’13]</a:t>
            </a:r>
            <a:endParaRPr lang="en-US" dirty="0"/>
          </a:p>
        </p:txBody>
      </p:sp>
      <p:sp>
        <p:nvSpPr>
          <p:cNvPr id="15" name="Right Brace 14"/>
          <p:cNvSpPr/>
          <p:nvPr/>
        </p:nvSpPr>
        <p:spPr>
          <a:xfrm>
            <a:off x="4038600" y="2057400"/>
            <a:ext cx="152400" cy="304800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Brace 15"/>
          <p:cNvSpPr/>
          <p:nvPr/>
        </p:nvSpPr>
        <p:spPr>
          <a:xfrm>
            <a:off x="4065563" y="2546369"/>
            <a:ext cx="152400" cy="304800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4232134" y="2025134"/>
            <a:ext cx="2159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Hardware-oblivious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249630" y="2506002"/>
            <a:ext cx="2287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Hardware-conscious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D9B52-F5A4-934D-A046-280A37326968}" type="slidenum">
              <a:rPr lang="en-US" altLang="en-US" smtClean="0"/>
              <a:pPr/>
              <a:t>44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941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Experiments: “Skinny” 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Columnar data format </a:t>
            </a:r>
            <a:r>
              <a:rPr lang="en-US" dirty="0" smtClean="0"/>
              <a:t>with two 4-byte </a:t>
            </a:r>
            <a:r>
              <a:rPr lang="en-US" dirty="0"/>
              <a:t>wide </a:t>
            </a:r>
            <a:r>
              <a:rPr lang="en-US" dirty="0" smtClean="0"/>
              <a:t>fields:</a:t>
            </a:r>
            <a:endParaRPr lang="en-US" dirty="0"/>
          </a:p>
          <a:p>
            <a:pPr lvl="1"/>
            <a:r>
              <a:rPr lang="en-US" dirty="0" smtClean="0"/>
              <a:t>32bit primary key</a:t>
            </a:r>
          </a:p>
          <a:p>
            <a:pPr lvl="1"/>
            <a:r>
              <a:rPr lang="en-US" dirty="0"/>
              <a:t>32bit </a:t>
            </a:r>
            <a:r>
              <a:rPr lang="en-US" dirty="0" smtClean="0"/>
              <a:t>payload(grouping key)</a:t>
            </a:r>
          </a:p>
          <a:p>
            <a:r>
              <a:rPr lang="en-US" dirty="0" smtClean="0"/>
              <a:t>Distributions: </a:t>
            </a:r>
            <a:r>
              <a:rPr lang="en-US" dirty="0"/>
              <a:t>Unique, </a:t>
            </a:r>
            <a:r>
              <a:rPr lang="en-US" dirty="0" smtClean="0"/>
              <a:t>Uniform(Random), Heavy Hitter, Moving Cluster, Self Similar, </a:t>
            </a:r>
            <a:r>
              <a:rPr lang="en-US" dirty="0" err="1" smtClean="0"/>
              <a:t>Zipf</a:t>
            </a:r>
            <a:endParaRPr lang="en-US" dirty="0" smtClean="0"/>
          </a:p>
          <a:p>
            <a:r>
              <a:rPr lang="en-US" dirty="0" smtClean="0"/>
              <a:t>Relation sizes 1M to 1B</a:t>
            </a:r>
          </a:p>
          <a:p>
            <a:r>
              <a:rPr lang="en-US" dirty="0" smtClean="0"/>
              <a:t>Grouping key cardinalities 1K to 4M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D9B52-F5A4-934D-A046-280A37326968}" type="slidenum">
              <a:rPr lang="en-US" altLang="en-US" smtClean="0"/>
              <a:pPr/>
              <a:t>45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20545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Experiments: </a:t>
            </a:r>
            <a:r>
              <a:rPr lang="en-US" dirty="0" smtClean="0"/>
              <a:t>TPC-H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Schema from TPC-H benchmark</a:t>
            </a:r>
          </a:p>
          <a:p>
            <a:r>
              <a:rPr lang="en-US" dirty="0" smtClean="0"/>
              <a:t>Only join between </a:t>
            </a:r>
            <a:r>
              <a:rPr lang="en-US" i="1" dirty="0" smtClean="0"/>
              <a:t>Orders</a:t>
            </a:r>
            <a:r>
              <a:rPr lang="en-US" dirty="0" smtClean="0"/>
              <a:t> &amp; </a:t>
            </a:r>
            <a:r>
              <a:rPr lang="en-US" i="1" dirty="0" smtClean="0"/>
              <a:t>Customers</a:t>
            </a:r>
            <a:r>
              <a:rPr lang="en-US" dirty="0" smtClean="0"/>
              <a:t>  tables (no projections\selections yet)</a:t>
            </a:r>
          </a:p>
          <a:p>
            <a:pPr lvl="1"/>
            <a:r>
              <a:rPr lang="en-US" dirty="0" smtClean="0"/>
              <a:t>Part of </a:t>
            </a:r>
            <a:r>
              <a:rPr lang="en-US" dirty="0"/>
              <a:t>Q3, Q5, Q7, Q8, Q10, Q13, and </a:t>
            </a:r>
            <a:r>
              <a:rPr lang="en-US" dirty="0" smtClean="0"/>
              <a:t>Q18</a:t>
            </a:r>
          </a:p>
          <a:p>
            <a:r>
              <a:rPr lang="en-US" dirty="0" smtClean="0"/>
              <a:t>Always probe-dominated</a:t>
            </a:r>
          </a:p>
          <a:p>
            <a:r>
              <a:rPr lang="en-US" dirty="0" smtClean="0"/>
              <a:t>Scale factors from 1 to 10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D9B52-F5A4-934D-A046-280A37326968}" type="slidenum">
              <a:rPr lang="en-US" altLang="en-US" smtClean="0"/>
              <a:pPr/>
              <a:t>46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40588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</a:p>
          <a:p>
            <a:r>
              <a:rPr lang="en-US" dirty="0" smtClean="0"/>
              <a:t>Hardware Multithreading Approach</a:t>
            </a:r>
          </a:p>
          <a:p>
            <a:r>
              <a:rPr lang="en-US" dirty="0"/>
              <a:t>Use Cases</a:t>
            </a:r>
          </a:p>
          <a:p>
            <a:pPr lvl="1"/>
            <a:r>
              <a:rPr lang="en-US" dirty="0"/>
              <a:t>Hash Join</a:t>
            </a:r>
          </a:p>
          <a:p>
            <a:pPr lvl="1"/>
            <a:r>
              <a:rPr lang="en-US" dirty="0"/>
              <a:t>Hash Aggregation</a:t>
            </a:r>
          </a:p>
          <a:p>
            <a:r>
              <a:rPr lang="en-US" dirty="0" smtClean="0"/>
              <a:t>Software </a:t>
            </a:r>
            <a:r>
              <a:rPr lang="en-US" dirty="0" smtClean="0"/>
              <a:t>&amp; FPGA implementations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Experiments</a:t>
            </a:r>
          </a:p>
          <a:p>
            <a:r>
              <a:rPr lang="en-US" dirty="0"/>
              <a:t>Conclusions &amp; Future </a:t>
            </a:r>
            <a:r>
              <a:rPr lang="en-US" dirty="0" smtClean="0"/>
              <a:t>Work</a:t>
            </a:r>
            <a:endParaRPr lang="en-US" dirty="0" smtClean="0">
              <a:solidFill>
                <a:srgbClr val="FF0000"/>
              </a:solidFill>
            </a:endParaRP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D9B52-F5A4-934D-A046-280A37326968}" type="slidenum">
              <a:rPr lang="en-US" altLang="en-US" smtClean="0"/>
              <a:pPr/>
              <a:t>47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02270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Join: Unique Throughput</a:t>
            </a:r>
            <a:endParaRPr lang="en-US" dirty="0"/>
          </a:p>
        </p:txBody>
      </p:sp>
      <p:pic>
        <p:nvPicPr>
          <p:cNvPr id="4" name="Picture 3" descr="Screen Shot 2015-01-03 at 21.08.3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371600"/>
            <a:ext cx="6400800" cy="4403498"/>
          </a:xfrm>
          <a:prstGeom prst="rect">
            <a:avLst/>
          </a:prstGeom>
        </p:spPr>
      </p:pic>
      <p:sp>
        <p:nvSpPr>
          <p:cNvPr id="5" name="Right Brace 4"/>
          <p:cNvSpPr/>
          <p:nvPr/>
        </p:nvSpPr>
        <p:spPr>
          <a:xfrm>
            <a:off x="7239000" y="2295689"/>
            <a:ext cx="182880" cy="1219200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421880" y="267668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2</a:t>
            </a:r>
            <a:r>
              <a:rPr lang="en-US" b="1" dirty="0" smtClean="0">
                <a:solidFill>
                  <a:srgbClr val="FF0000"/>
                </a:solidFill>
              </a:rPr>
              <a:t>x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D9B52-F5A4-934D-A046-280A37326968}" type="slidenum">
              <a:rPr lang="en-US" altLang="en-US" smtClean="0"/>
              <a:pPr/>
              <a:t>48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99316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Join: Uniform Throughput</a:t>
            </a:r>
            <a:endParaRPr lang="en-US" dirty="0"/>
          </a:p>
        </p:txBody>
      </p:sp>
      <p:pic>
        <p:nvPicPr>
          <p:cNvPr id="5" name="Picture 4" descr="Screen Shot 2015-01-03 at 22.37.1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433" y="1447800"/>
            <a:ext cx="7003134" cy="4823587"/>
          </a:xfrm>
          <a:prstGeom prst="rect">
            <a:avLst/>
          </a:prstGeom>
        </p:spPr>
      </p:pic>
      <p:sp>
        <p:nvSpPr>
          <p:cNvPr id="6" name="Right Brace 5"/>
          <p:cNvSpPr/>
          <p:nvPr/>
        </p:nvSpPr>
        <p:spPr>
          <a:xfrm>
            <a:off x="6629400" y="2743200"/>
            <a:ext cx="228600" cy="1371600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837649" y="3200400"/>
            <a:ext cx="661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3x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D9B52-F5A4-934D-A046-280A37326968}" type="slidenum">
              <a:rPr lang="en-US" altLang="en-US" smtClean="0"/>
              <a:pPr/>
              <a:t>49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72730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Hardware landscape 2016:</a:t>
            </a:r>
          </a:p>
          <a:p>
            <a:pPr lvl="1"/>
            <a:r>
              <a:rPr lang="en-US" dirty="0" smtClean="0"/>
              <a:t>Gigabytes of RAM available on average server</a:t>
            </a:r>
          </a:p>
          <a:p>
            <a:pPr lvl="1"/>
            <a:r>
              <a:rPr lang="en-US" dirty="0" smtClean="0"/>
              <a:t>Issues of scaling algorithms on multicores</a:t>
            </a:r>
          </a:p>
          <a:p>
            <a:pPr lvl="1"/>
            <a:r>
              <a:rPr lang="en-US" dirty="0" smtClean="0"/>
              <a:t>Growing market for main-memory transaction processing &amp; analytics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D9B52-F5A4-934D-A046-280A37326968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70449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Join: Scale Up (Probe Dominated)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990600"/>
          </a:xfrm>
        </p:spPr>
        <p:txBody>
          <a:bodyPr/>
          <a:lstStyle/>
          <a:p>
            <a:r>
              <a:rPr lang="en-US" dirty="0" smtClean="0"/>
              <a:t>Each </a:t>
            </a:r>
            <a:r>
              <a:rPr lang="en-US" dirty="0"/>
              <a:t>4 CPU </a:t>
            </a:r>
            <a:r>
              <a:rPr lang="en-US"/>
              <a:t>threads </a:t>
            </a:r>
            <a:r>
              <a:rPr lang="en-US" smtClean="0"/>
              <a:t>vs. </a:t>
            </a:r>
            <a:r>
              <a:rPr lang="en-US" dirty="0"/>
              <a:t>1 FPGA (roughly matches memory bandwidth)</a:t>
            </a:r>
          </a:p>
        </p:txBody>
      </p:sp>
      <p:pic>
        <p:nvPicPr>
          <p:cNvPr id="4" name="Picture 3" descr="Screen Shot 2015-01-03 at 21.27.4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2514600"/>
            <a:ext cx="6244232" cy="4240116"/>
          </a:xfrm>
          <a:prstGeom prst="rect">
            <a:avLst/>
          </a:prstGeom>
        </p:spPr>
      </p:pic>
      <p:sp>
        <p:nvSpPr>
          <p:cNvPr id="5" name="Right Brace 4"/>
          <p:cNvSpPr/>
          <p:nvPr/>
        </p:nvSpPr>
        <p:spPr>
          <a:xfrm>
            <a:off x="7162800" y="3505200"/>
            <a:ext cx="228600" cy="1676400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434125" y="4114800"/>
            <a:ext cx="486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4</a:t>
            </a:r>
            <a:r>
              <a:rPr lang="en-US" b="1" smtClean="0">
                <a:solidFill>
                  <a:srgbClr val="FF0000"/>
                </a:solidFill>
              </a:rPr>
              <a:t>x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D9B52-F5A4-934D-A046-280A37326968}" type="slidenum">
              <a:rPr lang="en-US" altLang="en-US" smtClean="0"/>
              <a:pPr/>
              <a:t>50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8425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Join: </a:t>
            </a:r>
            <a:r>
              <a:rPr lang="en-US" dirty="0" smtClean="0"/>
              <a:t>Worst Case Scale Up |R|=|S|</a:t>
            </a:r>
            <a:endParaRPr lang="en-US" dirty="0"/>
          </a:p>
        </p:txBody>
      </p:sp>
      <p:pic>
        <p:nvPicPr>
          <p:cNvPr id="4" name="Picture 3" descr="Screen Shot 2015-01-03 at 21.27.5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676400"/>
            <a:ext cx="7043964" cy="4758925"/>
          </a:xfrm>
          <a:prstGeom prst="rect">
            <a:avLst/>
          </a:prstGeom>
        </p:spPr>
      </p:pic>
      <p:sp>
        <p:nvSpPr>
          <p:cNvPr id="5" name="Right Brace 4"/>
          <p:cNvSpPr/>
          <p:nvPr/>
        </p:nvSpPr>
        <p:spPr>
          <a:xfrm>
            <a:off x="7467601" y="3200400"/>
            <a:ext cx="152400" cy="914400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650481" y="347293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2</a:t>
            </a:r>
            <a:r>
              <a:rPr lang="en-US" b="1" dirty="0" smtClean="0">
                <a:solidFill>
                  <a:srgbClr val="FF0000"/>
                </a:solidFill>
              </a:rPr>
              <a:t>x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D9B52-F5A4-934D-A046-280A37326968}" type="slidenum">
              <a:rPr lang="en-US" altLang="en-US" smtClean="0"/>
              <a:pPr/>
              <a:t>51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09266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Join: Normalized Throughput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447800"/>
            <a:ext cx="6858000" cy="4935350"/>
          </a:xfrm>
          <a:prstGeom prst="rect">
            <a:avLst/>
          </a:prstGeom>
        </p:spPr>
      </p:pic>
      <p:sp>
        <p:nvSpPr>
          <p:cNvPr id="5" name="Right Brace 4"/>
          <p:cNvSpPr/>
          <p:nvPr/>
        </p:nvSpPr>
        <p:spPr>
          <a:xfrm>
            <a:off x="4953000" y="2362200"/>
            <a:ext cx="228600" cy="2133600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193323" y="3244334"/>
            <a:ext cx="661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4x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D9B52-F5A4-934D-A046-280A37326968}" type="slidenum">
              <a:rPr lang="en-US" altLang="en-US" smtClean="0"/>
              <a:pPr/>
              <a:t>52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852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Join: TPC-H Throughput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762000"/>
          </a:xfrm>
        </p:spPr>
        <p:txBody>
          <a:bodyPr/>
          <a:lstStyle/>
          <a:p>
            <a:r>
              <a:rPr lang="en-US" dirty="0"/>
              <a:t>Orders </a:t>
            </a:r>
            <a:r>
              <a:rPr lang="en-US" dirty="0" smtClean="0"/>
              <a:t>⋈</a:t>
            </a:r>
            <a:r>
              <a:rPr lang="en-US" baseline="-25000" dirty="0" err="1" smtClean="0"/>
              <a:t>custkey</a:t>
            </a:r>
            <a:r>
              <a:rPr lang="en-US" dirty="0" smtClean="0"/>
              <a:t> </a:t>
            </a:r>
            <a:r>
              <a:rPr lang="en-US" dirty="0"/>
              <a:t>Customer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810" y="2271932"/>
            <a:ext cx="7546379" cy="4566988"/>
          </a:xfrm>
          <a:prstGeom prst="rect">
            <a:avLst/>
          </a:prstGeom>
        </p:spPr>
      </p:pic>
      <p:sp>
        <p:nvSpPr>
          <p:cNvPr id="7" name="Right Brace 6"/>
          <p:cNvSpPr/>
          <p:nvPr/>
        </p:nvSpPr>
        <p:spPr>
          <a:xfrm>
            <a:off x="6507480" y="3088292"/>
            <a:ext cx="152400" cy="914400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659880" y="3327130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1.5x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D9B52-F5A4-934D-A046-280A37326968}" type="slidenum">
              <a:rPr lang="en-US" altLang="en-US" smtClean="0"/>
              <a:pPr/>
              <a:t>53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11605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825" y="1828800"/>
            <a:ext cx="8280400" cy="3962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85800"/>
            <a:ext cx="9144000" cy="762000"/>
          </a:xfrm>
        </p:spPr>
        <p:txBody>
          <a:bodyPr/>
          <a:lstStyle/>
          <a:p>
            <a:r>
              <a:rPr lang="en-US" dirty="0" smtClean="0"/>
              <a:t>Aggregation: Self Similar Throughput</a:t>
            </a:r>
            <a:endParaRPr lang="en-US" dirty="0"/>
          </a:p>
        </p:txBody>
      </p:sp>
      <p:sp>
        <p:nvSpPr>
          <p:cNvPr id="5" name="Right Brace 4"/>
          <p:cNvSpPr/>
          <p:nvPr/>
        </p:nvSpPr>
        <p:spPr>
          <a:xfrm>
            <a:off x="8305800" y="3505200"/>
            <a:ext cx="205409" cy="1371600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501270" y="4038600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10x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D9B52-F5A4-934D-A046-280A37326968}" type="slidenum">
              <a:rPr lang="en-US" altLang="en-US" smtClean="0"/>
              <a:pPr/>
              <a:t>54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4898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Aggregation: Final Merge Effects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85" y="1447800"/>
            <a:ext cx="8171427" cy="4419600"/>
          </a:xfrm>
          <a:prstGeom prst="rect">
            <a:avLst/>
          </a:prstGeom>
        </p:spPr>
      </p:pic>
      <p:sp>
        <p:nvSpPr>
          <p:cNvPr id="5" name="Right Brace 4"/>
          <p:cNvSpPr/>
          <p:nvPr/>
        </p:nvSpPr>
        <p:spPr>
          <a:xfrm>
            <a:off x="7619713" y="2667000"/>
            <a:ext cx="305087" cy="2133600"/>
          </a:xfrm>
          <a:prstGeom prst="rightBrace">
            <a:avLst>
              <a:gd name="adj1" fmla="val 17564"/>
              <a:gd name="adj2" fmla="val 5213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7936357" y="3639740"/>
            <a:ext cx="1130438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FF0000"/>
                </a:solidFill>
              </a:rPr>
              <a:t>Merge</a:t>
            </a:r>
          </a:p>
          <a:p>
            <a:pPr algn="ctr"/>
            <a:r>
              <a:rPr lang="en-US" sz="1600" b="1" dirty="0" smtClean="0">
                <a:solidFill>
                  <a:srgbClr val="FF0000"/>
                </a:solidFill>
              </a:rPr>
              <a:t>Overhead</a:t>
            </a:r>
          </a:p>
          <a:p>
            <a:pPr algn="ctr"/>
            <a:r>
              <a:rPr lang="en-US" sz="1600" b="1" dirty="0" smtClean="0">
                <a:solidFill>
                  <a:srgbClr val="FF0000"/>
                </a:solidFill>
              </a:rPr>
              <a:t>8M</a:t>
            </a:r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7" name="Right Brace 6"/>
          <p:cNvSpPr/>
          <p:nvPr/>
        </p:nvSpPr>
        <p:spPr>
          <a:xfrm>
            <a:off x="7772114" y="2667001"/>
            <a:ext cx="182137" cy="533399"/>
          </a:xfrm>
          <a:prstGeom prst="rightBrace">
            <a:avLst>
              <a:gd name="adj1" fmla="val 17564"/>
              <a:gd name="adj2" fmla="val 47128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954251" y="2505670"/>
            <a:ext cx="1130438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FF0000"/>
                </a:solidFill>
              </a:rPr>
              <a:t>Merge</a:t>
            </a:r>
          </a:p>
          <a:p>
            <a:pPr algn="ctr"/>
            <a:r>
              <a:rPr lang="en-US" sz="1600" b="1" dirty="0" smtClean="0">
                <a:solidFill>
                  <a:srgbClr val="FF0000"/>
                </a:solidFill>
              </a:rPr>
              <a:t>Overhead</a:t>
            </a:r>
          </a:p>
          <a:p>
            <a:pPr algn="ctr"/>
            <a:r>
              <a:rPr lang="en-US" sz="1600" b="1" dirty="0" smtClean="0">
                <a:solidFill>
                  <a:srgbClr val="FF0000"/>
                </a:solidFill>
              </a:rPr>
              <a:t>128M</a:t>
            </a:r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9" name="Down Arrow 8"/>
          <p:cNvSpPr/>
          <p:nvPr/>
        </p:nvSpPr>
        <p:spPr>
          <a:xfrm rot="10800000">
            <a:off x="8321197" y="3324069"/>
            <a:ext cx="365602" cy="333531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6"/>
          <p:cNvSpPr>
            <a:spLocks noGrp="1"/>
          </p:cNvSpPr>
          <p:nvPr>
            <p:ph idx="1"/>
          </p:nvPr>
        </p:nvSpPr>
        <p:spPr>
          <a:xfrm>
            <a:off x="271976" y="5791200"/>
            <a:ext cx="8229600" cy="818399"/>
          </a:xfrm>
        </p:spPr>
        <p:txBody>
          <a:bodyPr/>
          <a:lstStyle/>
          <a:p>
            <a:r>
              <a:rPr lang="en-US" sz="2400" dirty="0" smtClean="0"/>
              <a:t>Merge operation introduces a constant overhead, which diminishes as relation grows</a:t>
            </a:r>
            <a:endParaRPr 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D9B52-F5A4-934D-A046-280A37326968}" type="slidenum">
              <a:rPr lang="en-US" altLang="en-US" smtClean="0"/>
              <a:pPr/>
              <a:t>55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15554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534400" cy="762000"/>
          </a:xfrm>
        </p:spPr>
        <p:txBody>
          <a:bodyPr/>
          <a:lstStyle/>
          <a:p>
            <a:r>
              <a:rPr lang="en-US" dirty="0" smtClean="0"/>
              <a:t>Aggregation: Bandwidth Utilization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9" y="1600200"/>
            <a:ext cx="8991600" cy="4192334"/>
          </a:xfrm>
          <a:prstGeom prst="rect">
            <a:avLst/>
          </a:prstGeom>
        </p:spPr>
      </p:pic>
      <p:sp>
        <p:nvSpPr>
          <p:cNvPr id="5" name="Content Placeholder 6"/>
          <p:cNvSpPr>
            <a:spLocks noGrp="1"/>
          </p:cNvSpPr>
          <p:nvPr>
            <p:ph idx="1"/>
          </p:nvPr>
        </p:nvSpPr>
        <p:spPr>
          <a:xfrm>
            <a:off x="228600" y="5687468"/>
            <a:ext cx="8229600" cy="818399"/>
          </a:xfrm>
        </p:spPr>
        <p:txBody>
          <a:bodyPr/>
          <a:lstStyle/>
          <a:p>
            <a:r>
              <a:rPr lang="en-US" sz="2400" dirty="0" smtClean="0"/>
              <a:t>FPGA </a:t>
            </a:r>
            <a:r>
              <a:rPr lang="en-US" sz="2400" dirty="0" smtClean="0"/>
              <a:t>implementation achieves much higher memory bandwidth utilization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D9B52-F5A4-934D-A046-280A37326968}" type="slidenum">
              <a:rPr lang="en-US" altLang="en-US" smtClean="0"/>
              <a:pPr/>
              <a:t>56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71912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</a:p>
          <a:p>
            <a:r>
              <a:rPr lang="en-US" dirty="0" smtClean="0"/>
              <a:t>Hardware Multithreading Approach</a:t>
            </a:r>
          </a:p>
          <a:p>
            <a:r>
              <a:rPr lang="en-US" dirty="0"/>
              <a:t>Use Cases</a:t>
            </a:r>
          </a:p>
          <a:p>
            <a:pPr lvl="1"/>
            <a:r>
              <a:rPr lang="en-US" dirty="0"/>
              <a:t>Hash Join</a:t>
            </a:r>
          </a:p>
          <a:p>
            <a:pPr lvl="1"/>
            <a:r>
              <a:rPr lang="en-US" dirty="0"/>
              <a:t>Hash Aggregation</a:t>
            </a:r>
          </a:p>
          <a:p>
            <a:r>
              <a:rPr lang="en-US" dirty="0" smtClean="0"/>
              <a:t>Software </a:t>
            </a:r>
            <a:r>
              <a:rPr lang="en-US" dirty="0" smtClean="0"/>
              <a:t>&amp; FPGA implementations</a:t>
            </a:r>
          </a:p>
          <a:p>
            <a:r>
              <a:rPr lang="en-US" dirty="0" smtClean="0"/>
              <a:t>Experiments</a:t>
            </a:r>
          </a:p>
          <a:p>
            <a:r>
              <a:rPr lang="en-US" dirty="0">
                <a:solidFill>
                  <a:srgbClr val="FF0000"/>
                </a:solidFill>
              </a:rPr>
              <a:t>Conclusions &amp; Future </a:t>
            </a:r>
            <a:r>
              <a:rPr lang="en-US" dirty="0" smtClean="0">
                <a:solidFill>
                  <a:srgbClr val="FF0000"/>
                </a:solidFill>
              </a:rPr>
              <a:t>Work</a:t>
            </a:r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D9B52-F5A4-934D-A046-280A37326968}" type="slidenum">
              <a:rPr lang="en-US" altLang="en-US" smtClean="0"/>
              <a:pPr/>
              <a:t>57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39172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3657600"/>
          </a:xfrm>
        </p:spPr>
        <p:txBody>
          <a:bodyPr/>
          <a:lstStyle/>
          <a:p>
            <a:r>
              <a:rPr lang="en-US" dirty="0" smtClean="0"/>
              <a:t>Implemented </a:t>
            </a:r>
            <a:r>
              <a:rPr lang="en-US" dirty="0"/>
              <a:t>an FPGA-accelerated hash </a:t>
            </a:r>
            <a:r>
              <a:rPr lang="en-US" dirty="0" smtClean="0"/>
              <a:t>join </a:t>
            </a:r>
            <a:r>
              <a:rPr lang="en-US" dirty="0"/>
              <a:t>by aggregation operator </a:t>
            </a:r>
            <a:r>
              <a:rPr lang="en-US" dirty="0" smtClean="0"/>
              <a:t>[CIDR’15]</a:t>
            </a:r>
          </a:p>
          <a:p>
            <a:r>
              <a:rPr lang="en-US" dirty="0" smtClean="0"/>
              <a:t>Proposed </a:t>
            </a:r>
            <a:r>
              <a:rPr lang="en-US" dirty="0"/>
              <a:t>an FPGA-accelerated hash group by aggregation </a:t>
            </a:r>
            <a:r>
              <a:rPr lang="en-US" dirty="0" smtClean="0"/>
              <a:t>operator </a:t>
            </a:r>
            <a:r>
              <a:rPr lang="en-US" dirty="0"/>
              <a:t>[</a:t>
            </a:r>
            <a:r>
              <a:rPr lang="en-US" dirty="0" smtClean="0"/>
              <a:t>DaMoN’16]</a:t>
            </a:r>
            <a:endParaRPr lang="en-US" dirty="0"/>
          </a:p>
          <a:p>
            <a:r>
              <a:rPr lang="en-US" dirty="0"/>
              <a:t>Explored CAMs as a pre-aggregation cache &amp; synchronization </a:t>
            </a:r>
            <a:r>
              <a:rPr lang="en-US" dirty="0" smtClean="0"/>
              <a:t>primitive [DaMoN’16, ICCAD’15]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1600" y="5421868"/>
            <a:ext cx="9067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[CIDR’15] </a:t>
            </a:r>
            <a:r>
              <a:rPr lang="en-US" sz="1400" dirty="0" smtClean="0"/>
              <a:t>Halstead, R. </a:t>
            </a:r>
            <a:r>
              <a:rPr lang="en-US" sz="1400" dirty="0"/>
              <a:t>et al. FPGA-based Multithreading for In-Memory Hash </a:t>
            </a:r>
            <a:r>
              <a:rPr lang="en-US" sz="1400" dirty="0" smtClean="0"/>
              <a:t>Joins. </a:t>
            </a:r>
            <a:endParaRPr lang="en-US" sz="1400" dirty="0" smtClean="0"/>
          </a:p>
          <a:p>
            <a:r>
              <a:rPr lang="en-US" sz="1400" dirty="0"/>
              <a:t>[ICCAD’15] </a:t>
            </a:r>
            <a:r>
              <a:rPr lang="en-US" sz="1400" dirty="0" err="1"/>
              <a:t>Windh</a:t>
            </a:r>
            <a:r>
              <a:rPr lang="en-US" sz="1400" dirty="0"/>
              <a:t>, S. et al. CAMs as Synchronizing Caches for Multithreaded Irregular Applications on </a:t>
            </a:r>
            <a:r>
              <a:rPr lang="en-US" sz="1400" dirty="0" smtClean="0"/>
              <a:t>FPGAs</a:t>
            </a:r>
            <a:endParaRPr lang="en-US" sz="1400" dirty="0" smtClean="0"/>
          </a:p>
          <a:p>
            <a:r>
              <a:rPr lang="en-US" sz="1400" dirty="0"/>
              <a:t>[DaMoN’16] </a:t>
            </a:r>
            <a:r>
              <a:rPr lang="en-US" sz="1400" dirty="0" err="1" smtClean="0"/>
              <a:t>Absalyamov</a:t>
            </a:r>
            <a:r>
              <a:rPr lang="en-US" sz="1400" dirty="0" smtClean="0"/>
              <a:t>, I. et al. </a:t>
            </a:r>
            <a:r>
              <a:rPr lang="en-US" sz="1400" dirty="0"/>
              <a:t>FPGA-accelerated group-by aggregation using synchronizing </a:t>
            </a:r>
            <a:r>
              <a:rPr lang="en-US" sz="1400" dirty="0" smtClean="0"/>
              <a:t>caches</a:t>
            </a:r>
            <a:r>
              <a:rPr lang="en-US" sz="1400" dirty="0" smtClean="0">
                <a:effectLst/>
              </a:rPr>
              <a:t>.</a:t>
            </a:r>
            <a:endParaRPr lang="en-US" sz="1400" dirty="0" smtClean="0">
              <a:effectLst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D9B52-F5A4-934D-A046-280A37326968}" type="slidenum">
              <a:rPr lang="en-US" altLang="en-US" smtClean="0"/>
              <a:pPr/>
              <a:t>58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55799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 other relational operators to build fully-fledged query processor</a:t>
            </a:r>
          </a:p>
          <a:p>
            <a:r>
              <a:rPr lang="en-US" dirty="0" smtClean="0"/>
              <a:t>Explore tradeoff between CAM size vs. speed</a:t>
            </a:r>
          </a:p>
          <a:p>
            <a:r>
              <a:rPr lang="en-US" dirty="0" smtClean="0"/>
              <a:t>Apply hardware multithreading to transactional workloads (e.g. implement CAM-based concurrency control)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D9B52-F5A4-934D-A046-280A37326968}" type="slidenum">
              <a:rPr lang="en-US" altLang="en-US" smtClean="0"/>
              <a:pPr/>
              <a:t>59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08159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</a:t>
            </a:r>
            <a:r>
              <a:rPr lang="en-US" dirty="0" smtClean="0"/>
              <a:t>Wall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012" y="2331146"/>
            <a:ext cx="7531096" cy="4069654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57200" y="1676400"/>
            <a:ext cx="8305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charset="2"/>
              <a:buBlip>
                <a:blip r:embed="rId3"/>
              </a:buBlip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charset="2"/>
              <a:buBlip>
                <a:blip r:embed="rId4"/>
              </a:buBlip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87425" indent="-29368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charset="2"/>
              <a:buBlip>
                <a:blip r:embed="rId5"/>
              </a:buBlip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1113" indent="-2921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charset="2"/>
              <a:buBlip>
                <a:blip r:embed="rId4"/>
              </a:buBlip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986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Blip>
                <a:blip r:embed="rId5"/>
              </a:buBlip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The </a:t>
            </a:r>
            <a:r>
              <a:rPr lang="en-US" dirty="0"/>
              <a:t>biggest </a:t>
            </a:r>
            <a:r>
              <a:rPr lang="en-US" dirty="0" smtClean="0"/>
              <a:t>in-memory </a:t>
            </a:r>
            <a:r>
              <a:rPr lang="en-US" dirty="0"/>
              <a:t>analytics </a:t>
            </a:r>
            <a:r>
              <a:rPr lang="en-US" dirty="0" smtClean="0"/>
              <a:t>bottleneck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67919" y="6506938"/>
            <a:ext cx="460895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[</a:t>
            </a:r>
            <a:r>
              <a:rPr lang="en-US" sz="900" dirty="0"/>
              <a:t>Hennessy </a:t>
            </a:r>
            <a:r>
              <a:rPr lang="en-US" sz="900" dirty="0" smtClean="0"/>
              <a:t>and Patterson. Computer Architecture: A Quantitative Approach. 5</a:t>
            </a:r>
            <a:r>
              <a:rPr lang="en-US" sz="900" baseline="30000" dirty="0" smtClean="0"/>
              <a:t>th</a:t>
            </a:r>
            <a:r>
              <a:rPr lang="en-US" sz="900" dirty="0" smtClean="0"/>
              <a:t> edition]</a:t>
            </a:r>
            <a:endParaRPr lang="en-US" sz="9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D9B52-F5A4-934D-A046-280A37326968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99932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UCR Team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0" y="1512352"/>
            <a:ext cx="1939034" cy="193903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4343400"/>
            <a:ext cx="1879600" cy="18796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3608" y="4343400"/>
            <a:ext cx="1828800" cy="18288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203632" y="3593068"/>
            <a:ext cx="2240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Prof. </a:t>
            </a:r>
            <a:r>
              <a:rPr lang="en-US" dirty="0" err="1" smtClean="0"/>
              <a:t>Walid</a:t>
            </a:r>
            <a:r>
              <a:rPr lang="en-US" dirty="0" smtClean="0"/>
              <a:t> </a:t>
            </a:r>
            <a:r>
              <a:rPr lang="en-US" dirty="0"/>
              <a:t>A. </a:t>
            </a:r>
            <a:r>
              <a:rPr lang="en-US" dirty="0" err="1"/>
              <a:t>Najjar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533009" y="3581400"/>
            <a:ext cx="2548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Prof. </a:t>
            </a:r>
            <a:r>
              <a:rPr lang="en-US" dirty="0" err="1" smtClean="0"/>
              <a:t>Vassilis</a:t>
            </a:r>
            <a:r>
              <a:rPr lang="en-US" dirty="0" smtClean="0"/>
              <a:t> </a:t>
            </a:r>
            <a:r>
              <a:rPr lang="en-US" dirty="0"/>
              <a:t>J. </a:t>
            </a:r>
            <a:r>
              <a:rPr lang="en-US" dirty="0" err="1"/>
              <a:t>Tsotras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545032" y="3593906"/>
            <a:ext cx="2095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Robert J. Halstead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525953" y="6290566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Prerna</a:t>
            </a:r>
            <a:r>
              <a:rPr lang="en-US" dirty="0"/>
              <a:t> </a:t>
            </a:r>
            <a:r>
              <a:rPr lang="en-US" dirty="0" err="1"/>
              <a:t>Budhkar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96002" y="6236752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Skyler </a:t>
            </a:r>
            <a:r>
              <a:rPr lang="en-US" dirty="0" err="1"/>
              <a:t>Windh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D9B52-F5A4-934D-A046-280A37326968}" type="slidenum">
              <a:rPr lang="en-US" altLang="en-US" smtClean="0"/>
              <a:pPr/>
              <a:t>60</a:t>
            </a:fld>
            <a:endParaRPr lang="en-US" alt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2038" y="1512352"/>
            <a:ext cx="1764122" cy="2013047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2408" y="1512352"/>
            <a:ext cx="1446386" cy="2025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23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0"/>
            <a:ext cx="8229600" cy="762000"/>
          </a:xfrm>
        </p:spPr>
        <p:txBody>
          <a:bodyPr/>
          <a:lstStyle/>
          <a:p>
            <a:pPr algn="ctr"/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D9B52-F5A4-934D-A046-280A37326968}" type="slidenum">
              <a:rPr lang="en-US" altLang="en-US" smtClean="0"/>
              <a:pPr/>
              <a:t>61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04833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 slides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D9B52-F5A4-934D-A046-280A37326968}" type="slidenum">
              <a:rPr lang="en-US" altLang="en-US" smtClean="0"/>
              <a:pPr/>
              <a:t>62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13683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Evaluation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447800"/>
            <a:ext cx="8035235" cy="2967937"/>
          </a:xfrm>
        </p:spPr>
        <p:txBody>
          <a:bodyPr>
            <a:normAutofit fontScale="70000" lnSpcReduction="20000"/>
          </a:bodyPr>
          <a:lstStyle/>
          <a:p>
            <a:pPr>
              <a:spcBef>
                <a:spcPts val="1200"/>
              </a:spcBef>
            </a:pPr>
            <a:r>
              <a:rPr lang="en-US" dirty="0" smtClean="0"/>
              <a:t>Four synthetically generated datasets with varied </a:t>
            </a:r>
            <a:r>
              <a:rPr lang="en-US" dirty="0"/>
              <a:t>key distribution </a:t>
            </a:r>
            <a:endParaRPr lang="en-US" dirty="0" smtClean="0"/>
          </a:p>
          <a:p>
            <a:pPr lvl="1"/>
            <a:r>
              <a:rPr lang="en-US" dirty="0" smtClean="0"/>
              <a:t>Unique: Shuffled sequentially </a:t>
            </a:r>
            <a:r>
              <a:rPr lang="en-US" dirty="0"/>
              <a:t>increasing </a:t>
            </a:r>
            <a:r>
              <a:rPr lang="en-US" dirty="0" smtClean="0"/>
              <a:t>values (no-repeats)</a:t>
            </a:r>
          </a:p>
          <a:p>
            <a:pPr lvl="1"/>
            <a:r>
              <a:rPr lang="en-US" dirty="0" smtClean="0"/>
              <a:t>Random: </a:t>
            </a:r>
            <a:r>
              <a:rPr lang="en-US" dirty="0"/>
              <a:t>Uniformly distributed </a:t>
            </a:r>
            <a:r>
              <a:rPr lang="en-US" dirty="0" smtClean="0"/>
              <a:t>random values (few-repeats)</a:t>
            </a:r>
          </a:p>
          <a:p>
            <a:pPr lvl="1"/>
            <a:r>
              <a:rPr lang="en-US" dirty="0" err="1" smtClean="0"/>
              <a:t>Zipf</a:t>
            </a:r>
            <a:r>
              <a:rPr lang="en-US" dirty="0"/>
              <a:t>: </a:t>
            </a:r>
            <a:r>
              <a:rPr lang="en-US" dirty="0" smtClean="0"/>
              <a:t>Skewed values with skew factor 0.5 and 1</a:t>
            </a:r>
            <a:endParaRPr lang="en-US" dirty="0"/>
          </a:p>
          <a:p>
            <a:pPr>
              <a:spcBef>
                <a:spcPts val="1200"/>
              </a:spcBef>
            </a:pPr>
            <a:r>
              <a:rPr lang="en-US" dirty="0" smtClean="0"/>
              <a:t>Each dataset has a set of relation pairs (R&amp;S) ranging from 1M to 1B tuples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Results were obtained on Convey-MX heterogeneous platform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E9EA1-EB41-5647-B296-D901CD279717}" type="slidenum">
              <a:rPr lang="en-US" smtClean="0"/>
              <a:pPr/>
              <a:t>63</a:t>
            </a:fld>
            <a:endParaRPr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781879" y="4064000"/>
          <a:ext cx="3469860" cy="26271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2319"/>
                <a:gridCol w="1277541"/>
              </a:tblGrid>
              <a:tr h="349272"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Hardware Region</a:t>
                      </a:r>
                      <a:endParaRPr lang="en-US" sz="1400" dirty="0"/>
                    </a:p>
                  </a:txBody>
                  <a:tcPr marL="104782" marR="104782" marT="52391" marB="52391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4927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FPGA board</a:t>
                      </a:r>
                      <a:endParaRPr lang="en-US" sz="1400" dirty="0"/>
                    </a:p>
                  </a:txBody>
                  <a:tcPr marL="104782" marR="104782" marT="52391" marB="52391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Virtex</a:t>
                      </a:r>
                      <a:r>
                        <a:rPr lang="en-US" sz="1400" baseline="0" dirty="0" smtClean="0"/>
                        <a:t>-6 760</a:t>
                      </a:r>
                      <a:endParaRPr lang="en-US" sz="1400" dirty="0" smtClean="0"/>
                    </a:p>
                  </a:txBody>
                  <a:tcPr marL="104782" marR="104782" marT="52391" marB="52391"/>
                </a:tc>
              </a:tr>
              <a:tr h="34927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# FPGAs</a:t>
                      </a:r>
                      <a:endParaRPr lang="en-US" sz="1400" dirty="0"/>
                    </a:p>
                  </a:txBody>
                  <a:tcPr marL="104782" marR="104782" marT="52391" marB="52391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 marL="104782" marR="104782" marT="52391" marB="52391"/>
                </a:tc>
              </a:tr>
              <a:tr h="34927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Clock</a:t>
                      </a:r>
                      <a:r>
                        <a:rPr lang="en-US" sz="1400" baseline="0" dirty="0" smtClean="0"/>
                        <a:t> Freq.</a:t>
                      </a:r>
                      <a:endParaRPr lang="en-US" sz="1400" dirty="0"/>
                    </a:p>
                  </a:txBody>
                  <a:tcPr marL="104782" marR="104782" marT="52391" marB="52391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150 MHz</a:t>
                      </a:r>
                      <a:endParaRPr lang="en-US" sz="1400" dirty="0"/>
                    </a:p>
                  </a:txBody>
                  <a:tcPr marL="104782" marR="104782" marT="52391" marB="52391"/>
                </a:tc>
              </a:tr>
              <a:tr h="34927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Engines per FPGA</a:t>
                      </a:r>
                      <a:endParaRPr lang="en-US" sz="1400" dirty="0"/>
                    </a:p>
                  </a:txBody>
                  <a:tcPr marL="104782" marR="104782" marT="52391" marB="52391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</a:t>
                      </a:r>
                      <a:r>
                        <a:rPr lang="en-US" sz="1400" baseline="0" dirty="0" smtClean="0"/>
                        <a:t> / 3</a:t>
                      </a:r>
                      <a:endParaRPr lang="en-US" sz="1400" dirty="0"/>
                    </a:p>
                  </a:txBody>
                  <a:tcPr marL="104782" marR="104782" marT="52391" marB="52391"/>
                </a:tc>
              </a:tr>
              <a:tr h="34927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Memory</a:t>
                      </a:r>
                      <a:r>
                        <a:rPr lang="en-US" sz="1400" baseline="0" dirty="0" smtClean="0"/>
                        <a:t> Channels</a:t>
                      </a:r>
                      <a:endParaRPr lang="en-US" sz="1400" dirty="0"/>
                    </a:p>
                  </a:txBody>
                  <a:tcPr marL="104782" marR="104782" marT="52391" marB="52391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32</a:t>
                      </a:r>
                      <a:endParaRPr lang="en-US" sz="1400" dirty="0"/>
                    </a:p>
                  </a:txBody>
                  <a:tcPr marL="104782" marR="104782" marT="52391" marB="52391"/>
                </a:tc>
              </a:tr>
              <a:tr h="34927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Memory Bandwidth (total)</a:t>
                      </a:r>
                      <a:endParaRPr lang="en-US" sz="1400" dirty="0"/>
                    </a:p>
                  </a:txBody>
                  <a:tcPr marL="104782" marR="104782" marT="52391" marB="52391"/>
                </a:tc>
                <a:tc>
                  <a:txBody>
                    <a:bodyPr/>
                    <a:lstStyle/>
                    <a:p>
                      <a:r>
                        <a:rPr lang="en-US" sz="1400" baseline="0" dirty="0" smtClean="0"/>
                        <a:t>76.8 </a:t>
                      </a:r>
                      <a:r>
                        <a:rPr lang="en-US" sz="1400" dirty="0" smtClean="0"/>
                        <a:t>GB/s</a:t>
                      </a:r>
                      <a:endParaRPr lang="en-US" sz="1400" dirty="0"/>
                    </a:p>
                  </a:txBody>
                  <a:tcPr marL="104782" marR="104782" marT="52391" marB="52391"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4682435" y="4064000"/>
          <a:ext cx="3810000" cy="28178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4522"/>
                <a:gridCol w="1645478"/>
              </a:tblGrid>
              <a:tr h="350789"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Software Region</a:t>
                      </a:r>
                      <a:endParaRPr lang="en-US" sz="1400" dirty="0"/>
                    </a:p>
                  </a:txBody>
                  <a:tcPr marL="105237" marR="105237" marT="52618" marB="52618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5078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CPU</a:t>
                      </a:r>
                      <a:endParaRPr lang="en-US" sz="1400" dirty="0"/>
                    </a:p>
                  </a:txBody>
                  <a:tcPr marL="105237" marR="105237" marT="52618" marB="52618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Intel</a:t>
                      </a:r>
                      <a:r>
                        <a:rPr lang="en-US" sz="1400" baseline="0" dirty="0" smtClean="0"/>
                        <a:t> Xeon E5-2643</a:t>
                      </a:r>
                      <a:endParaRPr lang="en-US" sz="1400" dirty="0"/>
                    </a:p>
                  </a:txBody>
                  <a:tcPr marL="105237" marR="105237" marT="52618" marB="52618"/>
                </a:tc>
              </a:tr>
              <a:tr h="35078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# CPUs</a:t>
                      </a:r>
                      <a:endParaRPr lang="en-US" sz="1400" dirty="0"/>
                    </a:p>
                  </a:txBody>
                  <a:tcPr marL="105237" marR="105237" marT="52618" marB="52618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marL="105237" marR="105237" marT="52618" marB="52618"/>
                </a:tc>
              </a:tr>
              <a:tr h="35078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Cores</a:t>
                      </a:r>
                      <a:r>
                        <a:rPr lang="en-US" sz="1400" baseline="0" dirty="0" smtClean="0"/>
                        <a:t> / Threads</a:t>
                      </a:r>
                      <a:endParaRPr lang="en-US" sz="1400" dirty="0"/>
                    </a:p>
                  </a:txBody>
                  <a:tcPr marL="105237" marR="105237" marT="52618" marB="52618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 / 8</a:t>
                      </a:r>
                      <a:endParaRPr lang="en-US" sz="1400" dirty="0"/>
                    </a:p>
                  </a:txBody>
                  <a:tcPr marL="105237" marR="105237" marT="52618" marB="52618"/>
                </a:tc>
              </a:tr>
              <a:tr h="35078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Clock</a:t>
                      </a:r>
                      <a:r>
                        <a:rPr lang="en-US" sz="1400" baseline="0" dirty="0" smtClean="0"/>
                        <a:t> Freq.</a:t>
                      </a:r>
                      <a:endParaRPr lang="en-US" sz="1400" dirty="0"/>
                    </a:p>
                  </a:txBody>
                  <a:tcPr marL="105237" marR="105237" marT="52618" marB="52618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3.3 GHz</a:t>
                      </a:r>
                      <a:endParaRPr lang="en-US" sz="1400" dirty="0"/>
                    </a:p>
                  </a:txBody>
                  <a:tcPr marL="105237" marR="105237" marT="52618" marB="52618"/>
                </a:tc>
              </a:tr>
              <a:tr h="350789">
                <a:tc>
                  <a:txBody>
                    <a:bodyPr/>
                    <a:lstStyle/>
                    <a:p>
                      <a:r>
                        <a:rPr lang="en-US" sz="1400" smtClean="0"/>
                        <a:t>L3 Cache</a:t>
                      </a:r>
                      <a:endParaRPr lang="en-US" sz="1400" dirty="0"/>
                    </a:p>
                  </a:txBody>
                  <a:tcPr marL="105237" marR="105237" marT="52618" marB="52618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10 MB</a:t>
                      </a:r>
                      <a:endParaRPr lang="en-US" sz="1400" dirty="0"/>
                    </a:p>
                  </a:txBody>
                  <a:tcPr marL="105237" marR="105237" marT="52618" marB="52618"/>
                </a:tc>
              </a:tr>
              <a:tr h="35078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Memory Bandwidth (total)</a:t>
                      </a:r>
                      <a:endParaRPr lang="en-US" sz="1400" dirty="0"/>
                    </a:p>
                  </a:txBody>
                  <a:tcPr marL="105237" marR="105237" marT="52618" marB="52618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102.4 GB/s</a:t>
                      </a:r>
                    </a:p>
                  </a:txBody>
                  <a:tcPr marL="105237" marR="105237" marT="52618" marB="52618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0587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346200"/>
            <a:ext cx="8229600" cy="762000"/>
          </a:xfrm>
        </p:spPr>
        <p:txBody>
          <a:bodyPr/>
          <a:lstStyle/>
          <a:p>
            <a:r>
              <a:rPr lang="en-US" dirty="0"/>
              <a:t>Throughput Results: </a:t>
            </a:r>
            <a:r>
              <a:rPr lang="en-US" dirty="0" smtClean="0"/>
              <a:t>Zipf_1.0 dataset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D1E58-7534-A44E-BD94-3555A0C382D5}" type="slidenum">
              <a:rPr lang="en-US" smtClean="0"/>
              <a:pPr/>
              <a:t>64</a:t>
            </a:fld>
            <a:endParaRPr lang="en-US"/>
          </a:p>
        </p:txBody>
      </p:sp>
      <p:pic>
        <p:nvPicPr>
          <p:cNvPr id="4" name="Picture 3" descr="Screen Shot 2015-01-03 at 21.07.0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0" y="2298700"/>
            <a:ext cx="5080000" cy="3530600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6019800"/>
            <a:ext cx="7840677" cy="701675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FPGA throughput </a:t>
            </a:r>
            <a:r>
              <a:rPr lang="en-US" dirty="0" smtClean="0"/>
              <a:t>decreases significantly due to stalling during probe phase</a:t>
            </a:r>
          </a:p>
        </p:txBody>
      </p:sp>
    </p:spTree>
    <p:extLst>
      <p:ext uri="{BB962C8B-B14F-4D97-AF65-F5344CB8AC3E}">
        <p14:creationId xmlns:p14="http://schemas.microsoft.com/office/powerpoint/2010/main" val="535322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4763" y="1183150"/>
            <a:ext cx="8229600" cy="762000"/>
          </a:xfrm>
        </p:spPr>
        <p:txBody>
          <a:bodyPr/>
          <a:lstStyle/>
          <a:p>
            <a:r>
              <a:rPr lang="en-US" dirty="0"/>
              <a:t>FPGA Implementation: Build </a:t>
            </a:r>
            <a:r>
              <a:rPr lang="en-US" dirty="0" smtClean="0"/>
              <a:t>Phase Engine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4418" y="1945150"/>
            <a:ext cx="3846861" cy="548083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Every cycle a new tuple enters the </a:t>
            </a:r>
            <a:r>
              <a:rPr lang="en-US"/>
              <a:t>FPGA </a:t>
            </a:r>
            <a:r>
              <a:rPr lang="en-US" smtClean="0"/>
              <a:t>engine</a:t>
            </a:r>
            <a:endParaRPr lang="en-US" dirty="0" smtClean="0"/>
          </a:p>
          <a:p>
            <a:r>
              <a:rPr lang="en-US" dirty="0" smtClean="0"/>
              <a:t>Every tuple in R is treated as a unique thread: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Fetch tuple from memory</a:t>
            </a:r>
            <a:endParaRPr lang="en-US" dirty="0"/>
          </a:p>
          <a:p>
            <a:pPr lvl="1">
              <a:spcBef>
                <a:spcPts val="1200"/>
              </a:spcBef>
            </a:pPr>
            <a:r>
              <a:rPr lang="en-US" dirty="0" smtClean="0"/>
              <a:t>Calculate </a:t>
            </a:r>
            <a:r>
              <a:rPr lang="en-US" dirty="0"/>
              <a:t>h</a:t>
            </a:r>
            <a:r>
              <a:rPr lang="en-US" dirty="0" smtClean="0"/>
              <a:t>ash value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Create new </a:t>
            </a:r>
            <a:r>
              <a:rPr lang="en-US" dirty="0"/>
              <a:t>linked list </a:t>
            </a:r>
            <a:r>
              <a:rPr lang="en-US" dirty="0" smtClean="0"/>
              <a:t>node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Update Hash Table</a:t>
            </a:r>
          </a:p>
          <a:p>
            <a:pPr lvl="2"/>
            <a:r>
              <a:rPr lang="en-US" dirty="0" smtClean="0"/>
              <a:t>Has to be synchronized via atomic operations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Insert the new node into the </a:t>
            </a:r>
            <a:r>
              <a:rPr lang="en-US" dirty="0"/>
              <a:t>linked list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E9EA1-EB41-5647-B296-D901CD279717}" type="slidenum">
              <a:rPr lang="en-US" smtClean="0"/>
              <a:pPr/>
              <a:t>65</a:t>
            </a:fld>
            <a:endParaRPr lang="en-US"/>
          </a:p>
        </p:txBody>
      </p:sp>
      <p:pic>
        <p:nvPicPr>
          <p:cNvPr id="6" name="Picture 5" descr="build_phas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6334" y="1809811"/>
            <a:ext cx="5006265" cy="4589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49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216" y="1087969"/>
            <a:ext cx="8229600" cy="762000"/>
          </a:xfrm>
        </p:spPr>
        <p:txBody>
          <a:bodyPr/>
          <a:lstStyle/>
          <a:p>
            <a:r>
              <a:rPr lang="en-US" dirty="0" smtClean="0"/>
              <a:t>FPGA Implementation: Probe </a:t>
            </a:r>
            <a:r>
              <a:rPr lang="en-US" dirty="0"/>
              <a:t>Phase Engine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969375" y="1505018"/>
            <a:ext cx="3844341" cy="5443844"/>
          </a:xfrm>
        </p:spPr>
        <p:txBody>
          <a:bodyPr>
            <a:normAutofit fontScale="70000" lnSpcReduction="20000"/>
          </a:bodyPr>
          <a:lstStyle/>
          <a:p>
            <a:r>
              <a:rPr lang="en-US" sz="2400" dirty="0"/>
              <a:t>Every tuple in R is treated as a unique thread: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Fetch </a:t>
            </a:r>
            <a:r>
              <a:rPr lang="en-US" dirty="0"/>
              <a:t>tuple from memory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Calculate hash value</a:t>
            </a:r>
          </a:p>
          <a:p>
            <a:pPr lvl="1">
              <a:lnSpc>
                <a:spcPct val="120000"/>
              </a:lnSpc>
              <a:spcBef>
                <a:spcPts val="1200"/>
              </a:spcBef>
            </a:pPr>
            <a:r>
              <a:rPr lang="en-US" dirty="0" smtClean="0"/>
              <a:t>Probe </a:t>
            </a:r>
            <a:r>
              <a:rPr lang="en-US" dirty="0"/>
              <a:t>Hash Table </a:t>
            </a:r>
            <a:r>
              <a:rPr lang="en-US" dirty="0" smtClean="0"/>
              <a:t>for </a:t>
            </a:r>
            <a:r>
              <a:rPr lang="en-US" dirty="0"/>
              <a:t>linked </a:t>
            </a:r>
            <a:r>
              <a:rPr lang="en-US" dirty="0" smtClean="0"/>
              <a:t>list head pointer</a:t>
            </a:r>
          </a:p>
          <a:p>
            <a:pPr lvl="2">
              <a:lnSpc>
                <a:spcPct val="110000"/>
              </a:lnSpc>
              <a:spcBef>
                <a:spcPts val="360"/>
              </a:spcBef>
            </a:pPr>
            <a:r>
              <a:rPr lang="en-US" dirty="0" smtClean="0"/>
              <a:t>Drop tuples if the hash table location is empty</a:t>
            </a:r>
            <a:endParaRPr lang="en-US" dirty="0"/>
          </a:p>
          <a:p>
            <a:pPr lvl="1">
              <a:spcBef>
                <a:spcPts val="1200"/>
              </a:spcBef>
            </a:pPr>
            <a:r>
              <a:rPr lang="en-US" dirty="0" smtClean="0"/>
              <a:t>Search linked list for a match</a:t>
            </a:r>
          </a:p>
          <a:p>
            <a:pPr lvl="2">
              <a:lnSpc>
                <a:spcPct val="110000"/>
              </a:lnSpc>
              <a:spcBef>
                <a:spcPts val="360"/>
              </a:spcBef>
            </a:pPr>
            <a:r>
              <a:rPr lang="en-US" dirty="0" smtClean="0"/>
              <a:t>Recycle threads through the data-path until they reach the last node</a:t>
            </a:r>
            <a:endParaRPr lang="en-US" dirty="0"/>
          </a:p>
          <a:p>
            <a:pPr lvl="1">
              <a:lnSpc>
                <a:spcPct val="120000"/>
              </a:lnSpc>
              <a:spcBef>
                <a:spcPts val="1200"/>
              </a:spcBef>
            </a:pPr>
            <a:r>
              <a:rPr lang="en-US" dirty="0" smtClean="0"/>
              <a:t>Tuples with matches are joined</a:t>
            </a:r>
            <a:endParaRPr lang="en-US" dirty="0"/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dirty="0" smtClean="0"/>
              <a:t>Stalls can be issued between New &amp; Recycled Jobs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E9EA1-EB41-5647-B296-D901CD279717}" type="slidenum">
              <a:rPr lang="en-US" smtClean="0"/>
              <a:pPr/>
              <a:t>66</a:t>
            </a:fld>
            <a:endParaRPr lang="en-US"/>
          </a:p>
        </p:txBody>
      </p:sp>
      <p:pic>
        <p:nvPicPr>
          <p:cNvPr id="7" name="Picture 6" descr="probe_phas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752600"/>
            <a:ext cx="4816975" cy="4775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161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22200"/>
            <a:ext cx="8229600" cy="762000"/>
          </a:xfrm>
        </p:spPr>
        <p:txBody>
          <a:bodyPr/>
          <a:lstStyle/>
          <a:p>
            <a:r>
              <a:rPr lang="en-US" dirty="0" smtClean="0"/>
              <a:t>FPGA Area &amp; Memory Channel Constraints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D1E58-7534-A44E-BD94-3555A0C382D5}" type="slidenum">
              <a:rPr lang="en-US" smtClean="0"/>
              <a:pPr/>
              <a:t>67</a:t>
            </a:fld>
            <a:endParaRPr lang="en-US"/>
          </a:p>
        </p:txBody>
      </p:sp>
      <p:pic>
        <p:nvPicPr>
          <p:cNvPr id="9" name="Picture 8" descr="Screen Shot 2015-01-02 at 11.32.24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926" y="5325481"/>
            <a:ext cx="3116666" cy="1392819"/>
          </a:xfrm>
          <a:prstGeom prst="rect">
            <a:avLst/>
          </a:prstGeom>
        </p:spPr>
      </p:pic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44500" y="1940579"/>
            <a:ext cx="4314387" cy="3384902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Target platform: Convey-MX</a:t>
            </a:r>
          </a:p>
          <a:p>
            <a:pPr lvl="1"/>
            <a:r>
              <a:rPr lang="en-US" dirty="0" smtClean="0"/>
              <a:t>Xilinx </a:t>
            </a:r>
            <a:r>
              <a:rPr lang="en-US" dirty="0" err="1" smtClean="0"/>
              <a:t>Virtex</a:t>
            </a:r>
            <a:r>
              <a:rPr lang="en-US" dirty="0" smtClean="0"/>
              <a:t> 6 760 FPGAs</a:t>
            </a:r>
          </a:p>
          <a:p>
            <a:pPr lvl="1"/>
            <a:r>
              <a:rPr lang="en-US" dirty="0" smtClean="0"/>
              <a:t>4 FPGAs</a:t>
            </a:r>
          </a:p>
          <a:p>
            <a:pPr lvl="1"/>
            <a:r>
              <a:rPr lang="en-US" dirty="0" smtClean="0"/>
              <a:t>16 Memory channels per FPGA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Build engines need 4 channels</a:t>
            </a:r>
          </a:p>
          <a:p>
            <a:r>
              <a:rPr lang="en-US" dirty="0" smtClean="0"/>
              <a:t>Probe engines need 5 channels</a:t>
            </a:r>
          </a:p>
          <a:p>
            <a:endParaRPr lang="en-US" dirty="0"/>
          </a:p>
          <a:p>
            <a:r>
              <a:rPr lang="en-US" dirty="0" smtClean="0"/>
              <a:t>Designs are memory channel limited</a:t>
            </a:r>
          </a:p>
        </p:txBody>
      </p:sp>
      <p:pic>
        <p:nvPicPr>
          <p:cNvPr id="3" name="Picture 2" descr="build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3641" y="2149803"/>
            <a:ext cx="3523488" cy="1944624"/>
          </a:xfrm>
          <a:prstGeom prst="rect">
            <a:avLst/>
          </a:prstGeom>
        </p:spPr>
      </p:pic>
      <p:pic>
        <p:nvPicPr>
          <p:cNvPr id="4" name="Picture 3" descr="probe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8757" y="4531806"/>
            <a:ext cx="3523488" cy="1950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580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92264"/>
            <a:ext cx="5456130" cy="2453087"/>
          </a:xfrm>
        </p:spPr>
        <p:txBody>
          <a:bodyPr/>
          <a:lstStyle/>
          <a:p>
            <a:r>
              <a:rPr lang="en-US" dirty="0" smtClean="0"/>
              <a:t>CPUs </a:t>
            </a:r>
            <a:r>
              <a:rPr lang="en-US" b="1" i="1" dirty="0" smtClean="0"/>
              <a:t>mitigate</a:t>
            </a:r>
            <a:r>
              <a:rPr lang="en-US" i="1" dirty="0" smtClean="0"/>
              <a:t> </a:t>
            </a:r>
            <a:r>
              <a:rPr lang="en-US" dirty="0" smtClean="0"/>
              <a:t>memory latencies by using </a:t>
            </a:r>
            <a:r>
              <a:rPr lang="en-US" i="1" dirty="0" smtClean="0"/>
              <a:t>caches</a:t>
            </a:r>
          </a:p>
          <a:p>
            <a:r>
              <a:rPr lang="en-US" dirty="0" smtClean="0"/>
              <a:t>Pros:</a:t>
            </a:r>
          </a:p>
          <a:p>
            <a:pPr lvl="1"/>
            <a:r>
              <a:rPr lang="en-US" dirty="0" smtClean="0"/>
              <a:t>Good abstraction</a:t>
            </a:r>
          </a:p>
          <a:p>
            <a:r>
              <a:rPr lang="en-US" dirty="0" smtClean="0"/>
              <a:t>Cons:</a:t>
            </a:r>
          </a:p>
          <a:p>
            <a:pPr lvl="1"/>
            <a:r>
              <a:rPr lang="en-US" dirty="0"/>
              <a:t>Increase power </a:t>
            </a:r>
            <a:r>
              <a:rPr lang="en-US" dirty="0" smtClean="0"/>
              <a:t>consumption</a:t>
            </a:r>
            <a:endParaRPr lang="en-US" dirty="0" smtClean="0"/>
          </a:p>
          <a:p>
            <a:pPr lvl="1"/>
            <a:r>
              <a:rPr lang="en-US" dirty="0" smtClean="0"/>
              <a:t>Rely </a:t>
            </a:r>
            <a:r>
              <a:rPr lang="en-US" dirty="0" smtClean="0"/>
              <a:t>on data access locality</a:t>
            </a:r>
          </a:p>
          <a:p>
            <a:pPr lvl="1"/>
            <a:r>
              <a:rPr lang="en-US" dirty="0" smtClean="0"/>
              <a:t>“Leaking” abstraction: complicated </a:t>
            </a:r>
            <a:r>
              <a:rPr lang="en-US" dirty="0" smtClean="0"/>
              <a:t>algorithms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6733" y="1162468"/>
            <a:ext cx="2562551" cy="2266532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553200" y="1752600"/>
            <a:ext cx="1371600" cy="838200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n>
                  <a:solidFill>
                    <a:srgbClr val="FF0000"/>
                  </a:solidFill>
                </a:ln>
                <a:solidFill>
                  <a:schemeClr val="bg1"/>
                </a:solidFill>
              </a:rPr>
              <a:t>Caches, caches caches!</a:t>
            </a:r>
            <a:endParaRPr lang="en-US" sz="2000" b="1" dirty="0">
              <a:ln>
                <a:solidFill>
                  <a:srgbClr val="FF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D9B52-F5A4-934D-A046-280A37326968}" type="slidenum">
              <a:rPr lang="en-US" altLang="en-US" smtClean="0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16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 Misses: Bottleneck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4903"/>
            <a:ext cx="8229600" cy="1447800"/>
          </a:xfrm>
        </p:spPr>
        <p:txBody>
          <a:bodyPr/>
          <a:lstStyle/>
          <a:p>
            <a:r>
              <a:rPr lang="en-US" dirty="0" smtClean="0"/>
              <a:t>Cache misses are major source of stall cycles for both analytical </a:t>
            </a:r>
            <a:r>
              <a:rPr lang="en-US" sz="3200" dirty="0"/>
              <a:t>[TODS’07]</a:t>
            </a:r>
            <a:r>
              <a:rPr lang="en-US" dirty="0" smtClean="0"/>
              <a:t> &amp; transactional workloads [DaMoN’13]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020878"/>
            <a:ext cx="3352800" cy="299221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400" y="5998781"/>
            <a:ext cx="92279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[DaMoN’13] </a:t>
            </a:r>
            <a:r>
              <a:rPr lang="en-US" sz="1400" dirty="0" err="1"/>
              <a:t>Tözün</a:t>
            </a:r>
            <a:r>
              <a:rPr lang="en-US" sz="1400" dirty="0" smtClean="0"/>
              <a:t>, P. </a:t>
            </a:r>
            <a:r>
              <a:rPr lang="en-US" sz="1400" dirty="0"/>
              <a:t>et al. OLTP in wonderland: where do cache misses come from in major OLTP components</a:t>
            </a:r>
            <a:r>
              <a:rPr lang="en-US" sz="1400" dirty="0" smtClean="0"/>
              <a:t>?</a:t>
            </a:r>
            <a:endParaRPr lang="ru-RU" sz="1400" dirty="0" smtClean="0"/>
          </a:p>
          <a:p>
            <a:r>
              <a:rPr lang="en-US" sz="1400" dirty="0" smtClean="0"/>
              <a:t>[TODS’07] Chen, S. et </a:t>
            </a:r>
            <a:r>
              <a:rPr lang="en-US" sz="1400" dirty="0"/>
              <a:t>al. </a:t>
            </a:r>
            <a:r>
              <a:rPr lang="en-US" sz="1400" dirty="0" smtClean="0"/>
              <a:t>Improving </a:t>
            </a:r>
            <a:r>
              <a:rPr lang="en-US" sz="1400" dirty="0"/>
              <a:t>Hash Join Performance through Prefetching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0" y="3020878"/>
            <a:ext cx="4419600" cy="2859728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D9B52-F5A4-934D-A046-280A37326968}" type="slidenum">
              <a:rPr lang="en-US" altLang="en-US" smtClean="0"/>
              <a:pPr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3099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Multithreading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Instantiating large number of threads</a:t>
            </a:r>
          </a:p>
          <a:p>
            <a:r>
              <a:rPr lang="en-US" dirty="0" smtClean="0"/>
              <a:t>Fast </a:t>
            </a:r>
            <a:r>
              <a:rPr lang="en-US" dirty="0" smtClean="0"/>
              <a:t>thread context switching</a:t>
            </a:r>
          </a:p>
          <a:p>
            <a:r>
              <a:rPr lang="en-US" dirty="0" smtClean="0"/>
              <a:t>Pros:</a:t>
            </a:r>
          </a:p>
          <a:p>
            <a:pPr lvl="1"/>
            <a:r>
              <a:rPr lang="en-US" b="1" dirty="0"/>
              <a:t>Fully</a:t>
            </a:r>
            <a:r>
              <a:rPr lang="en-US" dirty="0"/>
              <a:t> mask latency if enough threads are </a:t>
            </a:r>
            <a:r>
              <a:rPr lang="en-US" dirty="0" smtClean="0"/>
              <a:t>available</a:t>
            </a:r>
          </a:p>
          <a:p>
            <a:pPr lvl="1"/>
            <a:r>
              <a:rPr lang="en-US" dirty="0" smtClean="0"/>
              <a:t>General-purpose solution, does not rely on locality</a:t>
            </a:r>
          </a:p>
          <a:p>
            <a:pPr lvl="1"/>
            <a:r>
              <a:rPr lang="en-US" dirty="0" smtClean="0"/>
              <a:t>Simple </a:t>
            </a:r>
            <a:r>
              <a:rPr lang="en-US" dirty="0" smtClean="0"/>
              <a:t>“</a:t>
            </a:r>
            <a:r>
              <a:rPr lang="en-US" dirty="0"/>
              <a:t>as if </a:t>
            </a:r>
            <a:r>
              <a:rPr lang="en-US" dirty="0" smtClean="0"/>
              <a:t>single-core” algorithms</a:t>
            </a:r>
            <a:endParaRPr lang="en-US" dirty="0" smtClean="0"/>
          </a:p>
          <a:p>
            <a:r>
              <a:rPr lang="en-US" dirty="0" smtClean="0"/>
              <a:t>Cons:</a:t>
            </a:r>
          </a:p>
          <a:p>
            <a:pPr lvl="1"/>
            <a:r>
              <a:rPr lang="en-US" dirty="0"/>
              <a:t>Careful synchronization &amp; </a:t>
            </a:r>
            <a:r>
              <a:rPr lang="en-US" dirty="0" smtClean="0"/>
              <a:t>scheduling</a:t>
            </a:r>
            <a:endParaRPr lang="en-US" dirty="0" smtClean="0"/>
          </a:p>
          <a:p>
            <a:pPr lvl="1"/>
            <a:r>
              <a:rPr lang="en-US" dirty="0" smtClean="0"/>
              <a:t>Performance </a:t>
            </a:r>
            <a:r>
              <a:rPr lang="en-US" dirty="0" smtClean="0"/>
              <a:t>degrades if # of threads is </a:t>
            </a:r>
            <a:r>
              <a:rPr lang="en-US" dirty="0" smtClean="0"/>
              <a:t>low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D9B52-F5A4-934D-A046-280A37326968}" type="slidenum">
              <a:rPr lang="en-US" altLang="en-US" smtClean="0"/>
              <a:pPr/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23083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CRTemplate1">
  <a:themeElements>
    <a:clrScheme name="Custom 1">
      <a:dk1>
        <a:srgbClr val="000000"/>
      </a:dk1>
      <a:lt1>
        <a:srgbClr val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UCRTemplate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UCRTemplate1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RTemplate1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RTemplate1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RTemplate1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RTemplate1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RTemplate1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RTemplate1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RTemplate1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RTemplate1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RTemplate1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20118</TotalTime>
  <Words>2467</Words>
  <Application>Microsoft Macintosh PowerPoint</Application>
  <PresentationFormat>On-screen Show (4:3)</PresentationFormat>
  <Paragraphs>791</Paragraphs>
  <Slides>67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67</vt:i4>
      </vt:variant>
    </vt:vector>
  </HeadingPairs>
  <TitlesOfParts>
    <vt:vector size="72" baseType="lpstr">
      <vt:lpstr>Calibri</vt:lpstr>
      <vt:lpstr>Helvetica</vt:lpstr>
      <vt:lpstr>Wingdings</vt:lpstr>
      <vt:lpstr>Arial</vt:lpstr>
      <vt:lpstr>UCRTemplate1</vt:lpstr>
      <vt:lpstr>Project GRAIL – Accelerating DBMS performance through latency masking hardware multithreading</vt:lpstr>
      <vt:lpstr>Problem</vt:lpstr>
      <vt:lpstr>Our solution</vt:lpstr>
      <vt:lpstr>Outline</vt:lpstr>
      <vt:lpstr>Motivation</vt:lpstr>
      <vt:lpstr>Memory Wall</vt:lpstr>
      <vt:lpstr>Caches</vt:lpstr>
      <vt:lpstr>Cache Misses: Bottleneck</vt:lpstr>
      <vt:lpstr>Multithreading</vt:lpstr>
      <vt:lpstr>Multithreading: History</vt:lpstr>
      <vt:lpstr>Outline</vt:lpstr>
      <vt:lpstr>Data Path: Custom vs. Generic</vt:lpstr>
      <vt:lpstr>Hardware Multithreading Approach</vt:lpstr>
      <vt:lpstr>FPGA Hardware Multithreading</vt:lpstr>
      <vt:lpstr>Hardware Multithreading: Use Cases</vt:lpstr>
      <vt:lpstr>Main Assumptions</vt:lpstr>
      <vt:lpstr>Thread Synchronization</vt:lpstr>
      <vt:lpstr>Outline</vt:lpstr>
      <vt:lpstr>Join Example: Build Phase</vt:lpstr>
      <vt:lpstr>Join Example: Build Phase</vt:lpstr>
      <vt:lpstr>Join Example: Build Phase</vt:lpstr>
      <vt:lpstr>Join Example: Build Phase</vt:lpstr>
      <vt:lpstr>Join Example: Build Phase</vt:lpstr>
      <vt:lpstr>Join Example: Build Phase</vt:lpstr>
      <vt:lpstr>Join Example: Build Phase</vt:lpstr>
      <vt:lpstr>Join: Probe Phase</vt:lpstr>
      <vt:lpstr>Hash Join Bottlenecks</vt:lpstr>
      <vt:lpstr>Outline</vt:lpstr>
      <vt:lpstr>Hash Group-by Aggregation: Differences</vt:lpstr>
      <vt:lpstr>Aggregation: CAMs</vt:lpstr>
      <vt:lpstr>Aggregation Example</vt:lpstr>
      <vt:lpstr>Aggregation Example</vt:lpstr>
      <vt:lpstr>Aggregation Example</vt:lpstr>
      <vt:lpstr>Aggregation Example</vt:lpstr>
      <vt:lpstr>Aggregation Example</vt:lpstr>
      <vt:lpstr>Aggregation Example</vt:lpstr>
      <vt:lpstr>Aggregation Example</vt:lpstr>
      <vt:lpstr>Aggregation Example</vt:lpstr>
      <vt:lpstr>Aggregation Example</vt:lpstr>
      <vt:lpstr>Aggregation Example</vt:lpstr>
      <vt:lpstr>Hash Aggregation: Bottlenecks</vt:lpstr>
      <vt:lpstr>Outline</vt:lpstr>
      <vt:lpstr>FPGA Engine Parallelism</vt:lpstr>
      <vt:lpstr>Software Comparison</vt:lpstr>
      <vt:lpstr>Experiments: “Skinny” Tables</vt:lpstr>
      <vt:lpstr>Experiments: TPC-H</vt:lpstr>
      <vt:lpstr>Outline</vt:lpstr>
      <vt:lpstr>Join: Unique Throughput</vt:lpstr>
      <vt:lpstr>Join: Uniform Throughput</vt:lpstr>
      <vt:lpstr>Join: Scale Up (Probe Dominated)</vt:lpstr>
      <vt:lpstr>Join: Worst Case Scale Up |R|=|S|</vt:lpstr>
      <vt:lpstr>Join: Normalized Throughput</vt:lpstr>
      <vt:lpstr>Join: TPC-H Throughput </vt:lpstr>
      <vt:lpstr>Aggregation: Self Similar Throughput</vt:lpstr>
      <vt:lpstr>Aggregation: Final Merge Effects</vt:lpstr>
      <vt:lpstr>Aggregation: Bandwidth Utilization</vt:lpstr>
      <vt:lpstr>Outline</vt:lpstr>
      <vt:lpstr>Conclusions</vt:lpstr>
      <vt:lpstr>Future Work</vt:lpstr>
      <vt:lpstr>UCR Team</vt:lpstr>
      <vt:lpstr>Questions?</vt:lpstr>
      <vt:lpstr>Backup slides</vt:lpstr>
      <vt:lpstr>Experimental Evaluation</vt:lpstr>
      <vt:lpstr>Throughput Results: Zipf_1.0 dataset</vt:lpstr>
      <vt:lpstr>FPGA Implementation: Build Phase Engine</vt:lpstr>
      <vt:lpstr>FPGA Implementation: Probe Phase Engine</vt:lpstr>
      <vt:lpstr>FPGA Area &amp; Memory Channel Constraints</vt:lpstr>
    </vt:vector>
  </TitlesOfParts>
  <Company>UC Riverside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Dawn Saenz</dc:creator>
  <cp:lastModifiedBy>Ildar Absalyamov</cp:lastModifiedBy>
  <cp:revision>323</cp:revision>
  <dcterms:created xsi:type="dcterms:W3CDTF">2016-08-23T14:27:48Z</dcterms:created>
  <dcterms:modified xsi:type="dcterms:W3CDTF">2016-08-23T21:43:37Z</dcterms:modified>
</cp:coreProperties>
</file>