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2180196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2180196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e21801964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e21801964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21801964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21801964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21801964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21801964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300">
                <a:solidFill>
                  <a:srgbClr val="666666"/>
                </a:solidFill>
                <a:latin typeface="Roboto"/>
                <a:ea typeface="Roboto"/>
                <a:cs typeface="Roboto"/>
                <a:sym typeface="Roboto"/>
              </a:rPr>
              <a:t>VGG: </a:t>
            </a:r>
            <a:r>
              <a:rPr lang="en" sz="1300">
                <a:solidFill>
                  <a:srgbClr val="666666"/>
                </a:solidFill>
                <a:latin typeface="Roboto"/>
                <a:ea typeface="Roboto"/>
                <a:cs typeface="Roboto"/>
                <a:sym typeface="Roboto"/>
              </a:rPr>
              <a:t>since the original data size 128x128 led to a stagnation in validation accuracy at around 0.5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21801964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21801964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21801964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21801964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21801964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21801964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83d2ad51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83d2ad51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25" y="-334325"/>
            <a:ext cx="9241200" cy="1345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138100"/>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doi.org/10.3390/s221559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Satellite Classification for Post-hurricane Damage</a:t>
            </a:r>
            <a:endParaRPr/>
          </a:p>
        </p:txBody>
      </p:sp>
      <p:sp>
        <p:nvSpPr>
          <p:cNvPr id="65" name="Google Shape;65;p13"/>
          <p:cNvSpPr txBox="1"/>
          <p:nvPr>
            <p:ph idx="1" type="subTitle"/>
          </p:nvPr>
        </p:nvSpPr>
        <p:spPr>
          <a:xfrm>
            <a:off x="311700" y="1878543"/>
            <a:ext cx="4242600" cy="1282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Yui Cao</a:t>
            </a:r>
            <a:r>
              <a:rPr lang="en"/>
              <a:t>, Zean Dong, </a:t>
            </a:r>
            <a:r>
              <a:rPr lang="en"/>
              <a:t>Tianyue Zhang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Fall 2023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a:t>
            </a:r>
            <a:br>
              <a:rPr lang="en"/>
            </a:br>
            <a:r>
              <a:rPr lang="en"/>
              <a:t>https://github.com/ty1erz/Satellite-Classification-for-Post-hurricane-Damage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71" name="Google Shape;71;p14"/>
          <p:cNvSpPr txBox="1"/>
          <p:nvPr>
            <p:ph idx="2" type="body"/>
          </p:nvPr>
        </p:nvSpPr>
        <p:spPr>
          <a:xfrm>
            <a:off x="340525" y="1409500"/>
            <a:ext cx="8463000" cy="3170100"/>
          </a:xfrm>
          <a:prstGeom prst="rect">
            <a:avLst/>
          </a:prstGeom>
        </p:spPr>
        <p:txBody>
          <a:bodyPr anchorCtr="0" anchor="t" bIns="91425" lIns="91425" spcFirstLastPara="1" rIns="91425" wrap="square" tIns="91425">
            <a:normAutofit lnSpcReduction="20000"/>
          </a:bodyPr>
          <a:lstStyle/>
          <a:p>
            <a:pPr indent="-315656" lvl="0" marL="457200" rtl="0" algn="l">
              <a:spcBef>
                <a:spcPts val="0"/>
              </a:spcBef>
              <a:spcAft>
                <a:spcPts val="0"/>
              </a:spcAft>
              <a:buSzPts val="1371"/>
              <a:buChar char="●"/>
            </a:pPr>
            <a:r>
              <a:rPr lang="en" sz="1370"/>
              <a:t>A</a:t>
            </a:r>
            <a:r>
              <a:rPr lang="en" sz="1370"/>
              <a:t>dvancements in deep learning</a:t>
            </a:r>
            <a:endParaRPr sz="1370"/>
          </a:p>
          <a:p>
            <a:pPr indent="-302956" lvl="1" marL="914400" rtl="0" algn="l">
              <a:spcBef>
                <a:spcPts val="0"/>
              </a:spcBef>
              <a:spcAft>
                <a:spcPts val="0"/>
              </a:spcAft>
              <a:buSzPts val="1171"/>
              <a:buChar char="○"/>
            </a:pPr>
            <a:r>
              <a:rPr lang="en" sz="1170"/>
              <a:t>Efficient natural disaster management</a:t>
            </a:r>
            <a:endParaRPr sz="1170"/>
          </a:p>
          <a:p>
            <a:pPr indent="-302956" lvl="1" marL="914400" rtl="0" algn="l">
              <a:spcBef>
                <a:spcPts val="0"/>
              </a:spcBef>
              <a:spcAft>
                <a:spcPts val="0"/>
              </a:spcAft>
              <a:buSzPts val="1171"/>
              <a:buChar char="○"/>
            </a:pPr>
            <a:r>
              <a:rPr lang="en" sz="1170"/>
              <a:t>Faster response &amp; disaster mapping</a:t>
            </a:r>
            <a:endParaRPr sz="1170"/>
          </a:p>
          <a:p>
            <a:pPr indent="-315656" lvl="0" marL="457200" rtl="0" algn="l">
              <a:spcBef>
                <a:spcPts val="0"/>
              </a:spcBef>
              <a:spcAft>
                <a:spcPts val="0"/>
              </a:spcAft>
              <a:buSzPts val="1371"/>
              <a:buChar char="●"/>
            </a:pPr>
            <a:r>
              <a:rPr lang="en" sz="1370"/>
              <a:t>Analyzing aerial &amp; satellite imagery to swiftly and accurately pinpoint areas impacted by disasters</a:t>
            </a:r>
            <a:endParaRPr sz="1370"/>
          </a:p>
          <a:p>
            <a:pPr indent="-315656" lvl="0" marL="457200" rtl="0" algn="l">
              <a:spcBef>
                <a:spcPts val="0"/>
              </a:spcBef>
              <a:spcAft>
                <a:spcPts val="0"/>
              </a:spcAft>
              <a:buSzPts val="1371"/>
              <a:buChar char="●"/>
            </a:pPr>
            <a:r>
              <a:rPr lang="en" sz="1370"/>
              <a:t>Deep Learning for Flood monitoring</a:t>
            </a:r>
            <a:endParaRPr sz="1370"/>
          </a:p>
          <a:p>
            <a:pPr indent="-302956" lvl="1" marL="914400" rtl="0" algn="l">
              <a:spcBef>
                <a:spcPts val="0"/>
              </a:spcBef>
              <a:spcAft>
                <a:spcPts val="0"/>
              </a:spcAft>
              <a:buSzPts val="1171"/>
              <a:buChar char="○"/>
            </a:pPr>
            <a:r>
              <a:rPr lang="en" sz="1170"/>
              <a:t>assess water levels</a:t>
            </a:r>
            <a:endParaRPr sz="1170"/>
          </a:p>
          <a:p>
            <a:pPr indent="-302956" lvl="1" marL="914400" rtl="0" algn="l">
              <a:spcBef>
                <a:spcPts val="0"/>
              </a:spcBef>
              <a:spcAft>
                <a:spcPts val="0"/>
              </a:spcAft>
              <a:buSzPts val="1171"/>
              <a:buChar char="○"/>
            </a:pPr>
            <a:r>
              <a:rPr lang="en" sz="1170"/>
              <a:t>forecast potential flooding</a:t>
            </a:r>
            <a:endParaRPr sz="1170"/>
          </a:p>
          <a:p>
            <a:pPr indent="-302956" lvl="1" marL="914400" rtl="0" algn="l">
              <a:spcBef>
                <a:spcPts val="0"/>
              </a:spcBef>
              <a:spcAft>
                <a:spcPts val="0"/>
              </a:spcAft>
              <a:buSzPts val="1171"/>
              <a:buChar char="○"/>
            </a:pPr>
            <a:r>
              <a:rPr lang="en" sz="1170"/>
              <a:t>more effective early warning systems- damage prevention &amp; recovery</a:t>
            </a:r>
            <a:endParaRPr sz="1170"/>
          </a:p>
          <a:p>
            <a:pPr indent="-315656" lvl="0" marL="457200" rtl="0" algn="l">
              <a:spcBef>
                <a:spcPts val="0"/>
              </a:spcBef>
              <a:spcAft>
                <a:spcPts val="0"/>
              </a:spcAft>
              <a:buSzPts val="1371"/>
              <a:buChar char="●"/>
            </a:pPr>
            <a:r>
              <a:rPr lang="en" sz="1370"/>
              <a:t>Convolutional Neural Networks (CNNs) and Vision Transformers</a:t>
            </a:r>
            <a:endParaRPr sz="1370"/>
          </a:p>
          <a:p>
            <a:pPr indent="-302956" lvl="1" marL="914400" rtl="0" algn="l">
              <a:spcBef>
                <a:spcPts val="0"/>
              </a:spcBef>
              <a:spcAft>
                <a:spcPts val="0"/>
              </a:spcAft>
              <a:buSzPts val="1171"/>
              <a:buChar char="○"/>
            </a:pPr>
            <a:r>
              <a:rPr lang="en" sz="1170"/>
              <a:t>Goal :efficiently and accurately classifies satellite imagery of regions affected by hurricanes</a:t>
            </a:r>
            <a:endParaRPr sz="1170"/>
          </a:p>
          <a:p>
            <a:pPr indent="-315656" lvl="0" marL="457200" rtl="0" algn="l">
              <a:spcBef>
                <a:spcPts val="0"/>
              </a:spcBef>
              <a:spcAft>
                <a:spcPts val="0"/>
              </a:spcAft>
              <a:buSzPts val="1371"/>
              <a:buChar char="●"/>
            </a:pPr>
            <a:r>
              <a:rPr lang="en" sz="1370"/>
              <a:t>Hurricane Harvey Dataset: 11,000 training images, 2,000 validation images, and 9,000 testing images</a:t>
            </a:r>
            <a:endParaRPr sz="1370"/>
          </a:p>
          <a:p>
            <a:pPr indent="-302956" lvl="1" marL="914400" rtl="0" algn="l">
              <a:spcBef>
                <a:spcPts val="0"/>
              </a:spcBef>
              <a:spcAft>
                <a:spcPts val="0"/>
              </a:spcAft>
              <a:buSzPts val="1171"/>
              <a:buChar char="○"/>
            </a:pPr>
            <a:r>
              <a:rPr lang="en" sz="1170"/>
              <a:t>2 classes: damaged, no damage</a:t>
            </a:r>
            <a:endParaRPr sz="1170"/>
          </a:p>
          <a:p>
            <a:pPr indent="-315656" lvl="0" marL="457200" rtl="0" algn="l">
              <a:spcBef>
                <a:spcPts val="0"/>
              </a:spcBef>
              <a:spcAft>
                <a:spcPts val="0"/>
              </a:spcAft>
              <a:buSzPts val="1371"/>
              <a:buChar char="●"/>
            </a:pPr>
            <a:r>
              <a:rPr lang="en" sz="1370"/>
              <a:t>Intentional inclusion of disproportionate representation of classes</a:t>
            </a:r>
            <a:endParaRPr sz="1370"/>
          </a:p>
          <a:p>
            <a:pPr indent="-302956" lvl="1" marL="914400" rtl="0" algn="l">
              <a:spcBef>
                <a:spcPts val="0"/>
              </a:spcBef>
              <a:spcAft>
                <a:spcPts val="0"/>
              </a:spcAft>
              <a:buSzPts val="1171"/>
              <a:buChar char="○"/>
            </a:pPr>
            <a:r>
              <a:rPr lang="en" sz="1170"/>
              <a:t>rigorously test and enhance the model's ability to generalize in varied and challenging conditions.</a:t>
            </a:r>
            <a:endParaRPr sz="117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 Related works</a:t>
            </a:r>
            <a:endParaRPr/>
          </a:p>
        </p:txBody>
      </p:sp>
      <p:sp>
        <p:nvSpPr>
          <p:cNvPr id="77" name="Google Shape;77;p15"/>
          <p:cNvSpPr txBox="1"/>
          <p:nvPr>
            <p:ph idx="1" type="body"/>
          </p:nvPr>
        </p:nvSpPr>
        <p:spPr>
          <a:xfrm>
            <a:off x="311725" y="1293175"/>
            <a:ext cx="2662800" cy="30762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200"/>
              <a:t>Deep Convolutional Neural Network for Flood Extent Mapping Using Unmanned Aerial Vehicles Data,</a:t>
            </a:r>
            <a:r>
              <a:rPr lang="en" sz="1200"/>
              <a:t> Gebrehiwot et al. (2019)</a:t>
            </a:r>
            <a:endParaRPr sz="1200"/>
          </a:p>
          <a:p>
            <a:pPr indent="-297420" lvl="0" marL="457200" rtl="0" algn="l">
              <a:lnSpc>
                <a:spcPct val="100000"/>
              </a:lnSpc>
              <a:spcBef>
                <a:spcPts val="1200"/>
              </a:spcBef>
              <a:spcAft>
                <a:spcPts val="0"/>
              </a:spcAft>
              <a:buSzPts val="1084"/>
              <a:buChar char="●"/>
            </a:pPr>
            <a:r>
              <a:rPr lang="en" sz="1083"/>
              <a:t>Flood extent mapping of UAV images using fine-tuned VGG16 model</a:t>
            </a:r>
            <a:endParaRPr sz="1083"/>
          </a:p>
          <a:p>
            <a:pPr indent="-297420" lvl="0" marL="457200" rtl="0" algn="l">
              <a:lnSpc>
                <a:spcPct val="100000"/>
              </a:lnSpc>
              <a:spcBef>
                <a:spcPts val="0"/>
              </a:spcBef>
              <a:spcAft>
                <a:spcPts val="0"/>
              </a:spcAft>
              <a:buSzPts val="1084"/>
              <a:buChar char="●"/>
            </a:pPr>
            <a:r>
              <a:rPr lang="en" sz="1083"/>
              <a:t>4 classes: water, building, vegetation, road</a:t>
            </a:r>
            <a:endParaRPr sz="1083"/>
          </a:p>
          <a:p>
            <a:pPr indent="-297420" lvl="0" marL="457200" rtl="0" algn="l">
              <a:lnSpc>
                <a:spcPct val="100000"/>
              </a:lnSpc>
              <a:spcBef>
                <a:spcPts val="0"/>
              </a:spcBef>
              <a:spcAft>
                <a:spcPts val="0"/>
              </a:spcAft>
              <a:buSzPts val="1084"/>
              <a:buChar char="●"/>
            </a:pPr>
            <a:r>
              <a:rPr lang="en" sz="1083"/>
              <a:t>Further Improvement: </a:t>
            </a:r>
            <a:endParaRPr sz="1083"/>
          </a:p>
          <a:p>
            <a:pPr indent="-284720" lvl="1" marL="914400" rtl="0" algn="l">
              <a:lnSpc>
                <a:spcPct val="100000"/>
              </a:lnSpc>
              <a:spcBef>
                <a:spcPts val="0"/>
              </a:spcBef>
              <a:spcAft>
                <a:spcPts val="0"/>
              </a:spcAft>
              <a:buSzPts val="884"/>
              <a:buChar char="○"/>
            </a:pPr>
            <a:r>
              <a:rPr lang="en" sz="883"/>
              <a:t>small image size</a:t>
            </a:r>
            <a:endParaRPr sz="883"/>
          </a:p>
          <a:p>
            <a:pPr indent="-284720" lvl="1" marL="914400" rtl="0" algn="l">
              <a:lnSpc>
                <a:spcPct val="100000"/>
              </a:lnSpc>
              <a:spcBef>
                <a:spcPts val="0"/>
              </a:spcBef>
              <a:spcAft>
                <a:spcPts val="0"/>
              </a:spcAft>
              <a:buSzPts val="884"/>
              <a:buChar char="○"/>
            </a:pPr>
            <a:r>
              <a:rPr lang="en" sz="883"/>
              <a:t>solely </a:t>
            </a:r>
            <a:r>
              <a:rPr lang="en" sz="883"/>
              <a:t>uses</a:t>
            </a:r>
            <a:r>
              <a:rPr lang="en" sz="883"/>
              <a:t> VGG models</a:t>
            </a:r>
            <a:r>
              <a:rPr lang="en" sz="883"/>
              <a:t> ( performance can be outmatched by more recent architectures like ResNets or EfficientNets that are optimized for speed and accuracy.)</a:t>
            </a:r>
            <a:endParaRPr sz="883"/>
          </a:p>
          <a:p>
            <a:pPr indent="-284720" lvl="1" marL="914400" rtl="0" algn="l">
              <a:lnSpc>
                <a:spcPct val="100000"/>
              </a:lnSpc>
              <a:spcBef>
                <a:spcPts val="0"/>
              </a:spcBef>
              <a:spcAft>
                <a:spcPts val="0"/>
              </a:spcAft>
              <a:buSzPts val="884"/>
              <a:buChar char="○"/>
            </a:pPr>
            <a:r>
              <a:rPr lang="en" sz="883"/>
              <a:t>UAV not satellite images</a:t>
            </a:r>
            <a:endParaRPr sz="883"/>
          </a:p>
        </p:txBody>
      </p:sp>
      <p:sp>
        <p:nvSpPr>
          <p:cNvPr id="78" name="Google Shape;78;p15"/>
          <p:cNvSpPr txBox="1"/>
          <p:nvPr>
            <p:ph idx="1" type="body"/>
          </p:nvPr>
        </p:nvSpPr>
        <p:spPr>
          <a:xfrm>
            <a:off x="0" y="4731650"/>
            <a:ext cx="9144000" cy="411900"/>
          </a:xfrm>
          <a:prstGeom prst="rect">
            <a:avLst/>
          </a:prstGeom>
        </p:spPr>
        <p:txBody>
          <a:bodyPr anchorCtr="0" anchor="t" bIns="91425" lIns="91425" spcFirstLastPara="1" rIns="91425" wrap="square" tIns="91425">
            <a:normAutofit fontScale="32500"/>
          </a:bodyPr>
          <a:lstStyle/>
          <a:p>
            <a:pPr indent="0" lvl="0" marL="457200" rtl="0" algn="l">
              <a:lnSpc>
                <a:spcPct val="100000"/>
              </a:lnSpc>
              <a:spcBef>
                <a:spcPts val="0"/>
              </a:spcBef>
              <a:spcAft>
                <a:spcPts val="1200"/>
              </a:spcAft>
              <a:buNone/>
            </a:pPr>
            <a:r>
              <a:rPr lang="en"/>
              <a:t>Source: 1) Gebrehiwot A, Hashemi-Beni L, Thompson G, Kordjamshidi P, Langan TE. Deep Convolutional Neural Network for Flood Extent Mapping Using Unmanned Aerial Vehicles Data. Sensors (Basel). 2019 Mar 27;19(7):1486. doi: 10.3390/s19071486. PMID: 30934695; PMCID: PMC6479537.   2) Hong Z, Zhong H, Pan H, Liu J, Zhou R, Zhang Y, Han Y, Wang J, Yang S, Zhong C. Classification of Building Damage Using a Novel Convolutional Neural Network Based on Post-Disaster Aerial Images. Sensors. 2022; 22(15):5920. </a:t>
            </a:r>
            <a:r>
              <a:rPr lang="en" u="sng">
                <a:solidFill>
                  <a:schemeClr val="hlink"/>
                </a:solidFill>
                <a:hlinkClick r:id="rId3"/>
              </a:rPr>
              <a:t>https://doi.org/10.3390/s22155920</a:t>
            </a:r>
            <a:r>
              <a:rPr lang="en"/>
              <a:t> 3) Daryl B. Valdez and Rey Anthony G. Godmalin. 2021. A DeepLearning Approach of Recognizing Natural Disasters on Imagesusing Convolutional Neural Network and Transfer Learning . InInternational Conference on Artificial Intelligence and its Applica-tions (icARTi ’21), December 9–10, 2021, Virtual Event, Mauritius.ACM, New York, NY, USA, 7 pages. https://doi.org/10.1145/3487923.3487927</a:t>
            </a:r>
            <a:endParaRPr/>
          </a:p>
        </p:txBody>
      </p:sp>
      <p:sp>
        <p:nvSpPr>
          <p:cNvPr id="79" name="Google Shape;79;p15"/>
          <p:cNvSpPr txBox="1"/>
          <p:nvPr>
            <p:ph idx="1" type="body"/>
          </p:nvPr>
        </p:nvSpPr>
        <p:spPr>
          <a:xfrm>
            <a:off x="3240625" y="1293175"/>
            <a:ext cx="2773200" cy="3555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en" sz="1607"/>
              <a:t>Classification of Building Damage Using a Novel Convolutional Neural Network Based on Post-Disaster Aerial Images</a:t>
            </a:r>
            <a:endParaRPr b="1" sz="1607"/>
          </a:p>
          <a:p>
            <a:pPr indent="-295388" lvl="0" marL="457200" rtl="0" algn="l">
              <a:lnSpc>
                <a:spcPct val="100000"/>
              </a:lnSpc>
              <a:spcBef>
                <a:spcPts val="1200"/>
              </a:spcBef>
              <a:spcAft>
                <a:spcPts val="0"/>
              </a:spcAft>
              <a:buSzPct val="100000"/>
              <a:buChar char="●"/>
            </a:pPr>
            <a:r>
              <a:rPr lang="en" sz="1357"/>
              <a:t>Novel convolutional neural network</a:t>
            </a:r>
            <a:endParaRPr sz="1357"/>
          </a:p>
          <a:p>
            <a:pPr indent="-295388" lvl="1" marL="914400" rtl="0" algn="l">
              <a:lnSpc>
                <a:spcPct val="100000"/>
              </a:lnSpc>
              <a:spcBef>
                <a:spcPts val="0"/>
              </a:spcBef>
              <a:spcAft>
                <a:spcPts val="0"/>
              </a:spcAft>
              <a:buSzPct val="100000"/>
              <a:buChar char="○"/>
            </a:pPr>
            <a:r>
              <a:rPr lang="en" sz="1357"/>
              <a:t>earthquake building damage classification net (EBDC-Net)—for assessment of building damage based on </a:t>
            </a:r>
            <a:r>
              <a:rPr lang="en" sz="1357"/>
              <a:t>post-disaster aerial images</a:t>
            </a:r>
            <a:endParaRPr sz="1357"/>
          </a:p>
          <a:p>
            <a:pPr indent="-295388" lvl="0" marL="457200" rtl="0" algn="l">
              <a:lnSpc>
                <a:spcPct val="100000"/>
              </a:lnSpc>
              <a:spcBef>
                <a:spcPts val="0"/>
              </a:spcBef>
              <a:spcAft>
                <a:spcPts val="0"/>
              </a:spcAft>
              <a:buSzPct val="100000"/>
              <a:buChar char="●"/>
            </a:pPr>
            <a:r>
              <a:rPr lang="en" sz="1357"/>
              <a:t>P</a:t>
            </a:r>
            <a:r>
              <a:rPr lang="en" sz="1357"/>
              <a:t>erformance of EBDC-Net evaluated using a public dataset, and a large-scale damage assessment was performed using a dataset of post-earthquake unmanned aerial vehicle (UAV) images </a:t>
            </a:r>
            <a:endParaRPr sz="1357"/>
          </a:p>
          <a:p>
            <a:pPr indent="-295388" lvl="0" marL="457200" rtl="0" algn="l">
              <a:lnSpc>
                <a:spcPct val="100000"/>
              </a:lnSpc>
              <a:spcBef>
                <a:spcPts val="0"/>
              </a:spcBef>
              <a:spcAft>
                <a:spcPts val="0"/>
              </a:spcAft>
              <a:buSzPct val="100000"/>
              <a:buChar char="●"/>
            </a:pPr>
            <a:r>
              <a:rPr lang="en" sz="1357"/>
              <a:t>Further Improvement: Exploring the classification of building damage under complex conditions through the use of multimodal and multi-temporal remote sensing images</a:t>
            </a:r>
            <a:endParaRPr sz="1357"/>
          </a:p>
        </p:txBody>
      </p:sp>
      <p:sp>
        <p:nvSpPr>
          <p:cNvPr id="80" name="Google Shape;80;p15"/>
          <p:cNvSpPr txBox="1"/>
          <p:nvPr>
            <p:ph idx="1" type="body"/>
          </p:nvPr>
        </p:nvSpPr>
        <p:spPr>
          <a:xfrm>
            <a:off x="6169525" y="1293175"/>
            <a:ext cx="2662800" cy="32259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a:t>A Deep Learning Approach of Recognizing Natural Disasters on Images using Convolutional Neural Network and Transfer Learning, </a:t>
            </a:r>
            <a:r>
              <a:rPr lang="en"/>
              <a:t>Valdez &amp; Godmalin (2021)</a:t>
            </a:r>
            <a:endParaRPr/>
          </a:p>
          <a:p>
            <a:pPr indent="-304958" lvl="0" marL="457200" rtl="0" algn="l">
              <a:lnSpc>
                <a:spcPct val="100000"/>
              </a:lnSpc>
              <a:spcBef>
                <a:spcPts val="1200"/>
              </a:spcBef>
              <a:spcAft>
                <a:spcPts val="0"/>
              </a:spcAft>
              <a:buSzPct val="100000"/>
              <a:buChar char="●"/>
            </a:pPr>
            <a:r>
              <a:rPr lang="en"/>
              <a:t>N</a:t>
            </a:r>
            <a:r>
              <a:rPr lang="en"/>
              <a:t>ew dataset for the joint classification of natural disasters and intensity</a:t>
            </a:r>
            <a:endParaRPr/>
          </a:p>
          <a:p>
            <a:pPr indent="-304958" lvl="0" marL="457200" rtl="0" algn="l">
              <a:lnSpc>
                <a:spcPct val="100000"/>
              </a:lnSpc>
              <a:spcBef>
                <a:spcPts val="0"/>
              </a:spcBef>
              <a:spcAft>
                <a:spcPts val="0"/>
              </a:spcAft>
              <a:buSzPct val="100000"/>
              <a:buChar char="●"/>
            </a:pPr>
            <a:r>
              <a:rPr lang="en"/>
              <a:t>MobileNetV3 with transfer learning with two classification heads for the two tasks: detecting normal/no-disaster images</a:t>
            </a:r>
            <a:endParaRPr/>
          </a:p>
          <a:p>
            <a:pPr indent="-304958" lvl="0" marL="457200" rtl="0" algn="l">
              <a:lnSpc>
                <a:spcPct val="100000"/>
              </a:lnSpc>
              <a:spcBef>
                <a:spcPts val="0"/>
              </a:spcBef>
              <a:spcAft>
                <a:spcPts val="0"/>
              </a:spcAft>
              <a:buSzPct val="100000"/>
              <a:buChar char="●"/>
            </a:pPr>
            <a:r>
              <a:rPr lang="en"/>
              <a:t>Recognizes disaster intensity </a:t>
            </a:r>
            <a:endParaRPr/>
          </a:p>
          <a:p>
            <a:pPr indent="-304958" lvl="0" marL="457200" rtl="0" algn="l">
              <a:lnSpc>
                <a:spcPct val="100000"/>
              </a:lnSpc>
              <a:spcBef>
                <a:spcPts val="0"/>
              </a:spcBef>
              <a:spcAft>
                <a:spcPts val="0"/>
              </a:spcAft>
              <a:buSzPct val="100000"/>
              <a:buChar char="●"/>
            </a:pPr>
            <a:r>
              <a:rPr lang="en"/>
              <a:t>Further Improvement:</a:t>
            </a:r>
            <a:endParaRPr/>
          </a:p>
          <a:p>
            <a:pPr indent="-293211" lvl="1" marL="914400" rtl="0" algn="l">
              <a:lnSpc>
                <a:spcPct val="100000"/>
              </a:lnSpc>
              <a:spcBef>
                <a:spcPts val="0"/>
              </a:spcBef>
              <a:spcAft>
                <a:spcPts val="0"/>
              </a:spcAft>
              <a:buSzPct val="100000"/>
              <a:buChar char="○"/>
            </a:pPr>
            <a:r>
              <a:rPr lang="en"/>
              <a:t> validate the model performance under uncontrolled conditions</a:t>
            </a:r>
            <a:endParaRPr/>
          </a:p>
          <a:p>
            <a:pPr indent="-293211" lvl="1" marL="914400" rtl="0" algn="l">
              <a:lnSpc>
                <a:spcPct val="100000"/>
              </a:lnSpc>
              <a:spcBef>
                <a:spcPts val="0"/>
              </a:spcBef>
              <a:spcAft>
                <a:spcPts val="0"/>
              </a:spcAft>
              <a:buSzPct val="100000"/>
              <a:buChar char="○"/>
            </a:pPr>
            <a:r>
              <a:rPr lang="en"/>
              <a:t>dataset found manually on open source tool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Method/Approach</a:t>
            </a:r>
            <a:endParaRPr/>
          </a:p>
        </p:txBody>
      </p:sp>
      <p:sp>
        <p:nvSpPr>
          <p:cNvPr id="86" name="Google Shape;86;p16"/>
          <p:cNvSpPr txBox="1"/>
          <p:nvPr>
            <p:ph idx="1" type="body"/>
          </p:nvPr>
        </p:nvSpPr>
        <p:spPr>
          <a:xfrm>
            <a:off x="311700" y="1505700"/>
            <a:ext cx="4163700" cy="153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AlexNet</a:t>
            </a:r>
            <a:endParaRPr/>
          </a:p>
          <a:p>
            <a:pPr indent="0" lvl="0" marL="0" rtl="0" algn="l">
              <a:spcBef>
                <a:spcPts val="1200"/>
              </a:spcBef>
              <a:spcAft>
                <a:spcPts val="1200"/>
              </a:spcAft>
              <a:buNone/>
            </a:pPr>
            <a:r>
              <a:rPr lang="en"/>
              <a:t>Our project incorporates an AlexNet as our based model, which renowned for its performance in large-scale image classification tasks. The model use ReLU as the activation, and consists of five convolutional layers followed by three fully connected layers.</a:t>
            </a:r>
            <a:endParaRPr/>
          </a:p>
        </p:txBody>
      </p:sp>
      <p:sp>
        <p:nvSpPr>
          <p:cNvPr id="87" name="Google Shape;87;p16"/>
          <p:cNvSpPr txBox="1"/>
          <p:nvPr>
            <p:ph idx="1" type="body"/>
          </p:nvPr>
        </p:nvSpPr>
        <p:spPr>
          <a:xfrm>
            <a:off x="4572000" y="1505700"/>
            <a:ext cx="4163700" cy="153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VGG-16</a:t>
            </a:r>
            <a:endParaRPr/>
          </a:p>
          <a:p>
            <a:pPr indent="0" lvl="0" marL="0" rtl="0" algn="l">
              <a:spcBef>
                <a:spcPts val="1200"/>
              </a:spcBef>
              <a:spcAft>
                <a:spcPts val="1200"/>
              </a:spcAft>
              <a:buNone/>
            </a:pPr>
            <a:r>
              <a:rPr lang="en"/>
              <a:t>A notable characteristic of VGG16 is the use of uniformly small filter sizes (3x3) in all convolutional layers, which aids in capturing detailed image features while reducing computational complexity compared to models like AlexNet. </a:t>
            </a:r>
            <a:endParaRPr/>
          </a:p>
        </p:txBody>
      </p:sp>
      <p:sp>
        <p:nvSpPr>
          <p:cNvPr id="88" name="Google Shape;88;p16"/>
          <p:cNvSpPr txBox="1"/>
          <p:nvPr>
            <p:ph idx="1" type="body"/>
          </p:nvPr>
        </p:nvSpPr>
        <p:spPr>
          <a:xfrm>
            <a:off x="4572000" y="3343200"/>
            <a:ext cx="4163700" cy="1532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050"/>
              <a:t>Vision Transformer (ViT)</a:t>
            </a:r>
            <a:endParaRPr sz="2050"/>
          </a:p>
          <a:p>
            <a:pPr indent="-280193" lvl="0" marL="457200" rtl="0" algn="l">
              <a:spcBef>
                <a:spcPts val="1200"/>
              </a:spcBef>
              <a:spcAft>
                <a:spcPts val="0"/>
              </a:spcAft>
              <a:buSzPct val="100000"/>
              <a:buChar char="●"/>
            </a:pPr>
            <a:r>
              <a:rPr lang="en"/>
              <a:t>More recent architecture</a:t>
            </a:r>
            <a:endParaRPr/>
          </a:p>
          <a:p>
            <a:pPr indent="-280193" lvl="0" marL="457200" rtl="0" algn="l">
              <a:spcBef>
                <a:spcPts val="0"/>
              </a:spcBef>
              <a:spcAft>
                <a:spcPts val="0"/>
              </a:spcAft>
              <a:buSzPct val="100000"/>
              <a:buChar char="●"/>
            </a:pPr>
            <a:r>
              <a:rPr lang="en"/>
              <a:t>A</a:t>
            </a:r>
            <a:r>
              <a:rPr lang="en"/>
              <a:t>dapts the transformer architecture to the realm of computer vision</a:t>
            </a:r>
            <a:endParaRPr/>
          </a:p>
          <a:p>
            <a:pPr indent="-280193" lvl="0" marL="457200" rtl="0" algn="l">
              <a:spcBef>
                <a:spcPts val="0"/>
              </a:spcBef>
              <a:spcAft>
                <a:spcPts val="0"/>
              </a:spcAft>
              <a:buSzPct val="100000"/>
              <a:buChar char="●"/>
            </a:pPr>
            <a:r>
              <a:rPr lang="en"/>
              <a:t>Relies on self-attention mechanisms to process data in a parallel manner</a:t>
            </a:r>
            <a:endParaRPr/>
          </a:p>
          <a:p>
            <a:pPr indent="-272256" lvl="1" marL="914400" rtl="0" algn="l">
              <a:spcBef>
                <a:spcPts val="0"/>
              </a:spcBef>
              <a:spcAft>
                <a:spcPts val="0"/>
              </a:spcAft>
              <a:buSzPct val="100000"/>
              <a:buChar char="○"/>
            </a:pPr>
            <a:r>
              <a:rPr lang="en"/>
              <a:t>sequence of words or pixels in an image </a:t>
            </a:r>
            <a:endParaRPr/>
          </a:p>
          <a:p>
            <a:pPr indent="-280193" lvl="0" marL="457200" rtl="0" algn="l">
              <a:spcBef>
                <a:spcPts val="0"/>
              </a:spcBef>
              <a:spcAft>
                <a:spcPts val="0"/>
              </a:spcAft>
              <a:buSzPct val="100000"/>
              <a:buChar char="●"/>
            </a:pPr>
            <a:r>
              <a:rPr lang="en"/>
              <a:t>Consider the entire image, allowing them to capture global dependencies and make more informed predictions </a:t>
            </a:r>
            <a:endParaRPr/>
          </a:p>
          <a:p>
            <a:pPr indent="-280193" lvl="0" marL="457200" rtl="0" algn="l">
              <a:spcBef>
                <a:spcPts val="0"/>
              </a:spcBef>
              <a:spcAft>
                <a:spcPts val="0"/>
              </a:spcAft>
              <a:buSzPct val="100000"/>
              <a:buChar char="●"/>
            </a:pPr>
            <a:r>
              <a:rPr lang="en"/>
              <a:t>Less bias</a:t>
            </a:r>
            <a:endParaRPr/>
          </a:p>
        </p:txBody>
      </p:sp>
      <p:sp>
        <p:nvSpPr>
          <p:cNvPr id="89" name="Google Shape;89;p16"/>
          <p:cNvSpPr txBox="1"/>
          <p:nvPr>
            <p:ph idx="1" type="body"/>
          </p:nvPr>
        </p:nvSpPr>
        <p:spPr>
          <a:xfrm>
            <a:off x="311700" y="3343200"/>
            <a:ext cx="4163700" cy="153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Resnet-with-Transfer-Learning</a:t>
            </a:r>
            <a:endParaRPr/>
          </a:p>
          <a:p>
            <a:pPr indent="0" lvl="0" marL="0" rtl="0" algn="l">
              <a:spcBef>
                <a:spcPts val="1200"/>
              </a:spcBef>
              <a:spcAft>
                <a:spcPts val="1200"/>
              </a:spcAft>
              <a:buNone/>
            </a:pPr>
            <a:r>
              <a:rPr lang="en"/>
              <a:t>ResNet50 architecture enables the training of much deeper networks than was previously feasible, without loss in performance due to increased depth. We want to examine if transfer learning would increase the efficiency of our training while reaching the same level of accuracy.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Implementation/Experimentation details</a:t>
            </a:r>
            <a:endParaRPr/>
          </a:p>
        </p:txBody>
      </p:sp>
      <p:sp>
        <p:nvSpPr>
          <p:cNvPr id="95" name="Google Shape;95;p17"/>
          <p:cNvSpPr txBox="1"/>
          <p:nvPr>
            <p:ph idx="1" type="body"/>
          </p:nvPr>
        </p:nvSpPr>
        <p:spPr>
          <a:xfrm>
            <a:off x="311700" y="1505700"/>
            <a:ext cx="4163700" cy="1532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AlexNet</a:t>
            </a:r>
            <a:endParaRPr/>
          </a:p>
          <a:p>
            <a:pPr indent="-298767" lvl="0" marL="457200" rtl="0" algn="l">
              <a:spcBef>
                <a:spcPts val="1200"/>
              </a:spcBef>
              <a:spcAft>
                <a:spcPts val="0"/>
              </a:spcAft>
              <a:buSzPct val="100000"/>
              <a:buChar char="●"/>
            </a:pPr>
            <a:r>
              <a:rPr lang="en"/>
              <a:t>Modified input size to 128*128 to match data size</a:t>
            </a:r>
            <a:endParaRPr/>
          </a:p>
          <a:p>
            <a:pPr indent="-298767" lvl="0" marL="457200" rtl="0" algn="l">
              <a:spcBef>
                <a:spcPts val="0"/>
              </a:spcBef>
              <a:spcAft>
                <a:spcPts val="0"/>
              </a:spcAft>
              <a:buSzPct val="100000"/>
              <a:buChar char="●"/>
            </a:pPr>
            <a:r>
              <a:rPr lang="en"/>
              <a:t>Applied BatchNorm and Dropout with probability of 0.4</a:t>
            </a:r>
            <a:r>
              <a:rPr lang="en"/>
              <a:t> </a:t>
            </a:r>
            <a:endParaRPr/>
          </a:p>
          <a:p>
            <a:pPr indent="-298767" lvl="0" marL="457200" rtl="0" algn="l">
              <a:spcBef>
                <a:spcPts val="0"/>
              </a:spcBef>
              <a:spcAft>
                <a:spcPts val="0"/>
              </a:spcAft>
              <a:buSzPct val="100000"/>
              <a:buChar char="●"/>
            </a:pPr>
            <a:r>
              <a:rPr lang="en"/>
              <a:t>Adam optimizer with lr=0.001</a:t>
            </a:r>
            <a:endParaRPr/>
          </a:p>
          <a:p>
            <a:pPr indent="-298767" lvl="0" marL="457200" rtl="0" algn="l">
              <a:spcBef>
                <a:spcPts val="0"/>
              </a:spcBef>
              <a:spcAft>
                <a:spcPts val="0"/>
              </a:spcAft>
              <a:buSzPct val="100000"/>
              <a:buChar char="●"/>
            </a:pPr>
            <a:r>
              <a:rPr lang="en"/>
              <a:t>Sparse categorical cross-entropy Loss</a:t>
            </a:r>
            <a:endParaRPr/>
          </a:p>
          <a:p>
            <a:pPr indent="-298767" lvl="0" marL="457200" rtl="0" algn="l">
              <a:spcBef>
                <a:spcPts val="0"/>
              </a:spcBef>
              <a:spcAft>
                <a:spcPts val="0"/>
              </a:spcAft>
              <a:buSzPct val="100000"/>
              <a:buChar char="●"/>
            </a:pPr>
            <a:r>
              <a:rPr lang="en"/>
              <a:t>20 epochs, batch size 32.</a:t>
            </a:r>
            <a:endParaRPr/>
          </a:p>
        </p:txBody>
      </p:sp>
      <p:sp>
        <p:nvSpPr>
          <p:cNvPr id="96" name="Google Shape;96;p17"/>
          <p:cNvSpPr txBox="1"/>
          <p:nvPr>
            <p:ph idx="1" type="body"/>
          </p:nvPr>
        </p:nvSpPr>
        <p:spPr>
          <a:xfrm>
            <a:off x="4572000" y="1505700"/>
            <a:ext cx="4163700" cy="153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VGG-16</a:t>
            </a:r>
            <a:endParaRPr/>
          </a:p>
          <a:p>
            <a:pPr indent="-298767" lvl="0" marL="457200" rtl="0" algn="l">
              <a:spcBef>
                <a:spcPts val="1200"/>
              </a:spcBef>
              <a:spcAft>
                <a:spcPts val="0"/>
              </a:spcAft>
              <a:buSzPct val="100000"/>
              <a:buChar char="●"/>
            </a:pPr>
            <a:r>
              <a:rPr lang="en"/>
              <a:t>Resize data to 224*224, </a:t>
            </a:r>
            <a:r>
              <a:rPr lang="en"/>
              <a:t>aligning</a:t>
            </a:r>
            <a:r>
              <a:rPr lang="en"/>
              <a:t> with standard VGG-16 input size </a:t>
            </a:r>
            <a:endParaRPr/>
          </a:p>
          <a:p>
            <a:pPr indent="-298767" lvl="0" marL="457200" rtl="0" algn="l">
              <a:spcBef>
                <a:spcPts val="0"/>
              </a:spcBef>
              <a:spcAft>
                <a:spcPts val="0"/>
              </a:spcAft>
              <a:buSzPct val="100000"/>
              <a:buChar char="●"/>
            </a:pPr>
            <a:r>
              <a:rPr lang="en"/>
              <a:t>Applied Dropout with probability of 0.5</a:t>
            </a:r>
            <a:endParaRPr/>
          </a:p>
          <a:p>
            <a:pPr indent="-298767" lvl="0" marL="457200" rtl="0" algn="l">
              <a:spcBef>
                <a:spcPts val="0"/>
              </a:spcBef>
              <a:spcAft>
                <a:spcPts val="0"/>
              </a:spcAft>
              <a:buSzPct val="100000"/>
              <a:buChar char="●"/>
            </a:pPr>
            <a:r>
              <a:rPr lang="en"/>
              <a:t>Adam optimizer with lr = 0.01</a:t>
            </a:r>
            <a:endParaRPr/>
          </a:p>
          <a:p>
            <a:pPr indent="-298767" lvl="0" marL="457200" rtl="0" algn="l">
              <a:spcBef>
                <a:spcPts val="0"/>
              </a:spcBef>
              <a:spcAft>
                <a:spcPts val="0"/>
              </a:spcAft>
              <a:buSzPct val="100000"/>
              <a:buChar char="●"/>
            </a:pPr>
            <a:r>
              <a:rPr lang="en"/>
              <a:t>Sparse categorical cross-entropy Loss</a:t>
            </a:r>
            <a:endParaRPr/>
          </a:p>
          <a:p>
            <a:pPr indent="-298767" lvl="0" marL="457200" rtl="0" algn="l">
              <a:spcBef>
                <a:spcPts val="0"/>
              </a:spcBef>
              <a:spcAft>
                <a:spcPts val="0"/>
              </a:spcAft>
              <a:buSzPct val="100000"/>
              <a:buChar char="●"/>
            </a:pPr>
            <a:r>
              <a:rPr lang="en"/>
              <a:t>20 epochs, batch size 32.</a:t>
            </a:r>
            <a:endParaRPr/>
          </a:p>
        </p:txBody>
      </p:sp>
      <p:sp>
        <p:nvSpPr>
          <p:cNvPr id="97" name="Google Shape;97;p17"/>
          <p:cNvSpPr txBox="1"/>
          <p:nvPr>
            <p:ph idx="1" type="body"/>
          </p:nvPr>
        </p:nvSpPr>
        <p:spPr>
          <a:xfrm>
            <a:off x="4572000" y="3343200"/>
            <a:ext cx="4163700" cy="153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Vision Transformer</a:t>
            </a:r>
            <a:endParaRPr/>
          </a:p>
          <a:p>
            <a:pPr indent="-274002" lvl="0" marL="457200" rtl="0" algn="l">
              <a:spcBef>
                <a:spcPts val="1200"/>
              </a:spcBef>
              <a:spcAft>
                <a:spcPts val="0"/>
              </a:spcAft>
              <a:buSzPct val="100000"/>
              <a:buChar char="●"/>
            </a:pPr>
            <a:r>
              <a:rPr lang="en"/>
              <a:t>Model from scratch: suffered from low accuracy</a:t>
            </a:r>
            <a:endParaRPr/>
          </a:p>
          <a:p>
            <a:pPr indent="-267017" lvl="1" marL="914400" rtl="0" algn="l">
              <a:spcBef>
                <a:spcPts val="0"/>
              </a:spcBef>
              <a:spcAft>
                <a:spcPts val="0"/>
              </a:spcAft>
              <a:buSzPct val="100000"/>
              <a:buChar char="○"/>
            </a:pPr>
            <a:r>
              <a:rPr lang="en"/>
              <a:t>small data size and lack of complexity in images</a:t>
            </a:r>
            <a:endParaRPr/>
          </a:p>
          <a:p>
            <a:pPr indent="-274002" lvl="0" marL="457200" rtl="0" algn="l">
              <a:spcBef>
                <a:spcPts val="0"/>
              </a:spcBef>
              <a:spcAft>
                <a:spcPts val="0"/>
              </a:spcAft>
              <a:buSzPct val="100000"/>
              <a:buChar char="●"/>
            </a:pPr>
            <a:r>
              <a:rPr lang="en"/>
              <a:t>R</a:t>
            </a:r>
            <a:r>
              <a:rPr lang="en"/>
              <a:t>esized images to 224*224 using Torchvision</a:t>
            </a:r>
            <a:endParaRPr/>
          </a:p>
          <a:p>
            <a:pPr indent="-274002" lvl="0" marL="457200" rtl="0" algn="l">
              <a:spcBef>
                <a:spcPts val="0"/>
              </a:spcBef>
              <a:spcAft>
                <a:spcPts val="0"/>
              </a:spcAft>
              <a:buSzPct val="100000"/>
              <a:buChar char="●"/>
            </a:pPr>
            <a:r>
              <a:rPr lang="en"/>
              <a:t>patch size = 16</a:t>
            </a:r>
            <a:endParaRPr/>
          </a:p>
          <a:p>
            <a:pPr indent="-274002" lvl="0" marL="457200" rtl="0" algn="l">
              <a:spcBef>
                <a:spcPts val="0"/>
              </a:spcBef>
              <a:spcAft>
                <a:spcPts val="0"/>
              </a:spcAft>
              <a:buSzPct val="100000"/>
              <a:buChar char="●"/>
            </a:pPr>
            <a:r>
              <a:rPr lang="en"/>
              <a:t># of patches =  (224/16) * (224/16) = 196 patches</a:t>
            </a:r>
            <a:endParaRPr/>
          </a:p>
          <a:p>
            <a:pPr indent="-274002" lvl="0" marL="457200" rtl="0" algn="l">
              <a:spcBef>
                <a:spcPts val="0"/>
              </a:spcBef>
              <a:spcAft>
                <a:spcPts val="0"/>
              </a:spcAft>
              <a:buSzPct val="100000"/>
              <a:buChar char="●"/>
            </a:pPr>
            <a:r>
              <a:rPr lang="en"/>
              <a:t>Pre-trained on ImageNet1K</a:t>
            </a:r>
            <a:endParaRPr/>
          </a:p>
          <a:p>
            <a:pPr indent="-274002" lvl="0" marL="457200" rtl="0" algn="l">
              <a:spcBef>
                <a:spcPts val="0"/>
              </a:spcBef>
              <a:spcAft>
                <a:spcPts val="0"/>
              </a:spcAft>
              <a:buSzPct val="100000"/>
              <a:buChar char="●"/>
            </a:pPr>
            <a:r>
              <a:rPr lang="en"/>
              <a:t>Adam optimizer</a:t>
            </a:r>
            <a:endParaRPr/>
          </a:p>
          <a:p>
            <a:pPr indent="-274002" lvl="0" marL="457200" rtl="0" algn="l">
              <a:spcBef>
                <a:spcPts val="0"/>
              </a:spcBef>
              <a:spcAft>
                <a:spcPts val="0"/>
              </a:spcAft>
              <a:buSzPct val="100000"/>
              <a:buChar char="●"/>
            </a:pPr>
            <a:r>
              <a:rPr lang="en"/>
              <a:t>Sparse categorical cross-entropy </a:t>
            </a:r>
            <a:endParaRPr/>
          </a:p>
          <a:p>
            <a:pPr indent="-274002" lvl="0" marL="457200" rtl="0" algn="l">
              <a:spcBef>
                <a:spcPts val="0"/>
              </a:spcBef>
              <a:spcAft>
                <a:spcPts val="0"/>
              </a:spcAft>
              <a:buSzPct val="100000"/>
              <a:buChar char="●"/>
            </a:pPr>
            <a:r>
              <a:rPr lang="en"/>
              <a:t>10 epochs, batch size 32, lr = 0.003</a:t>
            </a:r>
            <a:endParaRPr/>
          </a:p>
          <a:p>
            <a:pPr indent="-267017" lvl="1" marL="914400" rtl="0" algn="l">
              <a:spcBef>
                <a:spcPts val="0"/>
              </a:spcBef>
              <a:spcAft>
                <a:spcPts val="0"/>
              </a:spcAft>
              <a:buSzPct val="100000"/>
              <a:buChar char="○"/>
            </a:pPr>
            <a:r>
              <a:rPr lang="en"/>
              <a:t>Default values mentioned in ViT papers</a:t>
            </a:r>
            <a:endParaRPr/>
          </a:p>
        </p:txBody>
      </p:sp>
      <p:sp>
        <p:nvSpPr>
          <p:cNvPr id="98" name="Google Shape;98;p17"/>
          <p:cNvSpPr txBox="1"/>
          <p:nvPr>
            <p:ph idx="1" type="body"/>
          </p:nvPr>
        </p:nvSpPr>
        <p:spPr>
          <a:xfrm>
            <a:off x="311700" y="3343200"/>
            <a:ext cx="4163700" cy="153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Resnet-with-Transfer-Learning</a:t>
            </a:r>
            <a:endParaRPr/>
          </a:p>
          <a:p>
            <a:pPr indent="-292576" lvl="0" marL="457200" rtl="0" algn="l">
              <a:spcBef>
                <a:spcPts val="1200"/>
              </a:spcBef>
              <a:spcAft>
                <a:spcPts val="0"/>
              </a:spcAft>
              <a:buSzPct val="100000"/>
              <a:buChar char="●"/>
            </a:pPr>
            <a:r>
              <a:rPr lang="en"/>
              <a:t>Modified input size to 128*128 with data augmentation</a:t>
            </a:r>
            <a:endParaRPr/>
          </a:p>
          <a:p>
            <a:pPr indent="-292576" lvl="0" marL="457200" rtl="0" algn="l">
              <a:spcBef>
                <a:spcPts val="0"/>
              </a:spcBef>
              <a:spcAft>
                <a:spcPts val="0"/>
              </a:spcAft>
              <a:buSzPct val="100000"/>
              <a:buChar char="●"/>
            </a:pPr>
            <a:r>
              <a:rPr lang="en"/>
              <a:t>Pretrained Resnet50 + Global Average Pooling + FC Layer</a:t>
            </a:r>
            <a:endParaRPr/>
          </a:p>
          <a:p>
            <a:pPr indent="-292576" lvl="0" marL="457200" rtl="0" algn="l">
              <a:spcBef>
                <a:spcPts val="0"/>
              </a:spcBef>
              <a:spcAft>
                <a:spcPts val="0"/>
              </a:spcAft>
              <a:buSzPct val="100000"/>
              <a:buChar char="●"/>
            </a:pPr>
            <a:r>
              <a:rPr lang="en"/>
              <a:t>Adam optimizer with Binary cross-entropy Loss</a:t>
            </a:r>
            <a:endParaRPr/>
          </a:p>
          <a:p>
            <a:pPr indent="-292576" lvl="0" marL="457200" rtl="0" algn="l">
              <a:spcBef>
                <a:spcPts val="0"/>
              </a:spcBef>
              <a:spcAft>
                <a:spcPts val="0"/>
              </a:spcAft>
              <a:buSzPct val="100000"/>
              <a:buChar char="●"/>
            </a:pPr>
            <a:r>
              <a:rPr lang="en"/>
              <a:t>15 epochs of feature extraction with lr = 0.01</a:t>
            </a:r>
            <a:endParaRPr/>
          </a:p>
          <a:p>
            <a:pPr indent="-292576" lvl="0" marL="457200" rtl="0" algn="l">
              <a:spcBef>
                <a:spcPts val="0"/>
              </a:spcBef>
              <a:spcAft>
                <a:spcPts val="0"/>
              </a:spcAft>
              <a:buSzPct val="100000"/>
              <a:buChar char="●"/>
            </a:pPr>
            <a:r>
              <a:rPr lang="en"/>
              <a:t>40 epochs of finetuning on all except first 15 layers with lr = 0.001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Demos</a:t>
            </a:r>
            <a:endParaRPr/>
          </a:p>
        </p:txBody>
      </p:sp>
      <p:pic>
        <p:nvPicPr>
          <p:cNvPr id="104" name="Google Shape;104;p18"/>
          <p:cNvPicPr preferRelativeResize="0"/>
          <p:nvPr/>
        </p:nvPicPr>
        <p:blipFill>
          <a:blip r:embed="rId3">
            <a:alphaModFix/>
          </a:blip>
          <a:stretch>
            <a:fillRect/>
          </a:stretch>
        </p:blipFill>
        <p:spPr>
          <a:xfrm>
            <a:off x="1976450" y="2623211"/>
            <a:ext cx="4886276" cy="2424639"/>
          </a:xfrm>
          <a:prstGeom prst="rect">
            <a:avLst/>
          </a:prstGeom>
          <a:noFill/>
          <a:ln>
            <a:noFill/>
          </a:ln>
        </p:spPr>
      </p:pic>
      <p:pic>
        <p:nvPicPr>
          <p:cNvPr id="105" name="Google Shape;105;p18"/>
          <p:cNvPicPr preferRelativeResize="0"/>
          <p:nvPr/>
        </p:nvPicPr>
        <p:blipFill>
          <a:blip r:embed="rId4">
            <a:alphaModFix/>
          </a:blip>
          <a:stretch>
            <a:fillRect/>
          </a:stretch>
        </p:blipFill>
        <p:spPr>
          <a:xfrm>
            <a:off x="101775" y="1518025"/>
            <a:ext cx="8940498" cy="1105181"/>
          </a:xfrm>
          <a:prstGeom prst="rect">
            <a:avLst/>
          </a:prstGeom>
          <a:noFill/>
          <a:ln>
            <a:noFill/>
          </a:ln>
        </p:spPr>
      </p:pic>
      <p:sp>
        <p:nvSpPr>
          <p:cNvPr id="106" name="Google Shape;106;p18"/>
          <p:cNvSpPr txBox="1"/>
          <p:nvPr/>
        </p:nvSpPr>
        <p:spPr>
          <a:xfrm>
            <a:off x="192200" y="2623200"/>
            <a:ext cx="19545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Top: </a:t>
            </a:r>
            <a:r>
              <a:rPr lang="en" sz="1100">
                <a:solidFill>
                  <a:schemeClr val="dk2"/>
                </a:solidFill>
                <a:latin typeface="Roboto"/>
                <a:ea typeface="Roboto"/>
                <a:cs typeface="Roboto"/>
                <a:sym typeface="Roboto"/>
              </a:rPr>
              <a:t>Occurrence</a:t>
            </a:r>
            <a:r>
              <a:rPr lang="en" sz="1100">
                <a:solidFill>
                  <a:schemeClr val="dk2"/>
                </a:solidFill>
                <a:latin typeface="Roboto"/>
                <a:ea typeface="Roboto"/>
                <a:cs typeface="Roboto"/>
                <a:sym typeface="Roboto"/>
              </a:rPr>
              <a:t> of Disaster</a:t>
            </a:r>
            <a:endParaRPr sz="1100">
              <a:solidFill>
                <a:schemeClr val="dk2"/>
              </a:solidFill>
              <a:latin typeface="Roboto"/>
              <a:ea typeface="Roboto"/>
              <a:cs typeface="Roboto"/>
              <a:sym typeface="Roboto"/>
            </a:endParaRPr>
          </a:p>
          <a:p>
            <a:pPr indent="0" lvl="0" marL="0" rtl="0" algn="l">
              <a:spcBef>
                <a:spcPts val="0"/>
              </a:spcBef>
              <a:spcAft>
                <a:spcPts val="0"/>
              </a:spcAft>
              <a:buNone/>
            </a:pPr>
            <a:r>
              <a:rPr lang="en" sz="1100">
                <a:solidFill>
                  <a:schemeClr val="dk2"/>
                </a:solidFill>
                <a:latin typeface="Roboto"/>
                <a:ea typeface="Roboto"/>
                <a:cs typeface="Roboto"/>
                <a:sym typeface="Roboto"/>
              </a:rPr>
              <a:t>Bottom: Predicted Damage</a:t>
            </a:r>
            <a:endParaRPr sz="1100">
              <a:solidFill>
                <a:schemeClr val="dk2"/>
              </a:solidFill>
              <a:latin typeface="Roboto"/>
              <a:ea typeface="Roboto"/>
              <a:cs typeface="Roboto"/>
              <a:sym typeface="Roboto"/>
            </a:endParaRPr>
          </a:p>
        </p:txBody>
      </p:sp>
      <p:sp>
        <p:nvSpPr>
          <p:cNvPr id="107" name="Google Shape;107;p18"/>
          <p:cNvSpPr txBox="1"/>
          <p:nvPr/>
        </p:nvSpPr>
        <p:spPr>
          <a:xfrm>
            <a:off x="192200" y="1207475"/>
            <a:ext cx="53814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Testing on new Satellite img that has </a:t>
            </a:r>
            <a:r>
              <a:rPr lang="en" sz="1300">
                <a:solidFill>
                  <a:schemeClr val="dk2"/>
                </a:solidFill>
                <a:latin typeface="Roboto"/>
                <a:ea typeface="Roboto"/>
                <a:cs typeface="Roboto"/>
                <a:sym typeface="Roboto"/>
              </a:rPr>
              <a:t>Occurrence</a:t>
            </a:r>
            <a:r>
              <a:rPr lang="en" sz="1300">
                <a:solidFill>
                  <a:schemeClr val="dk2"/>
                </a:solidFill>
                <a:latin typeface="Roboto"/>
                <a:ea typeface="Roboto"/>
                <a:cs typeface="Roboto"/>
                <a:sym typeface="Roboto"/>
              </a:rPr>
              <a:t> of nature disaster</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25" y="1381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Results/Experimental evaluation</a:t>
            </a:r>
            <a:endParaRPr/>
          </a:p>
          <a:p>
            <a:pPr indent="0" lvl="0" marL="0" rtl="0" algn="l">
              <a:spcBef>
                <a:spcPts val="0"/>
              </a:spcBef>
              <a:spcAft>
                <a:spcPts val="0"/>
              </a:spcAft>
              <a:buNone/>
            </a:pPr>
            <a:r>
              <a:t/>
            </a:r>
            <a:endParaRPr/>
          </a:p>
        </p:txBody>
      </p:sp>
      <p:pic>
        <p:nvPicPr>
          <p:cNvPr id="113" name="Google Shape;113;p19"/>
          <p:cNvPicPr preferRelativeResize="0"/>
          <p:nvPr/>
        </p:nvPicPr>
        <p:blipFill>
          <a:blip r:embed="rId3">
            <a:alphaModFix/>
          </a:blip>
          <a:stretch>
            <a:fillRect/>
          </a:stretch>
        </p:blipFill>
        <p:spPr>
          <a:xfrm>
            <a:off x="982775" y="1023988"/>
            <a:ext cx="7178452" cy="1956225"/>
          </a:xfrm>
          <a:prstGeom prst="rect">
            <a:avLst/>
          </a:prstGeom>
          <a:noFill/>
          <a:ln>
            <a:noFill/>
          </a:ln>
        </p:spPr>
      </p:pic>
      <p:pic>
        <p:nvPicPr>
          <p:cNvPr id="114" name="Google Shape;114;p19"/>
          <p:cNvPicPr preferRelativeResize="0"/>
          <p:nvPr/>
        </p:nvPicPr>
        <p:blipFill>
          <a:blip r:embed="rId4">
            <a:alphaModFix/>
          </a:blip>
          <a:stretch>
            <a:fillRect/>
          </a:stretch>
        </p:blipFill>
        <p:spPr>
          <a:xfrm>
            <a:off x="762600" y="2818851"/>
            <a:ext cx="7618850" cy="22542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25" y="1381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0" name="Google Shape;120;p20"/>
          <p:cNvSpPr txBox="1"/>
          <p:nvPr>
            <p:ph idx="4294967295" type="body"/>
          </p:nvPr>
        </p:nvSpPr>
        <p:spPr>
          <a:xfrm>
            <a:off x="389725" y="1322650"/>
            <a:ext cx="8364600" cy="3271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Resnet with TL out-performs rest of the m</a:t>
            </a:r>
            <a:r>
              <a:rPr lang="en"/>
              <a:t>odel, with the best f-1 score, accuracy, and smallest number of parameters</a:t>
            </a:r>
            <a:endParaRPr/>
          </a:p>
          <a:p>
            <a:pPr indent="-311150" lvl="0" marL="457200" rtl="0" algn="l">
              <a:spcBef>
                <a:spcPts val="0"/>
              </a:spcBef>
              <a:spcAft>
                <a:spcPts val="0"/>
              </a:spcAft>
              <a:buSzPts val="1300"/>
              <a:buChar char="-"/>
            </a:pPr>
            <a:r>
              <a:rPr lang="en"/>
              <a:t>Other models has reasonable performances as well, along with </a:t>
            </a:r>
            <a:r>
              <a:rPr lang="en"/>
              <a:t>different</a:t>
            </a:r>
            <a:r>
              <a:rPr lang="en"/>
              <a:t> performance levels and complexities.</a:t>
            </a:r>
            <a:endParaRPr/>
          </a:p>
          <a:p>
            <a:pPr indent="-311150" lvl="0" marL="457200" rtl="0" algn="l">
              <a:spcBef>
                <a:spcPts val="0"/>
              </a:spcBef>
              <a:spcAft>
                <a:spcPts val="0"/>
              </a:spcAft>
              <a:buSzPts val="1300"/>
              <a:buChar char="-"/>
            </a:pPr>
            <a:r>
              <a:rPr lang="en"/>
              <a:t>Limitations</a:t>
            </a:r>
            <a:endParaRPr/>
          </a:p>
          <a:p>
            <a:pPr indent="-298450" lvl="1" marL="914400" rtl="0" algn="l">
              <a:spcBef>
                <a:spcPts val="0"/>
              </a:spcBef>
              <a:spcAft>
                <a:spcPts val="0"/>
              </a:spcAft>
              <a:buSzPts val="1100"/>
              <a:buChar char="-"/>
            </a:pPr>
            <a:r>
              <a:rPr lang="en"/>
              <a:t>Training and testing data limits to flood damage, overlooks collateral damage</a:t>
            </a:r>
            <a:endParaRPr/>
          </a:p>
          <a:p>
            <a:pPr indent="-298450" lvl="1" marL="914400" rtl="0" algn="l">
              <a:spcBef>
                <a:spcPts val="0"/>
              </a:spcBef>
              <a:spcAft>
                <a:spcPts val="0"/>
              </a:spcAft>
              <a:buSzPts val="1100"/>
              <a:buChar char="-"/>
            </a:pPr>
            <a:r>
              <a:rPr lang="en"/>
              <a:t>Struggle to classify other types of damage</a:t>
            </a:r>
            <a:endParaRPr/>
          </a:p>
          <a:p>
            <a:pPr indent="-298450" lvl="1" marL="914400" rtl="0" algn="l">
              <a:spcBef>
                <a:spcPts val="0"/>
              </a:spcBef>
              <a:spcAft>
                <a:spcPts val="0"/>
              </a:spcAft>
              <a:buSzPts val="1100"/>
              <a:buChar char="-"/>
            </a:pPr>
            <a:r>
              <a:rPr lang="en"/>
              <a:t>Performance diminishes on unbalanced datasets</a:t>
            </a:r>
            <a:endParaRPr/>
          </a:p>
          <a:p>
            <a:pPr indent="-304800" lvl="0" marL="457200" rtl="0" algn="l">
              <a:spcBef>
                <a:spcPts val="0"/>
              </a:spcBef>
              <a:spcAft>
                <a:spcPts val="0"/>
              </a:spcAft>
              <a:buClr>
                <a:srgbClr val="374151"/>
              </a:buClr>
              <a:buSzPts val="1200"/>
              <a:buChar char="-"/>
            </a:pPr>
            <a:r>
              <a:rPr lang="en"/>
              <a:t>Future Improvements</a:t>
            </a:r>
            <a:endParaRPr/>
          </a:p>
          <a:p>
            <a:pPr indent="-304800" lvl="1" marL="914400" rtl="0" algn="l">
              <a:spcBef>
                <a:spcPts val="0"/>
              </a:spcBef>
              <a:spcAft>
                <a:spcPts val="0"/>
              </a:spcAft>
              <a:buClr>
                <a:srgbClr val="374151"/>
              </a:buClr>
              <a:buSzPts val="1200"/>
              <a:buChar char="-"/>
            </a:pPr>
            <a:r>
              <a:rPr lang="en"/>
              <a:t>Ensemble learning combining other disaster detector</a:t>
            </a:r>
            <a:endParaRPr/>
          </a:p>
          <a:p>
            <a:pPr indent="-304800" lvl="1" marL="914400" rtl="0" algn="l">
              <a:spcBef>
                <a:spcPts val="0"/>
              </a:spcBef>
              <a:spcAft>
                <a:spcPts val="0"/>
              </a:spcAft>
              <a:buClr>
                <a:srgbClr val="374151"/>
              </a:buClr>
              <a:buSzPts val="1200"/>
              <a:buChar char="-"/>
            </a:pPr>
            <a:r>
              <a:rPr lang="en"/>
              <a:t>A dataset including diverse disaster types</a:t>
            </a:r>
            <a:endParaRPr sz="1200">
              <a:solidFill>
                <a:srgbClr val="37415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1174200" y="1558875"/>
            <a:ext cx="6795600" cy="1329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