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3" r:id="rId5"/>
    <p:sldId id="261" r:id="rId6"/>
    <p:sldId id="262" r:id="rId7"/>
    <p:sldId id="271" r:id="rId8"/>
    <p:sldId id="270" r:id="rId9"/>
    <p:sldId id="272" r:id="rId10"/>
    <p:sldId id="264" r:id="rId11"/>
    <p:sldId id="263" r:id="rId12"/>
    <p:sldId id="265" r:id="rId13"/>
    <p:sldId id="268" r:id="rId14"/>
    <p:sldId id="266" r:id="rId15"/>
    <p:sldId id="267" r:id="rId16"/>
    <p:sldId id="269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70張簡彤彥(Nick)" initials="D" lastIdx="1" clrIdx="0">
    <p:extLst>
      <p:ext uri="{19B8F6BF-5375-455C-9EA6-DF929625EA0E}">
        <p15:presenceInfo xmlns:p15="http://schemas.microsoft.com/office/powerpoint/2012/main" userId="S-1-5-21-1614895754-2146899053-1606980848-16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48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41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99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3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8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54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8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0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6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C38A-7EC9-4B38-8FBE-1120D76C933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E7E2-7231-4950-9A8A-099ED464C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7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0" y="310348"/>
            <a:ext cx="8238610" cy="6079044"/>
          </a:xfrm>
        </p:spPr>
      </p:pic>
      <p:sp>
        <p:nvSpPr>
          <p:cNvPr id="5" name="矩形 4"/>
          <p:cNvSpPr/>
          <p:nvPr/>
        </p:nvSpPr>
        <p:spPr>
          <a:xfrm>
            <a:off x="784067" y="1138769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X4(35m)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4067" y="1766231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X8(40m)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3759" y="2436546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X4(45m)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3465" y="3069287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X3(50m)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425" y="3640163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X3(55m)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017" y="4316864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X3(60m)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27752" y="637149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X4(40m)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85175" y="648802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X4(30m)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71411" y="5670941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X4(60m)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36850" y="423235"/>
            <a:ext cx="458388" cy="828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147646" y="5949504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X4(55m)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肘形接點 2"/>
          <p:cNvCxnSpPr>
            <a:stCxn id="20" idx="2"/>
          </p:cNvCxnSpPr>
          <p:nvPr/>
        </p:nvCxnSpPr>
        <p:spPr>
          <a:xfrm rot="5400000">
            <a:off x="3610856" y="-231465"/>
            <a:ext cx="172084" cy="313829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20" idx="2"/>
          </p:cNvCxnSpPr>
          <p:nvPr/>
        </p:nvCxnSpPr>
        <p:spPr>
          <a:xfrm rot="5400000">
            <a:off x="3311602" y="67789"/>
            <a:ext cx="770592" cy="313829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0800000" flipV="1">
            <a:off x="2166464" y="1312218"/>
            <a:ext cx="3117446" cy="1360644"/>
          </a:xfrm>
          <a:prstGeom prst="bentConnector3">
            <a:avLst>
              <a:gd name="adj1" fmla="val 9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rot="10800000" flipV="1">
            <a:off x="2217556" y="1251639"/>
            <a:ext cx="3066354" cy="2098230"/>
          </a:xfrm>
          <a:prstGeom prst="bentConnector3">
            <a:avLst>
              <a:gd name="adj1" fmla="val 125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20" idx="2"/>
          </p:cNvCxnSpPr>
          <p:nvPr/>
        </p:nvCxnSpPr>
        <p:spPr>
          <a:xfrm rot="5400000">
            <a:off x="2406935" y="1062260"/>
            <a:ext cx="2669730" cy="30484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5400000">
            <a:off x="2049942" y="1399851"/>
            <a:ext cx="3364323" cy="3067899"/>
          </a:xfrm>
          <a:prstGeom prst="bentConnector3">
            <a:avLst>
              <a:gd name="adj1" fmla="val 999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/>
          <p:nvPr/>
        </p:nvCxnSpPr>
        <p:spPr>
          <a:xfrm rot="5400000">
            <a:off x="2558845" y="2911901"/>
            <a:ext cx="4072709" cy="1341690"/>
          </a:xfrm>
          <a:prstGeom prst="bentConnector3">
            <a:avLst>
              <a:gd name="adj1" fmla="val 9145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endCxn id="13" idx="0"/>
          </p:cNvCxnSpPr>
          <p:nvPr/>
        </p:nvCxnSpPr>
        <p:spPr>
          <a:xfrm rot="16200000" flipH="1">
            <a:off x="3201766" y="3291730"/>
            <a:ext cx="4704728" cy="6108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495238" y="6308973"/>
            <a:ext cx="6399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IPQC</a:t>
            </a:r>
            <a:endParaRPr lang="zh-TW" alt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202086" y="6243242"/>
            <a:ext cx="13388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工程實驗室</a:t>
            </a:r>
            <a:endParaRPr lang="zh-TW" alt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792363" y="1847153"/>
            <a:ext cx="28614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目前規劃頭端皆放在</a:t>
            </a:r>
            <a:r>
              <a:rPr lang="en-US" altLang="zh-TW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TE-TQE</a:t>
            </a:r>
            <a:r>
              <a:rPr lang="zh-TW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機房</a:t>
            </a:r>
            <a:r>
              <a:rPr lang="zh-TW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endParaRPr lang="en-US" altLang="zh-TW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algn="ctr"/>
            <a:r>
              <a:rPr lang="en-US" altLang="zh-TW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Server</a:t>
            </a:r>
            <a:r>
              <a:rPr lang="zh-TW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皆放在</a:t>
            </a:r>
            <a:r>
              <a:rPr lang="en-US" altLang="zh-TW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TE</a:t>
            </a:r>
            <a:r>
              <a:rPr lang="zh-TW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工程頭端機房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862662" y="2672862"/>
            <a:ext cx="29322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測試線第二列希望由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條改佈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條</a:t>
            </a:r>
            <a:endParaRPr lang="en-US" altLang="zh-TW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因站台數兩倍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8" name="矩形 57"/>
          <p:cNvSpPr/>
          <p:nvPr/>
        </p:nvSpPr>
        <p:spPr>
          <a:xfrm>
            <a:off x="8752292" y="3408185"/>
            <a:ext cx="32303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測試線以後的都由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條改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條</a:t>
            </a:r>
            <a:endParaRPr lang="en-US" altLang="zh-TW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</a:t>
            </a:r>
            <a:r>
              <a:rPr lang="zh-TW" altLang="en-US" sz="1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sz="1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TW" altLang="en-US" sz="1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sz="1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實際上可能用不到且效率低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9" name="矩形 58"/>
          <p:cNvSpPr/>
          <p:nvPr/>
        </p:nvSpPr>
        <p:spPr>
          <a:xfrm>
            <a:off x="5324821" y="120905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24821" y="174888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15600" y="239904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24821" y="303209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24821" y="3665147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02323" y="437076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582839" y="4052534"/>
            <a:ext cx="35333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工程實驗室由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條改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條</a:t>
            </a:r>
            <a:endParaRPr lang="en-US" altLang="zh-TW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站台需求少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，線路損失約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20dB</a:t>
            </a:r>
            <a:r>
              <a:rPr lang="zh-TW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</a:rPr>
              <a:t>，仍可分接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9257386" y="4980525"/>
            <a:ext cx="21427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solidFill>
                  <a:srgbClr val="FF0000"/>
                </a:solidFill>
              </a:rPr>
              <a:t>Total_1: 1845m</a:t>
            </a:r>
            <a:endParaRPr lang="zh-TW" altLang="en-US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08000" y="4244975"/>
            <a:ext cx="11423650" cy="12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85821" y="3572113"/>
            <a:ext cx="0" cy="921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8395" y="3403598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0784" y="3403598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267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1931650" y="3511876"/>
            <a:ext cx="0" cy="9785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543800" y="3097493"/>
            <a:ext cx="2279897" cy="11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833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1025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9823698" y="3097493"/>
            <a:ext cx="2107952" cy="113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1026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1218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4055265" y="918218"/>
            <a:ext cx="1177136" cy="9994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Euro</a:t>
            </a:r>
            <a:endParaRPr lang="en-US" altLang="zh-TW" dirty="0"/>
          </a:p>
        </p:txBody>
      </p:sp>
      <p:sp>
        <p:nvSpPr>
          <p:cNvPr id="28" name="圓角矩形 27"/>
          <p:cNvSpPr/>
          <p:nvPr/>
        </p:nvSpPr>
        <p:spPr>
          <a:xfrm>
            <a:off x="5564298" y="918218"/>
            <a:ext cx="1177136" cy="99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3530987" y="3439747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447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859801" y="3439742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453</a:t>
            </a:r>
            <a:endParaRPr lang="zh-TW" altLang="en-US" dirty="0"/>
          </a:p>
        </p:txBody>
      </p:sp>
      <p:cxnSp>
        <p:nvCxnSpPr>
          <p:cNvPr id="34" name="直線接點 33"/>
          <p:cNvCxnSpPr>
            <a:endCxn id="31" idx="1"/>
          </p:cNvCxnSpPr>
          <p:nvPr/>
        </p:nvCxnSpPr>
        <p:spPr>
          <a:xfrm>
            <a:off x="1183173" y="3822700"/>
            <a:ext cx="2347814" cy="256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645184" y="314254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24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3021" y="2510673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2way-Splitter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65086" y="267216"/>
            <a:ext cx="10287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DS1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08300" y="259834"/>
            <a:ext cx="1028700" cy="825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r>
              <a:rPr lang="en-US" altLang="zh-TW" dirty="0" smtClean="0"/>
              <a:t>S1</a:t>
            </a:r>
            <a:endParaRPr lang="zh-TW" altLang="en-US" dirty="0"/>
          </a:p>
        </p:txBody>
      </p:sp>
      <p:cxnSp>
        <p:nvCxnSpPr>
          <p:cNvPr id="29" name="直線接點 28"/>
          <p:cNvCxnSpPr>
            <a:stCxn id="26" idx="2"/>
          </p:cNvCxnSpPr>
          <p:nvPr/>
        </p:nvCxnSpPr>
        <p:spPr>
          <a:xfrm>
            <a:off x="2379436" y="1092716"/>
            <a:ext cx="0" cy="59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2"/>
          </p:cNvCxnSpPr>
          <p:nvPr/>
        </p:nvCxnSpPr>
        <p:spPr>
          <a:xfrm>
            <a:off x="3422650" y="1085334"/>
            <a:ext cx="0" cy="59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1701800" y="1681718"/>
            <a:ext cx="24384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2911019" y="2037318"/>
            <a:ext cx="0" cy="47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3" idx="3"/>
            <a:endCxn id="10" idx="1"/>
          </p:cNvCxnSpPr>
          <p:nvPr/>
        </p:nvCxnSpPr>
        <p:spPr>
          <a:xfrm>
            <a:off x="1277898" y="2904373"/>
            <a:ext cx="1125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3"/>
          </p:cNvCxnSpPr>
          <p:nvPr/>
        </p:nvCxnSpPr>
        <p:spPr>
          <a:xfrm>
            <a:off x="3457121" y="2904373"/>
            <a:ext cx="90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69902" y="27197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自動化</a:t>
            </a:r>
            <a:r>
              <a:rPr lang="zh-TW" altLang="en-US" dirty="0"/>
              <a:t>線</a:t>
            </a:r>
          </a:p>
        </p:txBody>
      </p:sp>
      <p:sp>
        <p:nvSpPr>
          <p:cNvPr id="66" name="矩形 65"/>
          <p:cNvSpPr/>
          <p:nvPr/>
        </p:nvSpPr>
        <p:spPr>
          <a:xfrm>
            <a:off x="4359729" y="2510673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r>
              <a:rPr lang="en-US" altLang="zh-TW" dirty="0" smtClean="0"/>
              <a:t>way Splitter</a:t>
            </a:r>
            <a:endParaRPr lang="zh-TW" altLang="en-US" dirty="0"/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87" y="2086026"/>
            <a:ext cx="4886325" cy="1524000"/>
          </a:xfrm>
          <a:prstGeom prst="rect">
            <a:avLst/>
          </a:prstGeom>
        </p:spPr>
      </p:pic>
      <p:cxnSp>
        <p:nvCxnSpPr>
          <p:cNvPr id="78" name="弧形接點 77"/>
          <p:cNvCxnSpPr/>
          <p:nvPr/>
        </p:nvCxnSpPr>
        <p:spPr>
          <a:xfrm flipV="1">
            <a:off x="5427302" y="2490081"/>
            <a:ext cx="3439112" cy="2013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弧形接點 79"/>
          <p:cNvCxnSpPr/>
          <p:nvPr/>
        </p:nvCxnSpPr>
        <p:spPr>
          <a:xfrm>
            <a:off x="5413829" y="3030067"/>
            <a:ext cx="3542392" cy="5897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弧形接點 84"/>
          <p:cNvCxnSpPr/>
          <p:nvPr/>
        </p:nvCxnSpPr>
        <p:spPr>
          <a:xfrm>
            <a:off x="5413829" y="3138315"/>
            <a:ext cx="3542392" cy="10198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135336" y="1681718"/>
            <a:ext cx="8165" cy="82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5143501" y="1689100"/>
            <a:ext cx="5992585" cy="4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11122026" y="1748895"/>
            <a:ext cx="14060" cy="677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5427302" y="2849776"/>
            <a:ext cx="5708784" cy="2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11124973" y="2874191"/>
            <a:ext cx="4083" cy="14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5172211" y="3762026"/>
            <a:ext cx="596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5172211" y="3298073"/>
            <a:ext cx="0" cy="46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11122026" y="3218859"/>
            <a:ext cx="14060" cy="54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向下箭號 132"/>
          <p:cNvSpPr/>
          <p:nvPr/>
        </p:nvSpPr>
        <p:spPr>
          <a:xfrm>
            <a:off x="7535635" y="360843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250901" y="4605548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4way Splitter</a:t>
            </a:r>
            <a:endParaRPr lang="zh-TW" altLang="en-US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7018864" y="5563422"/>
            <a:ext cx="15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4 AFI station in 1 Line</a:t>
            </a:r>
            <a:endParaRPr lang="zh-TW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8963065" y="4605548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r>
              <a:rPr lang="en-US" altLang="zh-TW" dirty="0" smtClean="0"/>
              <a:t>way Splitter</a:t>
            </a:r>
            <a:endParaRPr lang="zh-TW" altLang="en-US" dirty="0"/>
          </a:p>
        </p:txBody>
      </p:sp>
      <p:cxnSp>
        <p:nvCxnSpPr>
          <p:cNvPr id="138" name="直線接點 137"/>
          <p:cNvCxnSpPr>
            <a:endCxn id="137" idx="1"/>
          </p:cNvCxnSpPr>
          <p:nvPr/>
        </p:nvCxnSpPr>
        <p:spPr>
          <a:xfrm flipV="1">
            <a:off x="8305001" y="4999248"/>
            <a:ext cx="658064" cy="1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/>
          <p:cNvSpPr txBox="1"/>
          <p:nvPr/>
        </p:nvSpPr>
        <p:spPr>
          <a:xfrm>
            <a:off x="8731028" y="5563422"/>
            <a:ext cx="226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8 port connection in 1 AFI station</a:t>
            </a:r>
            <a:endParaRPr lang="zh-TW" altLang="en-US" sz="12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981633" y="4546486"/>
            <a:ext cx="488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Loss: 0.3+3.6+10+8.2+12= 34.1 + cable loss 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509727" y="137956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0.3dB loss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2977230" y="220061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3.6dB loss</a:t>
            </a:r>
            <a:endParaRPr lang="zh-TW" altLang="en-US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4302360" y="219710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10dB loss</a:t>
            </a:r>
            <a:endParaRPr lang="zh-TW" altLang="en-US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6569646" y="42362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8.2dB loss</a:t>
            </a:r>
            <a:endParaRPr lang="zh-TW" altLang="en-US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8924896" y="420096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12dB 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97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66" y="2498618"/>
            <a:ext cx="4826263" cy="4387053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89" y="2008990"/>
            <a:ext cx="3388390" cy="71198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6265" y="331956"/>
            <a:ext cx="836386" cy="53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82651" y="331956"/>
            <a:ext cx="836386" cy="53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r>
              <a:rPr lang="en-US" altLang="zh-TW" dirty="0" smtClean="0"/>
              <a:t>S1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596183" y="859506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500844" y="859505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49475" y="1247895"/>
            <a:ext cx="1982545" cy="23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8905" y="3378721"/>
            <a:ext cx="140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8.2dB loss</a:t>
            </a:r>
            <a:endParaRPr lang="zh-TW" altLang="en-US" sz="12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882290" y="1333410"/>
            <a:ext cx="3150153" cy="1333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28810" y="331956"/>
            <a:ext cx="836386" cy="53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65196" y="331956"/>
            <a:ext cx="836386" cy="53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US2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2578728" y="859506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83389" y="859505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2032020" y="1247895"/>
            <a:ext cx="1982545" cy="23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207982" y="324573"/>
            <a:ext cx="836386" cy="53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DS3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044368" y="324573"/>
            <a:ext cx="836386" cy="53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US3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4557900" y="852123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462561" y="852122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4011192" y="1240512"/>
            <a:ext cx="1982545" cy="23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190527" y="324573"/>
            <a:ext cx="836386" cy="53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DS4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026913" y="324573"/>
            <a:ext cx="836386" cy="53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US4</a:t>
            </a:r>
            <a:endParaRPr lang="zh-TW" altLang="en-US" dirty="0"/>
          </a:p>
        </p:txBody>
      </p:sp>
      <p:cxnSp>
        <p:nvCxnSpPr>
          <p:cNvPr id="38" name="直線接點 37"/>
          <p:cNvCxnSpPr/>
          <p:nvPr/>
        </p:nvCxnSpPr>
        <p:spPr>
          <a:xfrm>
            <a:off x="6540445" y="852123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445106" y="852122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5993737" y="1240512"/>
            <a:ext cx="1982545" cy="23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cxnSp>
        <p:nvCxnSpPr>
          <p:cNvPr id="42" name="直線接點 41"/>
          <p:cNvCxnSpPr/>
          <p:nvPr/>
        </p:nvCxnSpPr>
        <p:spPr>
          <a:xfrm>
            <a:off x="3038302" y="1367466"/>
            <a:ext cx="1049492" cy="132939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4072784" y="1430603"/>
            <a:ext cx="929681" cy="12500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4072784" y="1417156"/>
            <a:ext cx="2912226" cy="125003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222312" y="3669574"/>
            <a:ext cx="1200953" cy="5156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4way Splitter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222312" y="4421204"/>
            <a:ext cx="1200953" cy="5156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2way Splitter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22312" y="5089743"/>
            <a:ext cx="1200953" cy="5156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way Splitter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28306" y="5779805"/>
            <a:ext cx="1200953" cy="5156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way Splitter</a:t>
            </a:r>
            <a:endParaRPr lang="zh-TW" altLang="en-US" dirty="0"/>
          </a:p>
        </p:txBody>
      </p:sp>
      <p:sp>
        <p:nvSpPr>
          <p:cNvPr id="108" name="向下箭號 107"/>
          <p:cNvSpPr/>
          <p:nvPr/>
        </p:nvSpPr>
        <p:spPr>
          <a:xfrm rot="2490741">
            <a:off x="1564880" y="23370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/>
          <p:cNvCxnSpPr>
            <a:stCxn id="95" idx="3"/>
          </p:cNvCxnSpPr>
          <p:nvPr/>
        </p:nvCxnSpPr>
        <p:spPr>
          <a:xfrm>
            <a:off x="1423265" y="3927423"/>
            <a:ext cx="2409244" cy="5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1449762" y="3673334"/>
            <a:ext cx="2380302" cy="22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1464671" y="3915338"/>
            <a:ext cx="2380606" cy="35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1462101" y="3940285"/>
            <a:ext cx="2387785" cy="66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96" idx="3"/>
          </p:cNvCxnSpPr>
          <p:nvPr/>
        </p:nvCxnSpPr>
        <p:spPr>
          <a:xfrm>
            <a:off x="1423265" y="4679053"/>
            <a:ext cx="2388703" cy="25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96" idx="3"/>
          </p:cNvCxnSpPr>
          <p:nvPr/>
        </p:nvCxnSpPr>
        <p:spPr>
          <a:xfrm>
            <a:off x="1423265" y="4679053"/>
            <a:ext cx="2380606" cy="58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>
            <a:off x="1416041" y="5357417"/>
            <a:ext cx="2429270" cy="56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</p:cNvCxnSpPr>
          <p:nvPr/>
        </p:nvCxnSpPr>
        <p:spPr>
          <a:xfrm>
            <a:off x="1423265" y="5347592"/>
            <a:ext cx="2420409" cy="2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/>
          <p:nvPr/>
        </p:nvCxnSpPr>
        <p:spPr>
          <a:xfrm>
            <a:off x="1400222" y="6005624"/>
            <a:ext cx="2392197" cy="51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>
            <a:off x="1429923" y="5983139"/>
            <a:ext cx="2373948" cy="24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向下箭號 142"/>
          <p:cNvSpPr/>
          <p:nvPr/>
        </p:nvSpPr>
        <p:spPr>
          <a:xfrm rot="16200000">
            <a:off x="6561910" y="3884330"/>
            <a:ext cx="484632" cy="2647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8268594" y="4727395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4way Splitter</a:t>
            </a:r>
            <a:endParaRPr lang="zh-TW" altLang="en-US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8205217" y="5605441"/>
            <a:ext cx="131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4 station in 1 Line</a:t>
            </a:r>
            <a:endParaRPr lang="zh-TW" altLang="en-US" sz="1200" dirty="0"/>
          </a:p>
        </p:txBody>
      </p:sp>
      <p:sp>
        <p:nvSpPr>
          <p:cNvPr id="148" name="矩形 147"/>
          <p:cNvSpPr/>
          <p:nvPr/>
        </p:nvSpPr>
        <p:spPr>
          <a:xfrm>
            <a:off x="9981944" y="4727395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r>
              <a:rPr lang="en-US" altLang="zh-TW" dirty="0" smtClean="0"/>
              <a:t>way Splitter</a:t>
            </a:r>
            <a:endParaRPr lang="zh-TW" altLang="en-US" dirty="0"/>
          </a:p>
        </p:txBody>
      </p:sp>
      <p:cxnSp>
        <p:nvCxnSpPr>
          <p:cNvPr id="149" name="直線接點 148"/>
          <p:cNvCxnSpPr>
            <a:endCxn id="148" idx="1"/>
          </p:cNvCxnSpPr>
          <p:nvPr/>
        </p:nvCxnSpPr>
        <p:spPr>
          <a:xfrm flipV="1">
            <a:off x="9323880" y="5121095"/>
            <a:ext cx="658064" cy="1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9652912" y="5540350"/>
            <a:ext cx="20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8 port connection in 1 station</a:t>
            </a:r>
            <a:endParaRPr lang="zh-TW" altLang="en-US" sz="12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8230425" y="436497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8.2dB loss</a:t>
            </a:r>
            <a:endParaRPr lang="zh-TW" altLang="en-US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9943775" y="432281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12dB loss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10897" y="4166122"/>
            <a:ext cx="140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3.6dB loss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118905" y="4863636"/>
            <a:ext cx="140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3.6dB loss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131265" y="5552325"/>
            <a:ext cx="140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3.6dB loss</a:t>
            </a:r>
            <a:endParaRPr lang="zh-TW" altLang="en-US" sz="1200" dirty="0"/>
          </a:p>
        </p:txBody>
      </p:sp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34167"/>
              </p:ext>
            </p:extLst>
          </p:nvPr>
        </p:nvGraphicFramePr>
        <p:xfrm>
          <a:off x="8127796" y="113129"/>
          <a:ext cx="3737101" cy="417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101">
                  <a:extLst>
                    <a:ext uri="{9D8B030D-6E8A-4147-A177-3AD203B41FA5}">
                      <a16:colId xmlns:a16="http://schemas.microsoft.com/office/drawing/2014/main" val="2517889583"/>
                    </a:ext>
                  </a:extLst>
                </a:gridCol>
              </a:tblGrid>
              <a:tr h="379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93375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L0:</a:t>
                      </a:r>
                      <a:r>
                        <a:rPr lang="en-US" altLang="zh-TW" baseline="0" dirty="0" smtClean="0"/>
                        <a:t> 0.3+8.2+8.2+12=28.7+calbe loss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00426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L1:</a:t>
                      </a:r>
                      <a:r>
                        <a:rPr lang="en-US" altLang="zh-TW" baseline="0" dirty="0" smtClean="0"/>
                        <a:t> 0.3+8.2+8.2+12=28.7+calbe loss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2233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L2:</a:t>
                      </a:r>
                      <a:r>
                        <a:rPr lang="en-US" altLang="zh-TW" baseline="0" dirty="0" smtClean="0"/>
                        <a:t> 0.3+8.2+8.2+12=28.7+calbe loss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513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L3:</a:t>
                      </a:r>
                      <a:r>
                        <a:rPr lang="en-US" altLang="zh-TW" baseline="0" dirty="0" smtClean="0"/>
                        <a:t> 0.3+8.2+8.2+12=28.7+calbe loss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8006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L4:</a:t>
                      </a:r>
                      <a:r>
                        <a:rPr lang="en-US" altLang="zh-TW" baseline="0" dirty="0" smtClean="0"/>
                        <a:t> 0.3+3.6+8.2+12=24.1+calbe loss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1011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L5:</a:t>
                      </a:r>
                      <a:r>
                        <a:rPr lang="en-US" altLang="zh-TW" baseline="0" dirty="0" smtClean="0"/>
                        <a:t> 0.3+3.6+8.2+12=24.1+calbe loss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86520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L6:</a:t>
                      </a:r>
                      <a:r>
                        <a:rPr lang="en-US" altLang="zh-TW" baseline="0" dirty="0" smtClean="0"/>
                        <a:t> 0.3+3.6+8.2+12=24.1+calbe loss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56344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L7:</a:t>
                      </a:r>
                      <a:r>
                        <a:rPr lang="en-US" altLang="zh-TW" baseline="0" dirty="0" smtClean="0"/>
                        <a:t> 0.3+3.6+8.2+12=24.1+calbe loss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5047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L8:</a:t>
                      </a:r>
                      <a:r>
                        <a:rPr lang="en-US" altLang="zh-TW" baseline="0" dirty="0" smtClean="0"/>
                        <a:t> 0.3+3.6+8.2+12=24.1+calbe loss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59519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L9:</a:t>
                      </a:r>
                      <a:r>
                        <a:rPr lang="en-US" altLang="zh-TW" baseline="0" dirty="0" smtClean="0"/>
                        <a:t> 0.3+3.6+8.2+12=24.1+calbe loss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80862"/>
                  </a:ext>
                </a:extLst>
              </a:tr>
            </a:tbl>
          </a:graphicData>
        </a:graphic>
      </p:graphicFrame>
      <p:sp>
        <p:nvSpPr>
          <p:cNvPr id="159" name="文字方塊 158"/>
          <p:cNvSpPr txBox="1"/>
          <p:nvPr/>
        </p:nvSpPr>
        <p:spPr>
          <a:xfrm>
            <a:off x="3538174" y="1622773"/>
            <a:ext cx="140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0.3dB loss</a:t>
            </a:r>
            <a:endParaRPr lang="zh-TW" altLang="en-US" sz="12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879336" y="3099017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1m = 0.26dB loss</a:t>
            </a:r>
            <a:endParaRPr lang="zh-TW" altLang="en-US" dirty="0"/>
          </a:p>
        </p:txBody>
      </p:sp>
      <p:pic>
        <p:nvPicPr>
          <p:cNvPr id="161" name="圖片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36754" y="34162"/>
            <a:ext cx="2584787" cy="6823838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4357441" y="3453435"/>
            <a:ext cx="102394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X4(40m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57441" y="3789740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X4(45m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21240" y="3168988"/>
            <a:ext cx="1043591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X8(60m)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740886" y="5397989"/>
            <a:ext cx="1138921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X8(105m)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02996" y="4779833"/>
            <a:ext cx="677499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FQC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850922" y="4859364"/>
            <a:ext cx="712178" cy="1048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肘形接點 77"/>
          <p:cNvCxnSpPr>
            <a:stCxn id="111" idx="0"/>
          </p:cNvCxnSpPr>
          <p:nvPr/>
        </p:nvCxnSpPr>
        <p:spPr>
          <a:xfrm rot="16200000" flipH="1">
            <a:off x="3746558" y="3039634"/>
            <a:ext cx="715518" cy="506248"/>
          </a:xfrm>
          <a:prstGeom prst="bentConnector3">
            <a:avLst>
              <a:gd name="adj1" fmla="val 1007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/>
          <p:nvPr/>
        </p:nvCxnSpPr>
        <p:spPr>
          <a:xfrm rot="16200000" flipH="1">
            <a:off x="3587087" y="3220564"/>
            <a:ext cx="1055918" cy="484787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111" idx="0"/>
          </p:cNvCxnSpPr>
          <p:nvPr/>
        </p:nvCxnSpPr>
        <p:spPr>
          <a:xfrm rot="16200000" flipH="1">
            <a:off x="3421833" y="3364358"/>
            <a:ext cx="1364965" cy="506247"/>
          </a:xfrm>
          <a:prstGeom prst="bentConnector3">
            <a:avLst>
              <a:gd name="adj1" fmla="val 1000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>
            <a:stCxn id="111" idx="0"/>
          </p:cNvCxnSpPr>
          <p:nvPr/>
        </p:nvCxnSpPr>
        <p:spPr>
          <a:xfrm rot="16200000" flipH="1">
            <a:off x="3260690" y="3525502"/>
            <a:ext cx="1687252" cy="506247"/>
          </a:xfrm>
          <a:prstGeom prst="bentConnector3">
            <a:avLst>
              <a:gd name="adj1" fmla="val 100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/>
          <p:nvPr/>
        </p:nvCxnSpPr>
        <p:spPr>
          <a:xfrm rot="16200000" flipH="1">
            <a:off x="3109759" y="3697891"/>
            <a:ext cx="2010575" cy="484788"/>
          </a:xfrm>
          <a:prstGeom prst="bentConnector3">
            <a:avLst>
              <a:gd name="adj1" fmla="val 995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/>
          <p:nvPr/>
        </p:nvCxnSpPr>
        <p:spPr>
          <a:xfrm rot="16200000" flipH="1">
            <a:off x="2913247" y="3829301"/>
            <a:ext cx="2403598" cy="484788"/>
          </a:xfrm>
          <a:prstGeom prst="bentConnector3">
            <a:avLst>
              <a:gd name="adj1" fmla="val 992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111" idx="0"/>
          </p:cNvCxnSpPr>
          <p:nvPr/>
        </p:nvCxnSpPr>
        <p:spPr>
          <a:xfrm rot="16200000" flipH="1">
            <a:off x="2785970" y="4000221"/>
            <a:ext cx="2644209" cy="513765"/>
          </a:xfrm>
          <a:prstGeom prst="bentConnector3">
            <a:avLst>
              <a:gd name="adj1" fmla="val 999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111" idx="0"/>
          </p:cNvCxnSpPr>
          <p:nvPr/>
        </p:nvCxnSpPr>
        <p:spPr>
          <a:xfrm rot="16200000" flipH="1">
            <a:off x="2614588" y="4171604"/>
            <a:ext cx="2986974" cy="513765"/>
          </a:xfrm>
          <a:prstGeom prst="bentConnector3">
            <a:avLst>
              <a:gd name="adj1" fmla="val 991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/>
          <p:nvPr/>
        </p:nvCxnSpPr>
        <p:spPr>
          <a:xfrm rot="16200000" flipH="1">
            <a:off x="2462216" y="4323971"/>
            <a:ext cx="3284199" cy="506249"/>
          </a:xfrm>
          <a:prstGeom prst="bentConnector3">
            <a:avLst>
              <a:gd name="adj1" fmla="val 999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111" idx="0"/>
          </p:cNvCxnSpPr>
          <p:nvPr/>
        </p:nvCxnSpPr>
        <p:spPr>
          <a:xfrm rot="16200000" flipH="1">
            <a:off x="2304036" y="4482155"/>
            <a:ext cx="3608077" cy="513765"/>
          </a:xfrm>
          <a:prstGeom prst="bentConnector3">
            <a:avLst>
              <a:gd name="adj1" fmla="val 1002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4357440" y="4100292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X4(50m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364958" y="4423115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X4(55m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364958" y="4733667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X4(60m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359078" y="5077770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X4(65m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302104" y="5383000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X4(70m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302104" y="5738941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X4(75m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302104" y="6037654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X4(80m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287100" y="6347322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X4(85m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6" name="肘形接點 105"/>
          <p:cNvCxnSpPr/>
          <p:nvPr/>
        </p:nvCxnSpPr>
        <p:spPr>
          <a:xfrm>
            <a:off x="3991350" y="2869897"/>
            <a:ext cx="2294792" cy="299092"/>
          </a:xfrm>
          <a:prstGeom prst="bentConnector3">
            <a:avLst>
              <a:gd name="adj1" fmla="val 10028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5707272" y="2934999"/>
            <a:ext cx="532839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15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RMA</a:t>
            </a:r>
            <a:endParaRPr lang="zh-TW" altLang="en-US" sz="15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9" name="肘形接點 108"/>
          <p:cNvCxnSpPr/>
          <p:nvPr/>
        </p:nvCxnSpPr>
        <p:spPr>
          <a:xfrm rot="16200000" flipH="1">
            <a:off x="5182234" y="3973804"/>
            <a:ext cx="2516487" cy="308673"/>
          </a:xfrm>
          <a:prstGeom prst="bentConnector3">
            <a:avLst>
              <a:gd name="adj1" fmla="val 3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711036" y="2934999"/>
            <a:ext cx="280314" cy="40946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9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35" y="2566779"/>
            <a:ext cx="4826263" cy="4387053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0" y="1677996"/>
            <a:ext cx="3388390" cy="7119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6265" y="331956"/>
            <a:ext cx="836386" cy="53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2651" y="331956"/>
            <a:ext cx="836386" cy="53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r>
              <a:rPr lang="en-US" altLang="zh-TW" dirty="0" smtClean="0"/>
              <a:t>S1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96183" y="859506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500844" y="859505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49475" y="1247895"/>
            <a:ext cx="1982545" cy="23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8592" y="3178294"/>
            <a:ext cx="140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12dB loss</a:t>
            </a:r>
            <a:endParaRPr lang="zh-TW" altLang="en-US" sz="1200" dirty="0"/>
          </a:p>
        </p:txBody>
      </p:sp>
      <p:cxnSp>
        <p:nvCxnSpPr>
          <p:cNvPr id="11" name="直線接點 10"/>
          <p:cNvCxnSpPr>
            <a:stCxn id="9" idx="2"/>
            <a:endCxn id="4" idx="2"/>
          </p:cNvCxnSpPr>
          <p:nvPr/>
        </p:nvCxnSpPr>
        <p:spPr>
          <a:xfrm>
            <a:off x="1040748" y="1478327"/>
            <a:ext cx="1070417" cy="91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28810" y="331956"/>
            <a:ext cx="836386" cy="53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DS2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65196" y="331956"/>
            <a:ext cx="836386" cy="53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US2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2578728" y="859506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483389" y="859505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2032020" y="1247895"/>
            <a:ext cx="1982545" cy="23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cxnSp>
        <p:nvCxnSpPr>
          <p:cNvPr id="28" name="直線接點 27"/>
          <p:cNvCxnSpPr>
            <a:stCxn id="16" idx="2"/>
            <a:endCxn id="4" idx="2"/>
          </p:cNvCxnSpPr>
          <p:nvPr/>
        </p:nvCxnSpPr>
        <p:spPr>
          <a:xfrm flipH="1">
            <a:off x="2111165" y="1478327"/>
            <a:ext cx="912128" cy="9116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59132" y="3455708"/>
            <a:ext cx="1200953" cy="15891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r>
              <a:rPr lang="en-US" altLang="zh-TW" dirty="0" smtClean="0"/>
              <a:t>way Splitter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37993" y="5579378"/>
            <a:ext cx="1200953" cy="5156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way Splitter</a:t>
            </a:r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 rot="2490741">
            <a:off x="1619271" y="2527194"/>
            <a:ext cx="257099" cy="919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1760085" y="3734003"/>
            <a:ext cx="2024148" cy="57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1760085" y="4020904"/>
            <a:ext cx="1986410" cy="2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1760085" y="4304089"/>
            <a:ext cx="1986410" cy="6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760085" y="4304089"/>
            <a:ext cx="2007869" cy="40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1760085" y="4304089"/>
            <a:ext cx="2005040" cy="69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760085" y="4304089"/>
            <a:ext cx="2023670" cy="103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1760085" y="4304089"/>
            <a:ext cx="2005040" cy="168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760085" y="4304089"/>
            <a:ext cx="1993928" cy="134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747147" y="5845558"/>
            <a:ext cx="2020807" cy="7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1848718" y="5876345"/>
            <a:ext cx="1897777" cy="41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向下箭號 55"/>
          <p:cNvSpPr/>
          <p:nvPr/>
        </p:nvSpPr>
        <p:spPr>
          <a:xfrm rot="16200000">
            <a:off x="7777810" y="4199367"/>
            <a:ext cx="484632" cy="1812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9071803" y="4720932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4way Splitter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07001" y="5651912"/>
            <a:ext cx="131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4 station in 1 Line</a:t>
            </a:r>
            <a:endParaRPr lang="zh-TW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0783967" y="4720932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r>
              <a:rPr lang="en-US" altLang="zh-TW" dirty="0" smtClean="0"/>
              <a:t>way Splitter</a:t>
            </a:r>
            <a:endParaRPr lang="zh-TW" altLang="en-US" dirty="0"/>
          </a:p>
        </p:txBody>
      </p:sp>
      <p:cxnSp>
        <p:nvCxnSpPr>
          <p:cNvPr id="60" name="直線接點 59"/>
          <p:cNvCxnSpPr>
            <a:endCxn id="59" idx="1"/>
          </p:cNvCxnSpPr>
          <p:nvPr/>
        </p:nvCxnSpPr>
        <p:spPr>
          <a:xfrm flipV="1">
            <a:off x="10125903" y="5114632"/>
            <a:ext cx="658064" cy="1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269543" y="5638465"/>
            <a:ext cx="20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8 port connection in 1 station</a:t>
            </a:r>
            <a:endParaRPr lang="zh-TW" altLang="en-US" sz="12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9028728" y="438623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8.2dB loss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0765337" y="438110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12dB loss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40952" y="5351898"/>
            <a:ext cx="140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3.6dB loss</a:t>
            </a:r>
            <a:endParaRPr lang="zh-TW" altLang="en-US" sz="12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837967" y="0"/>
            <a:ext cx="3842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Put Downstream signal lower than 540MHz </a:t>
            </a:r>
          </a:p>
          <a:p>
            <a:r>
              <a:rPr lang="en-US" altLang="zh-TW" sz="1600" dirty="0"/>
              <a:t>5.5(540MHz)/</a:t>
            </a:r>
            <a:r>
              <a:rPr lang="en-US" altLang="zh-TW" sz="1600" dirty="0" smtClean="0"/>
              <a:t>30</a:t>
            </a:r>
            <a:r>
              <a:rPr lang="en-US" altLang="zh-TW" sz="1600" dirty="0"/>
              <a:t>m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0.18/1m</a:t>
            </a:r>
          </a:p>
          <a:p>
            <a:r>
              <a:rPr lang="en-US" altLang="zh-TW" sz="1600" dirty="0" smtClean="0"/>
              <a:t>115m &gt;&gt;</a:t>
            </a:r>
            <a:r>
              <a:rPr lang="en-US" altLang="zh-TW" sz="1600" dirty="0"/>
              <a:t>  0.18*115=20.7dB</a:t>
            </a:r>
            <a:endParaRPr lang="zh-TW" altLang="zh-TW" sz="1600" dirty="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54437"/>
              </p:ext>
            </p:extLst>
          </p:nvPr>
        </p:nvGraphicFramePr>
        <p:xfrm>
          <a:off x="7629813" y="61909"/>
          <a:ext cx="4559504" cy="416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504">
                  <a:extLst>
                    <a:ext uri="{9D8B030D-6E8A-4147-A177-3AD203B41FA5}">
                      <a16:colId xmlns:a16="http://schemas.microsoft.com/office/drawing/2014/main" val="2517889583"/>
                    </a:ext>
                  </a:extLst>
                </a:gridCol>
              </a:tblGrid>
              <a:tr h="289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93375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L0:</a:t>
                      </a:r>
                      <a:r>
                        <a:rPr lang="en-US" altLang="zh-TW" baseline="0" dirty="0" smtClean="0"/>
                        <a:t> 0.3+12+8.2+12=32.5+(40*0.18)=39.7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00426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L1:</a:t>
                      </a:r>
                      <a:r>
                        <a:rPr lang="en-US" altLang="zh-TW" baseline="0" dirty="0" smtClean="0"/>
                        <a:t> 0.3+12+8.2+12=32.5+(45*0.18)=40.6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2233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L2:</a:t>
                      </a:r>
                      <a:r>
                        <a:rPr lang="en-US" altLang="zh-TW" baseline="0" dirty="0" smtClean="0"/>
                        <a:t> 0.3+12+8.2+12=32.5+(50*0.18)=41.5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513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L3:</a:t>
                      </a:r>
                      <a:r>
                        <a:rPr lang="en-US" altLang="zh-TW" baseline="0" dirty="0" smtClean="0"/>
                        <a:t> 0.3+12+8.2+12=32.5+(55*0.18)=42.4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8006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L4:</a:t>
                      </a:r>
                      <a:r>
                        <a:rPr lang="en-US" altLang="zh-TW" baseline="0" dirty="0" smtClean="0"/>
                        <a:t> 0.3+12+8.2+12=32.5+(60*0.18)=43.2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1011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L5:</a:t>
                      </a:r>
                      <a:r>
                        <a:rPr lang="en-US" altLang="zh-TW" baseline="0" dirty="0" smtClean="0"/>
                        <a:t> 0.3+12+8.2+12=32.5+(65*0.18)=44.1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86520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L6:</a:t>
                      </a:r>
                      <a:r>
                        <a:rPr lang="en-US" altLang="zh-TW" baseline="0" dirty="0" smtClean="0"/>
                        <a:t> 0.3+12+8.2+12=32.5+(70*0.18)=45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56344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L7:</a:t>
                      </a:r>
                      <a:r>
                        <a:rPr lang="en-US" altLang="zh-TW" baseline="0" dirty="0" smtClean="0"/>
                        <a:t> 0.3+12+8.2+12=32.5+(75*0.18)=45.9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5047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L8:</a:t>
                      </a:r>
                      <a:r>
                        <a:rPr lang="en-US" altLang="zh-TW" baseline="0" dirty="0" smtClean="0"/>
                        <a:t> 0.3+3.6+8.2+12=24.1+(80*0.18)=38.5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59519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L9:</a:t>
                      </a:r>
                      <a:r>
                        <a:rPr lang="en-US" altLang="zh-TW" baseline="0" dirty="0" smtClean="0"/>
                        <a:t> 0.3+3.6+8.2+12=24.1+(85*0.18)=39.4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80862"/>
                  </a:ext>
                </a:extLst>
              </a:tr>
            </a:tbl>
          </a:graphicData>
        </a:graphic>
      </p:graphicFrame>
      <p:pic>
        <p:nvPicPr>
          <p:cNvPr id="90" name="圖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09405" y="0"/>
            <a:ext cx="2584787" cy="6823838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805" y="779189"/>
            <a:ext cx="1701976" cy="1889010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01566" y="6757798"/>
            <a:ext cx="5295900" cy="295275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4311610" y="3521596"/>
            <a:ext cx="102394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X4(40m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11610" y="3857901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X4(45m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75409" y="3237149"/>
            <a:ext cx="1043591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X8(60m)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95055" y="5398915"/>
            <a:ext cx="1138921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X8(105m)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716182" y="4927524"/>
            <a:ext cx="677499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FQC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5091" y="4927525"/>
            <a:ext cx="712178" cy="1048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肘形接點 72"/>
          <p:cNvCxnSpPr>
            <a:stCxn id="98" idx="0"/>
          </p:cNvCxnSpPr>
          <p:nvPr/>
        </p:nvCxnSpPr>
        <p:spPr>
          <a:xfrm rot="16200000" flipH="1">
            <a:off x="3700727" y="3107795"/>
            <a:ext cx="715518" cy="506248"/>
          </a:xfrm>
          <a:prstGeom prst="bentConnector3">
            <a:avLst>
              <a:gd name="adj1" fmla="val 1007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/>
          <p:nvPr/>
        </p:nvCxnSpPr>
        <p:spPr>
          <a:xfrm rot="16200000" flipH="1">
            <a:off x="3541256" y="3288725"/>
            <a:ext cx="1055918" cy="484787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98" idx="0"/>
          </p:cNvCxnSpPr>
          <p:nvPr/>
        </p:nvCxnSpPr>
        <p:spPr>
          <a:xfrm rot="16200000" flipH="1">
            <a:off x="3376002" y="3432519"/>
            <a:ext cx="1364965" cy="506247"/>
          </a:xfrm>
          <a:prstGeom prst="bentConnector3">
            <a:avLst>
              <a:gd name="adj1" fmla="val 1000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98" idx="0"/>
          </p:cNvCxnSpPr>
          <p:nvPr/>
        </p:nvCxnSpPr>
        <p:spPr>
          <a:xfrm rot="16200000" flipH="1">
            <a:off x="3214859" y="3593663"/>
            <a:ext cx="1687252" cy="506247"/>
          </a:xfrm>
          <a:prstGeom prst="bentConnector3">
            <a:avLst>
              <a:gd name="adj1" fmla="val 100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/>
          <p:nvPr/>
        </p:nvCxnSpPr>
        <p:spPr>
          <a:xfrm rot="16200000" flipH="1">
            <a:off x="3063928" y="3766052"/>
            <a:ext cx="2010575" cy="484788"/>
          </a:xfrm>
          <a:prstGeom prst="bentConnector3">
            <a:avLst>
              <a:gd name="adj1" fmla="val 995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/>
          <p:nvPr/>
        </p:nvCxnSpPr>
        <p:spPr>
          <a:xfrm rot="16200000" flipH="1">
            <a:off x="2867416" y="3897462"/>
            <a:ext cx="2403598" cy="484788"/>
          </a:xfrm>
          <a:prstGeom prst="bentConnector3">
            <a:avLst>
              <a:gd name="adj1" fmla="val 992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stCxn id="98" idx="0"/>
          </p:cNvCxnSpPr>
          <p:nvPr/>
        </p:nvCxnSpPr>
        <p:spPr>
          <a:xfrm rot="16200000" flipH="1">
            <a:off x="2740139" y="4068382"/>
            <a:ext cx="2644209" cy="513765"/>
          </a:xfrm>
          <a:prstGeom prst="bentConnector3">
            <a:avLst>
              <a:gd name="adj1" fmla="val 999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98" idx="0"/>
          </p:cNvCxnSpPr>
          <p:nvPr/>
        </p:nvCxnSpPr>
        <p:spPr>
          <a:xfrm rot="16200000" flipH="1">
            <a:off x="2568757" y="4239765"/>
            <a:ext cx="2986974" cy="513765"/>
          </a:xfrm>
          <a:prstGeom prst="bentConnector3">
            <a:avLst>
              <a:gd name="adj1" fmla="val 991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/>
          <p:nvPr/>
        </p:nvCxnSpPr>
        <p:spPr>
          <a:xfrm rot="16200000" flipH="1">
            <a:off x="2416385" y="4392132"/>
            <a:ext cx="3284199" cy="506249"/>
          </a:xfrm>
          <a:prstGeom prst="bentConnector3">
            <a:avLst>
              <a:gd name="adj1" fmla="val 999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>
            <a:stCxn id="98" idx="0"/>
          </p:cNvCxnSpPr>
          <p:nvPr/>
        </p:nvCxnSpPr>
        <p:spPr>
          <a:xfrm rot="16200000" flipH="1">
            <a:off x="2258205" y="4550316"/>
            <a:ext cx="3608077" cy="513765"/>
          </a:xfrm>
          <a:prstGeom prst="bentConnector3">
            <a:avLst>
              <a:gd name="adj1" fmla="val 1002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311609" y="4168453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X4(50m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19127" y="4491276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X4(55m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319127" y="4801828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X4(60m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13247" y="5145931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X4(65m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256273" y="5451161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X4(70m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256273" y="5807102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X4(75m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256273" y="6105815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X4(80m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41269" y="6415483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X4(85m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" name="肘形接點 94"/>
          <p:cNvCxnSpPr/>
          <p:nvPr/>
        </p:nvCxnSpPr>
        <p:spPr>
          <a:xfrm>
            <a:off x="3945519" y="2938058"/>
            <a:ext cx="2294792" cy="299092"/>
          </a:xfrm>
          <a:prstGeom prst="bentConnector3">
            <a:avLst>
              <a:gd name="adj1" fmla="val 10028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661441" y="3003160"/>
            <a:ext cx="532839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15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RMA</a:t>
            </a:r>
            <a:endParaRPr lang="zh-TW" altLang="en-US" sz="15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肘形接點 96"/>
          <p:cNvCxnSpPr/>
          <p:nvPr/>
        </p:nvCxnSpPr>
        <p:spPr>
          <a:xfrm rot="16200000" flipH="1">
            <a:off x="5136403" y="4041965"/>
            <a:ext cx="2516487" cy="308673"/>
          </a:xfrm>
          <a:prstGeom prst="bentConnector3">
            <a:avLst>
              <a:gd name="adj1" fmla="val 3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665205" y="3003160"/>
            <a:ext cx="280314" cy="40946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8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08000" y="3610849"/>
            <a:ext cx="8714105" cy="60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85821" y="2937987"/>
            <a:ext cx="0" cy="921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1742" y="2754483"/>
            <a:ext cx="332389" cy="8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7873" y="2754483"/>
            <a:ext cx="332389" cy="84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267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97258" y="2766852"/>
            <a:ext cx="319419" cy="83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273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8257" y="2774248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279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02503" y="1219179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281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20981" y="1219174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289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61822" y="1219174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297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16486" y="1219174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644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40175" y="2774248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285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48875" y="1219174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652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82093" y="2767052"/>
            <a:ext cx="332389" cy="8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291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20792" y="2761037"/>
            <a:ext cx="283600" cy="8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297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815481" y="2767053"/>
            <a:ext cx="332389" cy="84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303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079480" y="1219174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963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397958" y="1219169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971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738799" y="1219169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979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055265" y="918218"/>
            <a:ext cx="1177136" cy="9994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Euro</a:t>
            </a:r>
            <a:endParaRPr lang="en-US" altLang="zh-TW" dirty="0"/>
          </a:p>
        </p:txBody>
      </p:sp>
      <p:sp>
        <p:nvSpPr>
          <p:cNvPr id="28" name="圓角矩形 27"/>
          <p:cNvSpPr/>
          <p:nvPr/>
        </p:nvSpPr>
        <p:spPr>
          <a:xfrm>
            <a:off x="5564298" y="918218"/>
            <a:ext cx="1177136" cy="99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</a:t>
            </a:r>
            <a:endParaRPr lang="en-US" altLang="zh-TW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9222105" y="2937987"/>
            <a:ext cx="0" cy="921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507999" y="5048370"/>
            <a:ext cx="9855200" cy="63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07999" y="4688410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44524" y="4454645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5.8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352232" y="4454645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7.4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066924" y="4454645"/>
            <a:ext cx="711200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790823" y="4454644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10.6</a:t>
            </a:r>
            <a:endParaRPr lang="zh-TW" altLang="en-US" dirty="0"/>
          </a:p>
        </p:txBody>
      </p:sp>
      <p:cxnSp>
        <p:nvCxnSpPr>
          <p:cNvPr id="40" name="直線接點 39"/>
          <p:cNvCxnSpPr/>
          <p:nvPr/>
        </p:nvCxnSpPr>
        <p:spPr>
          <a:xfrm>
            <a:off x="10363199" y="4731865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44688" y="2299676"/>
            <a:ext cx="13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Downstream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44688" y="3916687"/>
            <a:ext cx="110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Upstream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08000" y="10198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組測包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68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11" y="34162"/>
            <a:ext cx="2584787" cy="682383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4175"/>
              </p:ext>
            </p:extLst>
          </p:nvPr>
        </p:nvGraphicFramePr>
        <p:xfrm>
          <a:off x="5407233" y="1496359"/>
          <a:ext cx="4559504" cy="416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504">
                  <a:extLst>
                    <a:ext uri="{9D8B030D-6E8A-4147-A177-3AD203B41FA5}">
                      <a16:colId xmlns:a16="http://schemas.microsoft.com/office/drawing/2014/main" val="2517889583"/>
                    </a:ext>
                  </a:extLst>
                </a:gridCol>
              </a:tblGrid>
              <a:tr h="289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93375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L0:</a:t>
                      </a:r>
                      <a:r>
                        <a:rPr lang="en-US" altLang="zh-TW" baseline="0" dirty="0" smtClean="0"/>
                        <a:t> 0.3+12+8.2+12=32.5+(40*0.18)=39.7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00426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L1:</a:t>
                      </a:r>
                      <a:r>
                        <a:rPr lang="en-US" altLang="zh-TW" baseline="0" dirty="0" smtClean="0"/>
                        <a:t> 0.3+12+8.2+12=32.5+(45*0.18)=40.6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2233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L2:</a:t>
                      </a:r>
                      <a:r>
                        <a:rPr lang="en-US" altLang="zh-TW" baseline="0" dirty="0" smtClean="0"/>
                        <a:t> 0.3+12+8.2+12=32.5+(50*0.18)=41.5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513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L3:</a:t>
                      </a:r>
                      <a:r>
                        <a:rPr lang="en-US" altLang="zh-TW" baseline="0" dirty="0" smtClean="0"/>
                        <a:t> 0.3+12+8.2+12=32.5+(55*0.18)=42.4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8006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L4:</a:t>
                      </a:r>
                      <a:r>
                        <a:rPr lang="en-US" altLang="zh-TW" baseline="0" dirty="0" smtClean="0"/>
                        <a:t> 0.3+12+8.2+12=32.5+(60*0.18)=43.2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1011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L5:</a:t>
                      </a:r>
                      <a:r>
                        <a:rPr lang="en-US" altLang="zh-TW" baseline="0" dirty="0" smtClean="0"/>
                        <a:t> 0.3+12+8.2+12=32.5+(65*0.18)=44.1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86520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L6:</a:t>
                      </a:r>
                      <a:r>
                        <a:rPr lang="en-US" altLang="zh-TW" baseline="0" dirty="0" smtClean="0"/>
                        <a:t> 0.3+12+8.2+12=32.5+(70*0.18)=45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56344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L7:</a:t>
                      </a:r>
                      <a:r>
                        <a:rPr lang="en-US" altLang="zh-TW" baseline="0" dirty="0" smtClean="0"/>
                        <a:t> 0.3+12+8.2+12=32.5+(75*0.18)=45.9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5047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L8:</a:t>
                      </a:r>
                      <a:r>
                        <a:rPr lang="en-US" altLang="zh-TW" baseline="0" dirty="0" smtClean="0"/>
                        <a:t> 0.3+3.6+8.2+12=24.1+(80*0.18)=38.5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59519"/>
                  </a:ext>
                </a:extLst>
              </a:tr>
              <a:tr h="379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L9:</a:t>
                      </a:r>
                      <a:r>
                        <a:rPr lang="en-US" altLang="zh-TW" baseline="0" dirty="0" smtClean="0"/>
                        <a:t> 0.3+3.6+8.2+12=24.1+(85*0.18)=39.4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8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0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19" y="1858775"/>
            <a:ext cx="2419350" cy="4772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23321" y="506127"/>
            <a:ext cx="836386" cy="53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59707" y="506127"/>
            <a:ext cx="836386" cy="53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r>
              <a:rPr lang="en-US" altLang="zh-TW" dirty="0" smtClean="0"/>
              <a:t>S1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373239" y="1033677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277900" y="1033676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826531" y="1422066"/>
            <a:ext cx="1982545" cy="23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99114" y="390945"/>
            <a:ext cx="836386" cy="53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35500" y="390945"/>
            <a:ext cx="836386" cy="53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US2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7349032" y="918495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253693" y="918494"/>
            <a:ext cx="0" cy="3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6802324" y="1306884"/>
            <a:ext cx="1982545" cy="23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346174" y="10422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工程實驗室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532689" y="9199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IPQC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12" idx="2"/>
          </p:cNvCxnSpPr>
          <p:nvPr/>
        </p:nvCxnSpPr>
        <p:spPr>
          <a:xfrm>
            <a:off x="1817804" y="1652498"/>
            <a:ext cx="3749919" cy="97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7" idx="2"/>
          </p:cNvCxnSpPr>
          <p:nvPr/>
        </p:nvCxnSpPr>
        <p:spPr>
          <a:xfrm flipH="1">
            <a:off x="5683837" y="1537316"/>
            <a:ext cx="2109760" cy="10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圖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125144"/>
            <a:ext cx="6226628" cy="2130724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29" y="-2125144"/>
            <a:ext cx="5965371" cy="2124075"/>
          </a:xfrm>
          <a:prstGeom prst="rect">
            <a:avLst/>
          </a:prstGeom>
        </p:spPr>
      </p:pic>
      <p:sp>
        <p:nvSpPr>
          <p:cNvPr id="53" name="向左箭號 52"/>
          <p:cNvSpPr/>
          <p:nvPr/>
        </p:nvSpPr>
        <p:spPr>
          <a:xfrm>
            <a:off x="3201894" y="5583731"/>
            <a:ext cx="136037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右箭號 53"/>
          <p:cNvSpPr/>
          <p:nvPr/>
        </p:nvSpPr>
        <p:spPr>
          <a:xfrm>
            <a:off x="5683836" y="5583731"/>
            <a:ext cx="13933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7168490" y="5424956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X-way Splitter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442699" y="5424956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X-way Splitter</a:t>
            </a:r>
            <a:endParaRPr lang="zh-TW" altLang="en-US" dirty="0"/>
          </a:p>
        </p:txBody>
      </p:sp>
      <p:cxnSp>
        <p:nvCxnSpPr>
          <p:cNvPr id="58" name="直線接點 57"/>
          <p:cNvCxnSpPr>
            <a:stCxn id="55" idx="3"/>
            <a:endCxn id="57" idx="1"/>
          </p:cNvCxnSpPr>
          <p:nvPr/>
        </p:nvCxnSpPr>
        <p:spPr>
          <a:xfrm>
            <a:off x="8222590" y="5818656"/>
            <a:ext cx="220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760317" y="50592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 dB loss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24069" y="50203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 dB loss</a:t>
            </a:r>
            <a:endParaRPr lang="zh-TW" altLang="en-US" dirty="0"/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252" y="-116090"/>
            <a:ext cx="2584787" cy="6823838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443721" y="5389706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X-way Splitter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136346" y="5389706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X-way Splitter</a:t>
            </a:r>
            <a:endParaRPr lang="zh-TW" altLang="en-US" dirty="0"/>
          </a:p>
        </p:txBody>
      </p:sp>
      <p:cxnSp>
        <p:nvCxnSpPr>
          <p:cNvPr id="68" name="直線接點 67"/>
          <p:cNvCxnSpPr>
            <a:stCxn id="66" idx="3"/>
            <a:endCxn id="67" idx="1"/>
          </p:cNvCxnSpPr>
          <p:nvPr/>
        </p:nvCxnSpPr>
        <p:spPr>
          <a:xfrm>
            <a:off x="1497821" y="5783406"/>
            <a:ext cx="638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91783" y="502056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 dB loss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117716" y="49851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 dB loss</a:t>
            </a:r>
            <a:endParaRPr lang="zh-TW" altLang="en-US" dirty="0"/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56" y="2570087"/>
            <a:ext cx="3672705" cy="20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15659" y="1033335"/>
            <a:ext cx="10287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DS1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858873" y="1025953"/>
            <a:ext cx="1028700" cy="832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r>
              <a:rPr lang="en-US" altLang="zh-TW" dirty="0" smtClean="0"/>
              <a:t>S1</a:t>
            </a:r>
            <a:endParaRPr lang="zh-TW" altLang="en-US" dirty="0"/>
          </a:p>
        </p:txBody>
      </p:sp>
      <p:cxnSp>
        <p:nvCxnSpPr>
          <p:cNvPr id="29" name="直線接點 28"/>
          <p:cNvCxnSpPr>
            <a:stCxn id="26" idx="2"/>
          </p:cNvCxnSpPr>
          <p:nvPr/>
        </p:nvCxnSpPr>
        <p:spPr>
          <a:xfrm>
            <a:off x="2330009" y="1858835"/>
            <a:ext cx="0" cy="59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2"/>
          </p:cNvCxnSpPr>
          <p:nvPr/>
        </p:nvCxnSpPr>
        <p:spPr>
          <a:xfrm>
            <a:off x="3373223" y="1851453"/>
            <a:ext cx="0" cy="59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1652373" y="2447837"/>
            <a:ext cx="24384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Diplexer (204/258)</a:t>
            </a:r>
            <a:endParaRPr lang="zh-TW" altLang="en-US" dirty="0"/>
          </a:p>
        </p:txBody>
      </p:sp>
      <p:cxnSp>
        <p:nvCxnSpPr>
          <p:cNvPr id="39" name="直線接點 38"/>
          <p:cNvCxnSpPr/>
          <p:nvPr/>
        </p:nvCxnSpPr>
        <p:spPr>
          <a:xfrm flipH="1">
            <a:off x="2858873" y="2803437"/>
            <a:ext cx="2719" cy="71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向下箭號 132"/>
          <p:cNvSpPr/>
          <p:nvPr/>
        </p:nvSpPr>
        <p:spPr>
          <a:xfrm>
            <a:off x="7478114" y="4149453"/>
            <a:ext cx="484632" cy="98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193380" y="5198672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4way Splitter</a:t>
            </a:r>
            <a:endParaRPr lang="zh-TW" altLang="en-US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6961343" y="6156546"/>
            <a:ext cx="15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4 AFI station in 1 Line</a:t>
            </a:r>
            <a:endParaRPr lang="zh-TW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8905544" y="5198672"/>
            <a:ext cx="1054100" cy="78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r>
              <a:rPr lang="en-US" altLang="zh-TW" dirty="0" smtClean="0"/>
              <a:t>way Splitter</a:t>
            </a:r>
            <a:endParaRPr lang="zh-TW" altLang="en-US" dirty="0"/>
          </a:p>
        </p:txBody>
      </p:sp>
      <p:cxnSp>
        <p:nvCxnSpPr>
          <p:cNvPr id="138" name="直線接點 137"/>
          <p:cNvCxnSpPr>
            <a:endCxn id="137" idx="1"/>
          </p:cNvCxnSpPr>
          <p:nvPr/>
        </p:nvCxnSpPr>
        <p:spPr>
          <a:xfrm flipV="1">
            <a:off x="8247480" y="5592372"/>
            <a:ext cx="658064" cy="1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/>
          <p:cNvSpPr txBox="1"/>
          <p:nvPr/>
        </p:nvSpPr>
        <p:spPr>
          <a:xfrm>
            <a:off x="8673507" y="6156546"/>
            <a:ext cx="226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8 port connection in 1 AFI station</a:t>
            </a:r>
            <a:endParaRPr lang="zh-TW" altLang="en-US" sz="12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71875" y="3710981"/>
            <a:ext cx="488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Loss: 0.3+8.2+12+10(AFI)=30.5+cable loss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460300" y="214568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0.3dB loss</a:t>
            </a:r>
            <a:endParaRPr lang="zh-TW" altLang="en-US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6396123" y="482169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8.2dB loss</a:t>
            </a:r>
            <a:endParaRPr lang="zh-TW" altLang="en-US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8867375" y="479409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12dB loss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23407" y="545722"/>
            <a:ext cx="250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Brazil Test Line, Assembly Line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738" y="2919592"/>
            <a:ext cx="5876925" cy="1047750"/>
          </a:xfrm>
          <a:prstGeom prst="rect">
            <a:avLst/>
          </a:prstGeom>
        </p:spPr>
      </p:pic>
      <p:cxnSp>
        <p:nvCxnSpPr>
          <p:cNvPr id="40" name="直線接點 39"/>
          <p:cNvCxnSpPr/>
          <p:nvPr/>
        </p:nvCxnSpPr>
        <p:spPr>
          <a:xfrm>
            <a:off x="2866582" y="3503974"/>
            <a:ext cx="2117310" cy="1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561968" y="46131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Line1, Line3</a:t>
            </a:r>
            <a:endParaRPr lang="zh-TW" altLang="en-US" dirty="0"/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346" y="0"/>
            <a:ext cx="2517234" cy="664549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40" y="1401087"/>
            <a:ext cx="3613226" cy="1046750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665645" y="179877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Ds </a:t>
            </a:r>
            <a:r>
              <a:rPr lang="en-US" altLang="zh-TW" dirty="0" err="1" smtClean="0"/>
              <a:t>Pwr</a:t>
            </a:r>
            <a:r>
              <a:rPr lang="en-US" altLang="zh-TW" dirty="0" smtClean="0"/>
              <a:t>: 40dBmV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76535" y="4230880"/>
            <a:ext cx="3998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RF switch AFI inside:</a:t>
            </a:r>
          </a:p>
          <a:p>
            <a:r>
              <a:rPr lang="en-US" altLang="zh-TW" dirty="0" smtClean="0"/>
              <a:t>100ft or 333m cable length are workable</a:t>
            </a:r>
          </a:p>
          <a:p>
            <a:endParaRPr lang="en-US" altLang="zh-TW" dirty="0"/>
          </a:p>
          <a:p>
            <a:r>
              <a:rPr lang="en-US" altLang="zh-TW" dirty="0" smtClean="0"/>
              <a:t>1.2G =~ 8.2dB &lt; 9.5(loss left)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81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-1" y="71131"/>
            <a:ext cx="361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Brazil </a:t>
            </a:r>
            <a:r>
              <a:rPr lang="en-US" altLang="zh-TW" sz="2400" smtClean="0"/>
              <a:t>Test(Line1,2)</a:t>
            </a:r>
            <a:endParaRPr lang="en-US" altLang="zh-TW" sz="2400" dirty="0" smtClean="0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19" y="532796"/>
            <a:ext cx="7846728" cy="2014815"/>
          </a:xfrm>
          <a:prstGeom prst="rect">
            <a:avLst/>
          </a:prstGeom>
        </p:spPr>
      </p:pic>
      <p:sp>
        <p:nvSpPr>
          <p:cNvPr id="53" name="文字方塊 52"/>
          <p:cNvSpPr txBox="1"/>
          <p:nvPr/>
        </p:nvSpPr>
        <p:spPr>
          <a:xfrm>
            <a:off x="100884" y="2316778"/>
            <a:ext cx="319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Brazil Assembly(Line3)</a:t>
            </a: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47" y="2778443"/>
            <a:ext cx="6988315" cy="2154165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100885" y="4701775"/>
            <a:ext cx="250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QA(Line4)</a:t>
            </a:r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48" y="4932608"/>
            <a:ext cx="7384960" cy="23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39" y="101152"/>
            <a:ext cx="6195370" cy="66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3" y="275586"/>
            <a:ext cx="9277924" cy="6332201"/>
          </a:xfrm>
        </p:spPr>
      </p:pic>
      <p:sp>
        <p:nvSpPr>
          <p:cNvPr id="5" name="矩形 4"/>
          <p:cNvSpPr/>
          <p:nvPr/>
        </p:nvSpPr>
        <p:spPr>
          <a:xfrm>
            <a:off x="2286001" y="4601334"/>
            <a:ext cx="16065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X8(110m)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2957" y="3174023"/>
            <a:ext cx="1934308" cy="2822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9222472" y="4016559"/>
            <a:ext cx="26645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品保實驗室</a:t>
            </a:r>
            <a:r>
              <a:rPr lang="en-US" altLang="zh-TW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條</a:t>
            </a:r>
            <a:r>
              <a:rPr lang="en-US" altLang="zh-TW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110m</a:t>
            </a:r>
          </a:p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線損約</a:t>
            </a:r>
            <a:r>
              <a:rPr lang="en-US" altLang="zh-TW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37dB</a:t>
            </a:r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可能需加放大器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肘形接點 6"/>
          <p:cNvCxnSpPr/>
          <p:nvPr/>
        </p:nvCxnSpPr>
        <p:spPr>
          <a:xfrm rot="16200000" flipH="1">
            <a:off x="-452807" y="2193686"/>
            <a:ext cx="4844571" cy="633043"/>
          </a:xfrm>
          <a:prstGeom prst="bentConnector3">
            <a:avLst>
              <a:gd name="adj1" fmla="val 997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442018" y="4932493"/>
            <a:ext cx="19872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0"/>
                <a:solidFill>
                  <a:srgbClr val="FF0000"/>
                </a:solidFill>
              </a:rPr>
              <a:t>Total_2: 880m</a:t>
            </a:r>
            <a:endParaRPr lang="zh-TW" altLang="en-US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37785" y="4932361"/>
            <a:ext cx="1310322" cy="1196975"/>
          </a:xfrm>
          <a:prstGeom prst="rect">
            <a:avLst/>
          </a:prstGeom>
        </p:spPr>
      </p:pic>
      <p:pic>
        <p:nvPicPr>
          <p:cNvPr id="1034" name="Picture 10" descr="Desktop Pc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4752974"/>
            <a:ext cx="1482725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398" y="5338763"/>
            <a:ext cx="1081218" cy="765169"/>
          </a:xfrm>
          <a:prstGeom prst="rect">
            <a:avLst/>
          </a:prstGeom>
        </p:spPr>
      </p:pic>
      <p:pic>
        <p:nvPicPr>
          <p:cNvPr id="1036" name="Picture 12" descr="server Icons, free server icon download, Iconhot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6" y="5083173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單箭頭接點 12"/>
          <p:cNvCxnSpPr>
            <a:stCxn id="4" idx="0"/>
            <a:endCxn id="10" idx="2"/>
          </p:cNvCxnSpPr>
          <p:nvPr/>
        </p:nvCxnSpPr>
        <p:spPr>
          <a:xfrm flipH="1" flipV="1">
            <a:off x="5709494" y="2575717"/>
            <a:ext cx="883452" cy="23566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704159" y="438364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VLAN132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892" y="2060334"/>
            <a:ext cx="1811203" cy="515383"/>
          </a:xfrm>
          <a:prstGeom prst="rect">
            <a:avLst/>
          </a:prstGeom>
        </p:spPr>
      </p:pic>
      <p:cxnSp>
        <p:nvCxnSpPr>
          <p:cNvPr id="23" name="直線單箭頭接點 22"/>
          <p:cNvCxnSpPr>
            <a:endCxn id="10" idx="2"/>
          </p:cNvCxnSpPr>
          <p:nvPr/>
        </p:nvCxnSpPr>
        <p:spPr>
          <a:xfrm flipV="1">
            <a:off x="2547462" y="2575717"/>
            <a:ext cx="3162032" cy="250745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0" idx="2"/>
          </p:cNvCxnSpPr>
          <p:nvPr/>
        </p:nvCxnSpPr>
        <p:spPr>
          <a:xfrm flipV="1">
            <a:off x="4383153" y="2575717"/>
            <a:ext cx="1326341" cy="253455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690786" y="439634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VLAN132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03618" y="4400925"/>
            <a:ext cx="195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VLAN131,VLAN132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129102" y="6103932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MES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52164" y="6103932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Line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227700" y="610393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CBR8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214327" y="6087496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PNR Server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129102" y="440732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VLAN131</a:t>
            </a:r>
          </a:p>
        </p:txBody>
      </p:sp>
      <p:cxnSp>
        <p:nvCxnSpPr>
          <p:cNvPr id="18" name="直線單箭頭接點 17"/>
          <p:cNvCxnSpPr>
            <a:stCxn id="1036" idx="0"/>
            <a:endCxn id="10" idx="2"/>
          </p:cNvCxnSpPr>
          <p:nvPr/>
        </p:nvCxnSpPr>
        <p:spPr>
          <a:xfrm flipH="1" flipV="1">
            <a:off x="5709494" y="2575717"/>
            <a:ext cx="3097957" cy="250745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香港雲端伺服器租賃–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81" y="209782"/>
            <a:ext cx="2020955" cy="90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單箭頭接點 23"/>
          <p:cNvCxnSpPr>
            <a:stCxn id="10" idx="0"/>
            <a:endCxn id="1026" idx="2"/>
          </p:cNvCxnSpPr>
          <p:nvPr/>
        </p:nvCxnSpPr>
        <p:spPr>
          <a:xfrm flipH="1" flipV="1">
            <a:off x="5704159" y="1119212"/>
            <a:ext cx="5335" cy="941122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227700" y="667448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Cisco Smart Center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278139" y="211315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000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3" y="870680"/>
            <a:ext cx="5929601" cy="34870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372712" y="2441275"/>
            <a:ext cx="1517543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X8(10m)</a:t>
            </a:r>
          </a:p>
          <a:p>
            <a:pPr algn="ctr"/>
            <a:r>
              <a:rPr lang="zh-TW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景宏</a:t>
            </a:r>
            <a:r>
              <a:rPr lang="zh-TW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頭端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10652" y="2153981"/>
            <a:ext cx="1222131" cy="806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530185" y="1925151"/>
            <a:ext cx="12025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工程維修</a:t>
            </a:r>
            <a:endParaRPr lang="zh-TW" altLang="en-US" sz="20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987556" y="4396513"/>
            <a:ext cx="40318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二樓佈置離頭端較遠可能需放大器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工程維修放至一個景宏頭端使用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3" y="1415107"/>
            <a:ext cx="4826263" cy="4387053"/>
          </a:xfrm>
        </p:spPr>
      </p:pic>
      <p:sp>
        <p:nvSpPr>
          <p:cNvPr id="54" name="矩形 53"/>
          <p:cNvSpPr/>
          <p:nvPr/>
        </p:nvSpPr>
        <p:spPr>
          <a:xfrm>
            <a:off x="2807698" y="2369924"/>
            <a:ext cx="102394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X4(40m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807698" y="2706229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X4(45m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71497" y="2085477"/>
            <a:ext cx="1043591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X8(60m)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91143" y="4247243"/>
            <a:ext cx="1138921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X8(105m)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212270" y="3775852"/>
            <a:ext cx="677499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FQC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01179" y="3775853"/>
            <a:ext cx="712178" cy="1048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肘形接點 61"/>
          <p:cNvCxnSpPr>
            <a:stCxn id="85" idx="0"/>
          </p:cNvCxnSpPr>
          <p:nvPr/>
        </p:nvCxnSpPr>
        <p:spPr>
          <a:xfrm rot="16200000" flipH="1">
            <a:off x="2196815" y="1972452"/>
            <a:ext cx="715518" cy="506248"/>
          </a:xfrm>
          <a:prstGeom prst="bentConnector3">
            <a:avLst>
              <a:gd name="adj1" fmla="val 1007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/>
          <p:nvPr/>
        </p:nvCxnSpPr>
        <p:spPr>
          <a:xfrm rot="16200000" flipH="1">
            <a:off x="2037344" y="2137053"/>
            <a:ext cx="1055918" cy="484787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85" idx="0"/>
          </p:cNvCxnSpPr>
          <p:nvPr/>
        </p:nvCxnSpPr>
        <p:spPr>
          <a:xfrm rot="16200000" flipH="1">
            <a:off x="1872090" y="2297176"/>
            <a:ext cx="1364965" cy="506247"/>
          </a:xfrm>
          <a:prstGeom prst="bentConnector3">
            <a:avLst>
              <a:gd name="adj1" fmla="val 1000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85" idx="0"/>
          </p:cNvCxnSpPr>
          <p:nvPr/>
        </p:nvCxnSpPr>
        <p:spPr>
          <a:xfrm rot="16200000" flipH="1">
            <a:off x="1710947" y="2458320"/>
            <a:ext cx="1687252" cy="506247"/>
          </a:xfrm>
          <a:prstGeom prst="bentConnector3">
            <a:avLst>
              <a:gd name="adj1" fmla="val 100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rot="16200000" flipH="1">
            <a:off x="1560016" y="2614380"/>
            <a:ext cx="2010575" cy="484788"/>
          </a:xfrm>
          <a:prstGeom prst="bentConnector3">
            <a:avLst>
              <a:gd name="adj1" fmla="val 995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6200000" flipH="1">
            <a:off x="1363504" y="2745790"/>
            <a:ext cx="2403598" cy="484788"/>
          </a:xfrm>
          <a:prstGeom prst="bentConnector3">
            <a:avLst>
              <a:gd name="adj1" fmla="val 992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85" idx="0"/>
          </p:cNvCxnSpPr>
          <p:nvPr/>
        </p:nvCxnSpPr>
        <p:spPr>
          <a:xfrm rot="16200000" flipH="1">
            <a:off x="1236227" y="2933039"/>
            <a:ext cx="2644209" cy="513765"/>
          </a:xfrm>
          <a:prstGeom prst="bentConnector3">
            <a:avLst>
              <a:gd name="adj1" fmla="val 999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85" idx="0"/>
          </p:cNvCxnSpPr>
          <p:nvPr/>
        </p:nvCxnSpPr>
        <p:spPr>
          <a:xfrm rot="16200000" flipH="1">
            <a:off x="1064845" y="3104422"/>
            <a:ext cx="2986974" cy="513765"/>
          </a:xfrm>
          <a:prstGeom prst="bentConnector3">
            <a:avLst>
              <a:gd name="adj1" fmla="val 991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/>
          <p:nvPr/>
        </p:nvCxnSpPr>
        <p:spPr>
          <a:xfrm rot="16200000" flipH="1">
            <a:off x="912473" y="3240460"/>
            <a:ext cx="3284199" cy="506249"/>
          </a:xfrm>
          <a:prstGeom prst="bentConnector3">
            <a:avLst>
              <a:gd name="adj1" fmla="val 999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85" idx="0"/>
          </p:cNvCxnSpPr>
          <p:nvPr/>
        </p:nvCxnSpPr>
        <p:spPr>
          <a:xfrm rot="16200000" flipH="1">
            <a:off x="754293" y="3414973"/>
            <a:ext cx="3608077" cy="513765"/>
          </a:xfrm>
          <a:prstGeom prst="bentConnector3">
            <a:avLst>
              <a:gd name="adj1" fmla="val 1002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807697" y="3016781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X4(50m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15215" y="3339604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X4(55m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15215" y="3650156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X4(60m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09335" y="3994259"/>
            <a:ext cx="10028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X4(65m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752361" y="4299489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X4(70m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52361" y="4655430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X4(75m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752361" y="4954143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X4(80m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737357" y="5263811"/>
            <a:ext cx="113712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1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X4(85m</a:t>
            </a:r>
            <a:r>
              <a:rPr lang="en-US" altLang="zh-TW" sz="2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21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2" name="肘形接點 81"/>
          <p:cNvCxnSpPr/>
          <p:nvPr/>
        </p:nvCxnSpPr>
        <p:spPr>
          <a:xfrm>
            <a:off x="2441607" y="1786386"/>
            <a:ext cx="2294792" cy="299092"/>
          </a:xfrm>
          <a:prstGeom prst="bentConnector3">
            <a:avLst>
              <a:gd name="adj1" fmla="val 10028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157529" y="1851488"/>
            <a:ext cx="532839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15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RMA</a:t>
            </a:r>
            <a:endParaRPr lang="zh-TW" altLang="en-US" sz="15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4" name="肘形接點 83"/>
          <p:cNvCxnSpPr/>
          <p:nvPr/>
        </p:nvCxnSpPr>
        <p:spPr>
          <a:xfrm rot="16200000" flipH="1">
            <a:off x="3632491" y="2890293"/>
            <a:ext cx="2516487" cy="308673"/>
          </a:xfrm>
          <a:prstGeom prst="bentConnector3">
            <a:avLst>
              <a:gd name="adj1" fmla="val 3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161293" y="1867817"/>
            <a:ext cx="280314" cy="40946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298956" y="5520772"/>
            <a:ext cx="2211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solidFill>
                  <a:srgbClr val="FF0000"/>
                </a:solidFill>
              </a:rPr>
              <a:t>Total_3: 3900m </a:t>
            </a:r>
            <a:endParaRPr lang="zh-TW" altLang="en-US" sz="2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70235" y="6117891"/>
            <a:ext cx="32839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 smtClean="0">
                <a:ln w="0"/>
                <a:solidFill>
                  <a:srgbClr val="FF0000"/>
                </a:solidFill>
              </a:rPr>
              <a:t>Total_1_2_3: 6600m </a:t>
            </a:r>
            <a:endParaRPr lang="zh-TW" altLang="en-US" sz="28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9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10" y="400963"/>
            <a:ext cx="8238610" cy="6079044"/>
          </a:xfrm>
        </p:spPr>
      </p:pic>
      <p:cxnSp>
        <p:nvCxnSpPr>
          <p:cNvPr id="9" name="直線單箭頭接點 8"/>
          <p:cNvCxnSpPr/>
          <p:nvPr/>
        </p:nvCxnSpPr>
        <p:spPr>
          <a:xfrm flipH="1">
            <a:off x="6310183" y="442153"/>
            <a:ext cx="1" cy="10709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0515600" y="613719"/>
            <a:ext cx="770238" cy="41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482975" y="2485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15m*4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425514" y="442153"/>
            <a:ext cx="0" cy="17161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0515600" y="1132659"/>
            <a:ext cx="770238" cy="67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482976" y="6865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20m*8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4448432" y="1364792"/>
            <a:ext cx="1861751" cy="82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0515600" y="1656237"/>
            <a:ext cx="770238" cy="9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0482975" y="122718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15m*4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89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22250" y="4048125"/>
            <a:ext cx="9855200" cy="6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22250" y="3688165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8775" y="3454400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5.8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66483" y="3454400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7.4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81175" y="3448050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505074" y="3454399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10.6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03575" y="3448051"/>
            <a:ext cx="711200" cy="593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12.2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914775" y="3448051"/>
            <a:ext cx="711200" cy="593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13.8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25975" y="3454400"/>
            <a:ext cx="711200" cy="593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15.4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37175" y="3448050"/>
            <a:ext cx="711200" cy="593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10077450" y="3731620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6372226" y="3130550"/>
            <a:ext cx="17970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18~30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181975" y="3099985"/>
            <a:ext cx="1797050" cy="9417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30~42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193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464457" y="3490232"/>
            <a:ext cx="11423650" cy="12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42278" y="2817370"/>
            <a:ext cx="0" cy="921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6362" y="2646235"/>
            <a:ext cx="332389" cy="8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7241" y="2648855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267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3656" y="2648855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273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83769" y="2678978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630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69523" y="2655776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281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88001" y="2655771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289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28842" y="2655771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297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53024" y="2672952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644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1888107" y="2757133"/>
            <a:ext cx="0" cy="9785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8055208" y="2351341"/>
            <a:ext cx="721986" cy="11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1010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1030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9899514" y="2361660"/>
            <a:ext cx="763588" cy="11303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1130~</a:t>
            </a:r>
          </a:p>
          <a:p>
            <a:pPr algn="ctr"/>
            <a:r>
              <a:rPr lang="en-US" altLang="zh-TW" dirty="0" smtClean="0"/>
              <a:t>1160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12583" y="2678973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636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85413" y="2672952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652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799372" y="2363387"/>
            <a:ext cx="720088" cy="113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1031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1061</a:t>
            </a:r>
          </a:p>
        </p:txBody>
      </p:sp>
      <p:sp>
        <p:nvSpPr>
          <p:cNvPr id="29" name="矩形 28"/>
          <p:cNvSpPr/>
          <p:nvPr/>
        </p:nvSpPr>
        <p:spPr>
          <a:xfrm>
            <a:off x="6871707" y="2660901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987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90185" y="2660901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993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542841" y="2660901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999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878852" y="2671647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963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197330" y="2671642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971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38171" y="2671642"/>
            <a:ext cx="332389" cy="81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979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10663263" y="2351341"/>
            <a:ext cx="763588" cy="11303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1161~</a:t>
            </a:r>
          </a:p>
          <a:p>
            <a:pPr algn="ctr"/>
            <a:r>
              <a:rPr lang="en-US" altLang="zh-TW" dirty="0" smtClean="0"/>
              <a:t>1191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4055265" y="918218"/>
            <a:ext cx="1177136" cy="9994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Euro</a:t>
            </a:r>
            <a:endParaRPr lang="en-US" altLang="zh-TW" dirty="0"/>
          </a:p>
        </p:txBody>
      </p:sp>
      <p:sp>
        <p:nvSpPr>
          <p:cNvPr id="44" name="圓角矩形 43"/>
          <p:cNvSpPr/>
          <p:nvPr/>
        </p:nvSpPr>
        <p:spPr>
          <a:xfrm>
            <a:off x="5564298" y="918218"/>
            <a:ext cx="1177136" cy="99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</a:t>
            </a:r>
            <a:endParaRPr lang="en-US" altLang="zh-TW" dirty="0"/>
          </a:p>
        </p:txBody>
      </p:sp>
      <p:cxnSp>
        <p:nvCxnSpPr>
          <p:cNvPr id="45" name="直線接點 44"/>
          <p:cNvCxnSpPr/>
          <p:nvPr/>
        </p:nvCxnSpPr>
        <p:spPr>
          <a:xfrm>
            <a:off x="442278" y="5677122"/>
            <a:ext cx="9855200" cy="6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42278" y="5317162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78803" y="5083397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5.8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286511" y="5083397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7.4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01203" y="5077047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25102" y="5083396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10.6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23603" y="5077048"/>
            <a:ext cx="711200" cy="593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12.2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34803" y="5077048"/>
            <a:ext cx="711200" cy="593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13.8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846003" y="5083397"/>
            <a:ext cx="711200" cy="593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15.4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557203" y="5077047"/>
            <a:ext cx="711200" cy="593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cxnSp>
        <p:nvCxnSpPr>
          <p:cNvPr id="55" name="直線接點 54"/>
          <p:cNvCxnSpPr/>
          <p:nvPr/>
        </p:nvCxnSpPr>
        <p:spPr>
          <a:xfrm>
            <a:off x="10297478" y="5360617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6592254" y="4759547"/>
            <a:ext cx="17970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18~30</a:t>
            </a:r>
            <a:endParaRPr lang="zh-TW" altLang="en-US" dirty="0"/>
          </a:p>
        </p:txBody>
      </p:sp>
      <p:sp>
        <p:nvSpPr>
          <p:cNvPr id="57" name="圓角矩形 56"/>
          <p:cNvSpPr/>
          <p:nvPr/>
        </p:nvSpPr>
        <p:spPr>
          <a:xfrm>
            <a:off x="8402003" y="4728982"/>
            <a:ext cx="1797050" cy="9417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30~42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549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464457" y="3490232"/>
            <a:ext cx="11423650" cy="12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42278" y="2817370"/>
            <a:ext cx="0" cy="921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6362" y="2646235"/>
            <a:ext cx="332389" cy="8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7241" y="2648855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267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3656" y="2648855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273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83769" y="2678978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630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1888107" y="2757133"/>
            <a:ext cx="0" cy="9785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8055208" y="2351341"/>
            <a:ext cx="721986" cy="11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1010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1030</a:t>
            </a:r>
          </a:p>
        </p:txBody>
      </p:sp>
      <p:sp>
        <p:nvSpPr>
          <p:cNvPr id="17" name="矩形 16"/>
          <p:cNvSpPr/>
          <p:nvPr/>
        </p:nvSpPr>
        <p:spPr>
          <a:xfrm>
            <a:off x="4012583" y="2678973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636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799372" y="2363387"/>
            <a:ext cx="720088" cy="113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1031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1061</a:t>
            </a:r>
          </a:p>
        </p:txBody>
      </p:sp>
      <p:sp>
        <p:nvSpPr>
          <p:cNvPr id="20" name="矩形 19"/>
          <p:cNvSpPr/>
          <p:nvPr/>
        </p:nvSpPr>
        <p:spPr>
          <a:xfrm>
            <a:off x="6871707" y="2660901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987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90185" y="2660901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993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42841" y="2660901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999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102437" y="1224263"/>
            <a:ext cx="1177136" cy="9994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Euro</a:t>
            </a:r>
            <a:endParaRPr lang="en-US" altLang="zh-TW" dirty="0"/>
          </a:p>
        </p:txBody>
      </p:sp>
      <p:sp>
        <p:nvSpPr>
          <p:cNvPr id="28" name="圓角矩形 27"/>
          <p:cNvSpPr/>
          <p:nvPr/>
        </p:nvSpPr>
        <p:spPr>
          <a:xfrm>
            <a:off x="5611470" y="1224263"/>
            <a:ext cx="1177136" cy="99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</a:t>
            </a:r>
            <a:endParaRPr lang="en-US" altLang="zh-TW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442278" y="5044357"/>
            <a:ext cx="9855200" cy="6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42278" y="4684397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8803" y="4450632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5.8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286511" y="4450632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7.4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001203" y="4444282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725102" y="4450631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10.6</a:t>
            </a:r>
            <a:endParaRPr lang="zh-TW" altLang="en-US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10297478" y="4727852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6592254" y="4126782"/>
            <a:ext cx="17970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18~30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77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07139" y="3388632"/>
            <a:ext cx="11423650" cy="12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84960" y="2715770"/>
            <a:ext cx="0" cy="921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9044" y="2544635"/>
            <a:ext cx="332389" cy="8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9923" y="2547255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267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86338" y="2547255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273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26451" y="2577378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630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097890" y="2249741"/>
            <a:ext cx="721986" cy="11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1010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1030</a:t>
            </a:r>
          </a:p>
        </p:txBody>
      </p:sp>
      <p:sp>
        <p:nvSpPr>
          <p:cNvPr id="17" name="矩形 16"/>
          <p:cNvSpPr/>
          <p:nvPr/>
        </p:nvSpPr>
        <p:spPr>
          <a:xfrm>
            <a:off x="4055265" y="2577373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636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842054" y="2261787"/>
            <a:ext cx="720088" cy="113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1031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1061</a:t>
            </a:r>
          </a:p>
        </p:txBody>
      </p:sp>
      <p:sp>
        <p:nvSpPr>
          <p:cNvPr id="20" name="矩形 19"/>
          <p:cNvSpPr/>
          <p:nvPr/>
        </p:nvSpPr>
        <p:spPr>
          <a:xfrm>
            <a:off x="6914389" y="2559301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987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232867" y="2559301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993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85523" y="2559301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999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055265" y="918218"/>
            <a:ext cx="1177136" cy="9994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Euro</a:t>
            </a:r>
            <a:endParaRPr lang="en-US" altLang="zh-TW" dirty="0"/>
          </a:p>
        </p:txBody>
      </p:sp>
      <p:sp>
        <p:nvSpPr>
          <p:cNvPr id="28" name="圓角矩形 27"/>
          <p:cNvSpPr/>
          <p:nvPr/>
        </p:nvSpPr>
        <p:spPr>
          <a:xfrm>
            <a:off x="5564298" y="918218"/>
            <a:ext cx="1177136" cy="99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</a:t>
            </a:r>
            <a:endParaRPr lang="en-US" altLang="zh-TW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11872324" y="2634348"/>
            <a:ext cx="0" cy="921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8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接點 18"/>
          <p:cNvCxnSpPr/>
          <p:nvPr/>
        </p:nvCxnSpPr>
        <p:spPr>
          <a:xfrm>
            <a:off x="442278" y="5044357"/>
            <a:ext cx="9855200" cy="6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42278" y="4684397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8803" y="4450632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5.8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286511" y="4450632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7.4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002347" y="4456982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725102" y="4450631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10.6</a:t>
            </a:r>
            <a:endParaRPr lang="zh-TW" altLang="en-US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10297478" y="4727852"/>
            <a:ext cx="0" cy="620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315767" y="4150036"/>
            <a:ext cx="398171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18~80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447857" y="4450632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12.2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159057" y="4450632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13.8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70257" y="4456981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15.4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581457" y="4450631"/>
            <a:ext cx="71120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442278" y="3555051"/>
            <a:ext cx="11423650" cy="12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20099" y="2882189"/>
            <a:ext cx="0" cy="921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52673" y="2713674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261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5062" y="2713674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267</a:t>
            </a:r>
            <a:endParaRPr lang="zh-TW" altLang="en-US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11865928" y="2821952"/>
            <a:ext cx="0" cy="9785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7478078" y="2407569"/>
            <a:ext cx="2279897" cy="11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833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1025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9757976" y="2407569"/>
            <a:ext cx="2107952" cy="113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1026</a:t>
            </a:r>
            <a:endParaRPr lang="en-US" altLang="zh-TW" dirty="0"/>
          </a:p>
          <a:p>
            <a:pPr algn="ctr"/>
            <a:r>
              <a:rPr lang="en-US" altLang="zh-TW" dirty="0" smtClean="0"/>
              <a:t>~</a:t>
            </a:r>
          </a:p>
          <a:p>
            <a:pPr algn="ctr"/>
            <a:r>
              <a:rPr lang="en-US" altLang="zh-TW" dirty="0" smtClean="0"/>
              <a:t>1218</a:t>
            </a:r>
          </a:p>
        </p:txBody>
      </p:sp>
      <p:sp>
        <p:nvSpPr>
          <p:cNvPr id="43" name="矩形 42"/>
          <p:cNvSpPr/>
          <p:nvPr/>
        </p:nvSpPr>
        <p:spPr>
          <a:xfrm>
            <a:off x="3465265" y="2749823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447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794079" y="2749818"/>
            <a:ext cx="332389" cy="8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453</a:t>
            </a:r>
            <a:endParaRPr lang="zh-TW" altLang="en-US" dirty="0"/>
          </a:p>
        </p:txBody>
      </p:sp>
      <p:cxnSp>
        <p:nvCxnSpPr>
          <p:cNvPr id="45" name="直線接點 44"/>
          <p:cNvCxnSpPr>
            <a:endCxn id="43" idx="1"/>
          </p:cNvCxnSpPr>
          <p:nvPr/>
        </p:nvCxnSpPr>
        <p:spPr>
          <a:xfrm>
            <a:off x="1117451" y="3132776"/>
            <a:ext cx="2347814" cy="256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579462" y="245262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36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14846</TotalTime>
  <Words>879</Words>
  <Application>Microsoft Office PowerPoint</Application>
  <PresentationFormat>寬螢幕</PresentationFormat>
  <Paragraphs>370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D70黃耀功(Yaokung)</dc:creator>
  <cp:lastModifiedBy>D70張簡彤彥(Nick)</cp:lastModifiedBy>
  <cp:revision>120</cp:revision>
  <dcterms:created xsi:type="dcterms:W3CDTF">2020-01-07T09:27:22Z</dcterms:created>
  <dcterms:modified xsi:type="dcterms:W3CDTF">2021-01-20T06:21:26Z</dcterms:modified>
</cp:coreProperties>
</file>