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3" r:id="rId4"/>
    <p:sldId id="291" r:id="rId5"/>
    <p:sldId id="292" r:id="rId6"/>
    <p:sldId id="259" r:id="rId7"/>
    <p:sldId id="260" r:id="rId8"/>
    <p:sldId id="261" r:id="rId9"/>
    <p:sldId id="262" r:id="rId10"/>
    <p:sldId id="263" r:id="rId11"/>
    <p:sldId id="264" r:id="rId12"/>
    <p:sldId id="294" r:id="rId13"/>
    <p:sldId id="280" r:id="rId14"/>
    <p:sldId id="286" r:id="rId15"/>
    <p:sldId id="271" r:id="rId16"/>
    <p:sldId id="272" r:id="rId17"/>
    <p:sldId id="298" r:id="rId18"/>
    <p:sldId id="276" r:id="rId19"/>
    <p:sldId id="282" r:id="rId20"/>
    <p:sldId id="283" r:id="rId21"/>
    <p:sldId id="284" r:id="rId22"/>
    <p:sldId id="295" r:id="rId23"/>
    <p:sldId id="299" r:id="rId24"/>
    <p:sldId id="300" r:id="rId25"/>
    <p:sldId id="296" r:id="rId26"/>
    <p:sldId id="402" r:id="rId27"/>
    <p:sldId id="414" r:id="rId28"/>
    <p:sldId id="297" r:id="rId29"/>
    <p:sldId id="377" r:id="rId30"/>
    <p:sldId id="337" r:id="rId31"/>
    <p:sldId id="372" r:id="rId32"/>
    <p:sldId id="37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E45C-8F4D-4389-9417-63496CDA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088FB-605E-4C01-953E-A8054488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36FA7-3BBB-473B-80CB-421771C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B34C7-F29C-4299-95CA-DC716722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6EEA6-E225-4F33-A496-69AAEF5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8EEC-423D-4280-A390-63258AF4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D203D7-5B11-4443-8215-2F015B1B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7E115-F04B-4617-AF54-C856B08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2F5AB-A4AE-49E8-8B85-88C8A06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AE29-339A-4B88-B72B-43236563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FC4D79-9CDD-4D99-AE2D-EAD03305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1F6B1-E399-4340-A099-D3C42184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49841-B2BD-4BC3-A468-753B577A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114B1-997B-493B-9030-8872E024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C3900-F142-4DFB-83A0-41531338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7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gradFill>
          <a:gsLst>
            <a:gs pos="94953">
              <a:srgbClr val="CEE1F2"/>
            </a:gs>
            <a:gs pos="94906">
              <a:srgbClr val="CEE1F2"/>
            </a:gs>
            <a:gs pos="94812">
              <a:srgbClr val="CEE1F2"/>
            </a:gs>
            <a:gs pos="94625">
              <a:srgbClr val="CEE1F2"/>
            </a:gs>
            <a:gs pos="94250">
              <a:srgbClr val="CDE1F2"/>
            </a:gs>
            <a:gs pos="93500">
              <a:srgbClr val="CBE0F2"/>
            </a:gs>
            <a:gs pos="92000">
              <a:srgbClr val="C8DEF1"/>
            </a:gs>
            <a:gs pos="89000">
              <a:srgbClr val="C2DAEF"/>
            </a:gs>
            <a:gs pos="2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941" y="6205590"/>
            <a:ext cx="1269931" cy="372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1" y="397477"/>
            <a:ext cx="3623528" cy="10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2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5" y="6118361"/>
            <a:ext cx="2289355" cy="6322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5" y="179955"/>
            <a:ext cx="2316752" cy="66252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42056" y="6385473"/>
            <a:ext cx="2743200" cy="365125"/>
          </a:xfrm>
        </p:spPr>
        <p:txBody>
          <a:bodyPr/>
          <a:lstStyle/>
          <a:p>
            <a:fld id="{A3787D1C-0F6D-47FC-8309-9BA785C6B441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11565" y="6385473"/>
            <a:ext cx="2856187" cy="36512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57352" y="865509"/>
            <a:ext cx="6902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2992904" y="6104662"/>
            <a:ext cx="8749696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0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31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9D042-AFDC-4573-8BD9-28000B37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15485-8F09-420A-B734-16B81ABB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D8E75-CE33-4AE5-920B-EB5CB53A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081B8-E4A7-463D-9CBC-17344DF0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84CB3-E632-4A69-81E7-BAEBE30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23-48DF-48AD-A33B-26A5558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A83E4-9738-4FAC-9879-26FB3F98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E52EB-4E1E-4226-B0EE-03F1A26B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8FF68-5981-4FFE-AE4B-F2B6B67B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0D244-67D7-45B3-A365-6CC5627A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F052C-3064-46AF-9017-B2CFCF87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0A483-BF2D-45B3-B875-8839DBD39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1E78B-AC49-492F-8F63-0DE87789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3F470-81D6-4334-BCFF-C57F5F55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D88BF-4EEE-4ECB-96D6-3C4B171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5BA58-6FD5-48BB-8CB9-7E403EF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7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1CA5F-C60D-454A-8E7E-E5CB7419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BAEAE-7F81-459F-924E-9C883719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1CAEB-622A-4D35-8D2D-65326FB1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9A0848-F547-4D15-B4AE-7E0F91758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E9B0C1-37AB-4E61-973E-B45D1ED24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6AF95D-1A29-4676-99F3-1998E60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F252AC-799B-4B4E-ACCD-BC95CFB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2E782-02C5-4C76-9666-EFEBABA0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5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883A-8F7F-48AC-B849-CCB3701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34D29-93CE-41C2-B5B1-3CF2A1E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E97A41-C0B4-4FD0-B317-64FADE0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FE277-DF34-451A-AEC1-5FE2268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93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4EAF6-3601-46B1-B7D8-40FD9B17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3AD622-2911-44DE-AA3B-B4CAFBFC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B020C-2449-4C05-BD75-6242ABC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0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753A-ECBC-4EA5-8935-A6B042DD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46449-F8B0-4A13-8811-B9B1079D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A168D-FA19-444F-8902-A2B67665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31F04-73CF-487B-90F8-CD47BC4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77B5F-4FFD-4AE0-976B-BEA2566D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BC6AC-4FEC-4B1C-9F6A-8FF644C2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2760-83DA-43C0-8FFC-627DD257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78487-E683-4E73-9FD1-5A0C5E0A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A2354-8D2E-48E5-8672-C1EC1ED2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3B693-25F5-4C61-A7DF-F908102E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C406B-0744-473C-95EC-B8207224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FFEC8-D23F-461D-B287-776D3825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C0941C-3E67-4F76-82F8-5EA0ECA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7A279-7A8C-4C0C-B206-054351EC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ED3E1-FDF9-48D2-B6B5-D2C8C5666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8155-106C-4204-8885-D0FB7AB2FB6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E6723-2783-4B69-9D5E-65813F5E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7FBFE-67BE-4F28-89B0-8B070A68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4866-6E14-4CD1-B107-9AF04EAD7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0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microsoft/ChakraCore/commit/eaaf7ac6beca01ab0d80c05959f3868463043c2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icrosoft/ChakraCore/issues/65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bugzilla.mozilla.org/show_bug.cgi?id=1666986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ESFunfuzz</a:t>
            </a:r>
            <a:r>
              <a:rPr lang="zh-CN" altLang="en-US" sz="2800" b="1" dirty="0"/>
              <a:t>与其他工具的对比实验结果展示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/>
          <p:nvPr/>
        </p:nvPicPr>
        <p:blipFill>
          <a:blip r:embed="rId2"/>
          <a:stretch/>
        </p:blipFill>
        <p:spPr>
          <a:xfrm>
            <a:off x="6202658" y="1575776"/>
            <a:ext cx="5248878" cy="18532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Chakra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12192000" cy="786108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：标准规定RegExp.prototype.toString的参数需为Object，但chakra要求其必须为RegExp；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RegExp.prototype.toString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10091444" y="1910"/>
            <a:ext cx="2100620" cy="60584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新发现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https://github.com/chakra-core/ChakraCore/issues/6569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No.7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57665" y="1575776"/>
            <a:ext cx="5385473" cy="1853288"/>
            <a:chOff x="257665" y="1575776"/>
            <a:chExt cx="5385473" cy="1752592"/>
          </a:xfrm>
        </p:grpSpPr>
        <p:pic>
          <p:nvPicPr>
            <p:cNvPr id="21" name="图片 20"/>
            <p:cNvPicPr/>
            <p:nvPr/>
          </p:nvPicPr>
          <p:blipFill>
            <a:blip r:embed="rId3"/>
            <a:stretch/>
          </p:blipFill>
          <p:spPr>
            <a:xfrm>
              <a:off x="257666" y="1575776"/>
              <a:ext cx="5385472" cy="1752593"/>
            </a:xfrm>
            <a:prstGeom prst="rect">
              <a:avLst/>
            </a:prstGeom>
          </p:spPr>
        </p:pic>
        <p:sp>
          <p:nvSpPr>
            <p:cNvPr id="22" name="矩形 6"/>
            <p:cNvSpPr/>
            <p:nvPr/>
          </p:nvSpPr>
          <p:spPr>
            <a:xfrm>
              <a:off x="4618782" y="1575776"/>
              <a:ext cx="1024356" cy="38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sp>
        <p:nvSpPr>
          <p:cNvPr id="23" name="矩形 6"/>
          <p:cNvSpPr/>
          <p:nvPr/>
        </p:nvSpPr>
        <p:spPr>
          <a:xfrm>
            <a:off x="10356842" y="1575776"/>
            <a:ext cx="1094695" cy="38254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1600" b="1">
                <a:solidFill>
                  <a:srgbClr val="FF0000"/>
                </a:solidFill>
                <a:latin typeface="Times New Roman"/>
                <a:ea typeface="等线"/>
              </a:rPr>
              <a:t>generated</a:t>
            </a:r>
          </a:p>
        </p:txBody>
      </p:sp>
      <p:pic>
        <p:nvPicPr>
          <p:cNvPr id="24" name="图片 23"/>
          <p:cNvPicPr/>
          <p:nvPr/>
        </p:nvPicPr>
        <p:blipFill>
          <a:blip r:embed="rId4"/>
          <a:stretch/>
        </p:blipFill>
        <p:spPr>
          <a:xfrm>
            <a:off x="5196776" y="3810341"/>
            <a:ext cx="6671678" cy="15408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JSC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12192000" cy="786108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：</a:t>
            </a:r>
            <a:r>
              <a:rPr lang="en-US" sz="2000" b="0" i="0" strike="noStrike" spc="0">
                <a:solidFill>
                  <a:srgbClr val="000000"/>
                </a:solidFill>
                <a:latin typeface="Microsoft YaHei"/>
                <a:ea typeface="Microsoft YaHei"/>
              </a:rPr>
              <a:t>对freezed对象修改length属性未正常报错；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</a:t>
            </a:r>
            <a:r>
              <a:rPr lang="zh-CN">
                <a:ea typeface="Microsoft YaHei"/>
              </a:rPr>
              <a:t>Array.prototype.shift</a:t>
            </a:r>
          </a:p>
        </p:txBody>
      </p:sp>
      <p:sp>
        <p:nvSpPr>
          <p:cNvPr id="7" name="矩形 6"/>
          <p:cNvSpPr/>
          <p:nvPr/>
        </p:nvSpPr>
        <p:spPr>
          <a:xfrm>
            <a:off x="9760938" y="1910"/>
            <a:ext cx="243112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复现&amp;已修复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None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No.8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17710" y="1575776"/>
            <a:ext cx="4217406" cy="2472272"/>
            <a:chOff x="617710" y="1575776"/>
            <a:chExt cx="4217406" cy="2472272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617710" y="1575776"/>
              <a:ext cx="4217406" cy="2472272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3810760" y="1575776"/>
              <a:ext cx="1024356" cy="404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92668" y="1199072"/>
            <a:ext cx="4183832" cy="2492496"/>
            <a:chOff x="6363643" y="1575776"/>
            <a:chExt cx="4183832" cy="2492496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6363643" y="1575776"/>
              <a:ext cx="4183833" cy="2492496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9452781" y="1575776"/>
              <a:ext cx="1094695" cy="38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tretch/>
        </p:blipFill>
        <p:spPr>
          <a:xfrm>
            <a:off x="6134666" y="4193770"/>
            <a:ext cx="5829188" cy="256615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469109" y="3732295"/>
            <a:ext cx="2728614" cy="4614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通过arr.push表现出来了</a:t>
            </a:r>
          </a:p>
        </p:txBody>
      </p:sp>
      <p:pic>
        <p:nvPicPr>
          <p:cNvPr id="27" name="图片 26"/>
          <p:cNvPicPr/>
          <p:nvPr/>
        </p:nvPicPr>
        <p:blipFill>
          <a:blip r:embed="rId5"/>
          <a:stretch/>
        </p:blipFill>
        <p:spPr>
          <a:xfrm>
            <a:off x="576661" y="4469264"/>
            <a:ext cx="4220041" cy="20151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/>
              <a:t>Fuzzilli</a:t>
            </a:r>
            <a:r>
              <a:rPr lang="zh-CN" altLang="en-US" sz="2800" b="1" dirty="0"/>
              <a:t>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73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28" y="205188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J</a:t>
            </a:r>
            <a:r>
              <a:rPr lang="en-US" sz="3200" b="1" dirty="0" err="1">
                <a:latin typeface="Times New Roman" panose="02020603050405020304"/>
              </a:rPr>
              <a:t>avascriptCore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07" y="4324558"/>
            <a:ext cx="588518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	ES</a:t>
            </a:r>
            <a:r>
              <a:rPr lang="zh-CN" sz="2400" b="1" dirty="0">
                <a:latin typeface="Times New Roman" panose="02020603050405020304"/>
              </a:rPr>
              <a:t>标准规定会对</a:t>
            </a:r>
            <a:r>
              <a:rPr lang="en-US" sz="2400" b="1" dirty="0">
                <a:latin typeface="Times New Roman" panose="02020603050405020304"/>
              </a:rPr>
              <a:t>set</a:t>
            </a:r>
            <a:r>
              <a:rPr lang="zh-CN" sz="2400" b="1" dirty="0">
                <a:latin typeface="Times New Roman" panose="02020603050405020304"/>
              </a:rPr>
              <a:t>方法的第一个参数做</a:t>
            </a:r>
            <a:r>
              <a:rPr lang="en-US" sz="2400" b="1" dirty="0" err="1">
                <a:latin typeface="Times New Roman" panose="02020603050405020304"/>
              </a:rPr>
              <a:t>ToObject</a:t>
            </a:r>
            <a:r>
              <a:rPr lang="zh-CN" sz="2400" b="1" dirty="0">
                <a:latin typeface="Times New Roman" panose="02020603050405020304"/>
              </a:rPr>
              <a:t>操作，而</a:t>
            </a:r>
            <a:r>
              <a:rPr lang="en-US" sz="2400" b="1" dirty="0" err="1">
                <a:latin typeface="Times New Roman" panose="02020603050405020304"/>
              </a:rPr>
              <a:t>jsc</a:t>
            </a:r>
            <a:r>
              <a:rPr lang="zh-CN" sz="2400" b="1" dirty="0">
                <a:latin typeface="Times New Roman" panose="02020603050405020304"/>
              </a:rPr>
              <a:t>没有。</a:t>
            </a:r>
          </a:p>
          <a:p>
            <a:r>
              <a:rPr lang="en-US" sz="2400" dirty="0">
                <a:latin typeface="Times New Roman" panose="02020603050405020304"/>
              </a:rPr>
              <a:t>  	</a:t>
            </a:r>
            <a:endParaRPr lang="zh-CN" sz="24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390" y="2401580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5390" y="1679137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javascriptCore-dbae081(debug)</a:t>
            </a:r>
          </a:p>
        </p:txBody>
      </p:sp>
      <p:sp>
        <p:nvSpPr>
          <p:cNvPr id="2" name="矩形 1"/>
          <p:cNvSpPr/>
          <p:nvPr/>
        </p:nvSpPr>
        <p:spPr>
          <a:xfrm rot="1691731">
            <a:off x="9578710" y="716353"/>
            <a:ext cx="2516911" cy="5425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1</a:t>
            </a:r>
          </a:p>
        </p:txBody>
      </p:sp>
      <p:pic>
        <p:nvPicPr>
          <p:cNvPr id="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3167562"/>
            <a:ext cx="3914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58" y="2808889"/>
            <a:ext cx="6408997" cy="32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6143" y="269919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/>
              </a:rPr>
              <a:t>Chakra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5388" y="1968448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8911" y="1464800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/>
              </a:rPr>
              <a:t>Version:</a:t>
            </a:r>
            <a:r>
              <a:rPr lang="en-US">
                <a:hlinkClick r:id="rId2"/>
              </a:rPr>
              <a:t>eaaf7ac</a:t>
            </a:r>
            <a:endParaRPr lang="en-US" sz="2400" b="1">
              <a:latin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5388" y="4327450"/>
            <a:ext cx="48608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等线" panose="02010600030101010101" charset="-122"/>
              </a:rPr>
              <a:t>Source</a:t>
            </a:r>
            <a:r>
              <a:rPr lang="zh-CN" sz="2400" b="1" dirty="0">
                <a:latin typeface="等线" panose="02010600030101010101" charset="-122"/>
              </a:rPr>
              <a:t>属性定义位置错误，应该定义在</a:t>
            </a:r>
            <a:r>
              <a:rPr lang="en-US" sz="2400" b="1" dirty="0" err="1">
                <a:latin typeface="等线" panose="02010600030101010101" charset="-122"/>
              </a:rPr>
              <a:t>RegExp</a:t>
            </a:r>
            <a:r>
              <a:rPr lang="zh-CN" sz="2400" b="1" dirty="0">
                <a:latin typeface="等线" panose="02010600030101010101" charset="-122"/>
              </a:rPr>
              <a:t>的原型上，而不是</a:t>
            </a:r>
            <a:r>
              <a:rPr lang="en-US" sz="2400" b="1" dirty="0" err="1">
                <a:latin typeface="等线" panose="02010600030101010101" charset="-122"/>
              </a:rPr>
              <a:t>RegExp</a:t>
            </a:r>
            <a:r>
              <a:rPr lang="zh-CN" sz="2400" b="1" dirty="0">
                <a:latin typeface="等线" panose="02010600030101010101" charset="-122"/>
              </a:rPr>
              <a:t>上。</a:t>
            </a:r>
            <a:endParaRPr lang="en-US" sz="2400" b="1" dirty="0">
              <a:latin typeface="等线" panose="02010600030101010101" charset="-122"/>
            </a:endParaRPr>
          </a:p>
          <a:p>
            <a:endParaRPr lang="en-US" sz="2400" b="1" dirty="0">
              <a:latin typeface="Times New Roman" panose="02020603050405020304"/>
            </a:endParaRPr>
          </a:p>
        </p:txBody>
      </p:sp>
      <p:sp>
        <p:nvSpPr>
          <p:cNvPr id="11" name="矩形 10"/>
          <p:cNvSpPr/>
          <p:nvPr/>
        </p:nvSpPr>
        <p:spPr>
          <a:xfrm rot="1691731">
            <a:off x="9641952" y="668584"/>
            <a:ext cx="249335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</a:rPr>
              <a:t>Verifi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ed Bugs</a:t>
            </a:r>
            <a:endParaRPr lang="zh-CN" sz="2800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33606" y="223411"/>
            <a:ext cx="1129396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2</a:t>
            </a:r>
            <a:endParaRPr lang="zh-CN" sz="2200" b="0" dirty="0"/>
          </a:p>
        </p:txBody>
      </p:sp>
      <p:pic>
        <p:nvPicPr>
          <p:cNvPr id="13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" y="2843688"/>
            <a:ext cx="4824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84" y="2293452"/>
            <a:ext cx="6678612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57476" y="221881"/>
            <a:ext cx="4676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Chakra&amp;JavascriptCore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886" y="4769646"/>
            <a:ext cx="54732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Times New Roman" panose="02020603050405020304"/>
              </a:rPr>
              <a:t>使用</a:t>
            </a:r>
            <a:r>
              <a:rPr lang="en-US" altLang="zh-CN" sz="2000" dirty="0" err="1">
                <a:latin typeface="Times New Roman" panose="02020603050405020304"/>
              </a:rPr>
              <a:t>Object.defineProperty</a:t>
            </a:r>
            <a:r>
              <a:rPr lang="zh-CN" altLang="en-US" sz="2000" dirty="0">
                <a:latin typeface="Times New Roman" panose="02020603050405020304"/>
              </a:rPr>
              <a:t>方法并传参</a:t>
            </a:r>
            <a:r>
              <a:rPr lang="en-US" altLang="zh-CN" sz="2000" dirty="0">
                <a:latin typeface="Times New Roman" panose="02020603050405020304"/>
              </a:rPr>
              <a:t>proxy</a:t>
            </a:r>
            <a:r>
              <a:rPr lang="zh-CN" altLang="en-US" sz="2000" dirty="0">
                <a:latin typeface="Times New Roman" panose="02020603050405020304"/>
              </a:rPr>
              <a:t>对象，由于</a:t>
            </a:r>
            <a:r>
              <a:rPr lang="en-US" altLang="zh-CN" sz="2000" dirty="0">
                <a:latin typeface="Times New Roman" panose="02020603050405020304"/>
              </a:rPr>
              <a:t>handler</a:t>
            </a:r>
            <a:r>
              <a:rPr lang="zh-CN" altLang="en-US" sz="2000" dirty="0">
                <a:latin typeface="Times New Roman" panose="02020603050405020304"/>
              </a:rPr>
              <a:t>对象重写了</a:t>
            </a:r>
            <a:r>
              <a:rPr lang="en-US" altLang="zh-CN" sz="2000" dirty="0" err="1">
                <a:latin typeface="Times New Roman" panose="02020603050405020304"/>
              </a:rPr>
              <a:t>defineProperty</a:t>
            </a:r>
            <a:r>
              <a:rPr lang="zh-CN" altLang="en-US" sz="2000" dirty="0">
                <a:latin typeface="Times New Roman" panose="02020603050405020304"/>
              </a:rPr>
              <a:t>方法，并且它的返回值未定义，使用</a:t>
            </a:r>
            <a:r>
              <a:rPr lang="en-US" altLang="zh-CN" sz="2000" dirty="0" err="1">
                <a:latin typeface="Times New Roman" panose="02020603050405020304"/>
              </a:rPr>
              <a:t>ToBoolean</a:t>
            </a:r>
            <a:r>
              <a:rPr lang="zh-CN" altLang="en-US" sz="2000" dirty="0">
                <a:latin typeface="Times New Roman" panose="02020603050405020304"/>
              </a:rPr>
              <a:t>处理得到</a:t>
            </a:r>
            <a:r>
              <a:rPr lang="en-US" altLang="zh-CN" sz="2000" dirty="0">
                <a:latin typeface="Times New Roman" panose="02020603050405020304"/>
              </a:rPr>
              <a:t>false</a:t>
            </a:r>
            <a:r>
              <a:rPr lang="zh-CN" altLang="en-US" sz="2000" dirty="0">
                <a:latin typeface="Times New Roman" panose="02020603050405020304"/>
              </a:rPr>
              <a:t>，根据该方法的调用关系推算得，最后引擎需要报错。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281" y="1138297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500183" y="578248"/>
            <a:ext cx="2753654" cy="6198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  <a:endParaRPr lang="x-none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5563" y="1094098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Issue Report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8543" y="837113"/>
            <a:ext cx="7515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Version:chakra-v1.11.19 jsc-</a:t>
            </a:r>
            <a:r>
              <a:rPr lang="en-US" altLang="zh-CN" sz="2400" b="1" dirty="0">
                <a:latin typeface="Times New Roman" panose="02020603050405020304"/>
              </a:rPr>
              <a:t>dbae081</a:t>
            </a:r>
          </a:p>
          <a:p>
            <a:endParaRPr lang="en-US" sz="2400" b="1" dirty="0">
              <a:latin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38853" y="6489700"/>
            <a:ext cx="242379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zh-CN" dirty="0"/>
              <a:t>提交于</a:t>
            </a:r>
            <a:r>
              <a:rPr lang="en-US" dirty="0"/>
              <a:t>2020.09.22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4984913" y="1598146"/>
            <a:ext cx="533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https://github.com/microsoft/ChakraCore/issues/6505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" y="1769201"/>
            <a:ext cx="4124587" cy="30674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73" y="2210852"/>
            <a:ext cx="4888728" cy="43149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3047" y="1855186"/>
            <a:ext cx="48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https://bugs.webkit.org/show_bug.cgi?id=217051</a:t>
            </a:r>
          </a:p>
        </p:txBody>
      </p:sp>
      <p:sp>
        <p:nvSpPr>
          <p:cNvPr id="14" name="圆角矩形 16">
            <a:extLst>
              <a:ext uri="{FF2B5EF4-FFF2-40B4-BE49-F238E27FC236}">
                <a16:creationId xmlns:a16="http://schemas.microsoft.com/office/drawing/2014/main" id="{C9EB5E3E-ADDB-4A85-B27F-A6FC3EB83475}"/>
              </a:ext>
            </a:extLst>
          </p:cNvPr>
          <p:cNvSpPr/>
          <p:nvPr/>
        </p:nvSpPr>
        <p:spPr>
          <a:xfrm>
            <a:off x="7475133" y="124505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3&amp;4</a:t>
            </a:r>
            <a:endParaRPr lang="zh-CN" sz="22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0872" y="221881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JavascriptCore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" y="3761844"/>
            <a:ext cx="45046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使用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instanceof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运算时，由于右边的变量修改了原型链，继承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@@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hasInstance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内置方法，因此不需要调用默认的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instanceof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算法，需要调用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Function.prototype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 [ @@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hasInstance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 ]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方法，返回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false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720" y="1872280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8815655" y="652644"/>
            <a:ext cx="3278249" cy="65772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7436" y="1679237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</a:p>
        </p:txBody>
      </p:sp>
      <p:sp>
        <p:nvSpPr>
          <p:cNvPr id="2" name="矩形 1"/>
          <p:cNvSpPr/>
          <p:nvPr/>
        </p:nvSpPr>
        <p:spPr>
          <a:xfrm>
            <a:off x="5578637" y="2160957"/>
            <a:ext cx="48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https://bugs.webkit.org/show_bug.cgi?id=216816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" y="2587726"/>
            <a:ext cx="4048125" cy="981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53" y="2950431"/>
            <a:ext cx="7599322" cy="222151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07" y="1212506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Version:jsc-</a:t>
            </a:r>
            <a:r>
              <a:rPr lang="en-US" altLang="zh-CN" sz="2400" b="1" dirty="0">
                <a:latin typeface="Times New Roman" panose="02020603050405020304"/>
              </a:rPr>
              <a:t>dbae081</a:t>
            </a: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82FC31BB-F04A-4304-B578-B6E5EEC44D33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5</a:t>
            </a:r>
            <a:endParaRPr lang="zh-CN" sz="22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0872" y="221881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>
                <a:latin typeface="Times New Roman" panose="02020603050405020304"/>
              </a:rPr>
              <a:t>Chakra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" y="3761844"/>
            <a:ext cx="45046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使用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instanceof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运算时，由于右边的变量修改了原型链，继承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@@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hasInstance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内置方法，因此不需要调用默认的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instanceof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算法，需要调用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Function.prototype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 [ @@</a:t>
            </a:r>
            <a:r>
              <a:rPr lang="en-US" altLang="zh-CN" sz="2000" dirty="0" err="1">
                <a:latin typeface="等线" panose="02010600030101010101" charset="-122"/>
                <a:ea typeface="等线" panose="02010600030101010101" charset="-122"/>
              </a:rPr>
              <a:t>hasInstance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 ]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方法，返回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</a:rPr>
              <a:t>false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293" y="1989915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065415" y="677738"/>
            <a:ext cx="3167049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Undetermined bug</a:t>
            </a:r>
            <a:endParaRPr lang="x-none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7436" y="1679237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" y="2587726"/>
            <a:ext cx="4048125" cy="981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53" y="2950431"/>
            <a:ext cx="7599322" cy="222151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07" y="1212506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Version:v1.11.19</a:t>
            </a:r>
            <a:endParaRPr lang="en-US" altLang="zh-CN" sz="2400" b="1" dirty="0">
              <a:latin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54797" y="2202357"/>
            <a:ext cx="533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https://github.com/microsoft/ChakraCore/issues/6507</a:t>
            </a: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CCEE6A10-B5E9-4C33-8062-64C875FC81EE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6</a:t>
            </a:r>
            <a:endParaRPr lang="zh-CN" sz="22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80872" y="221881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javascriptCore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952" y="4256286"/>
            <a:ext cx="5080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Times New Roman" panose="02020603050405020304"/>
              </a:rPr>
              <a:t>方法</a:t>
            </a:r>
            <a:r>
              <a:rPr lang="en-US" altLang="zh-CN" sz="2000" dirty="0" err="1">
                <a:latin typeface="Times New Roman" panose="02020603050405020304"/>
              </a:rPr>
              <a:t>TypedArray.prototype.lastIndexOf</a:t>
            </a:r>
            <a:r>
              <a:rPr lang="zh-CN" altLang="en-US" sz="2000" dirty="0">
                <a:latin typeface="Times New Roman" panose="02020603050405020304"/>
              </a:rPr>
              <a:t>方法与</a:t>
            </a:r>
            <a:r>
              <a:rPr lang="en-US" altLang="zh-CN" sz="2000" dirty="0" err="1">
                <a:latin typeface="Times New Roman" panose="02020603050405020304"/>
              </a:rPr>
              <a:t>Array.prototype.lastIndexOf</a:t>
            </a:r>
            <a:r>
              <a:rPr lang="zh-CN" altLang="en-US" sz="2000" dirty="0">
                <a:latin typeface="Times New Roman" panose="02020603050405020304"/>
              </a:rPr>
              <a:t>方法实现相同，虽允许优化，但不允许有可见的改变；当不给方法传参时，只有</a:t>
            </a:r>
            <a:r>
              <a:rPr lang="en-US" altLang="zh-CN" sz="2000" dirty="0" err="1">
                <a:latin typeface="Times New Roman" panose="02020603050405020304"/>
              </a:rPr>
              <a:t>TypedArray.prototype.lastIndexOf</a:t>
            </a:r>
            <a:r>
              <a:rPr lang="zh-CN" altLang="en-US" sz="2000" dirty="0">
                <a:latin typeface="Times New Roman" panose="02020603050405020304"/>
              </a:rPr>
              <a:t>报错，</a:t>
            </a:r>
            <a:r>
              <a:rPr lang="en-US" altLang="zh-CN" sz="2000" dirty="0">
                <a:latin typeface="Times New Roman" panose="02020603050405020304"/>
              </a:rPr>
              <a:t> </a:t>
            </a:r>
            <a:r>
              <a:rPr lang="en-US" altLang="zh-CN" sz="2000" dirty="0" err="1">
                <a:latin typeface="Times New Roman" panose="02020603050405020304"/>
              </a:rPr>
              <a:t>Array.prototype.lastIndexOf</a:t>
            </a:r>
            <a:r>
              <a:rPr lang="zh-CN" altLang="en-US" sz="2000" dirty="0">
                <a:latin typeface="Times New Roman" panose="02020603050405020304"/>
              </a:rPr>
              <a:t>返回</a:t>
            </a:r>
            <a:r>
              <a:rPr lang="en-US" altLang="zh-CN" sz="2000" dirty="0">
                <a:latin typeface="Times New Roman" panose="02020603050405020304"/>
              </a:rPr>
              <a:t>-1</a:t>
            </a:r>
            <a:r>
              <a:rPr lang="zh-CN" altLang="en-US" sz="2000" dirty="0">
                <a:latin typeface="Times New Roman" panose="02020603050405020304"/>
              </a:rPr>
              <a:t>。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478" y="1692004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316545" y="658625"/>
            <a:ext cx="2880452" cy="91391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Verified&amp;Fixed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7436" y="1679237"/>
            <a:ext cx="1853392" cy="83099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Issue Report</a:t>
            </a:r>
          </a:p>
          <a:p>
            <a:endParaRPr lang="en-US" sz="2400" b="1" dirty="0">
              <a:latin typeface="Times New Roman" panose="020206030504050203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642" y="1147220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Version:dbae081</a:t>
            </a:r>
          </a:p>
        </p:txBody>
      </p:sp>
      <p:sp>
        <p:nvSpPr>
          <p:cNvPr id="6" name="矩形 5"/>
          <p:cNvSpPr/>
          <p:nvPr/>
        </p:nvSpPr>
        <p:spPr>
          <a:xfrm>
            <a:off x="5678294" y="2198796"/>
            <a:ext cx="48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https://bugs.webkit.org/show_bug.cgi?id=216817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3" y="2181040"/>
            <a:ext cx="4714875" cy="2047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13" y="2954608"/>
            <a:ext cx="7167802" cy="2986098"/>
          </a:xfrm>
          <a:prstGeom prst="rect">
            <a:avLst/>
          </a:prstGeom>
        </p:spPr>
      </p:pic>
      <p:sp>
        <p:nvSpPr>
          <p:cNvPr id="18" name="圆角矩形 16">
            <a:extLst>
              <a:ext uri="{FF2B5EF4-FFF2-40B4-BE49-F238E27FC236}">
                <a16:creationId xmlns:a16="http://schemas.microsoft.com/office/drawing/2014/main" id="{C6CDDFCE-275C-429A-BFC5-9231798EA862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7</a:t>
            </a:r>
            <a:endParaRPr lang="zh-CN" sz="2200" b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1973" y="3844864"/>
            <a:ext cx="4548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2371792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183038" y="690024"/>
            <a:ext cx="3077582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Undetermined bug</a:t>
            </a:r>
            <a:endParaRPr lang="x-none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86" y="1394613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</a:t>
            </a:r>
            <a:r>
              <a:rPr lang="zh-CN" altLang="en-US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1.11.19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06524" y="80009"/>
            <a:ext cx="5619116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华文仿宋" panose="02010600040101010101" charset="-122"/>
                <a:cs typeface="Times New Roman" panose="02020603050405020304" pitchFamily="18" charset="0"/>
              </a:rPr>
              <a:t>chakra</a:t>
            </a:r>
          </a:p>
        </p:txBody>
      </p:sp>
      <p:pic>
        <p:nvPicPr>
          <p:cNvPr id="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02" y="2365807"/>
            <a:ext cx="5652246" cy="365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" y="2839442"/>
            <a:ext cx="40163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4551336" y="1441296"/>
            <a:ext cx="1510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Issue Report:</a:t>
            </a:r>
            <a:endParaRPr lang="zh-CN" altLang="en-US" sz="2000" dirty="0"/>
          </a:p>
        </p:txBody>
      </p:sp>
      <p:sp>
        <p:nvSpPr>
          <p:cNvPr id="19" name="文本框 3"/>
          <p:cNvSpPr txBox="1">
            <a:spLocks noChangeArrowheads="1"/>
          </p:cNvSpPr>
          <p:nvPr/>
        </p:nvSpPr>
        <p:spPr bwMode="auto">
          <a:xfrm>
            <a:off x="4710237" y="1856278"/>
            <a:ext cx="5233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file"/>
              </a:rPr>
              <a:t>https://github.com/microsoft/ChakraCore/issues/6502</a:t>
            </a: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161971" y="4286456"/>
            <a:ext cx="346675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Symbol.split</a:t>
            </a:r>
            <a:r>
              <a:rPr lang="zh-CN" altLang="en-US" dirty="0"/>
              <a:t>转换成字符串并</a:t>
            </a:r>
          </a:p>
          <a:p>
            <a:r>
              <a:rPr lang="zh-CN" altLang="en-US" dirty="0"/>
              <a:t>输出时，</a:t>
            </a:r>
            <a:r>
              <a:rPr lang="en-US" altLang="zh-CN" dirty="0"/>
              <a:t>chakra</a:t>
            </a:r>
            <a:r>
              <a:rPr lang="zh-CN" altLang="en-US" dirty="0"/>
              <a:t>和其他引擎输出</a:t>
            </a:r>
          </a:p>
          <a:p>
            <a:r>
              <a:rPr lang="zh-CN" altLang="en-US" dirty="0"/>
              <a:t>不一致。</a:t>
            </a:r>
          </a:p>
        </p:txBody>
      </p:sp>
      <p:sp>
        <p:nvSpPr>
          <p:cNvPr id="14" name="圆角矩形 16">
            <a:extLst>
              <a:ext uri="{FF2B5EF4-FFF2-40B4-BE49-F238E27FC236}">
                <a16:creationId xmlns:a16="http://schemas.microsoft.com/office/drawing/2014/main" id="{77140CBD-A1DF-43E9-B51D-13018B6034C3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8</a:t>
            </a:r>
            <a:endParaRPr lang="zh-CN" sz="22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7474C9-FBD0-47E5-95D8-D5960487A22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4004319"/>
              </p:ext>
            </p:extLst>
          </p:nvPr>
        </p:nvGraphicFramePr>
        <p:xfrm>
          <a:off x="1833562" y="922520"/>
          <a:ext cx="8524876" cy="377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8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已确认的缺陷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未确认的缺陷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ESfunfuzz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Fuzzilli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CodeAlchemist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Montage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9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8947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1A447CF-9953-4D53-92D4-A786A8E6BBA7}"/>
              </a:ext>
            </a:extLst>
          </p:cNvPr>
          <p:cNvSpPr txBox="1"/>
          <p:nvPr/>
        </p:nvSpPr>
        <p:spPr>
          <a:xfrm>
            <a:off x="366060" y="4804526"/>
            <a:ext cx="11483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每个工具的</a:t>
            </a:r>
            <a:r>
              <a:rPr lang="en-US" altLang="zh-CN" dirty="0"/>
              <a:t>Fuzzing</a:t>
            </a:r>
            <a:r>
              <a:rPr lang="zh-CN" altLang="en-US" dirty="0"/>
              <a:t>时间为</a:t>
            </a:r>
            <a:r>
              <a:rPr lang="en-US" altLang="zh-CN" dirty="0"/>
              <a:t>72</a:t>
            </a:r>
            <a:r>
              <a:rPr lang="zh-CN" altLang="en-US" dirty="0"/>
              <a:t>小时（不包括人工分析的时间）；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每个工具的生成用例都将放在</a:t>
            </a:r>
            <a:r>
              <a:rPr lang="en-US" altLang="zh-CN" dirty="0" err="1"/>
              <a:t>Esfunfuzz</a:t>
            </a:r>
            <a:r>
              <a:rPr lang="zh-CN" altLang="en-US" dirty="0"/>
              <a:t>的测试框架中进行</a:t>
            </a:r>
            <a:r>
              <a:rPr lang="en-US" altLang="zh-CN" dirty="0"/>
              <a:t>Fuzzing</a:t>
            </a:r>
            <a:r>
              <a:rPr lang="zh-CN" altLang="en-US" dirty="0"/>
              <a:t>，以屏蔽各个工具的实现差异；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各个工具发现的缺陷可能有重复；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本实验结果对应于</a:t>
            </a:r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en-US" altLang="zh-CN" b="1" dirty="0" err="1">
                <a:solidFill>
                  <a:srgbClr val="FF0000"/>
                </a:solidFill>
              </a:rPr>
              <a:t>Esfunfuzz</a:t>
            </a:r>
            <a:r>
              <a:rPr lang="zh-CN" altLang="en-US" b="1" dirty="0">
                <a:solidFill>
                  <a:srgbClr val="FF0000"/>
                </a:solidFill>
              </a:rPr>
              <a:t>论文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章节</a:t>
            </a:r>
            <a:r>
              <a:rPr lang="en-US" altLang="zh-CN" b="1" dirty="0">
                <a:solidFill>
                  <a:srgbClr val="FF0000"/>
                </a:solidFill>
              </a:rPr>
              <a:t>5.4.2</a:t>
            </a:r>
            <a:r>
              <a:rPr lang="zh-CN" altLang="en-US" b="1" dirty="0">
                <a:solidFill>
                  <a:srgbClr val="FF0000"/>
                </a:solidFill>
              </a:rPr>
              <a:t>；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FF805D-3729-40DF-B54E-9C2EC51595CB}"/>
              </a:ext>
            </a:extLst>
          </p:cNvPr>
          <p:cNvSpPr txBox="1"/>
          <p:nvPr/>
        </p:nvSpPr>
        <p:spPr>
          <a:xfrm>
            <a:off x="4648199" y="18466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结果总计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4909" y="3970520"/>
            <a:ext cx="4548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105" y="1901742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388379" y="662417"/>
            <a:ext cx="2823717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473" y="1125496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</a:t>
            </a:r>
            <a:r>
              <a:rPr lang="zh-CN" altLang="en-US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1.11.19 </a:t>
            </a:r>
            <a:endParaRPr lang="en-US" sz="2400" b="1" dirty="0">
              <a:latin typeface="Times New Roman" panose="02020603050405020304"/>
            </a:endParaRP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" y="2561965"/>
            <a:ext cx="3554923" cy="12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48" y="3189246"/>
            <a:ext cx="7629057" cy="164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446897" y="231399"/>
            <a:ext cx="5619116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华文仿宋" panose="02010600040101010101" charset="-122"/>
                <a:cs typeface="Times New Roman" panose="02020603050405020304" pitchFamily="18" charset="0"/>
              </a:rPr>
              <a:t>chakra</a:t>
            </a: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205105" y="4554127"/>
            <a:ext cx="45450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dirty="0" err="1"/>
              <a:t>TypedArray.prototype.sort</a:t>
            </a:r>
            <a:r>
              <a:rPr lang="en-US" altLang="zh-CN" sz="2000" dirty="0"/>
              <a:t>()</a:t>
            </a:r>
            <a:r>
              <a:rPr lang="zh-CN" altLang="en-US" sz="2000" dirty="0"/>
              <a:t>的参数为</a:t>
            </a:r>
            <a:r>
              <a:rPr lang="en-US" altLang="zh-CN" sz="2000" dirty="0"/>
              <a:t>undefined</a:t>
            </a:r>
            <a:r>
              <a:rPr lang="zh-CN" altLang="en-US" sz="2000" dirty="0"/>
              <a:t>时，</a:t>
            </a:r>
            <a:r>
              <a:rPr lang="en-US" altLang="zh-CN" sz="2000" dirty="0"/>
              <a:t>chakra</a:t>
            </a:r>
            <a:r>
              <a:rPr lang="zh-CN" altLang="en-US" sz="2000" dirty="0"/>
              <a:t>报错，其他引擎没有报错。</a:t>
            </a: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4830434" y="1979177"/>
            <a:ext cx="59064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宋体" panose="02010600030101010101" pitchFamily="2" charset="-122"/>
              </a:rPr>
              <a:t>Issue Report:</a:t>
            </a:r>
          </a:p>
          <a:p>
            <a:r>
              <a:rPr lang="zh-CN" altLang="en-US" sz="2000" dirty="0"/>
              <a:t>https://github.com/microsoft/ChakraCore/issues/6503</a:t>
            </a:r>
          </a:p>
        </p:txBody>
      </p:sp>
      <p:sp>
        <p:nvSpPr>
          <p:cNvPr id="14" name="圆角矩形 16">
            <a:extLst>
              <a:ext uri="{FF2B5EF4-FFF2-40B4-BE49-F238E27FC236}">
                <a16:creationId xmlns:a16="http://schemas.microsoft.com/office/drawing/2014/main" id="{75D5D0B9-042B-42D4-A90A-810917FCF68A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9</a:t>
            </a:r>
            <a:endParaRPr lang="zh-CN" sz="22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36649" y="4109379"/>
            <a:ext cx="4548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105" y="1901742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388379" y="662417"/>
            <a:ext cx="2823717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bug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0175" y="1094583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</a:t>
            </a:r>
            <a:r>
              <a:rPr lang="en-US" altLang="zh-CN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C69-0a1</a:t>
            </a:r>
            <a:endParaRPr lang="en-US" sz="2400" b="1" dirty="0">
              <a:latin typeface="Times New Roman" panose="02020603050405020304"/>
            </a:endParaRPr>
          </a:p>
        </p:txBody>
      </p:sp>
      <p:sp>
        <p:nvSpPr>
          <p:cNvPr id="11" name="矩形 10"/>
          <p:cNvSpPr/>
          <p:nvPr/>
        </p:nvSpPr>
        <p:spPr>
          <a:xfrm rot="1691731">
            <a:off x="7996614" y="835175"/>
            <a:ext cx="2823717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fuzzilli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1939" y="205124"/>
            <a:ext cx="5619116" cy="5835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spiderMonkey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301483" y="1344334"/>
            <a:ext cx="1955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Issue Report: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5"/>
          <p:cNvSpPr txBox="1">
            <a:spLocks noChangeArrowheads="1"/>
          </p:cNvSpPr>
          <p:nvPr/>
        </p:nvSpPr>
        <p:spPr bwMode="auto">
          <a:xfrm>
            <a:off x="4301485" y="1710257"/>
            <a:ext cx="5163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https://bugzilla.mozilla.org/show_bug.cgi?id=1666986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6"/>
          <p:cNvSpPr txBox="1">
            <a:spLocks noChangeArrowheads="1"/>
          </p:cNvSpPr>
          <p:nvPr/>
        </p:nvSpPr>
        <p:spPr bwMode="auto">
          <a:xfrm>
            <a:off x="490397" y="4658415"/>
            <a:ext cx="44407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将一个数组赋值给</a:t>
            </a:r>
            <a:r>
              <a:rPr lang="en-US" altLang="zh-CN" sz="2000" dirty="0" err="1"/>
              <a:t>Array.__proto</a:t>
            </a:r>
            <a:r>
              <a:rPr lang="en-US" altLang="zh-CN" sz="2000" dirty="0"/>
              <a:t>__</a:t>
            </a:r>
            <a:r>
              <a:rPr lang="zh-CN" altLang="en-US" sz="2000" dirty="0"/>
              <a:t>后，</a:t>
            </a:r>
          </a:p>
          <a:p>
            <a:r>
              <a:rPr lang="zh-CN" altLang="en-US" sz="2000" dirty="0"/>
              <a:t>打印</a:t>
            </a:r>
            <a:r>
              <a:rPr lang="en-US" altLang="zh-CN" sz="2000" dirty="0"/>
              <a:t>Array</a:t>
            </a:r>
            <a:r>
              <a:rPr lang="zh-CN" altLang="en-US" sz="2000" dirty="0"/>
              <a:t>时引发了</a:t>
            </a:r>
            <a:r>
              <a:rPr lang="en-US" altLang="zh-CN" sz="2000" dirty="0" err="1"/>
              <a:t>TypeError</a:t>
            </a:r>
            <a:r>
              <a:rPr lang="zh-CN" altLang="en-US" sz="2000" dirty="0"/>
              <a:t>。</a:t>
            </a:r>
          </a:p>
        </p:txBody>
      </p:sp>
      <p:pic>
        <p:nvPicPr>
          <p:cNvPr id="2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" y="2596571"/>
            <a:ext cx="3477347" cy="12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92" y="2085975"/>
            <a:ext cx="5227854" cy="468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6">
            <a:extLst>
              <a:ext uri="{FF2B5EF4-FFF2-40B4-BE49-F238E27FC236}">
                <a16:creationId xmlns:a16="http://schemas.microsoft.com/office/drawing/2014/main" id="{2CA5EA1B-65A4-4619-9BD0-724D6BDBEFCE}"/>
              </a:ext>
            </a:extLst>
          </p:cNvPr>
          <p:cNvSpPr/>
          <p:nvPr/>
        </p:nvSpPr>
        <p:spPr>
          <a:xfrm>
            <a:off x="2296477" y="134846"/>
            <a:ext cx="1240241" cy="61907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200" b="0" dirty="0"/>
              <a:t>No.</a:t>
            </a:r>
            <a:r>
              <a:rPr lang="en-US" altLang="zh-CN" sz="2200" b="0" dirty="0"/>
              <a:t>10</a:t>
            </a:r>
            <a:endParaRPr lang="zh-CN" sz="2200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/>
              <a:t>CodeAlchemist</a:t>
            </a:r>
            <a:r>
              <a:rPr lang="zh-CN" altLang="en-US" sz="2800" b="1" dirty="0"/>
              <a:t>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238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28" y="205188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>
                <a:latin typeface="Times New Roman" panose="02020603050405020304"/>
              </a:rPr>
              <a:t>V8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105" y="3841310"/>
            <a:ext cx="43012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Times New Roman" panose="02020603050405020304"/>
              </a:rPr>
              <a:t>一个空的</a:t>
            </a:r>
            <a:r>
              <a:rPr lang="en-US" altLang="zh-CN" sz="2000" dirty="0">
                <a:latin typeface="Times New Roman" panose="02020603050405020304"/>
              </a:rPr>
              <a:t>Array</a:t>
            </a:r>
            <a:r>
              <a:rPr lang="zh-CN" altLang="en-US" sz="2000" dirty="0">
                <a:latin typeface="Times New Roman" panose="02020603050405020304"/>
              </a:rPr>
              <a:t>对象，属性</a:t>
            </a:r>
            <a:r>
              <a:rPr lang="en-US" altLang="zh-CN" sz="2000" dirty="0">
                <a:latin typeface="Times New Roman" panose="02020603050405020304"/>
              </a:rPr>
              <a:t>length</a:t>
            </a:r>
            <a:r>
              <a:rPr lang="zh-CN" altLang="en-US" sz="2000" dirty="0">
                <a:latin typeface="Times New Roman" panose="02020603050405020304"/>
              </a:rPr>
              <a:t>的描述符</a:t>
            </a:r>
            <a:r>
              <a:rPr lang="en-US" altLang="zh-CN" sz="2000" dirty="0">
                <a:latin typeface="Times New Roman" panose="02020603050405020304"/>
              </a:rPr>
              <a:t>writable</a:t>
            </a:r>
            <a:r>
              <a:rPr lang="zh-CN" altLang="en-US" sz="2000" dirty="0">
                <a:latin typeface="Times New Roman" panose="02020603050405020304"/>
              </a:rPr>
              <a:t>改为</a:t>
            </a:r>
            <a:r>
              <a:rPr lang="en-US" altLang="zh-CN" sz="2000" dirty="0">
                <a:latin typeface="Times New Roman" panose="02020603050405020304"/>
              </a:rPr>
              <a:t>false</a:t>
            </a:r>
            <a:r>
              <a:rPr lang="zh-CN" altLang="en-US" sz="2000" dirty="0">
                <a:latin typeface="Times New Roman" panose="02020603050405020304"/>
              </a:rPr>
              <a:t>，使用</a:t>
            </a:r>
            <a:r>
              <a:rPr lang="en-US" altLang="zh-CN" sz="2000" dirty="0" err="1">
                <a:latin typeface="Times New Roman" panose="02020603050405020304"/>
              </a:rPr>
              <a:t>Array.prototype.pop</a:t>
            </a:r>
            <a:r>
              <a:rPr lang="zh-CN" altLang="en-US" sz="2000" dirty="0">
                <a:latin typeface="Times New Roman" panose="02020603050405020304"/>
              </a:rPr>
              <a:t>方法修改</a:t>
            </a:r>
            <a:r>
              <a:rPr lang="en-US" altLang="zh-CN" sz="2000" dirty="0">
                <a:latin typeface="Times New Roman" panose="02020603050405020304"/>
              </a:rPr>
              <a:t>length</a:t>
            </a:r>
            <a:r>
              <a:rPr lang="zh-CN" altLang="en-US" sz="2000" dirty="0">
                <a:latin typeface="Times New Roman" panose="02020603050405020304"/>
              </a:rPr>
              <a:t>时未报错。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105" y="1901742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388379" y="662417"/>
            <a:ext cx="2823717" cy="624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  <a:endParaRPr lang="x-none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7436" y="1679237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1642" y="1147220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</a:t>
            </a:r>
            <a:r>
              <a:rPr lang="zh-CN" altLang="en-US" sz="2400" dirty="0"/>
              <a:t>d891c59</a:t>
            </a:r>
            <a:endParaRPr lang="en-US" sz="2400" b="1" dirty="0">
              <a:latin typeface="Times New Roman" panose="020206030504050203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2" y="2380916"/>
            <a:ext cx="5196700" cy="13389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43" y="3122339"/>
            <a:ext cx="7589403" cy="32668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37436" y="2262073"/>
            <a:ext cx="551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https://bugs.chromium.org/p/v8/issues/detail?id=10908</a:t>
            </a:r>
          </a:p>
        </p:txBody>
      </p:sp>
      <p:sp>
        <p:nvSpPr>
          <p:cNvPr id="18" name="圆角矩形 16">
            <a:extLst>
              <a:ext uri="{FF2B5EF4-FFF2-40B4-BE49-F238E27FC236}">
                <a16:creationId xmlns:a16="http://schemas.microsoft.com/office/drawing/2014/main" id="{9B431113-F70F-4EC9-9504-67323911BC51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28" y="205188"/>
            <a:ext cx="420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sz="3200" b="1">
                <a:latin typeface="Times New Roman" panose="02020603050405020304"/>
              </a:rPr>
              <a:t>javascriptCore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607" y="4324558"/>
            <a:ext cx="588518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	ES</a:t>
            </a:r>
            <a:r>
              <a:rPr lang="zh-CN" sz="2400" b="1" dirty="0">
                <a:latin typeface="Times New Roman" panose="02020603050405020304"/>
              </a:rPr>
              <a:t>标准规定会对</a:t>
            </a:r>
            <a:r>
              <a:rPr lang="en-US" sz="2400" b="1" dirty="0">
                <a:latin typeface="Times New Roman" panose="02020603050405020304"/>
              </a:rPr>
              <a:t>set</a:t>
            </a:r>
            <a:r>
              <a:rPr lang="zh-CN" sz="2400" b="1" dirty="0">
                <a:latin typeface="Times New Roman" panose="02020603050405020304"/>
              </a:rPr>
              <a:t>方法的第一个参数做</a:t>
            </a:r>
            <a:r>
              <a:rPr lang="en-US" sz="2400" b="1" dirty="0" err="1">
                <a:latin typeface="Times New Roman" panose="02020603050405020304"/>
              </a:rPr>
              <a:t>ToObject</a:t>
            </a:r>
            <a:r>
              <a:rPr lang="zh-CN" sz="2400" b="1" dirty="0">
                <a:latin typeface="Times New Roman" panose="02020603050405020304"/>
              </a:rPr>
              <a:t>操作，而</a:t>
            </a:r>
            <a:r>
              <a:rPr lang="en-US" sz="2400" b="1" dirty="0" err="1">
                <a:latin typeface="Times New Roman" panose="02020603050405020304"/>
              </a:rPr>
              <a:t>jsc</a:t>
            </a:r>
            <a:r>
              <a:rPr lang="zh-CN" sz="2400" b="1" dirty="0">
                <a:latin typeface="Times New Roman" panose="02020603050405020304"/>
              </a:rPr>
              <a:t>没有。</a:t>
            </a:r>
          </a:p>
          <a:p>
            <a:r>
              <a:rPr lang="en-US" sz="2400" dirty="0">
                <a:latin typeface="Times New Roman" panose="02020603050405020304"/>
              </a:rPr>
              <a:t>  	</a:t>
            </a:r>
            <a:endParaRPr lang="zh-CN" sz="24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390" y="2401580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5390" y="1679137"/>
            <a:ext cx="7515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javascriptCore-dbae081(debug)</a:t>
            </a:r>
          </a:p>
        </p:txBody>
      </p:sp>
      <p:sp>
        <p:nvSpPr>
          <p:cNvPr id="2" name="矩形 1"/>
          <p:cNvSpPr/>
          <p:nvPr/>
        </p:nvSpPr>
        <p:spPr>
          <a:xfrm rot="1691731">
            <a:off x="9578710" y="716353"/>
            <a:ext cx="2516911" cy="5425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2</a:t>
            </a:r>
          </a:p>
        </p:txBody>
      </p:sp>
      <p:pic>
        <p:nvPicPr>
          <p:cNvPr id="1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3167562"/>
            <a:ext cx="3914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58" y="2808889"/>
            <a:ext cx="6408997" cy="32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Montage</a:t>
            </a:r>
            <a:r>
              <a:rPr lang="zh-CN" altLang="en-US" sz="2800" b="1" dirty="0"/>
              <a:t>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09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0065" y="205105"/>
            <a:ext cx="6072505" cy="58483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ChakraCore</a:t>
            </a:r>
            <a:endParaRPr lang="en-US" altLang="zh-CN" sz="3200" b="1" dirty="0">
              <a:latin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1295400"/>
            <a:ext cx="3620135" cy="1755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</a:t>
            </a:r>
          </a:p>
          <a:p>
            <a:pPr lvl="1"/>
            <a:r>
              <a:rPr lang="en-US" sz="2000">
                <a:latin typeface="Times New Roman" panose="02020603050405020304"/>
              </a:rPr>
              <a:t>chakra_1_11_22</a:t>
            </a:r>
          </a:p>
          <a:p>
            <a:pPr lvl="1"/>
            <a:r>
              <a:rPr lang="en-US" sz="2000">
                <a:latin typeface="Times New Roman" panose="02020603050405020304"/>
              </a:rPr>
              <a:t>JerryScript-9ab4872</a:t>
            </a:r>
          </a:p>
          <a:p>
            <a:pPr lvl="1"/>
            <a:r>
              <a:rPr lang="en-US" sz="2000">
                <a:latin typeface="Times New Roman" panose="02020603050405020304"/>
              </a:rPr>
              <a:t>nashorn_12.0.1</a:t>
            </a:r>
          </a:p>
          <a:p>
            <a:pPr lvl="1"/>
            <a:r>
              <a:rPr lang="en-US" sz="2000">
                <a:latin typeface="Times New Roman" panose="02020603050405020304"/>
              </a:rPr>
              <a:t>rhino_1.7.13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5095" y="3051175"/>
            <a:ext cx="3192145" cy="46164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5105" y="4599940"/>
            <a:ext cx="4178935" cy="204851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    </a:t>
            </a:r>
            <a:r>
              <a:rPr lang="zh-CN" sz="2000" dirty="0">
                <a:latin typeface="Times New Roman" panose="02020603050405020304"/>
              </a:rPr>
              <a:t> 调用</a:t>
            </a:r>
            <a:r>
              <a:rPr lang="en-US" altLang="zh-CN" sz="2000" dirty="0">
                <a:latin typeface="Times New Roman" panose="02020603050405020304"/>
              </a:rPr>
              <a:t>String.prototype.match</a:t>
            </a:r>
            <a:r>
              <a:rPr lang="zh-CN" altLang="en-US" sz="2000" dirty="0">
                <a:latin typeface="Times New Roman" panose="02020603050405020304"/>
              </a:rPr>
              <a:t>时，若对RegExp.prototype.exe</a:t>
            </a:r>
            <a:r>
              <a:rPr lang="en-US" altLang="zh-CN" sz="2000" dirty="0">
                <a:latin typeface="Times New Roman" panose="02020603050405020304"/>
              </a:rPr>
              <a:t>c</a:t>
            </a:r>
            <a:r>
              <a:rPr lang="zh-CN" altLang="en-US" sz="2000" dirty="0">
                <a:latin typeface="Times New Roman" panose="02020603050405020304"/>
              </a:rPr>
              <a:t>方法进行重新定义过，则要对重新定义后的进行调用。</a:t>
            </a:r>
          </a:p>
        </p:txBody>
      </p:sp>
      <p:sp>
        <p:nvSpPr>
          <p:cNvPr id="8" name="矩形 7"/>
          <p:cNvSpPr/>
          <p:nvPr/>
        </p:nvSpPr>
        <p:spPr>
          <a:xfrm rot="1691731">
            <a:off x="9025255" y="777240"/>
            <a:ext cx="3174365" cy="54229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Undetermined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Bug</a:t>
            </a:r>
            <a:endParaRPr lang="zh-CN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3512820"/>
            <a:ext cx="2963545" cy="101028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255260" y="2388870"/>
            <a:ext cx="3745865" cy="4258945"/>
            <a:chOff x="7166" y="2021"/>
            <a:chExt cx="6722" cy="84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6" y="2021"/>
              <a:ext cx="6722" cy="61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6" y="8184"/>
              <a:ext cx="6723" cy="2321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169818" y="1283087"/>
            <a:ext cx="2139315" cy="46037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  <a:r>
              <a:rPr lang="zh-CN" altLang="en-US" sz="2400" b="1">
                <a:latin typeface="Times New Roman" panose="02020603050405020304"/>
              </a:rPr>
              <a:t>：</a:t>
            </a:r>
          </a:p>
        </p:txBody>
      </p:sp>
      <p:sp>
        <p:nvSpPr>
          <p:cNvPr id="18" name="矩形 17"/>
          <p:cNvSpPr/>
          <p:nvPr/>
        </p:nvSpPr>
        <p:spPr>
          <a:xfrm>
            <a:off x="5169818" y="1743790"/>
            <a:ext cx="5273040" cy="64516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l"/>
            <a:r>
              <a:rPr lang="en-US">
                <a:sym typeface="+mn-ea"/>
              </a:rPr>
              <a:t>https://github.com/mozilla/rhino/issues/782</a:t>
            </a:r>
            <a:endParaRPr lang="en-US"/>
          </a:p>
          <a:p>
            <a:pPr algn="l"/>
            <a:r>
              <a:rPr lang="en-US"/>
              <a:t>https://github.com/microsoft/ChakraCore/issues/6515</a:t>
            </a: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D0353A90-5140-487D-B5CB-E2CD625221D6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31128" y="205188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3200" b="1">
                <a:latin typeface="Times New Roman" panose="02020603050405020304"/>
              </a:rPr>
              <a:t>Chakra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5389" y="2140358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5390" y="1679137"/>
            <a:ext cx="7515225" cy="4603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 chakra-_1_11_22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5755" y="4554220"/>
            <a:ext cx="5191125" cy="138430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    </a:t>
            </a:r>
            <a:r>
              <a:rPr lang="zh-CN" sz="2000" dirty="0">
                <a:latin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</a:rPr>
              <a:t>chakra</a:t>
            </a:r>
            <a:r>
              <a:rPr lang="zh-CN" altLang="en-US" sz="2000" dirty="0">
                <a:latin typeface="Times New Roman" panose="02020603050405020304"/>
              </a:rPr>
              <a:t>好像不支持RegExp.prototype.flags属性，已经编写报告询问</a:t>
            </a:r>
          </a:p>
        </p:txBody>
      </p:sp>
      <p:sp>
        <p:nvSpPr>
          <p:cNvPr id="19" name="矩形 18"/>
          <p:cNvSpPr/>
          <p:nvPr/>
        </p:nvSpPr>
        <p:spPr>
          <a:xfrm rot="1691731">
            <a:off x="9006002" y="930933"/>
            <a:ext cx="320345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</a:rPr>
              <a:t>Undetermined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Bug</a:t>
            </a:r>
            <a:endParaRPr lang="zh-CN" sz="2800" dirty="0">
              <a:solidFill>
                <a:srgbClr val="FF0000"/>
              </a:solidFill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713957" y="1212557"/>
            <a:ext cx="5289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Issue Report: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2602230"/>
            <a:ext cx="2609850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0" y="2602230"/>
            <a:ext cx="4305300" cy="2276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94200" y="1802130"/>
            <a:ext cx="50571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https://github.com/microsoft/ChakraCore/issues/6514</a:t>
            </a:r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D26E89E1-33F1-477E-88E2-C45E22F8D69B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DIE</a:t>
            </a:r>
            <a:r>
              <a:rPr lang="zh-CN" altLang="en-US" sz="2800" b="1" dirty="0"/>
              <a:t>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22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30852" y="206202"/>
            <a:ext cx="4617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Chakra&amp;JavascriptCore</a:t>
            </a:r>
            <a:endParaRPr lang="en-US" sz="3200" b="1" dirty="0"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886" y="4769646"/>
            <a:ext cx="547323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000" dirty="0">
                <a:latin typeface="Times New Roman" panose="02020603050405020304"/>
              </a:rPr>
              <a:t>	</a:t>
            </a:r>
            <a:r>
              <a:rPr lang="zh-CN" altLang="en-US" sz="2000" dirty="0">
                <a:latin typeface="Times New Roman" panose="02020603050405020304"/>
              </a:rPr>
              <a:t>使用</a:t>
            </a:r>
            <a:r>
              <a:rPr lang="en-US" altLang="zh-CN" sz="2000" dirty="0" err="1">
                <a:latin typeface="Times New Roman" panose="02020603050405020304"/>
              </a:rPr>
              <a:t>Object.defineProperty</a:t>
            </a:r>
            <a:r>
              <a:rPr lang="zh-CN" altLang="en-US" sz="2000" dirty="0">
                <a:latin typeface="Times New Roman" panose="02020603050405020304"/>
              </a:rPr>
              <a:t>方法并传参</a:t>
            </a:r>
            <a:r>
              <a:rPr lang="en-US" altLang="zh-CN" sz="2000" dirty="0">
                <a:latin typeface="Times New Roman" panose="02020603050405020304"/>
              </a:rPr>
              <a:t>proxy</a:t>
            </a:r>
            <a:r>
              <a:rPr lang="zh-CN" altLang="en-US" sz="2000" dirty="0">
                <a:latin typeface="Times New Roman" panose="02020603050405020304"/>
              </a:rPr>
              <a:t>对象，由于</a:t>
            </a:r>
            <a:r>
              <a:rPr lang="en-US" altLang="zh-CN" sz="2000" dirty="0">
                <a:latin typeface="Times New Roman" panose="02020603050405020304"/>
              </a:rPr>
              <a:t>handler</a:t>
            </a:r>
            <a:r>
              <a:rPr lang="zh-CN" altLang="en-US" sz="2000" dirty="0">
                <a:latin typeface="Times New Roman" panose="02020603050405020304"/>
              </a:rPr>
              <a:t>对象重写了</a:t>
            </a:r>
            <a:r>
              <a:rPr lang="en-US" altLang="zh-CN" sz="2000" dirty="0" err="1">
                <a:latin typeface="Times New Roman" panose="02020603050405020304"/>
              </a:rPr>
              <a:t>defineProperty</a:t>
            </a:r>
            <a:r>
              <a:rPr lang="zh-CN" altLang="en-US" sz="2000" dirty="0">
                <a:latin typeface="Times New Roman" panose="02020603050405020304"/>
              </a:rPr>
              <a:t>方法，并且它的返回值未定义，使用</a:t>
            </a:r>
            <a:r>
              <a:rPr lang="en-US" altLang="zh-CN" sz="2000" dirty="0" err="1">
                <a:latin typeface="Times New Roman" panose="02020603050405020304"/>
              </a:rPr>
              <a:t>ToBoolean</a:t>
            </a:r>
            <a:r>
              <a:rPr lang="zh-CN" altLang="en-US" sz="2000" dirty="0">
                <a:latin typeface="Times New Roman" panose="02020603050405020304"/>
              </a:rPr>
              <a:t>处理得到</a:t>
            </a:r>
            <a:r>
              <a:rPr lang="en-US" altLang="zh-CN" sz="2000" dirty="0">
                <a:latin typeface="Times New Roman" panose="02020603050405020304"/>
              </a:rPr>
              <a:t>false</a:t>
            </a:r>
            <a:r>
              <a:rPr lang="zh-CN" altLang="en-US" sz="2000" dirty="0">
                <a:latin typeface="Times New Roman" panose="02020603050405020304"/>
              </a:rPr>
              <a:t>，根据该方法的调用关系推算得，最后引擎需要报错。</a:t>
            </a:r>
            <a:endParaRPr lang="zh-CN" sz="2000" dirty="0"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281" y="1138297"/>
            <a:ext cx="751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Test case:</a:t>
            </a:r>
          </a:p>
        </p:txBody>
      </p:sp>
      <p:sp>
        <p:nvSpPr>
          <p:cNvPr id="7" name="矩形 6"/>
          <p:cNvSpPr/>
          <p:nvPr/>
        </p:nvSpPr>
        <p:spPr>
          <a:xfrm rot="1691731">
            <a:off x="9500183" y="578248"/>
            <a:ext cx="2753654" cy="6198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bug</a:t>
            </a:r>
            <a:endParaRPr lang="x-none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5563" y="1094098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Issue Report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8543" y="837113"/>
            <a:ext cx="7515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Version:chakra-v1.11.19 jsc-</a:t>
            </a:r>
            <a:r>
              <a:rPr lang="en-US" altLang="zh-CN" sz="2400" b="1" dirty="0">
                <a:latin typeface="Times New Roman" panose="02020603050405020304"/>
              </a:rPr>
              <a:t>dbae081</a:t>
            </a:r>
          </a:p>
          <a:p>
            <a:endParaRPr lang="en-US" sz="2400" b="1" dirty="0">
              <a:latin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38853" y="6489700"/>
            <a:ext cx="242379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zh-CN" dirty="0"/>
              <a:t>提交于</a:t>
            </a:r>
            <a:r>
              <a:rPr lang="en-US" dirty="0"/>
              <a:t>2020.09.22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5053493" y="1600051"/>
            <a:ext cx="533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https://github.com/microsoft/ChakraCore/issues/6505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" y="1769201"/>
            <a:ext cx="4124587" cy="30674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73" y="2210852"/>
            <a:ext cx="4888728" cy="43149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3047" y="1855186"/>
            <a:ext cx="48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https://bugs.webkit.org/show_bug.cgi?id=217051</a:t>
            </a:r>
          </a:p>
        </p:txBody>
      </p:sp>
      <p:sp>
        <p:nvSpPr>
          <p:cNvPr id="14" name="圆角矩形 16">
            <a:extLst>
              <a:ext uri="{FF2B5EF4-FFF2-40B4-BE49-F238E27FC236}">
                <a16:creationId xmlns:a16="http://schemas.microsoft.com/office/drawing/2014/main" id="{A507EE2A-CA18-4BB8-BB93-C1BD43FEF0CD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1&amp;2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E1EF5D-70C4-4B48-90E1-B53BC550BF91}"/>
              </a:ext>
            </a:extLst>
          </p:cNvPr>
          <p:cNvSpPr txBox="1"/>
          <p:nvPr/>
        </p:nvSpPr>
        <p:spPr>
          <a:xfrm>
            <a:off x="2628900" y="2590799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/>
              <a:t>ESfunfuzz</a:t>
            </a:r>
            <a:r>
              <a:rPr lang="zh-CN" altLang="en-US" sz="2800" b="1" dirty="0"/>
              <a:t>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183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31128" y="205188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3200" b="1">
                <a:latin typeface="Times New Roman" panose="02020603050405020304"/>
              </a:rPr>
              <a:t>chakra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05" y="1283335"/>
            <a:ext cx="7438390" cy="124206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</a:t>
            </a:r>
          </a:p>
          <a:p>
            <a:r>
              <a:rPr lang="en-US" sz="2400" b="1">
                <a:latin typeface="Times New Roman" panose="02020603050405020304"/>
              </a:rPr>
              <a:t>chakra 1.11.22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5105" y="4652010"/>
            <a:ext cx="4659630" cy="145351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    </a:t>
            </a:r>
            <a:r>
              <a:rPr lang="zh-CN" sz="2000" dirty="0">
                <a:latin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</a:rPr>
              <a:t>lastIndex</a:t>
            </a:r>
            <a:r>
              <a:rPr lang="zh-CN" altLang="en-US" sz="2000" dirty="0">
                <a:latin typeface="Times New Roman" panose="02020603050405020304"/>
              </a:rPr>
              <a:t>属性的</a:t>
            </a:r>
            <a:r>
              <a:rPr lang="en-US" altLang="zh-CN" sz="2000" dirty="0">
                <a:latin typeface="Times New Roman" panose="02020603050405020304"/>
              </a:rPr>
              <a:t>writable</a:t>
            </a:r>
            <a:r>
              <a:rPr lang="zh-CN" altLang="en-US" sz="2000" dirty="0">
                <a:latin typeface="Times New Roman" panose="02020603050405020304"/>
              </a:rPr>
              <a:t>为</a:t>
            </a:r>
            <a:r>
              <a:rPr lang="en-US" altLang="zh-CN" sz="2000" dirty="0">
                <a:latin typeface="Times New Roman" panose="02020603050405020304"/>
              </a:rPr>
              <a:t>true</a:t>
            </a:r>
            <a:r>
              <a:rPr lang="zh-CN" altLang="en-US" sz="2000" dirty="0">
                <a:latin typeface="Times New Roman" panose="02020603050405020304"/>
              </a:rPr>
              <a:t>，但是</a:t>
            </a:r>
            <a:r>
              <a:rPr lang="en-US" altLang="zh-CN" sz="2000" dirty="0">
                <a:latin typeface="Times New Roman" panose="02020603050405020304"/>
              </a:rPr>
              <a:t>chakra</a:t>
            </a:r>
            <a:r>
              <a:rPr lang="zh-CN" altLang="en-US" sz="2000" dirty="0">
                <a:latin typeface="Times New Roman" panose="02020603050405020304"/>
              </a:rPr>
              <a:t>不能利用</a:t>
            </a:r>
            <a:r>
              <a:rPr lang="en-US" altLang="zh-CN" sz="2000" dirty="0">
                <a:latin typeface="Times New Roman" panose="02020603050405020304"/>
              </a:rPr>
              <a:t>Object.defineProperty</a:t>
            </a:r>
            <a:r>
              <a:rPr lang="zh-CN" altLang="en-US" sz="2000" dirty="0">
                <a:latin typeface="Times New Roman" panose="02020603050405020304"/>
              </a:rPr>
              <a:t>函数重定义其值。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5389" y="2304823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" y="2766695"/>
            <a:ext cx="4503420" cy="1630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5" y="2357120"/>
            <a:ext cx="3850005" cy="3619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01335" y="1469390"/>
            <a:ext cx="576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Issue Report:</a:t>
            </a:r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https://github.com/microsoft/ChakraCore/issues/6512</a:t>
            </a:r>
          </a:p>
        </p:txBody>
      </p:sp>
      <p:sp>
        <p:nvSpPr>
          <p:cNvPr id="13" name="矩形 12"/>
          <p:cNvSpPr/>
          <p:nvPr/>
        </p:nvSpPr>
        <p:spPr>
          <a:xfrm rot="1691731">
            <a:off x="9486265" y="564515"/>
            <a:ext cx="263779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Undetermined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Bug</a:t>
            </a:r>
            <a:endParaRPr lang="zh-CN" sz="2800" dirty="0">
              <a:solidFill>
                <a:srgbClr val="FF0000"/>
              </a:solidFill>
            </a:endParaRP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0C44039E-0A4F-4AA7-AA9D-3EF07C31884C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5565" y="205105"/>
            <a:ext cx="6072505" cy="58483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3200" b="1" dirty="0">
                <a:latin typeface="Times New Roman" panose="02020603050405020304"/>
                <a:sym typeface="+mn-lt"/>
              </a:rPr>
              <a:t>V8&amp;SpiderMonkey</a:t>
            </a:r>
            <a:endParaRPr lang="en-US" altLang="zh-CN" sz="3200" b="1" dirty="0">
              <a:latin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1295400"/>
            <a:ext cx="4178300" cy="125095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</a:t>
            </a:r>
          </a:p>
          <a:p>
            <a:pPr lvl="1"/>
            <a:r>
              <a:rPr lang="en-US" sz="2000">
                <a:latin typeface="Times New Roman" panose="02020603050405020304"/>
              </a:rPr>
              <a:t>v8_e39c701</a:t>
            </a:r>
          </a:p>
          <a:p>
            <a:pPr lvl="1"/>
            <a:r>
              <a:rPr lang="en-US" sz="2000">
                <a:latin typeface="Times New Roman" panose="02020603050405020304"/>
              </a:rPr>
              <a:t>spiderMonkey_C69.0a1(debug)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1765" y="2546350"/>
            <a:ext cx="3192145" cy="46164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5105" y="3960495"/>
            <a:ext cx="4178935" cy="204851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    </a:t>
            </a:r>
            <a:r>
              <a:rPr lang="zh-CN" sz="2000" dirty="0">
                <a:latin typeface="Times New Roman" panose="02020603050405020304"/>
              </a:rPr>
              <a:t> </a:t>
            </a:r>
            <a:r>
              <a:rPr lang="en-US" altLang="zh-CN" sz="2000" dirty="0">
                <a:latin typeface="Times New Roman" panose="02020603050405020304"/>
              </a:rPr>
              <a:t>ES</a:t>
            </a:r>
            <a:r>
              <a:rPr lang="zh-CN" altLang="en-US" sz="2000" dirty="0">
                <a:latin typeface="Times New Roman" panose="02020603050405020304"/>
              </a:rPr>
              <a:t>标准规定，在调用String.prototype.matchAll时，若正则参数不包含</a:t>
            </a:r>
            <a:r>
              <a:rPr lang="en-US" altLang="zh-CN" sz="2000" dirty="0">
                <a:latin typeface="Times New Roman" panose="02020603050405020304"/>
              </a:rPr>
              <a:t>‘g’</a:t>
            </a:r>
            <a:r>
              <a:rPr lang="zh-CN" altLang="en-US" sz="2000" dirty="0">
                <a:latin typeface="Times New Roman" panose="02020603050405020304"/>
              </a:rPr>
              <a:t>描述符，则应报</a:t>
            </a:r>
            <a:r>
              <a:rPr lang="en-US" altLang="zh-CN" sz="2000" dirty="0">
                <a:latin typeface="Times New Roman" panose="02020603050405020304"/>
              </a:rPr>
              <a:t>TypeError</a:t>
            </a:r>
            <a:r>
              <a:rPr lang="zh-CN" altLang="en-US" sz="2000" dirty="0">
                <a:latin typeface="Times New Roman" panose="02020603050405020304"/>
              </a:rPr>
              <a:t>错误。</a:t>
            </a:r>
          </a:p>
        </p:txBody>
      </p:sp>
      <p:sp>
        <p:nvSpPr>
          <p:cNvPr id="8" name="矩形 7"/>
          <p:cNvSpPr/>
          <p:nvPr/>
        </p:nvSpPr>
        <p:spPr>
          <a:xfrm rot="1691731">
            <a:off x="9025255" y="777240"/>
            <a:ext cx="3174365" cy="54229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ixed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Bug</a:t>
            </a:r>
            <a:endParaRPr lang="zh-CN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9818" y="1283087"/>
            <a:ext cx="2139315" cy="46037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  <a:r>
              <a:rPr lang="zh-CN" altLang="en-US" sz="2400" b="1">
                <a:latin typeface="Times New Roman" panose="02020603050405020304"/>
              </a:rPr>
              <a:t>：</a:t>
            </a:r>
          </a:p>
        </p:txBody>
      </p:sp>
      <p:sp>
        <p:nvSpPr>
          <p:cNvPr id="18" name="矩形 17"/>
          <p:cNvSpPr/>
          <p:nvPr/>
        </p:nvSpPr>
        <p:spPr>
          <a:xfrm>
            <a:off x="5169818" y="1743790"/>
            <a:ext cx="6410325" cy="64516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l"/>
            <a:r>
              <a:rPr lang="en-US"/>
              <a:t>https://bugs.chromium.org/p/chromium/issues/detail?id=1135406</a:t>
            </a:r>
          </a:p>
          <a:p>
            <a:pPr algn="l"/>
            <a:r>
              <a:rPr lang="en-US"/>
              <a:t>https://bugzilla.mozilla.org/show_bug.cgi?id=1670158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134360"/>
            <a:ext cx="4103370" cy="58864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249545" y="2388870"/>
            <a:ext cx="4185920" cy="4363085"/>
            <a:chOff x="9939" y="2306"/>
            <a:chExt cx="8264" cy="832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9" y="2306"/>
              <a:ext cx="8265" cy="817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7" y="9453"/>
              <a:ext cx="6535" cy="1181"/>
            </a:xfrm>
            <a:prstGeom prst="rect">
              <a:avLst/>
            </a:prstGeom>
          </p:spPr>
        </p:pic>
      </p:grp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482FFB73-991D-4549-8CA2-C98CA0BBCD16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sz="2200" b="0" dirty="0"/>
              <a:t>4&amp;5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15565" y="205105"/>
            <a:ext cx="6072505" cy="58483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Times New Roman" panose="02020603050405020304"/>
              </a:rPr>
              <a:t>ChakraCore</a:t>
            </a:r>
            <a:endParaRPr lang="en-US" altLang="zh-CN" sz="3200" b="1" dirty="0">
              <a:latin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105" y="1295400"/>
            <a:ext cx="3930650" cy="124015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Version: </a:t>
            </a:r>
          </a:p>
          <a:p>
            <a:pPr lvl="1"/>
            <a:r>
              <a:rPr lang="en-US" sz="2400">
                <a:latin typeface="Times New Roman" panose="02020603050405020304"/>
              </a:rPr>
              <a:t>chakra-1_11_22</a:t>
            </a:r>
          </a:p>
          <a:p>
            <a:pPr lvl="1"/>
            <a:r>
              <a:rPr lang="en-US" sz="2400">
                <a:latin typeface="Times New Roman" panose="02020603050405020304"/>
              </a:rPr>
              <a:t>hermes_9caeabc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3985" y="2828925"/>
            <a:ext cx="3192145" cy="46164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Test case: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5105" y="4688205"/>
            <a:ext cx="4178935" cy="204851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r>
              <a:rPr lang="en-US" sz="2400" b="1" dirty="0">
                <a:latin typeface="Times New Roman" panose="02020603050405020304"/>
              </a:rPr>
              <a:t>Error message:</a:t>
            </a:r>
          </a:p>
          <a:p>
            <a:r>
              <a:rPr lang="en-US" sz="2400" b="1" dirty="0">
                <a:latin typeface="Times New Roman" panose="02020603050405020304"/>
              </a:rPr>
              <a:t>    </a:t>
            </a:r>
            <a:r>
              <a:rPr lang="zh-CN" sz="2000" dirty="0">
                <a:latin typeface="Times New Roman" panose="02020603050405020304"/>
              </a:rPr>
              <a:t>  函数的参数中含未初始化的变量时不报错。</a:t>
            </a:r>
            <a:endParaRPr lang="zh-CN" altLang="en-US" sz="2000" dirty="0">
              <a:latin typeface="Times New Roman" panose="02020603050405020304"/>
            </a:endParaRPr>
          </a:p>
        </p:txBody>
      </p:sp>
      <p:sp>
        <p:nvSpPr>
          <p:cNvPr id="8" name="矩形 7"/>
          <p:cNvSpPr/>
          <p:nvPr/>
        </p:nvSpPr>
        <p:spPr>
          <a:xfrm rot="1691731">
            <a:off x="9404985" y="695325"/>
            <a:ext cx="2827020" cy="54229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Verified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</a:rPr>
              <a:t> Bug</a:t>
            </a:r>
            <a:endParaRPr lang="zh-CN" sz="28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9818" y="1283087"/>
            <a:ext cx="2139315" cy="46037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r>
              <a:rPr lang="en-US" sz="2400" b="1">
                <a:latin typeface="Times New Roman" panose="02020603050405020304"/>
              </a:rPr>
              <a:t>Issue Report</a:t>
            </a:r>
            <a:r>
              <a:rPr lang="zh-CN" altLang="en-US" sz="2400" b="1">
                <a:latin typeface="Times New Roman" panose="02020603050405020304"/>
              </a:rPr>
              <a:t>：</a:t>
            </a:r>
          </a:p>
        </p:txBody>
      </p:sp>
      <p:sp>
        <p:nvSpPr>
          <p:cNvPr id="18" name="矩形 17"/>
          <p:cNvSpPr/>
          <p:nvPr/>
        </p:nvSpPr>
        <p:spPr>
          <a:xfrm>
            <a:off x="5169818" y="1743790"/>
            <a:ext cx="5273040" cy="64516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l"/>
            <a:r>
              <a:rPr lang="en-US">
                <a:sym typeface="+mn-ea"/>
              </a:rPr>
              <a:t>https://github.com/microsoft/ChakraCore/issues/6516</a:t>
            </a:r>
          </a:p>
          <a:p>
            <a:pPr algn="l"/>
            <a:r>
              <a:rPr lang="en-US">
                <a:sym typeface="+mn-ea"/>
              </a:rPr>
              <a:t>https://github.com/facebook/hermes/issues/387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3450590"/>
            <a:ext cx="4375150" cy="10198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231130" y="2388870"/>
            <a:ext cx="4787265" cy="4347845"/>
            <a:chOff x="7875" y="1291"/>
            <a:chExt cx="9452" cy="91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5" y="1291"/>
              <a:ext cx="9452" cy="782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5" y="9113"/>
              <a:ext cx="9400" cy="1293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0282555" y="216725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hermes</a:t>
            </a:r>
            <a:r>
              <a:rPr lang="zh-CN" altLang="en-US">
                <a:solidFill>
                  <a:srgbClr val="FF0000"/>
                </a:solidFill>
              </a:rPr>
              <a:t>已确认</a:t>
            </a:r>
          </a:p>
        </p:txBody>
      </p:sp>
      <p:sp>
        <p:nvSpPr>
          <p:cNvPr id="15" name="圆角矩形 16">
            <a:extLst>
              <a:ext uri="{FF2B5EF4-FFF2-40B4-BE49-F238E27FC236}">
                <a16:creationId xmlns:a16="http://schemas.microsoft.com/office/drawing/2014/main" id="{4D7236CE-EED2-4EE5-88F5-A714251872EB}"/>
              </a:ext>
            </a:extLst>
          </p:cNvPr>
          <p:cNvSpPr/>
          <p:nvPr/>
        </p:nvSpPr>
        <p:spPr>
          <a:xfrm>
            <a:off x="2566670" y="205105"/>
            <a:ext cx="1153160" cy="486410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 panose="020F0502020204030204"/>
                <a:ea typeface="等线" panose="02010600030101010101" charset="-122"/>
              </a:defRPr>
            </a:lvl9pPr>
          </a:lstStyle>
          <a:p>
            <a:pPr algn="ctr"/>
            <a:r>
              <a:rPr lang="zh-CN" sz="2200" b="0" dirty="0"/>
              <a:t>No.</a:t>
            </a:r>
            <a:r>
              <a:rPr lang="en-US" altLang="zh-CN" sz="2200" dirty="0"/>
              <a:t>6</a:t>
            </a:r>
            <a:endParaRPr lang="en-US" sz="2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Chakra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Bug描述：</a:t>
            </a:r>
            <a:r>
              <a:rPr lang="en-US" sz="2000" b="1">
                <a:solidFill>
                  <a:srgbClr val="000000"/>
                </a:solidFill>
                <a:latin typeface="Times New Roman"/>
                <a:ea typeface="等线"/>
              </a:rPr>
              <a:t>函数体中，重定义变量未抛出异常；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出错API：None</a:t>
            </a:r>
          </a:p>
        </p:txBody>
      </p:sp>
      <p:sp>
        <p:nvSpPr>
          <p:cNvPr id="7" name="矩形 6"/>
          <p:cNvSpPr/>
          <p:nvPr/>
        </p:nvSpPr>
        <p:spPr>
          <a:xfrm>
            <a:off x="9554371" y="1910"/>
            <a:ext cx="2637692" cy="6561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复现&amp;未修复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https://github.com/chakra-core/ChakraCore/issues/6546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No.1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34171" y="1575776"/>
            <a:ext cx="5308968" cy="2149230"/>
            <a:chOff x="334171" y="1857130"/>
            <a:chExt cx="5308968" cy="2149230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334171" y="1857131"/>
              <a:ext cx="5308968" cy="2149231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4618782" y="1857131"/>
              <a:ext cx="1024357" cy="38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41775" y="1575776"/>
            <a:ext cx="5109762" cy="4800600"/>
            <a:chOff x="6341775" y="1857130"/>
            <a:chExt cx="5109762" cy="4800600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6341776" y="1857131"/>
              <a:ext cx="5109762" cy="4800600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10356843" y="1857131"/>
              <a:ext cx="1094695" cy="382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tretch/>
        </p:blipFill>
        <p:spPr>
          <a:xfrm>
            <a:off x="617174" y="3825206"/>
            <a:ext cx="4742962" cy="29427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Chakra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this++未报错；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出错API：None</a:t>
            </a:r>
          </a:p>
        </p:txBody>
      </p:sp>
      <p:sp>
        <p:nvSpPr>
          <p:cNvPr id="7" name="矩形 6"/>
          <p:cNvSpPr/>
          <p:nvPr/>
        </p:nvSpPr>
        <p:spPr>
          <a:xfrm>
            <a:off x="9181189" y="1910"/>
            <a:ext cx="301087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复现&amp;已修复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https://github.com/chakra-core/ChakraCore/issues/6550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35469" y="1575777"/>
            <a:ext cx="4807670" cy="1853287"/>
            <a:chOff x="835469" y="1575777"/>
            <a:chExt cx="4807670" cy="1853287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835469" y="1575777"/>
              <a:ext cx="4807670" cy="1853287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4618782" y="1575777"/>
              <a:ext cx="1024357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92923" y="1566483"/>
            <a:ext cx="5365292" cy="2799283"/>
            <a:chOff x="6092923" y="1566483"/>
            <a:chExt cx="5365292" cy="2799283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6092923" y="1566483"/>
              <a:ext cx="5365292" cy="2799283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10356843" y="1575777"/>
              <a:ext cx="1094695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rcRect b="14997"/>
          <a:stretch/>
        </p:blipFill>
        <p:spPr>
          <a:xfrm>
            <a:off x="1199841" y="3507838"/>
            <a:ext cx="4443298" cy="3220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Chakra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if(1)未报错</a:t>
            </a:r>
            <a:r>
              <a:rPr lang="en-US" sz="2000" b="1">
                <a:solidFill>
                  <a:srgbClr val="000000"/>
                </a:solidFill>
                <a:latin typeface="Times New Roman"/>
                <a:ea typeface="等线"/>
              </a:rPr>
              <a:t>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出错API：None</a:t>
            </a:r>
          </a:p>
        </p:txBody>
      </p:sp>
      <p:sp>
        <p:nvSpPr>
          <p:cNvPr id="7" name="矩形 6"/>
          <p:cNvSpPr/>
          <p:nvPr/>
        </p:nvSpPr>
        <p:spPr>
          <a:xfrm>
            <a:off x="9760938" y="1910"/>
            <a:ext cx="243112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复现&amp;未修复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https://github.com/chakra-core/ChakraCore/issues/6553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No.3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56650" y="1575775"/>
            <a:ext cx="5286488" cy="1291995"/>
            <a:chOff x="356650" y="1575775"/>
            <a:chExt cx="5286488" cy="1291995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356650" y="1575776"/>
              <a:ext cx="5286488" cy="1291996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4618782" y="1575776"/>
              <a:ext cx="1024356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75349" y="1575776"/>
            <a:ext cx="5596392" cy="3876570"/>
            <a:chOff x="5875349" y="1575776"/>
            <a:chExt cx="5596392" cy="3876570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5875350" y="1575776"/>
              <a:ext cx="5596392" cy="3876571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10356843" y="1575777"/>
              <a:ext cx="1094695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tretch/>
        </p:blipFill>
        <p:spPr>
          <a:xfrm>
            <a:off x="410862" y="3051594"/>
            <a:ext cx="5178065" cy="36192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6650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JavascriptCore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7515225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重声明变量未报错</a:t>
            </a:r>
            <a:r>
              <a:rPr lang="en-US" sz="2000" b="1">
                <a:solidFill>
                  <a:srgbClr val="000000"/>
                </a:solidFill>
                <a:latin typeface="Times New Roman"/>
                <a:ea typeface="等线"/>
              </a:rPr>
              <a:t>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出错API：None</a:t>
            </a:r>
          </a:p>
        </p:txBody>
      </p:sp>
      <p:sp>
        <p:nvSpPr>
          <p:cNvPr id="7" name="矩形 6"/>
          <p:cNvSpPr/>
          <p:nvPr/>
        </p:nvSpPr>
        <p:spPr>
          <a:xfrm>
            <a:off x="9760938" y="1910"/>
            <a:ext cx="243112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复现&amp;未修复</a:t>
            </a:r>
          </a:p>
        </p:txBody>
      </p:sp>
      <p:sp>
        <p:nvSpPr>
          <p:cNvPr id="6" name="矩形 5"/>
          <p:cNvSpPr/>
          <p:nvPr/>
        </p:nvSpPr>
        <p:spPr>
          <a:xfrm>
            <a:off x="4065339" y="155798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https://bugs.webkit.org/show_bug.cgi?id=220142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No.4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rcRect r="28008"/>
          <a:stretch/>
        </p:blipFill>
        <p:spPr>
          <a:xfrm>
            <a:off x="405434" y="1533356"/>
            <a:ext cx="4700376" cy="2511468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/>
        </p:blipFill>
        <p:spPr>
          <a:xfrm>
            <a:off x="5548918" y="2789090"/>
            <a:ext cx="5111762" cy="3923643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rcRect l="184" t="-1251" r="40923" b="1251"/>
          <a:stretch/>
        </p:blipFill>
        <p:spPr>
          <a:xfrm>
            <a:off x="5548918" y="1463970"/>
            <a:ext cx="4517534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v8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10187724" cy="461665"/>
          </a:xfrm>
          <a:prstGeom prst="rect">
            <a:avLst/>
          </a:prstGeom>
          <a:noFill/>
        </p:spPr>
        <p:txBody>
          <a:bodyPr wrap="square" anchor="t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 algn="l" defTabSz="228600">
              <a:lnSpc>
                <a:spcPct val="130000"/>
              </a:lnSpc>
              <a:buNone/>
            </a:pP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Bug描述：%TypedArray%.prototype.set的参数为number类型时不进行ToObject操作；</a:t>
            </a:r>
          </a:p>
          <a:p>
            <a:pPr marL="0" indent="0" algn="l" defTabSz="228600">
              <a:lnSpc>
                <a:spcPct val="130000"/>
              </a:lnSpc>
              <a:buNone/>
            </a:pP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出错API：%TypedArray%.prototype.set</a:t>
            </a:r>
          </a:p>
        </p:txBody>
      </p:sp>
      <p:sp>
        <p:nvSpPr>
          <p:cNvPr id="7" name="矩形 6"/>
          <p:cNvSpPr/>
          <p:nvPr/>
        </p:nvSpPr>
        <p:spPr>
          <a:xfrm>
            <a:off x="9262620" y="1910"/>
            <a:ext cx="292944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400" b="1">
                <a:solidFill>
                  <a:srgbClr val="FF0000"/>
                </a:solidFill>
                <a:latin typeface="Times New Roman"/>
                <a:ea typeface="等线"/>
              </a:rPr>
              <a:t> Undetermined Bugs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https://bugs.chromium.org/p/v8/issues/detail?id=11294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No.5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64185" y="1575776"/>
            <a:ext cx="4778953" cy="4899681"/>
            <a:chOff x="864185" y="1575776"/>
            <a:chExt cx="4778953" cy="4899681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864186" y="1575776"/>
              <a:ext cx="4778952" cy="4899681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4618782" y="1575776"/>
              <a:ext cx="1024356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73703" y="1575776"/>
            <a:ext cx="4377834" cy="1985702"/>
            <a:chOff x="7073703" y="1575776"/>
            <a:chExt cx="4377834" cy="1985702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7073703" y="1575776"/>
              <a:ext cx="4377834" cy="1985702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10356842" y="1575776"/>
              <a:ext cx="1094695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tretch/>
        </p:blipFill>
        <p:spPr>
          <a:xfrm>
            <a:off x="6233147" y="3701252"/>
            <a:ext cx="5218390" cy="29515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987" y="-59646"/>
            <a:ext cx="4208083" cy="58477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3200" b="1">
                <a:latin typeface="Times New Roman"/>
                <a:ea typeface="等线"/>
              </a:rPr>
              <a:t>Chakra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" y="658037"/>
            <a:ext cx="8759563" cy="461665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sz="2000" b="1">
                <a:latin typeface="Times New Roman"/>
                <a:ea typeface="等线"/>
              </a:rPr>
              <a:t>Bug描述：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重定义TypeError时，返回值为Error对象时，chakra输出异常；</a:t>
            </a:r>
          </a:p>
          <a:p>
            <a:r>
              <a:rPr lang="en-US" sz="2000" b="1">
                <a:latin typeface="Times New Roman"/>
                <a:ea typeface="等线"/>
              </a:rPr>
              <a:t>出错API：</a:t>
            </a:r>
            <a:r>
              <a:rPr lang="en-US" sz="2000" b="1" i="0" strike="noStrike" spc="0">
                <a:solidFill>
                  <a:srgbClr val="000000"/>
                </a:solidFill>
                <a:latin typeface="Times New Roman"/>
                <a:ea typeface="等线"/>
              </a:rPr>
              <a:t>TypeError.prototype.toString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9864221" y="1910"/>
            <a:ext cx="2327843" cy="6561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sz="2800" b="1">
                <a:solidFill>
                  <a:srgbClr val="FF0000"/>
                </a:solidFill>
                <a:latin typeface="Times New Roman"/>
                <a:ea typeface="等线"/>
              </a:rPr>
              <a:t>新发现</a:t>
            </a:r>
          </a:p>
        </p:txBody>
      </p:sp>
      <p:sp>
        <p:nvSpPr>
          <p:cNvPr id="6" name="矩形 5"/>
          <p:cNvSpPr/>
          <p:nvPr/>
        </p:nvSpPr>
        <p:spPr>
          <a:xfrm>
            <a:off x="3287628" y="77930"/>
            <a:ext cx="5993051" cy="369332"/>
          </a:xfrm>
          <a:prstGeom prst="rect">
            <a:avLst/>
          </a:prstGeom>
        </p:spPr>
        <p:txBody>
          <a:bodyPr wrap="none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/>
              <a:t>https://github.com/chakra-core/ChakraCore/issues/6567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4" y="64"/>
            <a:ext cx="975122" cy="525066"/>
          </a:xfrm>
          <a:prstGeom prst="roundRect">
            <a:avLst/>
          </a:prstGeom>
          <a:solidFill>
            <a:srgbClr val="C4C4C4"/>
          </a:solidFill>
          <a:ln w="12700">
            <a:solidFill>
              <a:srgbClr val="000000"/>
            </a:solidFill>
            <a:prstDash val="solid"/>
          </a:ln>
        </p:spPr>
        <p:txBody>
          <a:bodyPr anchor="ctr"/>
          <a:lstStyle>
            <a:lvl1pPr marL="0" lvl="0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200" b="0"/>
              <a:t>No.6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565222" y="1575776"/>
            <a:ext cx="4077916" cy="2089303"/>
            <a:chOff x="1565222" y="1575776"/>
            <a:chExt cx="4077916" cy="2089303"/>
          </a:xfrm>
        </p:grpSpPr>
        <p:pic>
          <p:nvPicPr>
            <p:cNvPr id="20" name="图片 19"/>
            <p:cNvPicPr/>
            <p:nvPr/>
          </p:nvPicPr>
          <p:blipFill>
            <a:blip r:embed="rId2"/>
            <a:stretch/>
          </p:blipFill>
          <p:spPr>
            <a:xfrm>
              <a:off x="1565222" y="1575776"/>
              <a:ext cx="4077916" cy="2089303"/>
            </a:xfrm>
            <a:prstGeom prst="rect">
              <a:avLst/>
            </a:prstGeom>
          </p:spPr>
        </p:pic>
        <p:sp>
          <p:nvSpPr>
            <p:cNvPr id="21" name="矩形 6"/>
            <p:cNvSpPr/>
            <p:nvPr/>
          </p:nvSpPr>
          <p:spPr>
            <a:xfrm>
              <a:off x="4598126" y="3269619"/>
              <a:ext cx="1024356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original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58968" y="1575776"/>
            <a:ext cx="5092569" cy="2358003"/>
            <a:chOff x="6358968" y="1575776"/>
            <a:chExt cx="5092569" cy="2358003"/>
          </a:xfrm>
        </p:grpSpPr>
        <p:pic>
          <p:nvPicPr>
            <p:cNvPr id="23" name="图片 22"/>
            <p:cNvPicPr/>
            <p:nvPr/>
          </p:nvPicPr>
          <p:blipFill>
            <a:blip r:embed="rId3"/>
            <a:stretch/>
          </p:blipFill>
          <p:spPr>
            <a:xfrm>
              <a:off x="6358968" y="1575776"/>
              <a:ext cx="5092569" cy="2358003"/>
            </a:xfrm>
            <a:prstGeom prst="rect">
              <a:avLst/>
            </a:prstGeom>
          </p:spPr>
        </p:pic>
        <p:sp>
          <p:nvSpPr>
            <p:cNvPr id="24" name="矩形 6"/>
            <p:cNvSpPr/>
            <p:nvPr/>
          </p:nvSpPr>
          <p:spPr>
            <a:xfrm>
              <a:off x="10356843" y="3538156"/>
              <a:ext cx="1094695" cy="382543"/>
            </a:xfrm>
            <a:prstGeom prst="rect">
              <a:avLst/>
            </a:prstGeom>
            <a:solidFill>
              <a:srgbClr val="F2F2F2"/>
            </a:solidFill>
            <a:ln w="22225">
              <a:solidFill>
                <a:srgbClr val="FF0000"/>
              </a:solidFill>
            </a:ln>
          </p:spPr>
          <p:txBody>
            <a:bodyPr wrap="square"/>
            <a:lstStyle>
              <a:lvl1pPr marL="0" lvl="0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1pPr>
              <a:lvl2pPr marL="457200" lvl="1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2pPr>
              <a:lvl3pPr marL="914400" lvl="2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3pPr>
              <a:lvl4pPr marL="1371600" lvl="3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4pPr>
              <a:lvl5pPr marL="1828800" lvl="4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5pPr>
              <a:lvl6pPr marL="2286000" lvl="5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6pPr>
              <a:lvl7pPr marL="2743200" lvl="6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7pPr>
              <a:lvl8pPr marL="3200400" lvl="7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8pPr>
              <a:lvl9pPr marL="3657600" lvl="8" algn="l" defTabSz="457200">
                <a:lnSpc>
                  <a:spcPct val="130000"/>
                </a:lnSpc>
                <a:defRPr sz="1800" kern="1200">
                  <a:solidFill>
                    <a:schemeClr val="tx1"/>
                  </a:solidFill>
                  <a:latin typeface="Calibri"/>
                  <a:ea typeface="等线"/>
                </a:defRPr>
              </a:lvl9pPr>
            </a:lstStyle>
            <a:p>
              <a:pPr algn="ctr"/>
              <a:r>
                <a:rPr lang="en-US" sz="1600" b="1">
                  <a:solidFill>
                    <a:srgbClr val="FF0000"/>
                  </a:solidFill>
                  <a:latin typeface="Times New Roman"/>
                  <a:ea typeface="等线"/>
                </a:rPr>
                <a:t>generated</a:t>
              </a:r>
            </a:p>
          </p:txBody>
        </p:sp>
      </p:grpSp>
      <p:pic>
        <p:nvPicPr>
          <p:cNvPr id="25" name="图片 24"/>
          <p:cNvPicPr/>
          <p:nvPr/>
        </p:nvPicPr>
        <p:blipFill>
          <a:blip r:embed="rId4"/>
          <a:srcRect b="18487"/>
          <a:stretch/>
        </p:blipFill>
        <p:spPr>
          <a:xfrm>
            <a:off x="1464884" y="3747214"/>
            <a:ext cx="4278590" cy="295579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94288e0-7e01-4b87-bd30-8deb949a557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1605</Words>
  <Application>Microsoft Office PowerPoint</Application>
  <PresentationFormat>宽屏</PresentationFormat>
  <Paragraphs>273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华文楷体</vt:lpstr>
      <vt:lpstr>Microsoft YaHei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洋</dc:creator>
  <cp:lastModifiedBy>田 洋</cp:lastModifiedBy>
  <cp:revision>29</cp:revision>
  <dcterms:created xsi:type="dcterms:W3CDTF">2021-05-10T08:00:47Z</dcterms:created>
  <dcterms:modified xsi:type="dcterms:W3CDTF">2021-05-10T08:28:51Z</dcterms:modified>
</cp:coreProperties>
</file>