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2" r:id="rId8"/>
    <p:sldId id="268" r:id="rId9"/>
    <p:sldId id="274" r:id="rId10"/>
    <p:sldId id="285" r:id="rId11"/>
    <p:sldId id="263" r:id="rId12"/>
    <p:sldId id="275" r:id="rId13"/>
    <p:sldId id="278" r:id="rId14"/>
    <p:sldId id="276" r:id="rId15"/>
    <p:sldId id="277" r:id="rId16"/>
    <p:sldId id="287" r:id="rId17"/>
    <p:sldId id="289" r:id="rId18"/>
    <p:sldId id="264" r:id="rId19"/>
    <p:sldId id="294" r:id="rId20"/>
    <p:sldId id="295" r:id="rId21"/>
  </p:sldIdLst>
  <p:sldSz cx="12192000" cy="6858000"/>
  <p:notesSz cx="7103745" cy="10234295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F1F1F1"/>
    <a:srgbClr val="D2C9DE"/>
    <a:srgbClr val="FDEFE4"/>
    <a:srgbClr val="D0EAE9"/>
    <a:srgbClr val="FDEFE1"/>
    <a:srgbClr val="202020"/>
    <a:srgbClr val="323232"/>
    <a:srgbClr val="CC3300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要提到语义编码</a:t>
            </a:r>
            <a:r>
              <a:rPr lang="en-US" altLang="zh-CN"/>
              <a:t>C</a:t>
            </a:r>
            <a:r>
              <a:rPr lang="zh-CN" altLang="en-US"/>
              <a:t>是</a:t>
            </a:r>
            <a:r>
              <a:rPr lang="en-US" altLang="zh-CN"/>
              <a:t>Encoder</a:t>
            </a:r>
            <a:r>
              <a:rPr lang="zh-CN" altLang="en-US"/>
              <a:t>阶段的最后一个隐藏状态，所以</a:t>
            </a:r>
            <a:r>
              <a:rPr lang="en-US" altLang="zh-CN"/>
              <a:t>C</a:t>
            </a:r>
            <a:r>
              <a:rPr lang="zh-CN" altLang="en-US"/>
              <a:t>包含着</a:t>
            </a:r>
            <a:r>
              <a:rPr lang="en-US" altLang="zh-CN"/>
              <a:t>x1,x2...</a:t>
            </a:r>
            <a:r>
              <a:rPr lang="zh-CN" altLang="en-US"/>
              <a:t>，也就是整句话的信息。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将右边的式子解释清楚，说明 </a:t>
            </a:r>
            <a:r>
              <a:rPr lang="en-US" altLang="zh-CN"/>
              <a:t>g1,g2,g</a:t>
            </a:r>
            <a:r>
              <a:rPr lang="zh-CN" altLang="en-US"/>
              <a:t>的变换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把右边公式要讲清楚，说明每个</a:t>
            </a:r>
            <a:r>
              <a:rPr lang="en-US" altLang="zh-CN"/>
              <a:t>y</a:t>
            </a:r>
            <a:r>
              <a:rPr lang="zh-CN" altLang="en-US"/>
              <a:t>都</a:t>
            </a:r>
            <a:r>
              <a:rPr lang="zh-CN" altLang="en-US" b="1"/>
              <a:t>只由</a:t>
            </a:r>
            <a:r>
              <a:rPr lang="zh-CN" altLang="en-US"/>
              <a:t>一个语义编码</a:t>
            </a:r>
            <a:r>
              <a:rPr lang="en-US" altLang="zh-CN"/>
              <a:t>C</a:t>
            </a:r>
            <a:r>
              <a:rPr lang="zh-CN" altLang="en-US"/>
              <a:t>来决定，而与之前的输入完全无关。要说明编码</a:t>
            </a:r>
            <a:r>
              <a:rPr lang="en-US" altLang="zh-CN"/>
              <a:t>C</a:t>
            </a:r>
            <a:r>
              <a:rPr lang="zh-CN" altLang="en-US"/>
              <a:t>肯定会有信息损失。</a:t>
            </a:r>
            <a:endParaRPr lang="zh-CN" altLang="en-US"/>
          </a:p>
          <a:p>
            <a:r>
              <a:rPr lang="zh-CN" altLang="en-US"/>
              <a:t>这样肯定是不科学的。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首先提到，在普通的语义编码</a:t>
            </a:r>
            <a:r>
              <a:rPr lang="en-US" altLang="zh-CN"/>
              <a:t>C</a:t>
            </a:r>
            <a:r>
              <a:rPr lang="zh-CN" altLang="en-US"/>
              <a:t>中，所有词的</a:t>
            </a:r>
            <a:r>
              <a:rPr lang="zh-CN" altLang="en-US" b="1"/>
              <a:t>权重相同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要说明和之前的</a:t>
            </a:r>
            <a:r>
              <a:rPr lang="en-US" altLang="zh-CN"/>
              <a:t>model</a:t>
            </a:r>
            <a:r>
              <a:rPr lang="zh-CN" altLang="en-US"/>
              <a:t>不同，这里编解码器没有一个直接的</a:t>
            </a:r>
            <a:r>
              <a:rPr lang="en-US" altLang="zh-CN"/>
              <a:t>C</a:t>
            </a:r>
            <a:r>
              <a:rPr lang="zh-CN" altLang="en-US"/>
              <a:t>将他们连接起来。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说明</a:t>
            </a:r>
            <a:r>
              <a:rPr lang="zh-CN" altLang="en-US"/>
              <a:t>计算</a:t>
            </a:r>
            <a:r>
              <a:rPr lang="en-US" altLang="zh-CN"/>
              <a:t>context</a:t>
            </a:r>
            <a:r>
              <a:rPr lang="zh-CN" altLang="en-US"/>
              <a:t>的三个步骤。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使用</a:t>
            </a:r>
            <a:r>
              <a:rPr lang="en-US" altLang="zh-CN"/>
              <a:t>QKV</a:t>
            </a:r>
            <a:r>
              <a:rPr lang="zh-CN" altLang="en-US"/>
              <a:t>的</a:t>
            </a:r>
            <a:r>
              <a:rPr lang="zh-CN" altLang="en-US"/>
              <a:t>语言来描述一下。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bg>
      <p:bgPr>
        <a:gradFill>
          <a:gsLst>
            <a:gs pos="94953">
              <a:srgbClr val="CEE1F2"/>
            </a:gs>
            <a:gs pos="94906">
              <a:srgbClr val="CEE1F2"/>
            </a:gs>
            <a:gs pos="94812">
              <a:srgbClr val="CEE1F2"/>
            </a:gs>
            <a:gs pos="94625">
              <a:srgbClr val="CEE1F2"/>
            </a:gs>
            <a:gs pos="94250">
              <a:srgbClr val="CDE1F2"/>
            </a:gs>
            <a:gs pos="93500">
              <a:srgbClr val="CBE0F2"/>
            </a:gs>
            <a:gs pos="92000">
              <a:srgbClr val="C8DEF1"/>
            </a:gs>
            <a:gs pos="89000">
              <a:srgbClr val="C2DAEF"/>
            </a:gs>
            <a:gs pos="24000">
              <a:schemeClr val="accent1">
                <a:lumMod val="45000"/>
                <a:lumOff val="55000"/>
              </a:schemeClr>
            </a:gs>
            <a:gs pos="95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941" y="6205590"/>
            <a:ext cx="1269931" cy="3729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31" y="397477"/>
            <a:ext cx="3623528" cy="10306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805" y="6118361"/>
            <a:ext cx="2289355" cy="6322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45" y="179955"/>
            <a:ext cx="2316752" cy="662526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42056" y="6385473"/>
            <a:ext cx="2743200" cy="365125"/>
          </a:xfrm>
        </p:spPr>
        <p:txBody>
          <a:bodyPr/>
          <a:lstStyle/>
          <a:p>
            <a:fld id="{A3787D1C-0F6D-47FC-8309-9BA785C6B4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11565" y="6385473"/>
            <a:ext cx="2856187" cy="365125"/>
          </a:xfrm>
        </p:spPr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357352" y="865509"/>
            <a:ext cx="6902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 flipH="1">
            <a:off x="2992904" y="6104662"/>
            <a:ext cx="8749696" cy="10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1" y="1482090"/>
            <a:ext cx="5220971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1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62810" y="2317115"/>
            <a:ext cx="8476615" cy="748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265" b="1"/>
              <a:t>注意力机制与</a:t>
            </a:r>
            <a:r>
              <a:rPr lang="en-US" altLang="zh-CN" sz="4265" b="1"/>
              <a:t>Transformer</a:t>
            </a:r>
            <a:r>
              <a:rPr lang="zh-CN" altLang="en-US" sz="4265" b="1"/>
              <a:t>模型介绍</a:t>
            </a:r>
            <a:endParaRPr lang="zh-CN" altLang="en-US" sz="4265" b="1"/>
          </a:p>
        </p:txBody>
      </p:sp>
      <p:sp>
        <p:nvSpPr>
          <p:cNvPr id="3" name="文本框 2"/>
          <p:cNvSpPr txBox="1"/>
          <p:nvPr/>
        </p:nvSpPr>
        <p:spPr>
          <a:xfrm>
            <a:off x="5408507" y="3843867"/>
            <a:ext cx="1374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/>
              <a:t>田    洋</a:t>
            </a:r>
            <a:endParaRPr lang="zh-CN" alt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725" y="1075690"/>
            <a:ext cx="2766060" cy="514794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02235" y="1075690"/>
            <a:ext cx="11863070" cy="5245735"/>
            <a:chOff x="159" y="1784"/>
            <a:chExt cx="18682" cy="8261"/>
          </a:xfrm>
        </p:grpSpPr>
        <p:sp>
          <p:nvSpPr>
            <p:cNvPr id="7" name="圆角矩形 6"/>
            <p:cNvSpPr/>
            <p:nvPr/>
          </p:nvSpPr>
          <p:spPr>
            <a:xfrm>
              <a:off x="735" y="6685"/>
              <a:ext cx="4690" cy="336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116" y="1784"/>
              <a:ext cx="12725" cy="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1. 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数据输入，包括：① 词嵌入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(Embedding) 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② 位置编码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(Position Encoding)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① 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词嵌入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：原始输入是一条一条的数据，</a:t>
              </a:r>
              <a:r>
                <a:rPr 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每条数据由词序号组成。比如 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[1, 23, 2525, 6224, 22525, 6224]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。将他经过一个随机的权重矩阵，可以将其中的每个序号变成一个词向量。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59" y="6685"/>
              <a:ext cx="68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1.</a:t>
              </a:r>
              <a:endPara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670810" y="343535"/>
            <a:ext cx="47885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b="1">
                <a:latin typeface="微软雅黑" panose="020B0503020204020204" charset="-122"/>
                <a:ea typeface="微软雅黑" panose="020B0503020204020204" charset="-122"/>
              </a:rPr>
              <a:t>数据输入</a:t>
            </a:r>
            <a:endParaRPr 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83660" y="2790190"/>
            <a:ext cx="808164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② 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位置编码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self-attention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机制中，不包含数据的序列信息。类似于词袋模型，每个词都会和其他所有词计算相关性，丢失了词顺序的信息。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比如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牛 吃 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草 吃 牛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吃 草 牛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这三个句子计算出来的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Attention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完全相同！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为了弥补这一点，提出添加位置编码。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98500" y="1057910"/>
            <a:ext cx="111766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位置编码公式：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pos对应输入的位置，i是指该词向量的内部位置。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3735138176-5b431ae3d8908_article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2760" y="1288415"/>
            <a:ext cx="6126480" cy="9804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8500" y="3355340"/>
            <a:ext cx="1117727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看一个例子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——“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牛 吃 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这个词对应的词向量编码是：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= [0.015, 0.252, 0.623, 0.125]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，可知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model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= 4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在原句子中，草的顺序是第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个词，则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pos=2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那么这个词对应的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PE=[sin(2/10000</a:t>
            </a:r>
            <a:r>
              <a:rPr lang="en-US" altLang="zh-CN" baseline="30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0/4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), cos(2/10000</a:t>
            </a:r>
            <a:r>
              <a:rPr lang="en-US" altLang="zh-CN" baseline="30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1/4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),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sin(2/10000</a:t>
            </a:r>
            <a:r>
              <a:rPr lang="en-US" altLang="zh-CN" baseline="30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2/4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), cos(2/10000</a:t>
            </a:r>
            <a:r>
              <a:rPr lang="en-US" altLang="zh-CN" baseline="30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3/4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]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670810" y="343535"/>
            <a:ext cx="47885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b="1">
                <a:latin typeface="微软雅黑" panose="020B0503020204020204" charset="-122"/>
                <a:ea typeface="微软雅黑" panose="020B0503020204020204" charset="-122"/>
              </a:rPr>
              <a:t>位置编码</a:t>
            </a:r>
            <a:endParaRPr 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98500" y="3155315"/>
            <a:ext cx="9981565" cy="2821305"/>
            <a:chOff x="1100" y="4969"/>
            <a:chExt cx="15719" cy="4443"/>
          </a:xfrm>
        </p:grpSpPr>
        <p:grpSp>
          <p:nvGrpSpPr>
            <p:cNvPr id="6" name="组合 5"/>
            <p:cNvGrpSpPr/>
            <p:nvPr/>
          </p:nvGrpSpPr>
          <p:grpSpPr>
            <a:xfrm rot="0">
              <a:off x="9732" y="4969"/>
              <a:ext cx="2014" cy="860"/>
              <a:chOff x="9452" y="4969"/>
              <a:chExt cx="2014" cy="860"/>
            </a:xfrm>
          </p:grpSpPr>
          <p:sp>
            <p:nvSpPr>
              <p:cNvPr id="4" name="圆角矩形标注 3"/>
              <p:cNvSpPr/>
              <p:nvPr/>
            </p:nvSpPr>
            <p:spPr>
              <a:xfrm>
                <a:off x="9653" y="4969"/>
                <a:ext cx="1614" cy="861"/>
              </a:xfrm>
              <a:prstGeom prst="wedgeRoundRectCallou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9452" y="5110"/>
                <a:ext cx="201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编码特征</a:t>
                </a:r>
                <a:endParaRPr lang="zh-CN" altLang="en-US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 rot="0">
              <a:off x="14805" y="6820"/>
              <a:ext cx="2015" cy="861"/>
              <a:chOff x="9452" y="4969"/>
              <a:chExt cx="2015" cy="861"/>
            </a:xfrm>
          </p:grpSpPr>
          <p:sp>
            <p:nvSpPr>
              <p:cNvPr id="8" name="圆角矩形标注 7"/>
              <p:cNvSpPr/>
              <p:nvPr/>
            </p:nvSpPr>
            <p:spPr>
              <a:xfrm>
                <a:off x="9653" y="4969"/>
                <a:ext cx="1614" cy="861"/>
              </a:xfrm>
              <a:prstGeom prst="wedgeRoundRectCallou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452" y="5110"/>
                <a:ext cx="201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位置特征</a:t>
                </a:r>
                <a:endParaRPr lang="zh-CN" altLang="en-US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1100" y="8832"/>
              <a:ext cx="13221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最终，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“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草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”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这个词的词向量等于： 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W</a:t>
              </a:r>
              <a:r>
                <a:rPr lang="en-US" altLang="zh-CN" baseline="-250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2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= W</a:t>
              </a:r>
              <a:r>
                <a:rPr lang="en-US" altLang="zh-CN" baseline="-250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2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+ PE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（采用加法来进行</a:t>
              </a:r>
              <a:r>
                <a:rPr lang="zh-CN" altLang="en-US" b="1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特征组合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）</a:t>
              </a:r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 rot="0">
              <a:off x="9732" y="4969"/>
              <a:ext cx="2014" cy="860"/>
              <a:chOff x="9452" y="4969"/>
              <a:chExt cx="2014" cy="860"/>
            </a:xfrm>
          </p:grpSpPr>
          <p:sp>
            <p:nvSpPr>
              <p:cNvPr id="15" name="圆角矩形标注 14"/>
              <p:cNvSpPr/>
              <p:nvPr/>
            </p:nvSpPr>
            <p:spPr>
              <a:xfrm>
                <a:off x="9653" y="4969"/>
                <a:ext cx="1614" cy="861"/>
              </a:xfrm>
              <a:prstGeom prst="wedgeRoundRectCallou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9452" y="5110"/>
                <a:ext cx="201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编码特征</a:t>
                </a:r>
                <a:endParaRPr lang="zh-CN" altLang="en-US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725" y="1075690"/>
            <a:ext cx="2766060" cy="5147945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588645" y="1199515"/>
            <a:ext cx="2790190" cy="311086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4940" y="1199515"/>
            <a:ext cx="433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endParaRPr lang="en-US" alt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83660" y="1075690"/>
            <a:ext cx="808037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编码器层，包括：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Attention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层：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主要是一个多头注意力层，之后是一个残差连接和层规范化。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残差连接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Add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 本来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 = sublayer(x)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，使用残差连接后 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y =sublayer(x) + 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，可以避免梯度消失的问题。  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层规范化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Norm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：让数据分布更合理，加速收敛。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29690" y="3317240"/>
            <a:ext cx="514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2.1</a:t>
            </a:r>
            <a:endParaRPr lang="en-US" alt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29690" y="1976755"/>
            <a:ext cx="514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2.2</a:t>
            </a:r>
            <a:endParaRPr lang="en-US" alt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70810" y="343535"/>
            <a:ext cx="47885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Encoder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部分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884295" y="3553460"/>
            <a:ext cx="8079740" cy="1198880"/>
            <a:chOff x="6117" y="5596"/>
            <a:chExt cx="12724" cy="1888"/>
          </a:xfrm>
        </p:grpSpPr>
        <p:pic>
          <p:nvPicPr>
            <p:cNvPr id="6" name="图片 5" descr="4193499630-5b431ae367269_articlex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0" y="6916"/>
              <a:ext cx="8898" cy="568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6117" y="5596"/>
              <a:ext cx="12725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2.2</a:t>
              </a:r>
              <a:r>
                <a:rPr 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</a:t>
              </a:r>
              <a:r>
                <a:rPr lang="zh-CN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前馈全连接层</a:t>
              </a:r>
              <a:r>
                <a:rPr 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：使用一个前馈网络，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之后是一个残差连接和层规范化。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   使用了两次线性变换和一次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Relu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激活函数。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313430" y="1087120"/>
            <a:ext cx="808037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解码器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层和编码器层类似，只是变成了三个子层，并且，要注意数据的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QKV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的取法。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这个子层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负责用来对已生成的目标端句子建模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，但是是经过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masked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（掩盖）操作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因为在做机器翻译的时候，输出的词不仅依赖于输入的词序列，还依赖于你已经预测出的词。然而在训练时网络，我们已经知道了想要输出的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完整的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目标序列，这样不符合训练的要求。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所以采用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mask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操作，在对输出的序列进行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attention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计算时，只用到已经预测输出的结果，而不能用未来的输出结果。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没用为什么还要输出？为了计算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loss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485" y="2599055"/>
            <a:ext cx="433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endParaRPr lang="en-US" alt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715" y="455295"/>
            <a:ext cx="2771775" cy="618172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237490" y="2840355"/>
            <a:ext cx="2475230" cy="176149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670810" y="343535"/>
            <a:ext cx="47885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Decoder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部分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165" y="173990"/>
            <a:ext cx="3043555" cy="637032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177165" y="1087120"/>
            <a:ext cx="11216005" cy="3618865"/>
            <a:chOff x="279" y="1712"/>
            <a:chExt cx="17663" cy="5699"/>
          </a:xfrm>
        </p:grpSpPr>
        <p:sp>
          <p:nvSpPr>
            <p:cNvPr id="8" name="文本框 7"/>
            <p:cNvSpPr txBox="1"/>
            <p:nvPr/>
          </p:nvSpPr>
          <p:spPr>
            <a:xfrm>
              <a:off x="5218" y="1712"/>
              <a:ext cx="12725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4. 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这个子层是一个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self-attention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计算层。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注意这里的 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K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V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来自于编码层，而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Q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是来自于你已预测的序列。通过这个层将解码器和编码器相互连接。模拟的效果就是，在生成词的时候，能够查询到输入词的信息。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279" y="5013"/>
              <a:ext cx="4108" cy="239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46" y="6623"/>
              <a:ext cx="27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</a:rPr>
                <a:t>K       V            Q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79" y="5013"/>
              <a:ext cx="7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4.</a:t>
              </a:r>
              <a:endPara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2670810" y="343535"/>
            <a:ext cx="47885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Decoder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部分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03505" y="173990"/>
            <a:ext cx="11290935" cy="4231640"/>
            <a:chOff x="163" y="274"/>
            <a:chExt cx="17781" cy="6664"/>
          </a:xfrm>
        </p:grpSpPr>
        <p:sp>
          <p:nvSpPr>
            <p:cNvPr id="14" name="圆角矩形 13"/>
            <p:cNvSpPr/>
            <p:nvPr/>
          </p:nvSpPr>
          <p:spPr>
            <a:xfrm>
              <a:off x="435" y="409"/>
              <a:ext cx="3810" cy="251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" y="274"/>
              <a:ext cx="68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6.</a:t>
              </a:r>
              <a:endPara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218" y="5486"/>
              <a:ext cx="12726" cy="145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6. 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这是经过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6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个重叠起来的编解码器层之后，最终的输出层。它负责将最后一个解码器的输出经过一个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linear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层后变成一个概率分布，再经过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softmax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，将概率分布转化为具体的概率值。之后就可以根据不同的策略来生成词。</a:t>
              </a:r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77165" y="1856740"/>
            <a:ext cx="7919720" cy="1243330"/>
            <a:chOff x="279" y="2924"/>
            <a:chExt cx="12472" cy="1958"/>
          </a:xfrm>
        </p:grpSpPr>
        <p:sp>
          <p:nvSpPr>
            <p:cNvPr id="6" name="圆角矩形 5"/>
            <p:cNvSpPr/>
            <p:nvPr/>
          </p:nvSpPr>
          <p:spPr>
            <a:xfrm>
              <a:off x="513" y="3162"/>
              <a:ext cx="3732" cy="172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79" y="2924"/>
              <a:ext cx="7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5.</a:t>
              </a:r>
              <a:endPara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218" y="4111"/>
              <a:ext cx="753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5. 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这里和编码层一样，是一个全连接网络层。</a:t>
              </a:r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70865" y="1094105"/>
            <a:ext cx="982726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和传统的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Encoder-Decoder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相比，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self-attention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主要有以下几点优势：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RNN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En-De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模型，因为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RNN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是顺序执行的缘故，所以无法并行化。而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self-attention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在同一层的计算时是独立的，可以并行计算。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计算复杂度低，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self-attention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的复杂度是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O(n</a:t>
            </a:r>
            <a:r>
              <a:rPr lang="en-US" altLang="zh-CN" baseline="30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d)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RNN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O(n</a:t>
            </a:r>
            <a:r>
              <a:rPr lang="en-US" altLang="zh-CN" baseline="30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· d</a:t>
            </a:r>
            <a:r>
              <a:rPr lang="en-US" altLang="zh-CN" baseline="30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为序列长度，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为编码长度，通常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 &gt; 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最重要的一点，在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self-attention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机制中，无论词的绝对位置在哪，词与词之间的距离都是1。也就是说，其相关性的最大路径长度也只是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RNN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中，最大长度是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（开头至末尾），而距离越远，就会使得信息丢失越多。所以，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self-attention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能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更好地捕获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全局信息。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670810" y="343535"/>
            <a:ext cx="47885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latin typeface="微软雅黑" panose="020B0503020204020204" charset="-122"/>
                <a:ea typeface="微软雅黑" panose="020B0503020204020204" charset="-122"/>
              </a:rPr>
              <a:t>Self-Attention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优势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27075" y="998855"/>
            <a:ext cx="1185862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en-US" altLang="zh-CN" sz="2000" i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Attention is all you need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https://arxiv.org/abs/1706.03762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000" i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《深度学习中的注意力机制》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https://www.zhihu.com/question/68482809/answer/264632289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《深度学习中的Attention机制》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https://blog.csdn.net/guohao_zhang/article/details/79540014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《BERT大火却不懂Transformer？读这一篇就够了》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https://zhuanlan.zhihu.com/p/54356280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《“变形金刚”为何强大：从模型到代码全面解析Google Tensor2Tensor系统》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https://segmentfault.com/a/1190000015575985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《attention is all you need解读》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https://zhuanlan.zhihu.com/p/34781297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32455" y="232410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参考文章：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1275080" y="1020445"/>
            <a:ext cx="11438890" cy="5077460"/>
            <a:chOff x="671" y="1536"/>
            <a:chExt cx="18014" cy="7996"/>
          </a:xfrm>
        </p:grpSpPr>
        <p:sp>
          <p:nvSpPr>
            <p:cNvPr id="6" name="文本框 5"/>
            <p:cNvSpPr txBox="1"/>
            <p:nvPr/>
          </p:nvSpPr>
          <p:spPr>
            <a:xfrm>
              <a:off x="671" y="1536"/>
              <a:ext cx="8594" cy="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关于训练数据的处理：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处理前：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代码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   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function() {..........}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               ①      ②      ③ 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代码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   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             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function() {..........}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                 ④      ⑤      ⑥ 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（假设能分成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3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段）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449" y="3884"/>
              <a:ext cx="2733" cy="568"/>
              <a:chOff x="2634" y="3372"/>
              <a:chExt cx="2733" cy="568"/>
            </a:xfrm>
          </p:grpSpPr>
          <p:sp>
            <p:nvSpPr>
              <p:cNvPr id="8" name="右大括号 7"/>
              <p:cNvSpPr/>
              <p:nvPr/>
            </p:nvSpPr>
            <p:spPr>
              <a:xfrm rot="5400000">
                <a:off x="2777" y="3229"/>
                <a:ext cx="569" cy="854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" name="右大括号 8"/>
              <p:cNvSpPr/>
              <p:nvPr/>
            </p:nvSpPr>
            <p:spPr>
              <a:xfrm rot="5400000">
                <a:off x="3717" y="3229"/>
                <a:ext cx="569" cy="854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" name="右大括号 9"/>
              <p:cNvSpPr/>
              <p:nvPr/>
            </p:nvSpPr>
            <p:spPr>
              <a:xfrm rot="5400000">
                <a:off x="4656" y="3229"/>
                <a:ext cx="569" cy="854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2451" y="6489"/>
              <a:ext cx="2733" cy="568"/>
              <a:chOff x="2634" y="3372"/>
              <a:chExt cx="2733" cy="568"/>
            </a:xfrm>
          </p:grpSpPr>
          <p:sp>
            <p:nvSpPr>
              <p:cNvPr id="14" name="右大括号 13"/>
              <p:cNvSpPr/>
              <p:nvPr/>
            </p:nvSpPr>
            <p:spPr>
              <a:xfrm rot="5400000">
                <a:off x="2777" y="3229"/>
                <a:ext cx="569" cy="854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" name="右大括号 14"/>
              <p:cNvSpPr/>
              <p:nvPr/>
            </p:nvSpPr>
            <p:spPr>
              <a:xfrm rot="5400000">
                <a:off x="3717" y="3229"/>
                <a:ext cx="569" cy="854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6" name="右大括号 15"/>
              <p:cNvSpPr/>
              <p:nvPr/>
            </p:nvSpPr>
            <p:spPr>
              <a:xfrm rot="5400000">
                <a:off x="4656" y="3229"/>
                <a:ext cx="569" cy="854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7" name="右箭头 16"/>
            <p:cNvSpPr/>
            <p:nvPr/>
          </p:nvSpPr>
          <p:spPr>
            <a:xfrm>
              <a:off x="5679" y="4664"/>
              <a:ext cx="2604" cy="86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成对处理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276" y="3062"/>
              <a:ext cx="8409" cy="4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                         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y</a:t>
              </a:r>
              <a:endPara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①                         ②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②                         ③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④                         ⑤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⑤                         ⑥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697" y="3969"/>
              <a:ext cx="1437" cy="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数据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数据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数据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数据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48080" y="1083945"/>
            <a:ext cx="704786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数据生成部分：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先取一个输入序列，开始生成预测序列：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生成的只能有两种结果：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① 生成了结束符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&lt;/s&gt;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：本次生成结束，开启下一次生成。 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② 生成达到长度上限：则将达到上限的这段生成序列再作为输入，继续生成，再根据新的生成序列判断是否要继续生成。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这样，直到生成了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&lt;/s&gt;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才会终止一次完整的生成过程。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下一次生成，则使用新的输入序列。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（这样的生成过程会更像训练过程）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" name="文本框 59"/>
          <p:cNvSpPr txBox="1"/>
          <p:nvPr/>
        </p:nvSpPr>
        <p:spPr>
          <a:xfrm>
            <a:off x="610870" y="1047115"/>
            <a:ext cx="5819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普通的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Encoder-Decoder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结构：（基于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RNN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293360" y="3134995"/>
            <a:ext cx="2242820" cy="397510"/>
            <a:chOff x="8316" y="4937"/>
            <a:chExt cx="3532" cy="626"/>
          </a:xfrm>
        </p:grpSpPr>
        <p:cxnSp>
          <p:nvCxnSpPr>
            <p:cNvPr id="23" name="直接箭头连接符 22"/>
            <p:cNvCxnSpPr/>
            <p:nvPr/>
          </p:nvCxnSpPr>
          <p:spPr>
            <a:xfrm>
              <a:off x="10742" y="5268"/>
              <a:ext cx="110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矩形 156"/>
            <p:cNvSpPr/>
            <p:nvPr/>
          </p:nvSpPr>
          <p:spPr>
            <a:xfrm>
              <a:off x="9262" y="4937"/>
              <a:ext cx="1480" cy="626"/>
            </a:xfrm>
            <a:prstGeom prst="rect">
              <a:avLst/>
            </a:prstGeom>
            <a:solidFill>
              <a:srgbClr val="D0EAE9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语义编码</a:t>
              </a:r>
              <a:r>
                <a:rPr lang="en-US" altLang="zh-CN" sz="12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</a:t>
              </a:r>
              <a:endPara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158" name="直接箭头连接符 157"/>
            <p:cNvCxnSpPr>
              <a:endCxn id="157" idx="1"/>
            </p:cNvCxnSpPr>
            <p:nvPr/>
          </p:nvCxnSpPr>
          <p:spPr>
            <a:xfrm flipV="1">
              <a:off x="8316" y="5250"/>
              <a:ext cx="946" cy="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457200" y="1629410"/>
            <a:ext cx="5013960" cy="4763770"/>
            <a:chOff x="720" y="2566"/>
            <a:chExt cx="7896" cy="7502"/>
          </a:xfrm>
        </p:grpSpPr>
        <p:grpSp>
          <p:nvGrpSpPr>
            <p:cNvPr id="51" name="组合 50"/>
            <p:cNvGrpSpPr/>
            <p:nvPr/>
          </p:nvGrpSpPr>
          <p:grpSpPr>
            <a:xfrm>
              <a:off x="720" y="2566"/>
              <a:ext cx="7896" cy="7503"/>
              <a:chOff x="720" y="2566"/>
              <a:chExt cx="7896" cy="7503"/>
            </a:xfrm>
          </p:grpSpPr>
          <p:sp>
            <p:nvSpPr>
              <p:cNvPr id="164" name="文本框 163"/>
              <p:cNvSpPr txBox="1"/>
              <p:nvPr/>
            </p:nvSpPr>
            <p:spPr>
              <a:xfrm>
                <a:off x="1502" y="8181"/>
                <a:ext cx="7115" cy="1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h</a:t>
                </a:r>
                <a:r>
                  <a:rPr lang="en-US" altLang="zh-CN" baseline="-250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1</a:t>
                </a:r>
                <a:r>
                  <a:rPr lang="en-US" altLang="zh-CN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= f(h</a:t>
                </a:r>
                <a:r>
                  <a:rPr lang="en-US" altLang="zh-CN" baseline="-250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0</a:t>
                </a:r>
                <a:r>
                  <a:rPr lang="en-US" altLang="zh-CN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, x</a:t>
                </a:r>
                <a:r>
                  <a:rPr lang="en-US" altLang="zh-CN" baseline="-250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1</a:t>
                </a:r>
                <a:r>
                  <a:rPr lang="en-US" altLang="zh-CN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),  </a:t>
                </a:r>
                <a:r>
                  <a:rPr lang="en-US" altLang="zh-CN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h</a:t>
                </a:r>
                <a:r>
                  <a:rPr lang="en-US" altLang="zh-CN" baseline="-250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2 </a:t>
                </a:r>
                <a:r>
                  <a:rPr lang="en-US" altLang="zh-CN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= f(h</a:t>
                </a:r>
                <a:r>
                  <a:rPr lang="en-US" altLang="zh-CN" baseline="-250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1</a:t>
                </a:r>
                <a:r>
                  <a:rPr lang="en-US" altLang="zh-CN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, x</a:t>
                </a:r>
                <a:r>
                  <a:rPr lang="en-US" altLang="zh-CN" baseline="-250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2</a:t>
                </a:r>
                <a:r>
                  <a:rPr lang="en-US" altLang="zh-CN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),</a:t>
                </a:r>
                <a:endPara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r>
                  <a:rPr lang="en-US" altLang="zh-CN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h</a:t>
                </a:r>
                <a:r>
                  <a:rPr lang="en-US" altLang="zh-CN" baseline="-250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3 </a:t>
                </a:r>
                <a:r>
                  <a:rPr lang="en-US" altLang="zh-CN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= f(h</a:t>
                </a:r>
                <a:r>
                  <a:rPr lang="en-US" altLang="zh-CN" baseline="-250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2</a:t>
                </a:r>
                <a:r>
                  <a:rPr lang="en-US" altLang="zh-CN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, x</a:t>
                </a:r>
                <a:r>
                  <a:rPr lang="en-US" altLang="zh-CN" baseline="-250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3</a:t>
                </a:r>
                <a:r>
                  <a:rPr lang="en-US" altLang="zh-CN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),  </a:t>
                </a:r>
                <a:r>
                  <a:rPr lang="en-US" altLang="zh-CN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h</a:t>
                </a:r>
                <a:r>
                  <a:rPr lang="en-US" altLang="zh-CN" baseline="-250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4 </a:t>
                </a:r>
                <a:r>
                  <a:rPr lang="en-US" altLang="zh-CN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= f(h</a:t>
                </a:r>
                <a:r>
                  <a:rPr lang="en-US" altLang="zh-CN" baseline="-250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3</a:t>
                </a:r>
                <a:r>
                  <a:rPr lang="en-US" altLang="zh-CN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, x</a:t>
                </a:r>
                <a:r>
                  <a:rPr lang="en-US" altLang="zh-CN" baseline="-250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4</a:t>
                </a:r>
                <a:r>
                  <a:rPr lang="en-US" altLang="zh-CN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),</a:t>
                </a:r>
                <a:endPara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r>
                  <a:rPr lang="en-US" altLang="zh-CN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......</a:t>
                </a:r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r>
                  <a:rPr lang="zh-CN" altLang="en-US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即：</a:t>
                </a:r>
                <a:r>
                  <a:rPr lang="en-US" altLang="zh-CN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h</a:t>
                </a:r>
                <a:r>
                  <a:rPr lang="en-US" altLang="zh-CN" b="1" baseline="-250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i </a:t>
                </a:r>
                <a:r>
                  <a:rPr lang="en-US" altLang="zh-CN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= f(x</a:t>
                </a:r>
                <a:r>
                  <a:rPr lang="en-US" altLang="zh-CN" b="1" baseline="-250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1</a:t>
                </a:r>
                <a:r>
                  <a:rPr lang="en-US" altLang="zh-CN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, x</a:t>
                </a:r>
                <a:r>
                  <a:rPr lang="en-US" altLang="zh-CN" b="1" baseline="-250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2</a:t>
                </a:r>
                <a:r>
                  <a:rPr lang="en-US" altLang="zh-CN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, x</a:t>
                </a:r>
                <a:r>
                  <a:rPr lang="en-US" altLang="zh-CN" b="1" baseline="-250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3</a:t>
                </a:r>
                <a:r>
                  <a:rPr lang="en-US" altLang="zh-CN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, ..., x</a:t>
                </a:r>
                <a:r>
                  <a:rPr lang="en-US" altLang="zh-CN" b="1" baseline="-250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i</a:t>
                </a:r>
                <a:r>
                  <a:rPr lang="en-US" altLang="zh-CN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)</a:t>
                </a:r>
                <a:endParaRPr lang="en-US" altLang="zh-CN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grpSp>
            <p:nvGrpSpPr>
              <p:cNvPr id="3" name="组合 2"/>
              <p:cNvGrpSpPr/>
              <p:nvPr/>
            </p:nvGrpSpPr>
            <p:grpSpPr>
              <a:xfrm>
                <a:off x="720" y="2566"/>
                <a:ext cx="7778" cy="5376"/>
                <a:chOff x="720" y="2566"/>
                <a:chExt cx="7778" cy="5376"/>
              </a:xfrm>
            </p:grpSpPr>
            <p:cxnSp>
              <p:nvCxnSpPr>
                <p:cNvPr id="17" name="直接箭头连接符 16"/>
                <p:cNvCxnSpPr/>
                <p:nvPr/>
              </p:nvCxnSpPr>
              <p:spPr>
                <a:xfrm>
                  <a:off x="6622" y="5254"/>
                  <a:ext cx="79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矩形 3"/>
                <p:cNvSpPr/>
                <p:nvPr/>
              </p:nvSpPr>
              <p:spPr>
                <a:xfrm>
                  <a:off x="2738" y="4861"/>
                  <a:ext cx="825" cy="781"/>
                </a:xfrm>
                <a:prstGeom prst="rect">
                  <a:avLst/>
                </a:prstGeom>
                <a:solidFill>
                  <a:srgbClr val="FDEFE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>
                    <a:buClrTx/>
                    <a:buSzTx/>
                    <a:buFontTx/>
                  </a:pPr>
                  <a:r>
                    <a:rPr lang="en-US" altLang="zh-CN" sz="1400" b="1">
                      <a:solidFill>
                        <a:schemeClr val="tx1"/>
                      </a:solidFill>
                      <a:sym typeface="+mn-ea"/>
                    </a:rPr>
                    <a:t>A</a:t>
                  </a:r>
                  <a:endParaRPr lang="en-US" altLang="zh-CN" sz="1400" b="1">
                    <a:solidFill>
                      <a:schemeClr val="tx1"/>
                    </a:solidFill>
                    <a:sym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4261" y="4861"/>
                  <a:ext cx="825" cy="781"/>
                </a:xfrm>
                <a:prstGeom prst="rect">
                  <a:avLst/>
                </a:prstGeom>
                <a:solidFill>
                  <a:srgbClr val="FDEFE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>
                    <a:buClrTx/>
                    <a:buSzTx/>
                    <a:buFontTx/>
                  </a:pPr>
                  <a:r>
                    <a:rPr lang="en-US" altLang="zh-CN" sz="1400" b="1">
                      <a:solidFill>
                        <a:schemeClr val="tx1"/>
                      </a:solidFill>
                      <a:sym typeface="+mn-ea"/>
                    </a:rPr>
                    <a:t>A</a:t>
                  </a:r>
                  <a:endParaRPr lang="en-US" altLang="zh-CN" sz="1400" b="1">
                    <a:solidFill>
                      <a:schemeClr val="tx1"/>
                    </a:solidFill>
                    <a:sym typeface="+mn-ea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5797" y="4861"/>
                  <a:ext cx="825" cy="781"/>
                </a:xfrm>
                <a:prstGeom prst="rect">
                  <a:avLst/>
                </a:prstGeom>
                <a:solidFill>
                  <a:srgbClr val="FDEFE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>
                    <a:buClrTx/>
                    <a:buSzTx/>
                    <a:buFontTx/>
                  </a:pPr>
                  <a:r>
                    <a:rPr lang="en-US" altLang="zh-CN" sz="1400" b="1">
                      <a:solidFill>
                        <a:schemeClr val="tx1"/>
                      </a:solidFill>
                      <a:sym typeface="+mn-ea"/>
                    </a:rPr>
                    <a:t>A</a:t>
                  </a:r>
                  <a:endParaRPr lang="en-US" altLang="zh-CN" sz="1400" b="1">
                    <a:solidFill>
                      <a:schemeClr val="tx1"/>
                    </a:solidFill>
                    <a:sym typeface="+mn-ea"/>
                  </a:endParaRPr>
                </a:p>
              </p:txBody>
            </p:sp>
            <p:cxnSp>
              <p:nvCxnSpPr>
                <p:cNvPr id="11" name="直接箭头连接符 10"/>
                <p:cNvCxnSpPr/>
                <p:nvPr/>
              </p:nvCxnSpPr>
              <p:spPr>
                <a:xfrm>
                  <a:off x="1940" y="5252"/>
                  <a:ext cx="79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箭头连接符 11"/>
                <p:cNvCxnSpPr/>
                <p:nvPr/>
              </p:nvCxnSpPr>
              <p:spPr>
                <a:xfrm>
                  <a:off x="3565" y="5251"/>
                  <a:ext cx="69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箭头连接符 12"/>
                <p:cNvCxnSpPr/>
                <p:nvPr/>
              </p:nvCxnSpPr>
              <p:spPr>
                <a:xfrm>
                  <a:off x="5087" y="5251"/>
                  <a:ext cx="71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/>
                <p:cNvCxnSpPr>
                  <a:stCxn id="7" idx="0"/>
                  <a:endCxn id="4" idx="2"/>
                </p:cNvCxnSpPr>
                <p:nvPr/>
              </p:nvCxnSpPr>
              <p:spPr>
                <a:xfrm flipV="1">
                  <a:off x="3150" y="5642"/>
                  <a:ext cx="1" cy="105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箭头连接符 14"/>
                <p:cNvCxnSpPr/>
                <p:nvPr/>
              </p:nvCxnSpPr>
              <p:spPr>
                <a:xfrm flipV="1">
                  <a:off x="4672" y="5642"/>
                  <a:ext cx="1" cy="105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箭头连接符 15"/>
                <p:cNvCxnSpPr/>
                <p:nvPr/>
              </p:nvCxnSpPr>
              <p:spPr>
                <a:xfrm flipV="1">
                  <a:off x="6210" y="5642"/>
                  <a:ext cx="1" cy="105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圆角矩形 54"/>
                <p:cNvSpPr/>
                <p:nvPr/>
              </p:nvSpPr>
              <p:spPr>
                <a:xfrm>
                  <a:off x="720" y="2566"/>
                  <a:ext cx="7779" cy="5377"/>
                </a:xfrm>
                <a:prstGeom prst="roundRect">
                  <a:avLst/>
                </a:prstGeom>
                <a:noFill/>
                <a:ln>
                  <a:prstDash val="dash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椭圆 133"/>
                <p:cNvSpPr/>
                <p:nvPr/>
              </p:nvSpPr>
              <p:spPr>
                <a:xfrm>
                  <a:off x="1130" y="4861"/>
                  <a:ext cx="824" cy="797"/>
                </a:xfrm>
                <a:prstGeom prst="ellipse">
                  <a:avLst/>
                </a:prstGeom>
                <a:solidFill>
                  <a:srgbClr val="FDEFE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文本框 134"/>
                <p:cNvSpPr txBox="1"/>
                <p:nvPr/>
              </p:nvSpPr>
              <p:spPr>
                <a:xfrm>
                  <a:off x="930" y="4946"/>
                  <a:ext cx="1224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2000" b="1"/>
                    <a:t>h</a:t>
                  </a:r>
                  <a:r>
                    <a:rPr lang="en-US" altLang="zh-CN" sz="2000" b="1" baseline="-25000"/>
                    <a:t>init</a:t>
                  </a:r>
                  <a:endParaRPr lang="en-US" altLang="zh-CN" sz="2000" b="1" baseline="-25000"/>
                </a:p>
              </p:txBody>
            </p:sp>
            <p:sp>
              <p:nvSpPr>
                <p:cNvPr id="138" name="椭圆 137"/>
                <p:cNvSpPr/>
                <p:nvPr/>
              </p:nvSpPr>
              <p:spPr>
                <a:xfrm>
                  <a:off x="2738" y="6712"/>
                  <a:ext cx="824" cy="797"/>
                </a:xfrm>
                <a:prstGeom prst="ellipse">
                  <a:avLst/>
                </a:prstGeom>
                <a:solidFill>
                  <a:srgbClr val="FDEFE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9" name="文本框 138"/>
                <p:cNvSpPr txBox="1"/>
                <p:nvPr/>
              </p:nvSpPr>
              <p:spPr>
                <a:xfrm>
                  <a:off x="2538" y="6797"/>
                  <a:ext cx="1224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2000" b="1"/>
                    <a:t>x</a:t>
                  </a:r>
                  <a:r>
                    <a:rPr lang="en-US" altLang="zh-CN" sz="2000" b="1" baseline="-25000"/>
                    <a:t>1</a:t>
                  </a:r>
                  <a:endParaRPr lang="en-US" altLang="zh-CN" sz="2000" b="1" baseline="-25000"/>
                </a:p>
              </p:txBody>
            </p:sp>
            <p:sp>
              <p:nvSpPr>
                <p:cNvPr id="141" name="椭圆 140"/>
                <p:cNvSpPr/>
                <p:nvPr/>
              </p:nvSpPr>
              <p:spPr>
                <a:xfrm>
                  <a:off x="4261" y="6696"/>
                  <a:ext cx="824" cy="797"/>
                </a:xfrm>
                <a:prstGeom prst="ellipse">
                  <a:avLst/>
                </a:prstGeom>
                <a:solidFill>
                  <a:srgbClr val="FDEFE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2" name="文本框 141"/>
                <p:cNvSpPr txBox="1"/>
                <p:nvPr/>
              </p:nvSpPr>
              <p:spPr>
                <a:xfrm>
                  <a:off x="4061" y="6781"/>
                  <a:ext cx="1224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2000" b="1">
                      <a:sym typeface="+mn-ea"/>
                    </a:rPr>
                    <a:t>x</a:t>
                  </a:r>
                  <a:r>
                    <a:rPr lang="en-US" altLang="zh-CN" sz="2000" b="1" baseline="-25000">
                      <a:sym typeface="+mn-ea"/>
                    </a:rPr>
                    <a:t>2</a:t>
                  </a:r>
                  <a:endParaRPr lang="en-US" altLang="zh-CN" sz="2000" b="1" baseline="-25000"/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5797" y="6713"/>
                  <a:ext cx="824" cy="797"/>
                </a:xfrm>
                <a:prstGeom prst="ellipse">
                  <a:avLst/>
                </a:prstGeom>
                <a:solidFill>
                  <a:srgbClr val="FDEFE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文本框 144"/>
                <p:cNvSpPr txBox="1"/>
                <p:nvPr/>
              </p:nvSpPr>
              <p:spPr>
                <a:xfrm>
                  <a:off x="5597" y="6798"/>
                  <a:ext cx="1224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2000" b="1">
                      <a:sym typeface="+mn-ea"/>
                    </a:rPr>
                    <a:t>x</a:t>
                  </a:r>
                  <a:r>
                    <a:rPr lang="en-US" altLang="zh-CN" sz="2000" b="1" baseline="-25000">
                      <a:sym typeface="+mn-ea"/>
                    </a:rPr>
                    <a:t>3</a:t>
                  </a:r>
                  <a:endParaRPr lang="en-US" altLang="zh-CN" sz="2000" b="1" baseline="-25000"/>
                </a:p>
              </p:txBody>
            </p:sp>
            <p:sp>
              <p:nvSpPr>
                <p:cNvPr id="148" name="文本框 147"/>
                <p:cNvSpPr txBox="1"/>
                <p:nvPr/>
              </p:nvSpPr>
              <p:spPr>
                <a:xfrm>
                  <a:off x="3500" y="4688"/>
                  <a:ext cx="826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b="1"/>
                    <a:t>h1</a:t>
                  </a:r>
                  <a:endParaRPr lang="en-US" altLang="zh-CN" b="1"/>
                </a:p>
              </p:txBody>
            </p:sp>
            <p:sp>
              <p:nvSpPr>
                <p:cNvPr id="149" name="文本框 148"/>
                <p:cNvSpPr txBox="1"/>
                <p:nvPr/>
              </p:nvSpPr>
              <p:spPr>
                <a:xfrm>
                  <a:off x="5029" y="4688"/>
                  <a:ext cx="826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b="1"/>
                    <a:t>h2</a:t>
                  </a:r>
                  <a:endParaRPr lang="en-US" altLang="zh-CN" b="1"/>
                </a:p>
              </p:txBody>
            </p:sp>
            <p:sp>
              <p:nvSpPr>
                <p:cNvPr id="150" name="文本框 149"/>
                <p:cNvSpPr txBox="1"/>
                <p:nvPr/>
              </p:nvSpPr>
              <p:spPr>
                <a:xfrm>
                  <a:off x="1130" y="5574"/>
                  <a:ext cx="1281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b="1"/>
                    <a:t>=h0</a:t>
                  </a:r>
                  <a:endParaRPr lang="en-US" altLang="zh-CN" b="1"/>
                </a:p>
              </p:txBody>
            </p:sp>
            <p:sp>
              <p:nvSpPr>
                <p:cNvPr id="156" name="文本框 155"/>
                <p:cNvSpPr txBox="1"/>
                <p:nvPr/>
              </p:nvSpPr>
              <p:spPr>
                <a:xfrm>
                  <a:off x="7420" y="4861"/>
                  <a:ext cx="105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b="1"/>
                    <a:t>......</a:t>
                  </a:r>
                  <a:endParaRPr lang="en-US" altLang="zh-CN" b="1"/>
                </a:p>
              </p:txBody>
            </p:sp>
            <p:sp>
              <p:nvSpPr>
                <p:cNvPr id="160" name="文本框 159"/>
                <p:cNvSpPr txBox="1"/>
                <p:nvPr/>
              </p:nvSpPr>
              <p:spPr>
                <a:xfrm>
                  <a:off x="6608" y="4688"/>
                  <a:ext cx="826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b="1"/>
                    <a:t>h3</a:t>
                  </a:r>
                  <a:endParaRPr lang="en-US" altLang="zh-CN" b="1"/>
                </a:p>
              </p:txBody>
            </p:sp>
          </p:grpSp>
        </p:grpSp>
        <p:sp>
          <p:nvSpPr>
            <p:cNvPr id="18" name="文本框 17"/>
            <p:cNvSpPr txBox="1"/>
            <p:nvPr/>
          </p:nvSpPr>
          <p:spPr>
            <a:xfrm>
              <a:off x="1088" y="2579"/>
              <a:ext cx="165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Encoder</a:t>
              </a:r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365875" y="1626870"/>
            <a:ext cx="5641340" cy="4766310"/>
            <a:chOff x="10025" y="2562"/>
            <a:chExt cx="8884" cy="7506"/>
          </a:xfrm>
        </p:grpSpPr>
        <p:grpSp>
          <p:nvGrpSpPr>
            <p:cNvPr id="100" name="组合 99"/>
            <p:cNvGrpSpPr/>
            <p:nvPr/>
          </p:nvGrpSpPr>
          <p:grpSpPr>
            <a:xfrm>
              <a:off x="10025" y="2562"/>
              <a:ext cx="8884" cy="7506"/>
              <a:chOff x="10025" y="2562"/>
              <a:chExt cx="8884" cy="7506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10025" y="2562"/>
                <a:ext cx="8885" cy="7507"/>
                <a:chOff x="10025" y="2562"/>
                <a:chExt cx="8885" cy="7507"/>
              </a:xfrm>
            </p:grpSpPr>
            <p:sp>
              <p:nvSpPr>
                <p:cNvPr id="165" name="文本框 164"/>
                <p:cNvSpPr txBox="1"/>
                <p:nvPr/>
              </p:nvSpPr>
              <p:spPr>
                <a:xfrm>
                  <a:off x="11848" y="8181"/>
                  <a:ext cx="7063" cy="1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h</a:t>
                  </a:r>
                  <a:r>
                    <a:rPr lang="en-US" altLang="zh-CN" baseline="-25000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1</a:t>
                  </a:r>
                  <a:r>
                    <a:rPr lang="en-US" altLang="zh-CN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' = g</a:t>
                  </a:r>
                  <a:r>
                    <a:rPr lang="en-US" altLang="zh-CN" baseline="-25000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1</a:t>
                  </a:r>
                  <a:r>
                    <a:rPr lang="en-US" altLang="zh-CN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(h</a:t>
                  </a:r>
                  <a:r>
                    <a:rPr lang="en-US" altLang="zh-CN" baseline="-25000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0</a:t>
                  </a:r>
                  <a:r>
                    <a:rPr lang="en-US" altLang="zh-CN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', y</a:t>
                  </a:r>
                  <a:r>
                    <a:rPr lang="en-US" altLang="zh-CN" baseline="-25000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0</a:t>
                  </a:r>
                  <a:r>
                    <a:rPr lang="en-US" altLang="zh-CN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, C),  y</a:t>
                  </a:r>
                  <a:r>
                    <a:rPr lang="en-US" altLang="zh-CN" baseline="-25000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1</a:t>
                  </a:r>
                  <a:r>
                    <a:rPr lang="en-US" altLang="zh-CN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 = g</a:t>
                  </a:r>
                  <a:r>
                    <a:rPr lang="en-US" altLang="zh-CN" baseline="-25000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2</a:t>
                  </a:r>
                  <a:r>
                    <a:rPr lang="en-US" altLang="zh-CN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(h</a:t>
                  </a:r>
                  <a:r>
                    <a:rPr lang="en-US" altLang="zh-CN" baseline="-25000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1</a:t>
                  </a:r>
                  <a:r>
                    <a:rPr lang="en-US" altLang="zh-CN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', y</a:t>
                  </a:r>
                  <a:r>
                    <a:rPr lang="en-US" altLang="zh-CN" baseline="-25000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0</a:t>
                  </a:r>
                  <a:r>
                    <a:rPr lang="en-US" altLang="zh-CN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, C) </a:t>
                  </a:r>
                  <a:endParaRPr lang="en-US" altLang="zh-CN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  <a:p>
                  <a:r>
                    <a:rPr lang="en-US" altLang="zh-CN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h</a:t>
                  </a:r>
                  <a:r>
                    <a:rPr lang="en-US" altLang="zh-CN" baseline="-25000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2</a:t>
                  </a:r>
                  <a:r>
                    <a:rPr lang="en-US" altLang="zh-CN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' = g</a:t>
                  </a:r>
                  <a:r>
                    <a:rPr lang="en-US" altLang="zh-CN" baseline="-25000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1</a:t>
                  </a:r>
                  <a:r>
                    <a:rPr lang="en-US" altLang="zh-CN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(h</a:t>
                  </a:r>
                  <a:r>
                    <a:rPr lang="en-US" altLang="zh-CN" baseline="-25000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1</a:t>
                  </a:r>
                  <a:r>
                    <a:rPr lang="en-US" altLang="zh-CN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', y</a:t>
                  </a:r>
                  <a:r>
                    <a:rPr lang="en-US" altLang="zh-CN" baseline="-25000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1</a:t>
                  </a:r>
                  <a:r>
                    <a:rPr lang="en-US" altLang="zh-CN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, C),  y</a:t>
                  </a:r>
                  <a:r>
                    <a:rPr lang="en-US" altLang="zh-CN" baseline="-25000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2</a:t>
                  </a:r>
                  <a:r>
                    <a:rPr lang="en-US" altLang="zh-CN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 = g</a:t>
                  </a:r>
                  <a:r>
                    <a:rPr lang="en-US" altLang="zh-CN" baseline="-25000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2</a:t>
                  </a:r>
                  <a:r>
                    <a:rPr lang="en-US" altLang="zh-CN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(h</a:t>
                  </a:r>
                  <a:r>
                    <a:rPr lang="en-US" altLang="zh-CN" baseline="-25000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2</a:t>
                  </a:r>
                  <a:r>
                    <a:rPr lang="en-US" altLang="zh-CN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', y</a:t>
                  </a:r>
                  <a:r>
                    <a:rPr lang="en-US" altLang="zh-CN" baseline="-25000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1</a:t>
                  </a:r>
                  <a:r>
                    <a:rPr lang="en-US" altLang="zh-CN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, C) </a:t>
                  </a:r>
                  <a:endParaRPr lang="en-US" altLang="zh-CN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  <a:p>
                  <a:r>
                    <a:rPr lang="en-US" altLang="zh-CN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+mn-ea"/>
                    </a:rPr>
                    <a:t>......</a:t>
                  </a:r>
                  <a:endParaRPr lang="en-US" altLang="zh-CN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  <a:p>
                  <a:r>
                    <a:rPr lang="zh-CN" altLang="en-US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即：</a:t>
                  </a:r>
                  <a:r>
                    <a:rPr lang="en-US" altLang="zh-CN" b="1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y</a:t>
                  </a:r>
                  <a:r>
                    <a:rPr lang="en-US" altLang="zh-CN" b="1" baseline="-25000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j</a:t>
                  </a:r>
                  <a:r>
                    <a:rPr lang="en-US" altLang="zh-CN" b="1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 = g(y</a:t>
                  </a:r>
                  <a:r>
                    <a:rPr lang="en-US" altLang="zh-CN" b="1" baseline="-25000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0,</a:t>
                  </a:r>
                  <a:r>
                    <a:rPr lang="en-US" altLang="zh-CN" b="1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y</a:t>
                  </a:r>
                  <a:r>
                    <a:rPr lang="en-US" altLang="zh-CN" b="1" baseline="-25000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1</a:t>
                  </a:r>
                  <a:r>
                    <a:rPr lang="en-US" altLang="zh-CN" b="1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,...,y</a:t>
                  </a:r>
                  <a:r>
                    <a:rPr lang="en-US" altLang="zh-CN" b="1" baseline="-25000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j-1,</a:t>
                  </a:r>
                  <a:r>
                    <a:rPr lang="en-US" altLang="zh-CN" b="1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C)</a:t>
                  </a:r>
                  <a:endParaRPr lang="en-US" altLang="zh-CN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grpSp>
              <p:nvGrpSpPr>
                <p:cNvPr id="39" name="组合 38"/>
                <p:cNvGrpSpPr/>
                <p:nvPr/>
              </p:nvGrpSpPr>
              <p:grpSpPr>
                <a:xfrm>
                  <a:off x="10025" y="2562"/>
                  <a:ext cx="7726" cy="5394"/>
                  <a:chOff x="10025" y="2562"/>
                  <a:chExt cx="7726" cy="5394"/>
                </a:xfrm>
              </p:grpSpPr>
              <p:sp>
                <p:nvSpPr>
                  <p:cNvPr id="8" name="椭圆 7"/>
                  <p:cNvSpPr/>
                  <p:nvPr/>
                </p:nvSpPr>
                <p:spPr>
                  <a:xfrm>
                    <a:off x="10182" y="5984"/>
                    <a:ext cx="824" cy="797"/>
                  </a:xfrm>
                  <a:prstGeom prst="ellipse">
                    <a:avLst/>
                  </a:prstGeom>
                  <a:solidFill>
                    <a:srgbClr val="D2C9DE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>
                      <a:buClrTx/>
                      <a:buSzTx/>
                      <a:buFontTx/>
                    </a:pPr>
                    <a:endParaRPr lang="en-US" altLang="zh-CN" sz="1400" b="1">
                      <a:solidFill>
                        <a:schemeClr val="tx1"/>
                      </a:solidFill>
                      <a:sym typeface="+mn-ea"/>
                    </a:endParaRPr>
                  </a:p>
                </p:txBody>
              </p:sp>
              <p:grpSp>
                <p:nvGrpSpPr>
                  <p:cNvPr id="38" name="组合 37"/>
                  <p:cNvGrpSpPr/>
                  <p:nvPr/>
                </p:nvGrpSpPr>
                <p:grpSpPr>
                  <a:xfrm>
                    <a:off x="10025" y="2562"/>
                    <a:ext cx="7727" cy="5394"/>
                    <a:chOff x="10025" y="2562"/>
                    <a:chExt cx="7727" cy="5394"/>
                  </a:xfrm>
                </p:grpSpPr>
                <p:sp>
                  <p:nvSpPr>
                    <p:cNvPr id="19" name="矩形 18"/>
                    <p:cNvSpPr/>
                    <p:nvPr/>
                  </p:nvSpPr>
                  <p:spPr>
                    <a:xfrm>
                      <a:off x="11848" y="4877"/>
                      <a:ext cx="825" cy="781"/>
                    </a:xfrm>
                    <a:prstGeom prst="rect">
                      <a:avLst/>
                    </a:prstGeom>
                    <a:solidFill>
                      <a:srgbClr val="D2C9D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" name="矩形 19"/>
                    <p:cNvSpPr/>
                    <p:nvPr/>
                  </p:nvSpPr>
                  <p:spPr>
                    <a:xfrm>
                      <a:off x="13399" y="4877"/>
                      <a:ext cx="825" cy="781"/>
                    </a:xfrm>
                    <a:prstGeom prst="rect">
                      <a:avLst/>
                    </a:prstGeom>
                    <a:solidFill>
                      <a:srgbClr val="D2C9D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Overflow="overflow" horzOverflow="overflow" vert="horz" wrap="square" numCol="1" spcCol="0" rtlCol="0" fromWordArt="0" anchor="ctr" anchorCtr="0" forceAA="0" compatLnSpc="1">
                      <a:noAutofit/>
                    </a:bodyPr>
                    <a:p>
                      <a:pPr lvl="0" algn="ctr">
                        <a:buClrTx/>
                        <a:buSzTx/>
                        <a:buFontTx/>
                      </a:pPr>
                      <a:endParaRPr lang="en-US" altLang="zh-CN" b="1">
                        <a:solidFill>
                          <a:schemeClr val="tx1"/>
                        </a:solidFill>
                        <a:sym typeface="+mn-ea"/>
                      </a:endParaRPr>
                    </a:p>
                  </p:txBody>
                </p:sp>
                <p:sp>
                  <p:nvSpPr>
                    <p:cNvPr id="21" name="矩形 20"/>
                    <p:cNvSpPr/>
                    <p:nvPr/>
                  </p:nvSpPr>
                  <p:spPr>
                    <a:xfrm>
                      <a:off x="14993" y="4877"/>
                      <a:ext cx="825" cy="781"/>
                    </a:xfrm>
                    <a:prstGeom prst="rect">
                      <a:avLst/>
                    </a:prstGeom>
                    <a:solidFill>
                      <a:srgbClr val="D2C9D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Overflow="overflow" horzOverflow="overflow" vert="horz" wrap="square" numCol="1" spcCol="0" rtlCol="0" fromWordArt="0" anchor="ctr" anchorCtr="0" forceAA="0" compatLnSpc="1">
                      <a:noAutofit/>
                    </a:bodyPr>
                    <a:p>
                      <a:pPr lvl="0" algn="ctr">
                        <a:buClrTx/>
                        <a:buSzTx/>
                        <a:buFontTx/>
                      </a:pPr>
                      <a:endParaRPr lang="en-US" altLang="zh-CN" b="1">
                        <a:solidFill>
                          <a:schemeClr val="tx1"/>
                        </a:solidFill>
                        <a:sym typeface="+mn-ea"/>
                      </a:endParaRPr>
                    </a:p>
                  </p:txBody>
                </p:sp>
                <p:sp>
                  <p:nvSpPr>
                    <p:cNvPr id="22" name="矩形 21"/>
                    <p:cNvSpPr/>
                    <p:nvPr/>
                  </p:nvSpPr>
                  <p:spPr>
                    <a:xfrm>
                      <a:off x="16545" y="4878"/>
                      <a:ext cx="825" cy="781"/>
                    </a:xfrm>
                    <a:prstGeom prst="rect">
                      <a:avLst/>
                    </a:prstGeom>
                    <a:solidFill>
                      <a:srgbClr val="D2C9D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Overflow="overflow" horzOverflow="overflow" vert="horz" wrap="square" numCol="1" spcCol="0" rtlCol="0" fromWordArt="0" anchor="ctr" anchorCtr="0" forceAA="0" compatLnSpc="1">
                      <a:noAutofit/>
                    </a:bodyPr>
                    <a:p>
                      <a:pPr lvl="0" algn="ctr">
                        <a:buClrTx/>
                        <a:buSzTx/>
                        <a:buFontTx/>
                      </a:pPr>
                      <a:endParaRPr lang="en-US" altLang="zh-CN" b="1">
                        <a:solidFill>
                          <a:schemeClr val="tx1"/>
                        </a:solidFill>
                        <a:sym typeface="+mn-ea"/>
                      </a:endParaRPr>
                    </a:p>
                  </p:txBody>
                </p:sp>
                <p:cxnSp>
                  <p:nvCxnSpPr>
                    <p:cNvPr id="24" name="直接箭头连接符 23"/>
                    <p:cNvCxnSpPr/>
                    <p:nvPr/>
                  </p:nvCxnSpPr>
                  <p:spPr>
                    <a:xfrm>
                      <a:off x="12673" y="5268"/>
                      <a:ext cx="798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直接箭头连接符 24"/>
                    <p:cNvCxnSpPr/>
                    <p:nvPr/>
                  </p:nvCxnSpPr>
                  <p:spPr>
                    <a:xfrm>
                      <a:off x="14224" y="5268"/>
                      <a:ext cx="798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直接箭头连接符 25"/>
                    <p:cNvCxnSpPr/>
                    <p:nvPr/>
                  </p:nvCxnSpPr>
                  <p:spPr>
                    <a:xfrm>
                      <a:off x="15818" y="5268"/>
                      <a:ext cx="798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椭圆 27"/>
                    <p:cNvSpPr/>
                    <p:nvPr/>
                  </p:nvSpPr>
                  <p:spPr>
                    <a:xfrm>
                      <a:off x="11849" y="6696"/>
                      <a:ext cx="824" cy="797"/>
                    </a:xfrm>
                    <a:prstGeom prst="ellipse">
                      <a:avLst/>
                    </a:prstGeom>
                    <a:solidFill>
                      <a:srgbClr val="D2C9D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9" name="文本框 28"/>
                    <p:cNvSpPr txBox="1"/>
                    <p:nvPr/>
                  </p:nvSpPr>
                  <p:spPr>
                    <a:xfrm>
                      <a:off x="11692" y="6829"/>
                      <a:ext cx="1323" cy="5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</a:rPr>
                        <a:t>&lt;SOS&gt;</a:t>
                      </a:r>
                      <a:endParaRPr lang="en-US" altLang="zh-CN" sz="1600" b="1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1" name="直接箭头连接符 30"/>
                    <p:cNvCxnSpPr/>
                    <p:nvPr/>
                  </p:nvCxnSpPr>
                  <p:spPr>
                    <a:xfrm flipV="1">
                      <a:off x="12261" y="5658"/>
                      <a:ext cx="1" cy="10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直接箭头连接符 31"/>
                    <p:cNvCxnSpPr/>
                    <p:nvPr/>
                  </p:nvCxnSpPr>
                  <p:spPr>
                    <a:xfrm flipV="1">
                      <a:off x="12262" y="3823"/>
                      <a:ext cx="1" cy="10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直接箭头连接符 32"/>
                    <p:cNvCxnSpPr/>
                    <p:nvPr/>
                  </p:nvCxnSpPr>
                  <p:spPr>
                    <a:xfrm flipV="1">
                      <a:off x="13811" y="3823"/>
                      <a:ext cx="1" cy="10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直接箭头连接符 33"/>
                    <p:cNvCxnSpPr/>
                    <p:nvPr/>
                  </p:nvCxnSpPr>
                  <p:spPr>
                    <a:xfrm flipV="1">
                      <a:off x="15405" y="3823"/>
                      <a:ext cx="1" cy="10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" name="椭圆 34"/>
                    <p:cNvSpPr/>
                    <p:nvPr/>
                  </p:nvSpPr>
                  <p:spPr>
                    <a:xfrm>
                      <a:off x="11848" y="3026"/>
                      <a:ext cx="824" cy="797"/>
                    </a:xfrm>
                    <a:prstGeom prst="ellipse">
                      <a:avLst/>
                    </a:prstGeom>
                    <a:solidFill>
                      <a:srgbClr val="D2C9D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Overflow="overflow" horzOverflow="overflow" vert="horz" wrap="square" numCol="1" spcCol="0" rtlCol="0" fromWordArt="0" anchor="ctr" anchorCtr="0" forceAA="0" compatLnSpc="1">
                      <a:noAutofit/>
                    </a:bodyPr>
                    <a:p>
                      <a:pPr lvl="0" algn="ctr">
                        <a:buClrTx/>
                        <a:buSzTx/>
                        <a:buFontTx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sym typeface="+mn-ea"/>
                        </a:rPr>
                        <a:t>y1</a:t>
                      </a:r>
                      <a:endParaRPr lang="en-US" altLang="zh-CN" sz="1400" b="1">
                        <a:solidFill>
                          <a:schemeClr val="tx1"/>
                        </a:solidFill>
                        <a:sym typeface="+mn-ea"/>
                      </a:endParaRPr>
                    </a:p>
                  </p:txBody>
                </p:sp>
                <p:sp>
                  <p:nvSpPr>
                    <p:cNvPr id="36" name="椭圆 35"/>
                    <p:cNvSpPr/>
                    <p:nvPr/>
                  </p:nvSpPr>
                  <p:spPr>
                    <a:xfrm>
                      <a:off x="13400" y="3026"/>
                      <a:ext cx="824" cy="797"/>
                    </a:xfrm>
                    <a:prstGeom prst="ellipse">
                      <a:avLst/>
                    </a:prstGeom>
                    <a:solidFill>
                      <a:srgbClr val="D2C9D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Overflow="overflow" horzOverflow="overflow" vert="horz" wrap="square" numCol="1" spcCol="0" rtlCol="0" fromWordArt="0" anchor="ctr" anchorCtr="0" forceAA="0" compatLnSpc="1">
                      <a:noAutofit/>
                    </a:bodyPr>
                    <a:p>
                      <a:pPr lvl="0" algn="ctr">
                        <a:buClrTx/>
                        <a:buSzTx/>
                        <a:buFontTx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sym typeface="+mn-ea"/>
                        </a:rPr>
                        <a:t>y2</a:t>
                      </a:r>
                      <a:endParaRPr lang="en-US" altLang="zh-CN" sz="1400" b="1">
                        <a:solidFill>
                          <a:schemeClr val="tx1"/>
                        </a:solidFill>
                        <a:sym typeface="+mn-ea"/>
                      </a:endParaRPr>
                    </a:p>
                  </p:txBody>
                </p:sp>
                <p:sp>
                  <p:nvSpPr>
                    <p:cNvPr id="37" name="椭圆 36"/>
                    <p:cNvSpPr/>
                    <p:nvPr/>
                  </p:nvSpPr>
                  <p:spPr>
                    <a:xfrm>
                      <a:off x="14993" y="3026"/>
                      <a:ext cx="824" cy="797"/>
                    </a:xfrm>
                    <a:prstGeom prst="ellipse">
                      <a:avLst/>
                    </a:prstGeom>
                    <a:solidFill>
                      <a:srgbClr val="D2C9D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Overflow="overflow" horzOverflow="overflow" vert="horz" wrap="square" numCol="1" spcCol="0" rtlCol="0" fromWordArt="0" anchor="ctr" anchorCtr="0" forceAA="0" compatLnSpc="1">
                      <a:noAutofit/>
                    </a:bodyPr>
                    <a:p>
                      <a:pPr lvl="0" algn="ctr">
                        <a:buClrTx/>
                        <a:buSzTx/>
                        <a:buFontTx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sym typeface="+mn-ea"/>
                        </a:rPr>
                        <a:t>y3</a:t>
                      </a:r>
                      <a:endParaRPr lang="en-US" altLang="zh-CN" sz="1400" b="1">
                        <a:solidFill>
                          <a:schemeClr val="tx1"/>
                        </a:solidFill>
                        <a:sym typeface="+mn-ea"/>
                      </a:endParaRPr>
                    </a:p>
                  </p:txBody>
                </p:sp>
                <p:cxnSp>
                  <p:nvCxnSpPr>
                    <p:cNvPr id="40" name="直接箭头连接符 39"/>
                    <p:cNvCxnSpPr/>
                    <p:nvPr/>
                  </p:nvCxnSpPr>
                  <p:spPr>
                    <a:xfrm flipV="1">
                      <a:off x="16957" y="3824"/>
                      <a:ext cx="1" cy="10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1" name="椭圆 40"/>
                    <p:cNvSpPr/>
                    <p:nvPr/>
                  </p:nvSpPr>
                  <p:spPr>
                    <a:xfrm>
                      <a:off x="13400" y="6696"/>
                      <a:ext cx="824" cy="797"/>
                    </a:xfrm>
                    <a:prstGeom prst="ellipse">
                      <a:avLst/>
                    </a:prstGeom>
                    <a:solidFill>
                      <a:srgbClr val="D2C9D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Overflow="overflow" horzOverflow="overflow" vert="horz" wrap="square" numCol="1" spcCol="0" rtlCol="0" fromWordArt="0" anchor="ctr" anchorCtr="0" forceAA="0" compatLnSpc="1">
                      <a:noAutofit/>
                    </a:bodyPr>
                    <a:p>
                      <a:pPr lvl="0" algn="ctr">
                        <a:buClrTx/>
                        <a:buSzTx/>
                        <a:buFontTx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sym typeface="+mn-ea"/>
                        </a:rPr>
                        <a:t>y1</a:t>
                      </a:r>
                      <a:endParaRPr lang="en-US" altLang="zh-CN" sz="1400" b="1">
                        <a:solidFill>
                          <a:schemeClr val="tx1"/>
                        </a:solidFill>
                        <a:sym typeface="+mn-ea"/>
                      </a:endParaRPr>
                    </a:p>
                  </p:txBody>
                </p:sp>
                <p:sp>
                  <p:nvSpPr>
                    <p:cNvPr id="42" name="椭圆 41"/>
                    <p:cNvSpPr/>
                    <p:nvPr/>
                  </p:nvSpPr>
                  <p:spPr>
                    <a:xfrm>
                      <a:off x="14994" y="6696"/>
                      <a:ext cx="824" cy="797"/>
                    </a:xfrm>
                    <a:prstGeom prst="ellipse">
                      <a:avLst/>
                    </a:prstGeom>
                    <a:solidFill>
                      <a:srgbClr val="D2C9D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Overflow="overflow" horzOverflow="overflow" vert="horz" wrap="square" numCol="1" spcCol="0" rtlCol="0" fromWordArt="0" anchor="ctr" anchorCtr="0" forceAA="0" compatLnSpc="1">
                      <a:noAutofit/>
                    </a:bodyPr>
                    <a:p>
                      <a:pPr lvl="0" algn="ctr">
                        <a:buClrTx/>
                        <a:buSzTx/>
                        <a:buFontTx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sym typeface="+mn-ea"/>
                        </a:rPr>
                        <a:t>y2</a:t>
                      </a:r>
                      <a:endParaRPr lang="en-US" altLang="zh-CN" sz="1400" b="1">
                        <a:solidFill>
                          <a:schemeClr val="tx1"/>
                        </a:solidFill>
                        <a:sym typeface="+mn-ea"/>
                      </a:endParaRPr>
                    </a:p>
                  </p:txBody>
                </p:sp>
                <p:sp>
                  <p:nvSpPr>
                    <p:cNvPr id="43" name="椭圆 42"/>
                    <p:cNvSpPr/>
                    <p:nvPr/>
                  </p:nvSpPr>
                  <p:spPr>
                    <a:xfrm>
                      <a:off x="16545" y="6696"/>
                      <a:ext cx="824" cy="797"/>
                    </a:xfrm>
                    <a:prstGeom prst="ellipse">
                      <a:avLst/>
                    </a:prstGeom>
                    <a:solidFill>
                      <a:srgbClr val="D2C9D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Overflow="overflow" horzOverflow="overflow" vert="horz" wrap="square" numCol="1" spcCol="0" rtlCol="0" fromWordArt="0" anchor="ctr" anchorCtr="0" forceAA="0" compatLnSpc="1">
                      <a:noAutofit/>
                    </a:bodyPr>
                    <a:p>
                      <a:pPr lvl="0" algn="ctr">
                        <a:buClrTx/>
                        <a:buSzTx/>
                        <a:buFontTx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sym typeface="+mn-ea"/>
                        </a:rPr>
                        <a:t>y3</a:t>
                      </a:r>
                      <a:endParaRPr lang="en-US" altLang="zh-CN" sz="1400" b="1">
                        <a:solidFill>
                          <a:schemeClr val="tx1"/>
                        </a:solidFill>
                        <a:sym typeface="+mn-ea"/>
                      </a:endParaRPr>
                    </a:p>
                  </p:txBody>
                </p:sp>
                <p:cxnSp>
                  <p:nvCxnSpPr>
                    <p:cNvPr id="44" name="曲线连接符 43"/>
                    <p:cNvCxnSpPr>
                      <a:stCxn id="35" idx="6"/>
                      <a:endCxn id="41" idx="2"/>
                    </p:cNvCxnSpPr>
                    <p:nvPr/>
                  </p:nvCxnSpPr>
                  <p:spPr>
                    <a:xfrm>
                      <a:off x="12672" y="3425"/>
                      <a:ext cx="728" cy="3670"/>
                    </a:xfrm>
                    <a:prstGeom prst="curvedConnector3">
                      <a:avLst>
                        <a:gd name="adj1" fmla="val 42307"/>
                      </a:avLst>
                    </a:prstGeom>
                    <a:ln>
                      <a:solidFill>
                        <a:schemeClr val="tx1"/>
                      </a:solidFill>
                      <a:prstDash val="sysDash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曲线连接符 45"/>
                    <p:cNvCxnSpPr/>
                    <p:nvPr/>
                  </p:nvCxnSpPr>
                  <p:spPr>
                    <a:xfrm>
                      <a:off x="14259" y="3416"/>
                      <a:ext cx="728" cy="3670"/>
                    </a:xfrm>
                    <a:prstGeom prst="curvedConnector3">
                      <a:avLst>
                        <a:gd name="adj1" fmla="val 42307"/>
                      </a:avLst>
                    </a:prstGeom>
                    <a:ln>
                      <a:solidFill>
                        <a:schemeClr val="tx1"/>
                      </a:solidFill>
                      <a:prstDash val="sysDash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曲线连接符 46"/>
                    <p:cNvCxnSpPr/>
                    <p:nvPr/>
                  </p:nvCxnSpPr>
                  <p:spPr>
                    <a:xfrm>
                      <a:off x="15817" y="3433"/>
                      <a:ext cx="728" cy="3670"/>
                    </a:xfrm>
                    <a:prstGeom prst="curvedConnector3">
                      <a:avLst>
                        <a:gd name="adj1" fmla="val 42307"/>
                      </a:avLst>
                    </a:prstGeom>
                    <a:ln>
                      <a:solidFill>
                        <a:schemeClr val="tx1"/>
                      </a:solidFill>
                      <a:prstDash val="sysDash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直接箭头连接符 47"/>
                    <p:cNvCxnSpPr/>
                    <p:nvPr/>
                  </p:nvCxnSpPr>
                  <p:spPr>
                    <a:xfrm flipV="1">
                      <a:off x="13812" y="5642"/>
                      <a:ext cx="1" cy="10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直接箭头连接符 48"/>
                    <p:cNvCxnSpPr/>
                    <p:nvPr/>
                  </p:nvCxnSpPr>
                  <p:spPr>
                    <a:xfrm flipV="1">
                      <a:off x="15406" y="5659"/>
                      <a:ext cx="1" cy="10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直接箭头连接符 49"/>
                    <p:cNvCxnSpPr/>
                    <p:nvPr/>
                  </p:nvCxnSpPr>
                  <p:spPr>
                    <a:xfrm flipV="1">
                      <a:off x="16958" y="5659"/>
                      <a:ext cx="1" cy="10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6" name="圆角矩形 55"/>
                    <p:cNvSpPr/>
                    <p:nvPr/>
                  </p:nvSpPr>
                  <p:spPr>
                    <a:xfrm>
                      <a:off x="11494" y="2562"/>
                      <a:ext cx="6258" cy="5377"/>
                    </a:xfrm>
                    <a:prstGeom prst="roundRect">
                      <a:avLst/>
                    </a:prstGeom>
                    <a:noFill/>
                    <a:ln>
                      <a:prstDash val="dash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1" name="椭圆 60"/>
                    <p:cNvSpPr/>
                    <p:nvPr/>
                  </p:nvSpPr>
                  <p:spPr>
                    <a:xfrm>
                      <a:off x="16529" y="3026"/>
                      <a:ext cx="824" cy="797"/>
                    </a:xfrm>
                    <a:prstGeom prst="ellipse">
                      <a:avLst/>
                    </a:prstGeom>
                    <a:solidFill>
                      <a:srgbClr val="D2C9D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Overflow="overflow" horzOverflow="overflow" vert="horz" wrap="square" numCol="1" spcCol="0" rtlCol="0" fromWordArt="0" anchor="ctr" anchorCtr="0" forceAA="0" compatLnSpc="1">
                      <a:noAutofit/>
                    </a:bodyPr>
                    <a:p>
                      <a:pPr lvl="0" algn="ctr">
                        <a:buClrTx/>
                        <a:buSzTx/>
                        <a:buFontTx/>
                      </a:pPr>
                      <a:endParaRPr lang="en-US" altLang="zh-CN" sz="1400" b="1">
                        <a:solidFill>
                          <a:schemeClr val="tx1"/>
                        </a:solidFill>
                        <a:sym typeface="+mn-ea"/>
                      </a:endParaRPr>
                    </a:p>
                  </p:txBody>
                </p:sp>
                <p:sp>
                  <p:nvSpPr>
                    <p:cNvPr id="62" name="文本框 61"/>
                    <p:cNvSpPr txBox="1"/>
                    <p:nvPr/>
                  </p:nvSpPr>
                  <p:spPr>
                    <a:xfrm>
                      <a:off x="16213" y="3159"/>
                      <a:ext cx="1455" cy="5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en-US" altLang="zh-CN" sz="1600" b="1">
                          <a:solidFill>
                            <a:schemeClr val="tx1"/>
                          </a:solidFill>
                        </a:rPr>
                        <a:t>&lt;EOS&gt;</a:t>
                      </a:r>
                      <a:endParaRPr lang="en-US" altLang="zh-CN" sz="1600" b="1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1" name="文本框 160"/>
                    <p:cNvSpPr txBox="1"/>
                    <p:nvPr/>
                  </p:nvSpPr>
                  <p:spPr>
                    <a:xfrm>
                      <a:off x="12673" y="4688"/>
                      <a:ext cx="826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en-US" altLang="zh-CN" b="1"/>
                        <a:t>h1'</a:t>
                      </a:r>
                      <a:endParaRPr lang="en-US" altLang="zh-CN" b="1"/>
                    </a:p>
                  </p:txBody>
                </p:sp>
                <p:sp>
                  <p:nvSpPr>
                    <p:cNvPr id="162" name="文本框 161"/>
                    <p:cNvSpPr txBox="1"/>
                    <p:nvPr/>
                  </p:nvSpPr>
                  <p:spPr>
                    <a:xfrm>
                      <a:off x="14249" y="4671"/>
                      <a:ext cx="747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t">
                      <a:spAutoFit/>
                    </a:bodyPr>
                    <a:p>
                      <a:r>
                        <a:rPr lang="en-US" altLang="zh-CN" b="1">
                          <a:sym typeface="+mn-ea"/>
                        </a:rPr>
                        <a:t>h2'</a:t>
                      </a:r>
                      <a:endParaRPr lang="zh-CN" altLang="en-US"/>
                    </a:p>
                  </p:txBody>
                </p:sp>
                <p:sp>
                  <p:nvSpPr>
                    <p:cNvPr id="163" name="文本框 162"/>
                    <p:cNvSpPr txBox="1"/>
                    <p:nvPr/>
                  </p:nvSpPr>
                  <p:spPr>
                    <a:xfrm>
                      <a:off x="15782" y="4688"/>
                      <a:ext cx="747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t">
                      <a:spAutoFit/>
                    </a:bodyPr>
                    <a:p>
                      <a:r>
                        <a:rPr lang="en-US" altLang="zh-CN" b="1">
                          <a:sym typeface="+mn-ea"/>
                        </a:rPr>
                        <a:t>h3'</a:t>
                      </a:r>
                      <a:endParaRPr lang="zh-CN" altLang="en-US"/>
                    </a:p>
                  </p:txBody>
                </p:sp>
                <p:sp>
                  <p:nvSpPr>
                    <p:cNvPr id="166" name="文本框 165"/>
                    <p:cNvSpPr txBox="1"/>
                    <p:nvPr/>
                  </p:nvSpPr>
                  <p:spPr>
                    <a:xfrm>
                      <a:off x="12077" y="7426"/>
                      <a:ext cx="1323" cy="5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600" b="1">
                          <a:solidFill>
                            <a:schemeClr val="tx1"/>
                          </a:solidFill>
                        </a:rPr>
                        <a:t>=y0</a:t>
                      </a:r>
                      <a:endParaRPr lang="en-US" altLang="zh-CN" sz="1600" b="1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" name="直接箭头连接符 1"/>
                    <p:cNvCxnSpPr/>
                    <p:nvPr/>
                  </p:nvCxnSpPr>
                  <p:spPr>
                    <a:xfrm flipV="1">
                      <a:off x="11006" y="5677"/>
                      <a:ext cx="825" cy="498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" name="文本框 8"/>
                    <p:cNvSpPr txBox="1"/>
                    <p:nvPr/>
                  </p:nvSpPr>
                  <p:spPr>
                    <a:xfrm>
                      <a:off x="10025" y="6092"/>
                      <a:ext cx="1138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en-US" altLang="zh-CN" b="1"/>
                        <a:t>h</a:t>
                      </a:r>
                      <a:r>
                        <a:rPr lang="en-US" altLang="zh-CN" b="1" baseline="-25000"/>
                        <a:t>init</a:t>
                      </a:r>
                      <a:r>
                        <a:rPr lang="en-US" altLang="zh-CN" b="1"/>
                        <a:t>'</a:t>
                      </a:r>
                      <a:endParaRPr lang="en-US" altLang="zh-CN" b="1"/>
                    </a:p>
                  </p:txBody>
                </p:sp>
              </p:grpSp>
            </p:grpSp>
          </p:grpSp>
          <p:sp>
            <p:nvSpPr>
              <p:cNvPr id="10" name="文本框 9"/>
              <p:cNvSpPr txBox="1"/>
              <p:nvPr/>
            </p:nvSpPr>
            <p:spPr>
              <a:xfrm>
                <a:off x="10182" y="6845"/>
                <a:ext cx="116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/>
                  <a:t>=h0'</a:t>
                </a:r>
                <a:endParaRPr lang="en-US" altLang="zh-CN" b="1"/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12077" y="2579"/>
              <a:ext cx="165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Decoder</a:t>
              </a:r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67690" y="1056005"/>
            <a:ext cx="2967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其概括形式：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02335" y="1855470"/>
            <a:ext cx="7319010" cy="2589530"/>
            <a:chOff x="2228" y="3364"/>
            <a:chExt cx="11526" cy="4078"/>
          </a:xfrm>
        </p:grpSpPr>
        <p:grpSp>
          <p:nvGrpSpPr>
            <p:cNvPr id="17" name="组合 16"/>
            <p:cNvGrpSpPr/>
            <p:nvPr/>
          </p:nvGrpSpPr>
          <p:grpSpPr>
            <a:xfrm>
              <a:off x="2228" y="4916"/>
              <a:ext cx="11526" cy="2526"/>
              <a:chOff x="2228" y="4916"/>
              <a:chExt cx="11526" cy="2526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2228" y="4916"/>
                <a:ext cx="4041" cy="968"/>
              </a:xfrm>
              <a:prstGeom prst="rect">
                <a:avLst/>
              </a:prstGeom>
              <a:solidFill>
                <a:srgbClr val="FDEFE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>
                    <a:solidFill>
                      <a:schemeClr val="tx1"/>
                    </a:solidFill>
                  </a:rPr>
                  <a:t>Encoder</a:t>
                </a:r>
                <a:endParaRPr lang="en-US" altLang="zh-CN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7251" y="5087"/>
                <a:ext cx="1480" cy="626"/>
              </a:xfrm>
              <a:prstGeom prst="rect">
                <a:avLst/>
              </a:prstGeom>
              <a:solidFill>
                <a:srgbClr val="D0EAE9"/>
              </a:solidFill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 b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语义编码</a:t>
                </a:r>
                <a:r>
                  <a:rPr lang="en-US" altLang="zh-CN" sz="1200" b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</a:t>
                </a:r>
                <a:endParaRPr lang="en-US" altLang="zh-CN" sz="12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9713" y="4916"/>
                <a:ext cx="4041" cy="968"/>
              </a:xfrm>
              <a:prstGeom prst="rect">
                <a:avLst/>
              </a:prstGeom>
              <a:solidFill>
                <a:srgbClr val="D2C9D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>
                    <a:solidFill>
                      <a:schemeClr val="tx1"/>
                    </a:solidFill>
                  </a:rPr>
                  <a:t>Decoder</a:t>
                </a:r>
                <a:endParaRPr lang="en-US" altLang="zh-CN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555" y="6673"/>
                <a:ext cx="797" cy="769"/>
              </a:xfrm>
              <a:prstGeom prst="ellipse">
                <a:avLst/>
              </a:prstGeom>
              <a:solidFill>
                <a:srgbClr val="FDEFE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 b="1">
                    <a:solidFill>
                      <a:srgbClr val="202020"/>
                    </a:solidFill>
                  </a:rPr>
                  <a:t>x1</a:t>
                </a:r>
                <a:endParaRPr lang="en-US" altLang="zh-CN" sz="1400" b="1">
                  <a:solidFill>
                    <a:srgbClr val="202020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875" y="6673"/>
                <a:ext cx="797" cy="769"/>
              </a:xfrm>
              <a:prstGeom prst="ellipse">
                <a:avLst/>
              </a:prstGeom>
              <a:solidFill>
                <a:srgbClr val="FDEFE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400" b="1">
                    <a:solidFill>
                      <a:srgbClr val="202020"/>
                    </a:solidFill>
                    <a:sym typeface="+mn-ea"/>
                  </a:rPr>
                  <a:t>x2</a:t>
                </a:r>
                <a:endParaRPr lang="en-US" altLang="zh-CN" sz="1400" b="1">
                  <a:solidFill>
                    <a:srgbClr val="202020"/>
                  </a:solidFill>
                  <a:sym typeface="+mn-ea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5196" y="6673"/>
                <a:ext cx="797" cy="769"/>
              </a:xfrm>
              <a:prstGeom prst="ellipse">
                <a:avLst/>
              </a:prstGeom>
              <a:solidFill>
                <a:srgbClr val="FDEFE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400" b="1">
                    <a:solidFill>
                      <a:srgbClr val="202020"/>
                    </a:solidFill>
                    <a:sym typeface="+mn-ea"/>
                  </a:rPr>
                  <a:t>x3</a:t>
                </a:r>
                <a:endParaRPr lang="en-US" altLang="zh-CN" sz="1400" b="1">
                  <a:solidFill>
                    <a:srgbClr val="202020"/>
                  </a:solidFill>
                  <a:sym typeface="+mn-ea"/>
                </a:endParaRPr>
              </a:p>
            </p:txBody>
          </p:sp>
          <p:cxnSp>
            <p:nvCxnSpPr>
              <p:cNvPr id="14" name="直接箭头连接符 13"/>
              <p:cNvCxnSpPr/>
              <p:nvPr/>
            </p:nvCxnSpPr>
            <p:spPr>
              <a:xfrm flipV="1">
                <a:off x="2954" y="5890"/>
                <a:ext cx="0" cy="7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 flipV="1">
                <a:off x="4274" y="5890"/>
                <a:ext cx="0" cy="7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/>
              <p:nvPr/>
            </p:nvCxnSpPr>
            <p:spPr>
              <a:xfrm flipV="1">
                <a:off x="5594" y="5884"/>
                <a:ext cx="0" cy="7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接箭头连接符 18"/>
            <p:cNvCxnSpPr/>
            <p:nvPr/>
          </p:nvCxnSpPr>
          <p:spPr>
            <a:xfrm flipV="1">
              <a:off x="10365" y="4133"/>
              <a:ext cx="0" cy="78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1">
              <a:off x="11734" y="4133"/>
              <a:ext cx="0" cy="78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1">
              <a:off x="13154" y="4133"/>
              <a:ext cx="0" cy="78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9967" y="3364"/>
              <a:ext cx="797" cy="769"/>
            </a:xfrm>
            <a:prstGeom prst="ellipse">
              <a:avLst/>
            </a:prstGeom>
            <a:solidFill>
              <a:srgbClr val="D2C9D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400" b="1">
                  <a:solidFill>
                    <a:srgbClr val="202020"/>
                  </a:solidFill>
                  <a:sym typeface="+mn-ea"/>
                </a:rPr>
                <a:t>y1</a:t>
              </a:r>
              <a:endParaRPr lang="en-US" altLang="zh-CN" sz="1400" b="1">
                <a:solidFill>
                  <a:srgbClr val="202020"/>
                </a:solidFill>
                <a:sym typeface="+mn-ea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1336" y="3364"/>
              <a:ext cx="797" cy="769"/>
            </a:xfrm>
            <a:prstGeom prst="ellipse">
              <a:avLst/>
            </a:prstGeom>
            <a:solidFill>
              <a:srgbClr val="D2C9D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400" b="1">
                  <a:solidFill>
                    <a:srgbClr val="202020"/>
                  </a:solidFill>
                  <a:sym typeface="+mn-ea"/>
                </a:rPr>
                <a:t>y2</a:t>
              </a:r>
              <a:endParaRPr lang="en-US" altLang="zh-CN" sz="1400" b="1">
                <a:solidFill>
                  <a:srgbClr val="202020"/>
                </a:solidFill>
                <a:sym typeface="+mn-ea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12756" y="3364"/>
              <a:ext cx="797" cy="769"/>
            </a:xfrm>
            <a:prstGeom prst="ellipse">
              <a:avLst/>
            </a:prstGeom>
            <a:solidFill>
              <a:srgbClr val="D2C9D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400" b="1">
                  <a:solidFill>
                    <a:srgbClr val="202020"/>
                  </a:solidFill>
                  <a:sym typeface="+mn-ea"/>
                </a:rPr>
                <a:t>y3</a:t>
              </a:r>
              <a:endParaRPr lang="en-US" altLang="zh-CN" sz="1400" b="1">
                <a:solidFill>
                  <a:srgbClr val="202020"/>
                </a:solidFill>
                <a:sym typeface="+mn-ea"/>
              </a:endParaRPr>
            </a:p>
          </p:txBody>
        </p:sp>
        <p:cxnSp>
          <p:nvCxnSpPr>
            <p:cNvPr id="25" name="直接箭头连接符 24"/>
            <p:cNvCxnSpPr>
              <a:stCxn id="5" idx="3"/>
              <a:endCxn id="6" idx="1"/>
            </p:cNvCxnSpPr>
            <p:nvPr/>
          </p:nvCxnSpPr>
          <p:spPr>
            <a:xfrm>
              <a:off x="6269" y="5400"/>
              <a:ext cx="9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8731" y="5400"/>
              <a:ext cx="9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本框 29"/>
          <p:cNvSpPr txBox="1"/>
          <p:nvPr/>
        </p:nvSpPr>
        <p:spPr>
          <a:xfrm>
            <a:off x="8877935" y="2199640"/>
            <a:ext cx="25260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= g(C)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= g(C, y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= g(C, y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y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......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</a:t>
            </a:r>
            <a:r>
              <a:rPr lang="en-US" altLang="zh-CN" b="1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g</a:t>
            </a:r>
            <a:r>
              <a:rPr lang="en-US" altLang="zh-CN" b="1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(C)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58215" y="5082540"/>
            <a:ext cx="8771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疑问：所有的预测输出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,y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,y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都完全依赖于同一个语义编码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来决定，真的科学吗？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948180" y="234378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 = f(x</a:t>
            </a:r>
            <a:r>
              <a:rPr lang="en-US" altLang="zh-CN" b="1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x</a:t>
            </a:r>
            <a:r>
              <a:rPr lang="en-US" altLang="zh-CN" b="1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x</a:t>
            </a:r>
            <a:r>
              <a:rPr lang="en-US" altLang="zh-CN" b="1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en-US" altLang="zh-CN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0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>
            <a:off x="2644775" y="3378835"/>
            <a:ext cx="6254115" cy="3465830"/>
            <a:chOff x="4165" y="5151"/>
            <a:chExt cx="9849" cy="5458"/>
          </a:xfrm>
        </p:grpSpPr>
        <p:grpSp>
          <p:nvGrpSpPr>
            <p:cNvPr id="37" name="组合 36"/>
            <p:cNvGrpSpPr/>
            <p:nvPr/>
          </p:nvGrpSpPr>
          <p:grpSpPr>
            <a:xfrm>
              <a:off x="4165" y="5151"/>
              <a:ext cx="9609" cy="5458"/>
              <a:chOff x="4165" y="5151"/>
              <a:chExt cx="9609" cy="5458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4165" y="5151"/>
                <a:ext cx="9604" cy="5458"/>
                <a:chOff x="4165" y="5151"/>
                <a:chExt cx="9604" cy="5458"/>
              </a:xfrm>
            </p:grpSpPr>
            <p:grpSp>
              <p:nvGrpSpPr>
                <p:cNvPr id="75" name="组合 74"/>
                <p:cNvGrpSpPr/>
                <p:nvPr/>
              </p:nvGrpSpPr>
              <p:grpSpPr>
                <a:xfrm>
                  <a:off x="4165" y="5151"/>
                  <a:ext cx="9604" cy="5459"/>
                  <a:chOff x="2016" y="5023"/>
                  <a:chExt cx="9604" cy="5459"/>
                </a:xfrm>
              </p:grpSpPr>
              <p:sp>
                <p:nvSpPr>
                  <p:cNvPr id="49" name="椭圆 48"/>
                  <p:cNvSpPr/>
                  <p:nvPr/>
                </p:nvSpPr>
                <p:spPr>
                  <a:xfrm>
                    <a:off x="2343" y="9713"/>
                    <a:ext cx="797" cy="769"/>
                  </a:xfrm>
                  <a:prstGeom prst="ellipse">
                    <a:avLst/>
                  </a:prstGeom>
                  <a:solidFill>
                    <a:srgbClr val="FDEFE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1400" b="1">
                      <a:solidFill>
                        <a:srgbClr val="202020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50" name="椭圆 49"/>
                  <p:cNvSpPr/>
                  <p:nvPr/>
                </p:nvSpPr>
                <p:spPr>
                  <a:xfrm>
                    <a:off x="3663" y="9713"/>
                    <a:ext cx="797" cy="769"/>
                  </a:xfrm>
                  <a:prstGeom prst="ellipse">
                    <a:avLst/>
                  </a:prstGeom>
                  <a:solidFill>
                    <a:srgbClr val="FDEFE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>
                      <a:buClrTx/>
                      <a:buSzTx/>
                      <a:buFontTx/>
                    </a:pPr>
                    <a:endParaRPr lang="en-US" altLang="zh-CN" sz="1400" b="1">
                      <a:solidFill>
                        <a:srgbClr val="202020"/>
                      </a:solidFill>
                      <a:latin typeface="微软雅黑" panose="020B0503020204020204" charset="-122"/>
                      <a:ea typeface="微软雅黑" panose="020B0503020204020204" charset="-122"/>
                      <a:sym typeface="+mn-ea"/>
                    </a:endParaRPr>
                  </a:p>
                </p:txBody>
              </p:sp>
              <p:sp>
                <p:nvSpPr>
                  <p:cNvPr id="51" name="椭圆 50"/>
                  <p:cNvSpPr/>
                  <p:nvPr/>
                </p:nvSpPr>
                <p:spPr>
                  <a:xfrm>
                    <a:off x="4984" y="9713"/>
                    <a:ext cx="797" cy="769"/>
                  </a:xfrm>
                  <a:prstGeom prst="ellipse">
                    <a:avLst/>
                  </a:prstGeom>
                  <a:solidFill>
                    <a:srgbClr val="FDEFE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>
                      <a:buClrTx/>
                      <a:buSzTx/>
                      <a:buFontTx/>
                    </a:pPr>
                    <a:endParaRPr lang="en-US" altLang="zh-CN" sz="1400" b="1">
                      <a:solidFill>
                        <a:srgbClr val="202020"/>
                      </a:solidFill>
                      <a:latin typeface="微软雅黑" panose="020B0503020204020204" charset="-122"/>
                      <a:ea typeface="微软雅黑" panose="020B0503020204020204" charset="-122"/>
                      <a:sym typeface="+mn-ea"/>
                    </a:endParaRPr>
                  </a:p>
                </p:txBody>
              </p:sp>
              <p:grpSp>
                <p:nvGrpSpPr>
                  <p:cNvPr id="74" name="组合 73"/>
                  <p:cNvGrpSpPr/>
                  <p:nvPr/>
                </p:nvGrpSpPr>
                <p:grpSpPr>
                  <a:xfrm>
                    <a:off x="2016" y="5023"/>
                    <a:ext cx="9604" cy="4690"/>
                    <a:chOff x="2016" y="5023"/>
                    <a:chExt cx="9604" cy="4690"/>
                  </a:xfrm>
                </p:grpSpPr>
                <p:sp>
                  <p:nvSpPr>
                    <p:cNvPr id="46" name="矩形 45"/>
                    <p:cNvSpPr/>
                    <p:nvPr/>
                  </p:nvSpPr>
                  <p:spPr>
                    <a:xfrm>
                      <a:off x="2016" y="7956"/>
                      <a:ext cx="4041" cy="968"/>
                    </a:xfrm>
                    <a:prstGeom prst="rect">
                      <a:avLst/>
                    </a:prstGeom>
                    <a:solidFill>
                      <a:srgbClr val="FDEFE4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Encoder</a:t>
                      </a:r>
                      <a:endParaRPr lang="en-US" altLang="zh-CN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47" name="矩形 46"/>
                    <p:cNvSpPr/>
                    <p:nvPr/>
                  </p:nvSpPr>
                  <p:spPr>
                    <a:xfrm>
                      <a:off x="7698" y="7956"/>
                      <a:ext cx="1067" cy="328"/>
                    </a:xfrm>
                    <a:prstGeom prst="rect">
                      <a:avLst/>
                    </a:prstGeom>
                    <a:solidFill>
                      <a:srgbClr val="D0EAE9"/>
                    </a:solidFill>
                    <a:ln>
                      <a:solidFill>
                        <a:schemeClr val="tx1"/>
                      </a:solidFill>
                      <a:prstDash val="lg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C1</a:t>
                      </a:r>
                      <a:endParaRPr lang="en-US" sz="12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p:txBody>
                </p:sp>
                <p:cxnSp>
                  <p:nvCxnSpPr>
                    <p:cNvPr id="52" name="直接箭头连接符 51"/>
                    <p:cNvCxnSpPr/>
                    <p:nvPr/>
                  </p:nvCxnSpPr>
                  <p:spPr>
                    <a:xfrm flipV="1">
                      <a:off x="2742" y="8930"/>
                      <a:ext cx="0" cy="783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直接箭头连接符 52"/>
                    <p:cNvCxnSpPr/>
                    <p:nvPr/>
                  </p:nvCxnSpPr>
                  <p:spPr>
                    <a:xfrm flipV="1">
                      <a:off x="4062" y="8930"/>
                      <a:ext cx="0" cy="783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直接箭头连接符 53"/>
                    <p:cNvCxnSpPr/>
                    <p:nvPr/>
                  </p:nvCxnSpPr>
                  <p:spPr>
                    <a:xfrm flipV="1">
                      <a:off x="5382" y="8924"/>
                      <a:ext cx="0" cy="783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3" name="组合 62"/>
                    <p:cNvGrpSpPr/>
                    <p:nvPr/>
                  </p:nvGrpSpPr>
                  <p:grpSpPr>
                    <a:xfrm>
                      <a:off x="7580" y="5023"/>
                      <a:ext cx="4040" cy="2520"/>
                      <a:chOff x="9501" y="6404"/>
                      <a:chExt cx="4040" cy="2520"/>
                    </a:xfrm>
                  </p:grpSpPr>
                  <p:sp>
                    <p:nvSpPr>
                      <p:cNvPr id="48" name="矩形 47"/>
                      <p:cNvSpPr/>
                      <p:nvPr/>
                    </p:nvSpPr>
                    <p:spPr>
                      <a:xfrm>
                        <a:off x="9501" y="7956"/>
                        <a:ext cx="4041" cy="968"/>
                      </a:xfrm>
                      <a:prstGeom prst="rect">
                        <a:avLst/>
                      </a:prstGeom>
                      <a:solidFill>
                        <a:srgbClr val="D2C9D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r>
                          <a:rPr lang="en-US" altLang="zh-CN" b="1">
                            <a:solidFill>
                              <a:schemeClr val="tx1"/>
                            </a:solidFill>
                            <a:latin typeface="微软雅黑" panose="020B0503020204020204" charset="-122"/>
                            <a:ea typeface="微软雅黑" panose="020B0503020204020204" charset="-122"/>
                          </a:rPr>
                          <a:t>Decoder</a:t>
                        </a:r>
                        <a:endParaRPr lang="en-US" altLang="zh-CN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cxnSp>
                    <p:nvCxnSpPr>
                      <p:cNvPr id="55" name="直接箭头连接符 54"/>
                      <p:cNvCxnSpPr/>
                      <p:nvPr/>
                    </p:nvCxnSpPr>
                    <p:spPr>
                      <a:xfrm flipV="1">
                        <a:off x="10153" y="7173"/>
                        <a:ext cx="0" cy="783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" name="直接箭头连接符 55"/>
                      <p:cNvCxnSpPr/>
                      <p:nvPr/>
                    </p:nvCxnSpPr>
                    <p:spPr>
                      <a:xfrm flipV="1">
                        <a:off x="11522" y="7173"/>
                        <a:ext cx="0" cy="783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直接箭头连接符 56"/>
                      <p:cNvCxnSpPr/>
                      <p:nvPr/>
                    </p:nvCxnSpPr>
                    <p:spPr>
                      <a:xfrm flipV="1">
                        <a:off x="12942" y="7173"/>
                        <a:ext cx="0" cy="783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8" name="椭圆 57"/>
                      <p:cNvSpPr/>
                      <p:nvPr/>
                    </p:nvSpPr>
                    <p:spPr>
                      <a:xfrm>
                        <a:off x="9755" y="6404"/>
                        <a:ext cx="797" cy="769"/>
                      </a:xfrm>
                      <a:prstGeom prst="ellipse">
                        <a:avLst/>
                      </a:prstGeom>
                      <a:solidFill>
                        <a:srgbClr val="D2C9D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Overflow="overflow" horzOverflow="overflow" vert="horz" wrap="square" numCol="1" spcCol="0" rtlCol="0" fromWordArt="0" anchor="ctr" anchorCtr="0" forceAA="0" compatLnSpc="1">
                        <a:noAutofit/>
                      </a:bodyPr>
                      <a:p>
                        <a:pPr lvl="0" algn="ctr">
                          <a:buClrTx/>
                          <a:buSzTx/>
                          <a:buFontTx/>
                        </a:pPr>
                        <a:endParaRPr lang="en-US" altLang="zh-CN" sz="1400" b="1">
                          <a:solidFill>
                            <a:srgbClr val="20202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endParaRPr>
                      </a:p>
                    </p:txBody>
                  </p:sp>
                  <p:sp>
                    <p:nvSpPr>
                      <p:cNvPr id="59" name="椭圆 58"/>
                      <p:cNvSpPr/>
                      <p:nvPr/>
                    </p:nvSpPr>
                    <p:spPr>
                      <a:xfrm>
                        <a:off x="11124" y="6404"/>
                        <a:ext cx="797" cy="769"/>
                      </a:xfrm>
                      <a:prstGeom prst="ellipse">
                        <a:avLst/>
                      </a:prstGeom>
                      <a:solidFill>
                        <a:srgbClr val="D2C9D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Overflow="overflow" horzOverflow="overflow" vert="horz" wrap="square" numCol="1" spcCol="0" rtlCol="0" fromWordArt="0" anchor="ctr" anchorCtr="0" forceAA="0" compatLnSpc="1">
                        <a:noAutofit/>
                      </a:bodyPr>
                      <a:p>
                        <a:pPr lvl="0" algn="ctr">
                          <a:buClrTx/>
                          <a:buSzTx/>
                          <a:buFontTx/>
                        </a:pPr>
                        <a:endParaRPr lang="en-US" altLang="zh-CN" sz="1400" b="1">
                          <a:solidFill>
                            <a:srgbClr val="20202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endParaRPr>
                      </a:p>
                    </p:txBody>
                  </p:sp>
                  <p:sp>
                    <p:nvSpPr>
                      <p:cNvPr id="60" name="椭圆 59"/>
                      <p:cNvSpPr/>
                      <p:nvPr/>
                    </p:nvSpPr>
                    <p:spPr>
                      <a:xfrm>
                        <a:off x="12544" y="6404"/>
                        <a:ext cx="797" cy="769"/>
                      </a:xfrm>
                      <a:prstGeom prst="ellipse">
                        <a:avLst/>
                      </a:prstGeom>
                      <a:solidFill>
                        <a:srgbClr val="D2C9D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Overflow="overflow" horzOverflow="overflow" vert="horz" wrap="square" numCol="1" spcCol="0" rtlCol="0" fromWordArt="0" anchor="ctr" anchorCtr="0" forceAA="0" compatLnSpc="1">
                        <a:noAutofit/>
                      </a:bodyPr>
                      <a:p>
                        <a:pPr lvl="0" algn="ctr">
                          <a:buClrTx/>
                          <a:buSzTx/>
                          <a:buFontTx/>
                        </a:pPr>
                        <a:endParaRPr lang="en-US" altLang="zh-CN" sz="1400" b="1">
                          <a:solidFill>
                            <a:srgbClr val="20202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endParaRPr>
                      </a:p>
                    </p:txBody>
                  </p:sp>
                </p:grpSp>
                <p:cxnSp>
                  <p:nvCxnSpPr>
                    <p:cNvPr id="61" name="直接箭头连接符 60"/>
                    <p:cNvCxnSpPr>
                      <a:endCxn id="47" idx="1"/>
                    </p:cNvCxnSpPr>
                    <p:nvPr/>
                  </p:nvCxnSpPr>
                  <p:spPr>
                    <a:xfrm>
                      <a:off x="6056" y="8120"/>
                      <a:ext cx="1642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直接箭头连接符 63"/>
                    <p:cNvCxnSpPr>
                      <a:endCxn id="65" idx="1"/>
                    </p:cNvCxnSpPr>
                    <p:nvPr/>
                  </p:nvCxnSpPr>
                  <p:spPr>
                    <a:xfrm>
                      <a:off x="6074" y="8440"/>
                      <a:ext cx="2994" cy="8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5" name="矩形 64"/>
                    <p:cNvSpPr/>
                    <p:nvPr/>
                  </p:nvSpPr>
                  <p:spPr>
                    <a:xfrm>
                      <a:off x="9068" y="8284"/>
                      <a:ext cx="1067" cy="328"/>
                    </a:xfrm>
                    <a:prstGeom prst="rect">
                      <a:avLst/>
                    </a:prstGeom>
                    <a:solidFill>
                      <a:srgbClr val="D0EAE9"/>
                    </a:solidFill>
                    <a:ln>
                      <a:solidFill>
                        <a:schemeClr val="tx1"/>
                      </a:solidFill>
                      <a:prstDash val="lg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C2</a:t>
                      </a:r>
                      <a:endParaRPr lang="en-US" sz="12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p:txBody>
                </p:sp>
                <p:cxnSp>
                  <p:nvCxnSpPr>
                    <p:cNvPr id="66" name="直接箭头连接符 65"/>
                    <p:cNvCxnSpPr>
                      <a:endCxn id="67" idx="1"/>
                    </p:cNvCxnSpPr>
                    <p:nvPr/>
                  </p:nvCxnSpPr>
                  <p:spPr>
                    <a:xfrm flipV="1">
                      <a:off x="6057" y="8776"/>
                      <a:ext cx="4430" cy="7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7" name="矩形 66"/>
                    <p:cNvSpPr/>
                    <p:nvPr/>
                  </p:nvSpPr>
                  <p:spPr>
                    <a:xfrm>
                      <a:off x="10487" y="8612"/>
                      <a:ext cx="1067" cy="328"/>
                    </a:xfrm>
                    <a:prstGeom prst="rect">
                      <a:avLst/>
                    </a:prstGeom>
                    <a:solidFill>
                      <a:srgbClr val="D0EAE9"/>
                    </a:solidFill>
                    <a:ln>
                      <a:solidFill>
                        <a:schemeClr val="tx1"/>
                      </a:solidFill>
                      <a:prstDash val="lg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C3</a:t>
                      </a:r>
                      <a:endParaRPr lang="en-US" sz="12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p:txBody>
                </p:sp>
                <p:cxnSp>
                  <p:nvCxnSpPr>
                    <p:cNvPr id="68" name="直接箭头连接符 67"/>
                    <p:cNvCxnSpPr>
                      <a:stCxn id="67" idx="0"/>
                    </p:cNvCxnSpPr>
                    <p:nvPr/>
                  </p:nvCxnSpPr>
                  <p:spPr>
                    <a:xfrm flipH="1" flipV="1">
                      <a:off x="11020" y="7543"/>
                      <a:ext cx="1" cy="106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直接箭头连接符 71"/>
                    <p:cNvCxnSpPr>
                      <a:stCxn id="47" idx="0"/>
                    </p:cNvCxnSpPr>
                    <p:nvPr/>
                  </p:nvCxnSpPr>
                  <p:spPr>
                    <a:xfrm flipV="1">
                      <a:off x="8232" y="7583"/>
                      <a:ext cx="0" cy="373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直接箭头连接符 72"/>
                    <p:cNvCxnSpPr>
                      <a:stCxn id="65" idx="0"/>
                      <a:endCxn id="48" idx="2"/>
                    </p:cNvCxnSpPr>
                    <p:nvPr/>
                  </p:nvCxnSpPr>
                  <p:spPr>
                    <a:xfrm flipH="1" flipV="1">
                      <a:off x="9601" y="7543"/>
                      <a:ext cx="1" cy="741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76" name="文本框 75"/>
                <p:cNvSpPr txBox="1"/>
                <p:nvPr/>
              </p:nvSpPr>
              <p:spPr>
                <a:xfrm>
                  <a:off x="4287" y="9936"/>
                  <a:ext cx="1209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600">
                      <a:latin typeface="微软雅黑" panose="020B0503020204020204" charset="-122"/>
                      <a:ea typeface="微软雅黑" panose="020B0503020204020204" charset="-122"/>
                    </a:rPr>
                    <a:t>Tom</a:t>
                  </a:r>
                  <a:endParaRPr lang="en-US" altLang="zh-CN" sz="160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5607" y="9936"/>
                  <a:ext cx="1209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lvl="0" algn="ctr">
                    <a:buClrTx/>
                    <a:buSzTx/>
                    <a:buFontTx/>
                  </a:pPr>
                  <a:r>
                    <a:rPr lang="en-US" altLang="zh-CN" sz="1400">
                      <a:latin typeface="微软雅黑" panose="020B0503020204020204" charset="-122"/>
                      <a:ea typeface="微软雅黑" panose="020B0503020204020204" charset="-122"/>
                      <a:sym typeface="+mn-ea"/>
                    </a:rPr>
                    <a:t>chase</a:t>
                  </a:r>
                  <a:endParaRPr lang="en-US" altLang="zh-CN" sz="1400">
                    <a:latin typeface="微软雅黑" panose="020B0503020204020204" charset="-122"/>
                    <a:ea typeface="微软雅黑" panose="020B0503020204020204" charset="-122"/>
                    <a:sym typeface="+mn-ea"/>
                  </a:endParaRPr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6926" y="9912"/>
                  <a:ext cx="1209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lvl="0" algn="ctr">
                    <a:buClrTx/>
                    <a:buSzTx/>
                    <a:buFontTx/>
                  </a:pPr>
                  <a:r>
                    <a:rPr lang="en-US" altLang="zh-CN" sz="1600">
                      <a:latin typeface="微软雅黑" panose="020B0503020204020204" charset="-122"/>
                      <a:ea typeface="微软雅黑" panose="020B0503020204020204" charset="-122"/>
                      <a:sym typeface="+mn-ea"/>
                    </a:rPr>
                    <a:t>Jerry</a:t>
                  </a:r>
                  <a:endParaRPr lang="en-US" altLang="zh-CN" sz="1600">
                    <a:latin typeface="微软雅黑" panose="020B0503020204020204" charset="-122"/>
                    <a:ea typeface="微软雅黑" panose="020B0503020204020204" charset="-122"/>
                    <a:sym typeface="+mn-ea"/>
                  </a:endParaRPr>
                </a:p>
              </p:txBody>
            </p:sp>
          </p:grpSp>
          <p:sp>
            <p:nvSpPr>
              <p:cNvPr id="79" name="文本框 78"/>
              <p:cNvSpPr txBox="1"/>
              <p:nvPr/>
            </p:nvSpPr>
            <p:spPr>
              <a:xfrm>
                <a:off x="9777" y="5246"/>
                <a:ext cx="120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>
                    <a:latin typeface="微软雅黑" panose="020B0503020204020204" charset="-122"/>
                    <a:ea typeface="微软雅黑" panose="020B0503020204020204" charset="-122"/>
                  </a:rPr>
                  <a:t>汤姆</a:t>
                </a:r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11146" y="5245"/>
                <a:ext cx="120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lvl="0" algn="ctr">
                  <a:buClrTx/>
                  <a:buSzTx/>
                  <a:buFontTx/>
                </a:pPr>
                <a:r>
                  <a:rPr lang="zh-CN" altLang="en-US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追逐</a:t>
                </a:r>
                <a:endParaRPr lang="zh-CN" altLang="en-US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12566" y="5246"/>
                <a:ext cx="120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lvl="0" algn="ctr">
                  <a:buClrTx/>
                  <a:buSzTx/>
                  <a:buFontTx/>
                </a:pPr>
                <a:r>
                  <a:rPr lang="zh-CN" altLang="en-US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杰瑞</a:t>
                </a:r>
                <a:endParaRPr lang="zh-CN" altLang="en-US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  <p:sp>
          <p:nvSpPr>
            <p:cNvPr id="88" name="圆角矩形 87"/>
            <p:cNvSpPr/>
            <p:nvPr/>
          </p:nvSpPr>
          <p:spPr>
            <a:xfrm>
              <a:off x="9511" y="7841"/>
              <a:ext cx="4503" cy="1437"/>
            </a:xfrm>
            <a:prstGeom prst="roundRect">
              <a:avLst/>
            </a:prstGeom>
            <a:noFill/>
            <a:ln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9" name="文本框 88"/>
          <p:cNvSpPr txBox="1"/>
          <p:nvPr/>
        </p:nvSpPr>
        <p:spPr>
          <a:xfrm>
            <a:off x="9239885" y="3123565"/>
            <a:ext cx="267335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Decoder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y1 = f1(C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y2 = f1(C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y1)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y3 = f1(C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y1, y2)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不再用同一个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包含了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不同权重。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759460" y="3502660"/>
            <a:ext cx="469328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Encoder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原：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 = f(x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x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x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g(0.8*f(x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)+0.1*f(x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)+0.1*f(x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095375" y="849630"/>
            <a:ext cx="10001250" cy="1475740"/>
            <a:chOff x="1725" y="1338"/>
            <a:chExt cx="15750" cy="2324"/>
          </a:xfrm>
        </p:grpSpPr>
        <p:sp>
          <p:nvSpPr>
            <p:cNvPr id="2" name="文本框 1"/>
            <p:cNvSpPr txBox="1"/>
            <p:nvPr/>
          </p:nvSpPr>
          <p:spPr>
            <a:xfrm>
              <a:off x="1725" y="1338"/>
              <a:ext cx="15751" cy="2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以机器翻译为例：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    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                                                                   </a:t>
              </a:r>
              <a:endPara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· 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在翻译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“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汤姆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”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时，原句中的三个词对其贡献度不同，关联度最高的应该是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Tom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。同样，与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“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追逐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”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关联度最高的是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“chase”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，与杰瑞关联度最高的是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“Jerry”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4891" y="1693"/>
              <a:ext cx="10843" cy="796"/>
              <a:chOff x="4891" y="1693"/>
              <a:chExt cx="10843" cy="796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4891" y="1693"/>
                <a:ext cx="3332" cy="797"/>
              </a:xfrm>
              <a:prstGeom prst="rect">
                <a:avLst/>
              </a:prstGeom>
              <a:solidFill>
                <a:srgbClr val="FDEF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Tom chase Jerry</a:t>
                </a:r>
                <a:endParaRPr lang="en-US" altLang="zh-CN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11836" y="1693"/>
                <a:ext cx="3898" cy="797"/>
              </a:xfrm>
              <a:prstGeom prst="rect">
                <a:avLst/>
              </a:prstGeom>
              <a:solidFill>
                <a:srgbClr val="D2C9D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汤姆 追逐 杰瑞</a:t>
                </a:r>
                <a:endParaRPr lang="zh-CN" altLang="en-US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</p:txBody>
          </p:sp>
          <p:sp>
            <p:nvSpPr>
              <p:cNvPr id="87" name="右箭头 86"/>
              <p:cNvSpPr/>
              <p:nvPr/>
            </p:nvSpPr>
            <p:spPr>
              <a:xfrm>
                <a:off x="8396" y="1920"/>
                <a:ext cx="633" cy="34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9148" y="1792"/>
                <a:ext cx="1480" cy="626"/>
              </a:xfrm>
              <a:prstGeom prst="rect">
                <a:avLst/>
              </a:prstGeom>
              <a:solidFill>
                <a:srgbClr val="D0EAE9"/>
              </a:solidFill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 b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语义编码</a:t>
                </a:r>
                <a:r>
                  <a:rPr lang="en-US" altLang="zh-CN" sz="1200" b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</a:t>
                </a:r>
                <a:endParaRPr lang="en-US" altLang="zh-CN" sz="12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" name="右箭头 2"/>
              <p:cNvSpPr/>
              <p:nvPr/>
            </p:nvSpPr>
            <p:spPr>
              <a:xfrm>
                <a:off x="10914" y="1934"/>
                <a:ext cx="633" cy="34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7" name="文本框 6"/>
          <p:cNvSpPr txBox="1"/>
          <p:nvPr/>
        </p:nvSpPr>
        <p:spPr>
          <a:xfrm>
            <a:off x="1095375" y="2456815"/>
            <a:ext cx="97745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·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中，所有词的对应权重是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相同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的。并且固定编码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能表示的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信息有限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，尤其是在长句子中。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·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提出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注意力机制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，使得在翻译时不同词时，注意到各个词的贡献（相关性）。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239885" y="5708015"/>
            <a:ext cx="2315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权重如何计算？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1" grpId="0"/>
      <p:bldP spid="89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70810" y="343535"/>
            <a:ext cx="47885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我们该如何确定每个词的权重值呢？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581150" y="2346960"/>
            <a:ext cx="3703320" cy="875030"/>
            <a:chOff x="2490" y="3696"/>
            <a:chExt cx="5832" cy="1378"/>
          </a:xfrm>
        </p:grpSpPr>
        <p:cxnSp>
          <p:nvCxnSpPr>
            <p:cNvPr id="230" name="直接箭头连接符 229"/>
            <p:cNvCxnSpPr>
              <a:stCxn id="225" idx="0"/>
              <a:endCxn id="229" idx="1"/>
            </p:cNvCxnSpPr>
            <p:nvPr/>
          </p:nvCxnSpPr>
          <p:spPr>
            <a:xfrm flipV="1">
              <a:off x="5572" y="4362"/>
              <a:ext cx="0" cy="71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组合 35"/>
            <p:cNvGrpSpPr/>
            <p:nvPr/>
          </p:nvGrpSpPr>
          <p:grpSpPr>
            <a:xfrm>
              <a:off x="2490" y="3696"/>
              <a:ext cx="5833" cy="1312"/>
              <a:chOff x="2490" y="3696"/>
              <a:chExt cx="5833" cy="1312"/>
            </a:xfrm>
          </p:grpSpPr>
          <p:sp>
            <p:nvSpPr>
              <p:cNvPr id="229" name="同侧圆角矩形 228"/>
              <p:cNvSpPr/>
              <p:nvPr/>
            </p:nvSpPr>
            <p:spPr>
              <a:xfrm>
                <a:off x="2819" y="3696"/>
                <a:ext cx="5505" cy="666"/>
              </a:xfrm>
              <a:prstGeom prst="round2SameRect">
                <a:avLst/>
              </a:prstGeom>
              <a:noFill/>
              <a:ln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zh-CN" altLang="en-US" b="1">
                    <a:solidFill>
                      <a:schemeClr val="tx1"/>
                    </a:solidFill>
                    <a:sym typeface="+mn-ea"/>
                  </a:rPr>
                  <a:t>获得权重     </a:t>
                </a:r>
                <a:r>
                  <a:rPr lang="en-US" altLang="zh-CN" b="1">
                    <a:solidFill>
                      <a:schemeClr val="tx1"/>
                    </a:solidFill>
                    <a:sym typeface="+mn-ea"/>
                  </a:rPr>
                  <a:t>α1     α2     </a:t>
                </a:r>
                <a:r>
                  <a:rPr lang="en-US" altLang="zh-CN" b="1">
                    <a:solidFill>
                      <a:schemeClr val="tx1"/>
                    </a:solidFill>
                    <a:sym typeface="+mn-ea"/>
                  </a:rPr>
                  <a:t>α3     α4</a:t>
                </a:r>
                <a:endParaRPr lang="en-US" altLang="zh-CN" b="1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31" name="文本框 230"/>
              <p:cNvSpPr txBox="1"/>
              <p:nvPr/>
            </p:nvSpPr>
            <p:spPr>
              <a:xfrm>
                <a:off x="2490" y="4428"/>
                <a:ext cx="536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② </a:t>
                </a:r>
                <a:r>
                  <a:rPr lang="en-US" altLang="zh-CN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Softmax</a:t>
                </a:r>
                <a:r>
                  <a:rPr lang="zh-CN" altLang="en-US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层，得到权重</a:t>
                </a:r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668020" y="3221990"/>
            <a:ext cx="8599170" cy="3388360"/>
            <a:chOff x="1052" y="5074"/>
            <a:chExt cx="13542" cy="5336"/>
          </a:xfrm>
        </p:grpSpPr>
        <p:sp>
          <p:nvSpPr>
            <p:cNvPr id="251" name="文本框 250"/>
            <p:cNvSpPr txBox="1"/>
            <p:nvPr/>
          </p:nvSpPr>
          <p:spPr>
            <a:xfrm>
              <a:off x="1052" y="9830"/>
              <a:ext cx="135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计算相关度的常用方法有乘法和加法两种，乘法：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eij = score(hi, hj') = hi * hj'</a:t>
              </a:r>
              <a:endPara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2490" y="5074"/>
              <a:ext cx="8813" cy="1917"/>
              <a:chOff x="2490" y="5074"/>
              <a:chExt cx="8813" cy="1917"/>
            </a:xfrm>
          </p:grpSpPr>
          <p:sp>
            <p:nvSpPr>
              <p:cNvPr id="225" name="圆角矩形 224"/>
              <p:cNvSpPr/>
              <p:nvPr/>
            </p:nvSpPr>
            <p:spPr>
              <a:xfrm>
                <a:off x="2490" y="5074"/>
                <a:ext cx="6163" cy="1402"/>
              </a:xfrm>
              <a:prstGeom prst="roundRect">
                <a:avLst/>
              </a:prstGeom>
              <a:noFill/>
              <a:ln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3" name="组合 42"/>
              <p:cNvGrpSpPr/>
              <p:nvPr/>
            </p:nvGrpSpPr>
            <p:grpSpPr>
              <a:xfrm>
                <a:off x="8653" y="5197"/>
                <a:ext cx="2650" cy="1795"/>
                <a:chOff x="8653" y="5197"/>
                <a:chExt cx="2650" cy="1795"/>
              </a:xfrm>
            </p:grpSpPr>
            <p:cxnSp>
              <p:nvCxnSpPr>
                <p:cNvPr id="226" name="曲线连接符 225"/>
                <p:cNvCxnSpPr>
                  <a:stCxn id="9" idx="1"/>
                  <a:endCxn id="225" idx="3"/>
                </p:cNvCxnSpPr>
                <p:nvPr/>
              </p:nvCxnSpPr>
              <p:spPr>
                <a:xfrm rot="10800000">
                  <a:off x="8653" y="5776"/>
                  <a:ext cx="2651" cy="1217"/>
                </a:xfrm>
                <a:prstGeom prst="curvedConnector3">
                  <a:avLst>
                    <a:gd name="adj1" fmla="val 49981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文本框 227"/>
                <p:cNvSpPr txBox="1"/>
                <p:nvPr/>
              </p:nvSpPr>
              <p:spPr>
                <a:xfrm>
                  <a:off x="8654" y="5197"/>
                  <a:ext cx="2594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>
                      <a:latin typeface="微软雅黑" panose="020B0503020204020204" charset="-122"/>
                      <a:ea typeface="微软雅黑" panose="020B0503020204020204" charset="-122"/>
                    </a:rPr>
                    <a:t>① 计算相关度</a:t>
                  </a:r>
                  <a:endParaRPr lang="zh-CN" altLang="en-US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</p:grpSp>
      <p:cxnSp>
        <p:nvCxnSpPr>
          <p:cNvPr id="7" name="直接箭头连接符 6"/>
          <p:cNvCxnSpPr/>
          <p:nvPr/>
        </p:nvCxnSpPr>
        <p:spPr>
          <a:xfrm>
            <a:off x="4255135" y="4497070"/>
            <a:ext cx="5067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788795" y="4247515"/>
            <a:ext cx="523875" cy="495935"/>
          </a:xfrm>
          <a:prstGeom prst="rect">
            <a:avLst/>
          </a:prstGeom>
          <a:solidFill>
            <a:srgbClr val="FDEF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endParaRPr lang="en-US" altLang="zh-CN" sz="1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755900" y="4247515"/>
            <a:ext cx="523875" cy="495935"/>
          </a:xfrm>
          <a:prstGeom prst="rect">
            <a:avLst/>
          </a:prstGeom>
          <a:solidFill>
            <a:srgbClr val="FDEF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endParaRPr lang="en-US" altLang="zh-CN" sz="1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731260" y="4247515"/>
            <a:ext cx="523875" cy="495935"/>
          </a:xfrm>
          <a:prstGeom prst="rect">
            <a:avLst/>
          </a:prstGeom>
          <a:solidFill>
            <a:srgbClr val="FDEF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endParaRPr lang="en-US" altLang="zh-CN" sz="1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82" name="直接箭头连接符 81"/>
          <p:cNvCxnSpPr/>
          <p:nvPr/>
        </p:nvCxnSpPr>
        <p:spPr>
          <a:xfrm>
            <a:off x="1282065" y="4495800"/>
            <a:ext cx="5067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2313940" y="4495165"/>
            <a:ext cx="4419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3280410" y="4495165"/>
            <a:ext cx="4508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/>
          <p:cNvSpPr/>
          <p:nvPr/>
        </p:nvSpPr>
        <p:spPr>
          <a:xfrm>
            <a:off x="767715" y="4247515"/>
            <a:ext cx="523240" cy="506095"/>
          </a:xfrm>
          <a:prstGeom prst="ellipse">
            <a:avLst/>
          </a:prstGeom>
          <a:solidFill>
            <a:srgbClr val="FDEF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40715" y="4301490"/>
            <a:ext cx="777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h</a:t>
            </a:r>
            <a:r>
              <a:rPr lang="en-US" altLang="zh-CN" sz="2000" b="1" baseline="-25000">
                <a:latin typeface="微软雅黑" panose="020B0503020204020204" charset="-122"/>
                <a:ea typeface="微软雅黑" panose="020B0503020204020204" charset="-122"/>
              </a:rPr>
              <a:t>init</a:t>
            </a:r>
            <a:endParaRPr lang="en-US" altLang="zh-CN" sz="2000" b="1" baseline="-25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2272665" y="4137660"/>
            <a:ext cx="524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h1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3243580" y="4137660"/>
            <a:ext cx="524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h2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767715" y="4700270"/>
            <a:ext cx="813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=h0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4246245" y="4137660"/>
            <a:ext cx="524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h3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0" name="组合 129"/>
          <p:cNvGrpSpPr/>
          <p:nvPr/>
        </p:nvGrpSpPr>
        <p:grpSpPr>
          <a:xfrm rot="0">
            <a:off x="1661160" y="4743450"/>
            <a:ext cx="777240" cy="855345"/>
            <a:chOff x="2852" y="6707"/>
            <a:chExt cx="1224" cy="1347"/>
          </a:xfrm>
        </p:grpSpPr>
        <p:cxnSp>
          <p:nvCxnSpPr>
            <p:cNvPr id="85" name="直接箭头连接符 84"/>
            <p:cNvCxnSpPr>
              <a:endCxn id="79" idx="2"/>
            </p:cNvCxnSpPr>
            <p:nvPr/>
          </p:nvCxnSpPr>
          <p:spPr>
            <a:xfrm flipV="1">
              <a:off x="3466" y="6707"/>
              <a:ext cx="0" cy="5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组合 128"/>
            <p:cNvGrpSpPr/>
            <p:nvPr/>
          </p:nvGrpSpPr>
          <p:grpSpPr>
            <a:xfrm>
              <a:off x="2852" y="7258"/>
              <a:ext cx="1224" cy="796"/>
              <a:chOff x="2852" y="7777"/>
              <a:chExt cx="1224" cy="796"/>
            </a:xfrm>
          </p:grpSpPr>
          <p:sp>
            <p:nvSpPr>
              <p:cNvPr id="110" name="椭圆 109"/>
              <p:cNvSpPr/>
              <p:nvPr/>
            </p:nvSpPr>
            <p:spPr>
              <a:xfrm>
                <a:off x="3052" y="7777"/>
                <a:ext cx="824" cy="797"/>
              </a:xfrm>
              <a:prstGeom prst="ellipse">
                <a:avLst/>
              </a:prstGeom>
              <a:solidFill>
                <a:srgbClr val="FDEFE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1" name="文本框 110"/>
              <p:cNvSpPr txBox="1"/>
              <p:nvPr/>
            </p:nvSpPr>
            <p:spPr>
              <a:xfrm>
                <a:off x="2852" y="7862"/>
                <a:ext cx="1224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000" b="1">
                    <a:latin typeface="微软雅黑" panose="020B0503020204020204" charset="-122"/>
                    <a:ea typeface="微软雅黑" panose="020B0503020204020204" charset="-122"/>
                  </a:rPr>
                  <a:t>x</a:t>
                </a:r>
                <a:r>
                  <a:rPr lang="en-US" altLang="zh-CN" sz="2000" b="1" baseline="-25000">
                    <a:latin typeface="微软雅黑" panose="020B0503020204020204" charset="-122"/>
                    <a:ea typeface="微软雅黑" panose="020B0503020204020204" charset="-122"/>
                  </a:rPr>
                  <a:t>1</a:t>
                </a:r>
                <a:endParaRPr lang="en-US" altLang="zh-CN" sz="2000" b="1" baseline="-250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120" name="矩形 119"/>
          <p:cNvSpPr/>
          <p:nvPr/>
        </p:nvSpPr>
        <p:spPr>
          <a:xfrm>
            <a:off x="4761865" y="4246880"/>
            <a:ext cx="523875" cy="495935"/>
          </a:xfrm>
          <a:prstGeom prst="rect">
            <a:avLst/>
          </a:prstGeom>
          <a:solidFill>
            <a:srgbClr val="FDEF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endParaRPr lang="en-US" altLang="zh-CN" sz="1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31" name="组合 130"/>
          <p:cNvGrpSpPr/>
          <p:nvPr/>
        </p:nvGrpSpPr>
        <p:grpSpPr>
          <a:xfrm rot="0">
            <a:off x="2628265" y="4742815"/>
            <a:ext cx="777240" cy="855980"/>
            <a:chOff x="2852" y="6707"/>
            <a:chExt cx="1224" cy="1348"/>
          </a:xfrm>
        </p:grpSpPr>
        <p:cxnSp>
          <p:nvCxnSpPr>
            <p:cNvPr id="132" name="直接箭头连接符 131"/>
            <p:cNvCxnSpPr/>
            <p:nvPr/>
          </p:nvCxnSpPr>
          <p:spPr>
            <a:xfrm flipV="1">
              <a:off x="3466" y="6707"/>
              <a:ext cx="0" cy="5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组合 132"/>
            <p:cNvGrpSpPr/>
            <p:nvPr/>
          </p:nvGrpSpPr>
          <p:grpSpPr>
            <a:xfrm>
              <a:off x="2852" y="7258"/>
              <a:ext cx="1224" cy="797"/>
              <a:chOff x="2852" y="7777"/>
              <a:chExt cx="1224" cy="797"/>
            </a:xfrm>
          </p:grpSpPr>
          <p:sp>
            <p:nvSpPr>
              <p:cNvPr id="136" name="椭圆 135"/>
              <p:cNvSpPr/>
              <p:nvPr/>
            </p:nvSpPr>
            <p:spPr>
              <a:xfrm>
                <a:off x="3052" y="7777"/>
                <a:ext cx="824" cy="797"/>
              </a:xfrm>
              <a:prstGeom prst="ellipse">
                <a:avLst/>
              </a:prstGeom>
              <a:solidFill>
                <a:srgbClr val="FDEFE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37" name="文本框 136"/>
              <p:cNvSpPr txBox="1"/>
              <p:nvPr/>
            </p:nvSpPr>
            <p:spPr>
              <a:xfrm>
                <a:off x="2852" y="7862"/>
                <a:ext cx="1224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000" b="1">
                    <a:latin typeface="微软雅黑" panose="020B0503020204020204" charset="-122"/>
                    <a:ea typeface="微软雅黑" panose="020B0503020204020204" charset="-122"/>
                  </a:rPr>
                  <a:t>x</a:t>
                </a:r>
                <a:r>
                  <a:rPr lang="en-US" altLang="zh-CN" sz="2000" b="1" baseline="-25000">
                    <a:latin typeface="微软雅黑" panose="020B0503020204020204" charset="-122"/>
                    <a:ea typeface="微软雅黑" panose="020B0503020204020204" charset="-122"/>
                  </a:rPr>
                  <a:t>2</a:t>
                </a:r>
                <a:endParaRPr lang="en-US" altLang="zh-CN" sz="2000" b="1" baseline="-250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140" name="组合 139"/>
          <p:cNvGrpSpPr/>
          <p:nvPr/>
        </p:nvGrpSpPr>
        <p:grpSpPr>
          <a:xfrm rot="0">
            <a:off x="3604260" y="4754880"/>
            <a:ext cx="777240" cy="855980"/>
            <a:chOff x="2852" y="6707"/>
            <a:chExt cx="1224" cy="1348"/>
          </a:xfrm>
        </p:grpSpPr>
        <p:cxnSp>
          <p:nvCxnSpPr>
            <p:cNvPr id="143" name="直接箭头连接符 142"/>
            <p:cNvCxnSpPr/>
            <p:nvPr/>
          </p:nvCxnSpPr>
          <p:spPr>
            <a:xfrm flipV="1">
              <a:off x="3466" y="6707"/>
              <a:ext cx="0" cy="5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组合 145"/>
            <p:cNvGrpSpPr/>
            <p:nvPr/>
          </p:nvGrpSpPr>
          <p:grpSpPr>
            <a:xfrm>
              <a:off x="2852" y="7258"/>
              <a:ext cx="1224" cy="797"/>
              <a:chOff x="2852" y="7777"/>
              <a:chExt cx="1224" cy="797"/>
            </a:xfrm>
          </p:grpSpPr>
          <p:sp>
            <p:nvSpPr>
              <p:cNvPr id="147" name="椭圆 146"/>
              <p:cNvSpPr/>
              <p:nvPr/>
            </p:nvSpPr>
            <p:spPr>
              <a:xfrm>
                <a:off x="3052" y="7777"/>
                <a:ext cx="824" cy="797"/>
              </a:xfrm>
              <a:prstGeom prst="ellipse">
                <a:avLst/>
              </a:prstGeom>
              <a:solidFill>
                <a:srgbClr val="FDEFE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1" name="文本框 150"/>
              <p:cNvSpPr txBox="1"/>
              <p:nvPr/>
            </p:nvSpPr>
            <p:spPr>
              <a:xfrm>
                <a:off x="2852" y="7862"/>
                <a:ext cx="1224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000" b="1">
                    <a:latin typeface="微软雅黑" panose="020B0503020204020204" charset="-122"/>
                    <a:ea typeface="微软雅黑" panose="020B0503020204020204" charset="-122"/>
                  </a:rPr>
                  <a:t>x</a:t>
                </a:r>
                <a:r>
                  <a:rPr lang="en-US" altLang="zh-CN" sz="2000" b="1" baseline="-25000">
                    <a:latin typeface="微软雅黑" panose="020B0503020204020204" charset="-122"/>
                    <a:ea typeface="微软雅黑" panose="020B0503020204020204" charset="-122"/>
                  </a:rPr>
                  <a:t>3</a:t>
                </a:r>
                <a:endParaRPr lang="en-US" altLang="zh-CN" sz="2000" b="1" baseline="-250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152" name="组合 151"/>
          <p:cNvGrpSpPr/>
          <p:nvPr/>
        </p:nvGrpSpPr>
        <p:grpSpPr>
          <a:xfrm rot="0">
            <a:off x="4635500" y="4744085"/>
            <a:ext cx="777240" cy="855980"/>
            <a:chOff x="2852" y="6707"/>
            <a:chExt cx="1224" cy="1348"/>
          </a:xfrm>
        </p:grpSpPr>
        <p:cxnSp>
          <p:nvCxnSpPr>
            <p:cNvPr id="153" name="直接箭头连接符 152"/>
            <p:cNvCxnSpPr/>
            <p:nvPr/>
          </p:nvCxnSpPr>
          <p:spPr>
            <a:xfrm flipV="1">
              <a:off x="3466" y="6707"/>
              <a:ext cx="0" cy="5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4" name="组合 163"/>
            <p:cNvGrpSpPr/>
            <p:nvPr/>
          </p:nvGrpSpPr>
          <p:grpSpPr>
            <a:xfrm>
              <a:off x="2852" y="7258"/>
              <a:ext cx="1224" cy="797"/>
              <a:chOff x="2852" y="7777"/>
              <a:chExt cx="1224" cy="797"/>
            </a:xfrm>
          </p:grpSpPr>
          <p:sp>
            <p:nvSpPr>
              <p:cNvPr id="165" name="椭圆 164"/>
              <p:cNvSpPr/>
              <p:nvPr/>
            </p:nvSpPr>
            <p:spPr>
              <a:xfrm>
                <a:off x="3052" y="7777"/>
                <a:ext cx="824" cy="797"/>
              </a:xfrm>
              <a:prstGeom prst="ellipse">
                <a:avLst/>
              </a:prstGeom>
              <a:solidFill>
                <a:srgbClr val="FDEFE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2852" y="7862"/>
                <a:ext cx="1224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000" b="1">
                    <a:latin typeface="微软雅黑" panose="020B0503020204020204" charset="-122"/>
                    <a:ea typeface="微软雅黑" panose="020B0503020204020204" charset="-122"/>
                  </a:rPr>
                  <a:t>x</a:t>
                </a:r>
                <a:r>
                  <a:rPr lang="en-US" altLang="zh-CN" sz="2000" b="1" baseline="-25000">
                    <a:latin typeface="微软雅黑" panose="020B0503020204020204" charset="-122"/>
                    <a:ea typeface="微软雅黑" panose="020B0503020204020204" charset="-122"/>
                  </a:rPr>
                  <a:t>4</a:t>
                </a:r>
                <a:endParaRPr lang="en-US" altLang="zh-CN" sz="2000" b="1" baseline="-250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173" name="组合 172"/>
          <p:cNvGrpSpPr/>
          <p:nvPr/>
        </p:nvGrpSpPr>
        <p:grpSpPr>
          <a:xfrm rot="0">
            <a:off x="4634865" y="3404235"/>
            <a:ext cx="777240" cy="855345"/>
            <a:chOff x="2854" y="4578"/>
            <a:chExt cx="1224" cy="1347"/>
          </a:xfrm>
        </p:grpSpPr>
        <p:cxnSp>
          <p:nvCxnSpPr>
            <p:cNvPr id="168" name="直接箭头连接符 167"/>
            <p:cNvCxnSpPr/>
            <p:nvPr/>
          </p:nvCxnSpPr>
          <p:spPr>
            <a:xfrm flipV="1">
              <a:off x="3466" y="5374"/>
              <a:ext cx="0" cy="5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组合 169"/>
            <p:cNvGrpSpPr/>
            <p:nvPr/>
          </p:nvGrpSpPr>
          <p:grpSpPr>
            <a:xfrm>
              <a:off x="2854" y="4578"/>
              <a:ext cx="1224" cy="797"/>
              <a:chOff x="4377" y="4093"/>
              <a:chExt cx="1224" cy="797"/>
            </a:xfrm>
          </p:grpSpPr>
          <p:sp>
            <p:nvSpPr>
              <p:cNvPr id="171" name="椭圆 170"/>
              <p:cNvSpPr/>
              <p:nvPr/>
            </p:nvSpPr>
            <p:spPr>
              <a:xfrm>
                <a:off x="4577" y="4093"/>
                <a:ext cx="824" cy="797"/>
              </a:xfrm>
              <a:prstGeom prst="ellipse">
                <a:avLst/>
              </a:prstGeom>
              <a:solidFill>
                <a:srgbClr val="FDEFE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72" name="文本框 171"/>
              <p:cNvSpPr txBox="1"/>
              <p:nvPr/>
            </p:nvSpPr>
            <p:spPr>
              <a:xfrm>
                <a:off x="4377" y="4178"/>
                <a:ext cx="1224" cy="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000" b="1" baseline="-25000">
                    <a:latin typeface="微软雅黑" panose="020B0503020204020204" charset="-122"/>
                    <a:ea typeface="微软雅黑" panose="020B0503020204020204" charset="-122"/>
                  </a:rPr>
                  <a:t>h4</a:t>
                </a:r>
                <a:endParaRPr lang="en-US" altLang="zh-CN" sz="2000" b="1" baseline="-250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174" name="组合 173"/>
          <p:cNvGrpSpPr/>
          <p:nvPr/>
        </p:nvGrpSpPr>
        <p:grpSpPr>
          <a:xfrm rot="0">
            <a:off x="3605530" y="3391535"/>
            <a:ext cx="777240" cy="855345"/>
            <a:chOff x="2854" y="4578"/>
            <a:chExt cx="1224" cy="1347"/>
          </a:xfrm>
        </p:grpSpPr>
        <p:cxnSp>
          <p:nvCxnSpPr>
            <p:cNvPr id="175" name="直接箭头连接符 174"/>
            <p:cNvCxnSpPr/>
            <p:nvPr/>
          </p:nvCxnSpPr>
          <p:spPr>
            <a:xfrm flipV="1">
              <a:off x="3466" y="5374"/>
              <a:ext cx="0" cy="5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6" name="组合 175"/>
            <p:cNvGrpSpPr/>
            <p:nvPr/>
          </p:nvGrpSpPr>
          <p:grpSpPr>
            <a:xfrm>
              <a:off x="2854" y="4578"/>
              <a:ext cx="1224" cy="797"/>
              <a:chOff x="4377" y="4093"/>
              <a:chExt cx="1224" cy="797"/>
            </a:xfrm>
          </p:grpSpPr>
          <p:sp>
            <p:nvSpPr>
              <p:cNvPr id="177" name="椭圆 176"/>
              <p:cNvSpPr/>
              <p:nvPr/>
            </p:nvSpPr>
            <p:spPr>
              <a:xfrm>
                <a:off x="4577" y="4093"/>
                <a:ext cx="824" cy="797"/>
              </a:xfrm>
              <a:prstGeom prst="ellipse">
                <a:avLst/>
              </a:prstGeom>
              <a:solidFill>
                <a:srgbClr val="FDEFE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78" name="文本框 177"/>
              <p:cNvSpPr txBox="1"/>
              <p:nvPr/>
            </p:nvSpPr>
            <p:spPr>
              <a:xfrm>
                <a:off x="4377" y="4178"/>
                <a:ext cx="1224" cy="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000" b="1" baseline="-25000">
                    <a:latin typeface="微软雅黑" panose="020B0503020204020204" charset="-122"/>
                    <a:ea typeface="微软雅黑" panose="020B0503020204020204" charset="-122"/>
                  </a:rPr>
                  <a:t>h3</a:t>
                </a:r>
                <a:endParaRPr lang="en-US" altLang="zh-CN" sz="2000" b="1" baseline="-250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179" name="组合 178"/>
          <p:cNvGrpSpPr/>
          <p:nvPr/>
        </p:nvGrpSpPr>
        <p:grpSpPr>
          <a:xfrm rot="0">
            <a:off x="2629535" y="3404235"/>
            <a:ext cx="777240" cy="854710"/>
            <a:chOff x="2854" y="4578"/>
            <a:chExt cx="1224" cy="1346"/>
          </a:xfrm>
        </p:grpSpPr>
        <p:cxnSp>
          <p:nvCxnSpPr>
            <p:cNvPr id="180" name="直接箭头连接符 179"/>
            <p:cNvCxnSpPr/>
            <p:nvPr/>
          </p:nvCxnSpPr>
          <p:spPr>
            <a:xfrm flipV="1">
              <a:off x="3466" y="5374"/>
              <a:ext cx="0" cy="5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组合 180"/>
            <p:cNvGrpSpPr/>
            <p:nvPr/>
          </p:nvGrpSpPr>
          <p:grpSpPr>
            <a:xfrm>
              <a:off x="2854" y="4578"/>
              <a:ext cx="1224" cy="796"/>
              <a:chOff x="4377" y="4093"/>
              <a:chExt cx="1224" cy="796"/>
            </a:xfrm>
          </p:grpSpPr>
          <p:sp>
            <p:nvSpPr>
              <p:cNvPr id="182" name="椭圆 181"/>
              <p:cNvSpPr/>
              <p:nvPr/>
            </p:nvSpPr>
            <p:spPr>
              <a:xfrm>
                <a:off x="4577" y="4093"/>
                <a:ext cx="824" cy="797"/>
              </a:xfrm>
              <a:prstGeom prst="ellipse">
                <a:avLst/>
              </a:prstGeom>
              <a:solidFill>
                <a:srgbClr val="FDEFE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83" name="文本框 182"/>
              <p:cNvSpPr txBox="1"/>
              <p:nvPr/>
            </p:nvSpPr>
            <p:spPr>
              <a:xfrm>
                <a:off x="4377" y="4178"/>
                <a:ext cx="1224" cy="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000" b="1" baseline="-25000">
                    <a:latin typeface="微软雅黑" panose="020B0503020204020204" charset="-122"/>
                    <a:ea typeface="微软雅黑" panose="020B0503020204020204" charset="-122"/>
                  </a:rPr>
                  <a:t>h2</a:t>
                </a:r>
                <a:endParaRPr lang="en-US" altLang="zh-CN" sz="2000" b="1" baseline="-250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184" name="组合 183"/>
          <p:cNvGrpSpPr/>
          <p:nvPr/>
        </p:nvGrpSpPr>
        <p:grpSpPr>
          <a:xfrm rot="0">
            <a:off x="1662430" y="3404235"/>
            <a:ext cx="777240" cy="855345"/>
            <a:chOff x="2854" y="4578"/>
            <a:chExt cx="1224" cy="1347"/>
          </a:xfrm>
        </p:grpSpPr>
        <p:cxnSp>
          <p:nvCxnSpPr>
            <p:cNvPr id="185" name="直接箭头连接符 184"/>
            <p:cNvCxnSpPr/>
            <p:nvPr/>
          </p:nvCxnSpPr>
          <p:spPr>
            <a:xfrm flipV="1">
              <a:off x="3466" y="5374"/>
              <a:ext cx="0" cy="5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6" name="组合 185"/>
            <p:cNvGrpSpPr/>
            <p:nvPr/>
          </p:nvGrpSpPr>
          <p:grpSpPr>
            <a:xfrm>
              <a:off x="2854" y="4578"/>
              <a:ext cx="1224" cy="797"/>
              <a:chOff x="4377" y="4093"/>
              <a:chExt cx="1224" cy="797"/>
            </a:xfrm>
          </p:grpSpPr>
          <p:sp>
            <p:nvSpPr>
              <p:cNvPr id="187" name="椭圆 186"/>
              <p:cNvSpPr/>
              <p:nvPr/>
            </p:nvSpPr>
            <p:spPr>
              <a:xfrm>
                <a:off x="4577" y="4093"/>
                <a:ext cx="824" cy="797"/>
              </a:xfrm>
              <a:prstGeom prst="ellipse">
                <a:avLst/>
              </a:prstGeom>
              <a:solidFill>
                <a:srgbClr val="FDEFE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88" name="文本框 187"/>
              <p:cNvSpPr txBox="1"/>
              <p:nvPr/>
            </p:nvSpPr>
            <p:spPr>
              <a:xfrm>
                <a:off x="4377" y="4178"/>
                <a:ext cx="1224" cy="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000" b="1" baseline="-25000">
                    <a:latin typeface="微软雅黑" panose="020B0503020204020204" charset="-122"/>
                    <a:ea typeface="微软雅黑" panose="020B0503020204020204" charset="-122"/>
                  </a:rPr>
                  <a:t>h1</a:t>
                </a:r>
                <a:endParaRPr lang="en-US" altLang="zh-CN" sz="2000" b="1" baseline="-250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7" name="矩形 26"/>
          <p:cNvSpPr/>
          <p:nvPr/>
        </p:nvSpPr>
        <p:spPr>
          <a:xfrm>
            <a:off x="9184640" y="4191635"/>
            <a:ext cx="523875" cy="495935"/>
          </a:xfrm>
          <a:prstGeom prst="rect">
            <a:avLst/>
          </a:prstGeom>
          <a:solidFill>
            <a:srgbClr val="D2C9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7711440" y="4439920"/>
            <a:ext cx="5067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8696325" y="4439920"/>
            <a:ext cx="5067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9708515" y="4439920"/>
            <a:ext cx="5067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组合 247"/>
          <p:cNvGrpSpPr/>
          <p:nvPr/>
        </p:nvGrpSpPr>
        <p:grpSpPr>
          <a:xfrm rot="0">
            <a:off x="5971540" y="4550410"/>
            <a:ext cx="1216025" cy="520700"/>
            <a:chOff x="10025" y="5852"/>
            <a:chExt cx="1915" cy="820"/>
          </a:xfrm>
        </p:grpSpPr>
        <p:cxnSp>
          <p:nvCxnSpPr>
            <p:cNvPr id="245" name="直接箭头连接符 244"/>
            <p:cNvCxnSpPr/>
            <p:nvPr/>
          </p:nvCxnSpPr>
          <p:spPr>
            <a:xfrm flipV="1">
              <a:off x="11115" y="5852"/>
              <a:ext cx="825" cy="49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文本框 245"/>
            <p:cNvSpPr txBox="1"/>
            <p:nvPr/>
          </p:nvSpPr>
          <p:spPr>
            <a:xfrm>
              <a:off x="10025" y="6092"/>
              <a:ext cx="113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/>
                <a:t>H</a:t>
              </a:r>
              <a:r>
                <a:rPr lang="en-US" altLang="zh-CN" b="1" baseline="-25000"/>
                <a:t>init</a:t>
              </a:r>
              <a:endParaRPr lang="en-US" altLang="zh-CN" b="1"/>
            </a:p>
          </p:txBody>
        </p:sp>
      </p:grpSp>
      <p:sp>
        <p:nvSpPr>
          <p:cNvPr id="10" name="矩形 9"/>
          <p:cNvSpPr/>
          <p:nvPr/>
        </p:nvSpPr>
        <p:spPr>
          <a:xfrm>
            <a:off x="8172450" y="4191635"/>
            <a:ext cx="523875" cy="495935"/>
          </a:xfrm>
          <a:prstGeom prst="rect">
            <a:avLst/>
          </a:prstGeom>
          <a:solidFill>
            <a:srgbClr val="D2C9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78040" y="4191635"/>
            <a:ext cx="523875" cy="495935"/>
          </a:xfrm>
          <a:prstGeom prst="rect">
            <a:avLst/>
          </a:prstGeom>
          <a:solidFill>
            <a:srgbClr val="D2C9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160635" y="4192270"/>
            <a:ext cx="523875" cy="495935"/>
          </a:xfrm>
          <a:prstGeom prst="rect">
            <a:avLst/>
          </a:prstGeom>
          <a:solidFill>
            <a:srgbClr val="D2C9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811655" y="1089025"/>
            <a:ext cx="8690610" cy="3350895"/>
            <a:chOff x="2853" y="1715"/>
            <a:chExt cx="13686" cy="5277"/>
          </a:xfrm>
        </p:grpSpPr>
        <p:grpSp>
          <p:nvGrpSpPr>
            <p:cNvPr id="49" name="组合 48"/>
            <p:cNvGrpSpPr/>
            <p:nvPr/>
          </p:nvGrpSpPr>
          <p:grpSpPr>
            <a:xfrm>
              <a:off x="2853" y="1715"/>
              <a:ext cx="13686" cy="4891"/>
              <a:chOff x="2853" y="1715"/>
              <a:chExt cx="13686" cy="4891"/>
            </a:xfrm>
          </p:grpSpPr>
          <p:grpSp>
            <p:nvGrpSpPr>
              <p:cNvPr id="48" name="组合 47"/>
              <p:cNvGrpSpPr/>
              <p:nvPr/>
            </p:nvGrpSpPr>
            <p:grpSpPr>
              <a:xfrm>
                <a:off x="2853" y="1715"/>
                <a:ext cx="13686" cy="4891"/>
                <a:chOff x="2853" y="1715"/>
                <a:chExt cx="13686" cy="4891"/>
              </a:xfrm>
            </p:grpSpPr>
            <p:grpSp>
              <p:nvGrpSpPr>
                <p:cNvPr id="41" name="组合 40"/>
                <p:cNvGrpSpPr/>
                <p:nvPr/>
              </p:nvGrpSpPr>
              <p:grpSpPr>
                <a:xfrm>
                  <a:off x="2853" y="1715"/>
                  <a:ext cx="13686" cy="4684"/>
                  <a:chOff x="2853" y="1715"/>
                  <a:chExt cx="13686" cy="4684"/>
                </a:xfrm>
              </p:grpSpPr>
              <p:cxnSp>
                <p:nvCxnSpPr>
                  <p:cNvPr id="236" name="直接箭头连接符 235"/>
                  <p:cNvCxnSpPr>
                    <a:stCxn id="229" idx="3"/>
                    <a:endCxn id="235" idx="4"/>
                  </p:cNvCxnSpPr>
                  <p:nvPr/>
                </p:nvCxnSpPr>
                <p:spPr>
                  <a:xfrm flipV="1">
                    <a:off x="5572" y="2976"/>
                    <a:ext cx="0" cy="72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0" name="组合 39"/>
                  <p:cNvGrpSpPr/>
                  <p:nvPr/>
                </p:nvGrpSpPr>
                <p:grpSpPr>
                  <a:xfrm>
                    <a:off x="2853" y="1715"/>
                    <a:ext cx="13686" cy="4684"/>
                    <a:chOff x="2853" y="1715"/>
                    <a:chExt cx="13686" cy="4684"/>
                  </a:xfrm>
                </p:grpSpPr>
                <p:sp>
                  <p:nvSpPr>
                    <p:cNvPr id="243" name="文本框 242"/>
                    <p:cNvSpPr txBox="1"/>
                    <p:nvPr/>
                  </p:nvSpPr>
                  <p:spPr>
                    <a:xfrm>
                      <a:off x="7499" y="1715"/>
                      <a:ext cx="2043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context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grpSp>
                  <p:nvGrpSpPr>
                    <p:cNvPr id="38" name="组合 37"/>
                    <p:cNvGrpSpPr/>
                    <p:nvPr/>
                  </p:nvGrpSpPr>
                  <p:grpSpPr>
                    <a:xfrm>
                      <a:off x="2853" y="2295"/>
                      <a:ext cx="8796" cy="4104"/>
                      <a:chOff x="2853" y="2295"/>
                      <a:chExt cx="8796" cy="4104"/>
                    </a:xfrm>
                  </p:grpSpPr>
                  <p:sp>
                    <p:nvSpPr>
                      <p:cNvPr id="235" name="椭圆 234"/>
                      <p:cNvSpPr/>
                      <p:nvPr/>
                    </p:nvSpPr>
                    <p:spPr>
                      <a:xfrm>
                        <a:off x="5238" y="2295"/>
                        <a:ext cx="667" cy="681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237" name="直接连接符 236"/>
                      <p:cNvCxnSpPr>
                        <a:stCxn id="235" idx="2"/>
                        <a:endCxn id="235" idx="6"/>
                      </p:cNvCxnSpPr>
                      <p:nvPr/>
                    </p:nvCxnSpPr>
                    <p:spPr>
                      <a:xfrm>
                        <a:off x="5238" y="2636"/>
                        <a:ext cx="667" cy="0"/>
                      </a:xfrm>
                      <a:prstGeom prst="line">
                        <a:avLst/>
                      </a:prstGeom>
                      <a:ln>
                        <a:solidFill>
                          <a:srgbClr val="20202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8" name="直接连接符 237"/>
                      <p:cNvCxnSpPr>
                        <a:stCxn id="235" idx="0"/>
                        <a:endCxn id="235" idx="4"/>
                      </p:cNvCxnSpPr>
                      <p:nvPr/>
                    </p:nvCxnSpPr>
                    <p:spPr>
                      <a:xfrm>
                        <a:off x="5572" y="2295"/>
                        <a:ext cx="0" cy="681"/>
                      </a:xfrm>
                      <a:prstGeom prst="line">
                        <a:avLst/>
                      </a:prstGeom>
                      <a:ln>
                        <a:solidFill>
                          <a:srgbClr val="20202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40" name="文本框 239"/>
                      <p:cNvSpPr txBox="1"/>
                      <p:nvPr/>
                    </p:nvSpPr>
                    <p:spPr>
                      <a:xfrm>
                        <a:off x="2853" y="2295"/>
                        <a:ext cx="2512" cy="10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zh-CN" altLang="en-US">
                            <a:latin typeface="微软雅黑" panose="020B0503020204020204" charset="-122"/>
                            <a:ea typeface="微软雅黑" panose="020B0503020204020204" charset="-122"/>
                            <a:cs typeface="微软雅黑" panose="020B0503020204020204" charset="-122"/>
                          </a:rPr>
                          <a:t>③ 加权求和</a:t>
                        </a:r>
                        <a:endParaRPr lang="zh-CN" altLang="en-US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endParaRPr>
                      </a:p>
                      <a:p>
                        <a:r>
                          <a:rPr lang="en-US" altLang="zh-CN">
                            <a:latin typeface="微软雅黑" panose="020B0503020204020204" charset="-122"/>
                            <a:ea typeface="微软雅黑" panose="020B0503020204020204" charset="-122"/>
                            <a:cs typeface="微软雅黑" panose="020B0503020204020204" charset="-122"/>
                          </a:rPr>
                          <a:t>   C</a:t>
                        </a:r>
                        <a:r>
                          <a:rPr lang="en-US" altLang="zh-CN" baseline="-25000">
                            <a:latin typeface="微软雅黑" panose="020B0503020204020204" charset="-122"/>
                            <a:ea typeface="微软雅黑" panose="020B0503020204020204" charset="-122"/>
                            <a:cs typeface="微软雅黑" panose="020B0503020204020204" charset="-122"/>
                          </a:rPr>
                          <a:t>j</a:t>
                        </a:r>
                        <a:r>
                          <a:rPr lang="en-US" altLang="zh-CN">
                            <a:latin typeface="微软雅黑" panose="020B0503020204020204" charset="-122"/>
                            <a:ea typeface="微软雅黑" panose="020B0503020204020204" charset="-122"/>
                            <a:cs typeface="微软雅黑" panose="020B0503020204020204" charset="-122"/>
                          </a:rPr>
                          <a:t> = ∑α</a:t>
                        </a:r>
                        <a:r>
                          <a:rPr lang="en-US" altLang="zh-CN" baseline="-25000">
                            <a:latin typeface="微软雅黑" panose="020B0503020204020204" charset="-122"/>
                            <a:ea typeface="微软雅黑" panose="020B0503020204020204" charset="-122"/>
                            <a:cs typeface="微软雅黑" panose="020B0503020204020204" charset="-122"/>
                          </a:rPr>
                          <a:t>ij</a:t>
                        </a:r>
                        <a:r>
                          <a:rPr lang="en-US" altLang="zh-CN">
                            <a:latin typeface="微软雅黑" panose="020B0503020204020204" charset="-122"/>
                            <a:ea typeface="微软雅黑" panose="020B0503020204020204" charset="-122"/>
                            <a:cs typeface="微软雅黑" panose="020B0503020204020204" charset="-122"/>
                          </a:rPr>
                          <a:t>h</a:t>
                        </a:r>
                        <a:r>
                          <a:rPr lang="en-US" altLang="zh-CN" baseline="-25000">
                            <a:latin typeface="微软雅黑" panose="020B0503020204020204" charset="-122"/>
                            <a:ea typeface="微软雅黑" panose="020B0503020204020204" charset="-122"/>
                            <a:cs typeface="微软雅黑" panose="020B0503020204020204" charset="-122"/>
                          </a:rPr>
                          <a:t>i</a:t>
                        </a:r>
                        <a:endParaRPr lang="en-US" altLang="zh-CN" baseline="-25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endParaRPr>
                      </a:p>
                    </p:txBody>
                  </p:sp>
                  <p:cxnSp>
                    <p:nvCxnSpPr>
                      <p:cNvPr id="242" name="肘形连接符 241"/>
                      <p:cNvCxnSpPr/>
                      <p:nvPr/>
                    </p:nvCxnSpPr>
                    <p:spPr>
                      <a:xfrm>
                        <a:off x="5572" y="2295"/>
                        <a:ext cx="6077" cy="4104"/>
                      </a:xfrm>
                      <a:prstGeom prst="bentConnector3">
                        <a:avLst>
                          <a:gd name="adj1" fmla="val 91739"/>
                        </a:avLst>
                      </a:prstGeom>
                      <a:ln>
                        <a:solidFill>
                          <a:srgbClr val="323232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44" name="文本框 243"/>
                    <p:cNvSpPr txBox="1"/>
                    <p:nvPr/>
                  </p:nvSpPr>
                  <p:spPr>
                    <a:xfrm>
                      <a:off x="11747" y="3696"/>
                      <a:ext cx="4792" cy="10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用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context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替代之前的编码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，来生成新的预测值。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p:txBody>
                </p:sp>
              </p:grpSp>
            </p:grpSp>
            <p:grpSp>
              <p:nvGrpSpPr>
                <p:cNvPr id="210" name="组合 209"/>
                <p:cNvGrpSpPr/>
                <p:nvPr/>
              </p:nvGrpSpPr>
              <p:grpSpPr>
                <a:xfrm rot="0">
                  <a:off x="11322" y="5280"/>
                  <a:ext cx="824" cy="1326"/>
                  <a:chOff x="11041" y="5086"/>
                  <a:chExt cx="824" cy="1326"/>
                </a:xfrm>
              </p:grpSpPr>
              <p:sp>
                <p:nvSpPr>
                  <p:cNvPr id="60" name="椭圆 59"/>
                  <p:cNvSpPr/>
                  <p:nvPr/>
                </p:nvSpPr>
                <p:spPr>
                  <a:xfrm>
                    <a:off x="11041" y="5086"/>
                    <a:ext cx="824" cy="797"/>
                  </a:xfrm>
                  <a:prstGeom prst="ellipse">
                    <a:avLst/>
                  </a:prstGeom>
                  <a:solidFill>
                    <a:srgbClr val="D2C9DE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>
                      <a:buClrTx/>
                      <a:buSzTx/>
                      <a:buFontTx/>
                    </a:pPr>
                    <a:endParaRPr lang="en-US" altLang="zh-CN" sz="1400" b="1">
                      <a:solidFill>
                        <a:schemeClr val="tx1"/>
                      </a:solidFill>
                      <a:latin typeface="微软雅黑" panose="020B0503020204020204" charset="-122"/>
                      <a:ea typeface="微软雅黑" panose="020B0503020204020204" charset="-122"/>
                      <a:sym typeface="+mn-ea"/>
                    </a:endParaRPr>
                  </a:p>
                </p:txBody>
              </p:sp>
              <p:cxnSp>
                <p:nvCxnSpPr>
                  <p:cNvPr id="209" name="直接箭头连接符 208"/>
                  <p:cNvCxnSpPr/>
                  <p:nvPr/>
                </p:nvCxnSpPr>
                <p:spPr>
                  <a:xfrm flipV="1">
                    <a:off x="11453" y="5862"/>
                    <a:ext cx="0" cy="55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21" name="文本框 220"/>
              <p:cNvSpPr txBox="1"/>
              <p:nvPr/>
            </p:nvSpPr>
            <p:spPr>
              <a:xfrm>
                <a:off x="11073" y="5412"/>
                <a:ext cx="1323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y1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61" name="文本框 160"/>
            <p:cNvSpPr txBox="1"/>
            <p:nvPr/>
          </p:nvSpPr>
          <p:spPr>
            <a:xfrm>
              <a:off x="12048" y="6412"/>
              <a:ext cx="9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H1</a:t>
              </a:r>
              <a:endParaRPr lang="en-US" altLang="zh-CN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2" name="椭圆 51"/>
          <p:cNvSpPr/>
          <p:nvPr/>
        </p:nvSpPr>
        <p:spPr>
          <a:xfrm>
            <a:off x="7179310" y="5033010"/>
            <a:ext cx="523240" cy="506095"/>
          </a:xfrm>
          <a:prstGeom prst="ellipse">
            <a:avLst/>
          </a:prstGeom>
          <a:solidFill>
            <a:srgbClr val="D2C9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974205" y="5125085"/>
            <a:ext cx="9347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b="1">
                <a:sym typeface="+mn-ea"/>
              </a:rPr>
              <a:t>&lt;SOS&gt;</a:t>
            </a:r>
            <a:endParaRPr lang="en-US" altLang="zh-CN" sz="16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91" name="直接箭头连接符 190"/>
          <p:cNvCxnSpPr/>
          <p:nvPr/>
        </p:nvCxnSpPr>
        <p:spPr>
          <a:xfrm flipV="1">
            <a:off x="7439660" y="4683125"/>
            <a:ext cx="0" cy="3498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96520" y="343535"/>
            <a:ext cx="10145395" cy="3913505"/>
            <a:chOff x="152" y="541"/>
            <a:chExt cx="15977" cy="6163"/>
          </a:xfrm>
        </p:grpSpPr>
        <p:grpSp>
          <p:nvGrpSpPr>
            <p:cNvPr id="46" name="组合 45"/>
            <p:cNvGrpSpPr/>
            <p:nvPr/>
          </p:nvGrpSpPr>
          <p:grpSpPr>
            <a:xfrm>
              <a:off x="152" y="4394"/>
              <a:ext cx="11349" cy="2310"/>
              <a:chOff x="152" y="4394"/>
              <a:chExt cx="11349" cy="2310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52" y="4394"/>
                <a:ext cx="427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（</a:t>
                </a:r>
                <a:r>
                  <a:rPr lang="en-US" altLang="zh-CN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K, V</a:t>
                </a:r>
                <a:r>
                  <a:rPr lang="zh-CN" altLang="en-US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）</a:t>
                </a:r>
                <a:r>
                  <a:rPr lang="en-US" altLang="zh-CN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= (h</a:t>
                </a:r>
                <a:r>
                  <a:rPr lang="en-US" altLang="zh-CN" baseline="-2500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i</a:t>
                </a:r>
                <a:r>
                  <a:rPr lang="en-US" altLang="zh-CN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, h</a:t>
                </a:r>
                <a:r>
                  <a:rPr lang="en-US" altLang="zh-CN" baseline="-2500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i</a:t>
                </a:r>
                <a:r>
                  <a:rPr lang="en-US" altLang="zh-CN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)</a:t>
                </a:r>
                <a:endParaRPr lang="en-US" altLang="zh-CN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9257" y="6124"/>
                <a:ext cx="224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Q = Hj</a:t>
                </a:r>
                <a:endParaRPr lang="en-US" altLang="zh-CN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50" name="文本框 49"/>
            <p:cNvSpPr txBox="1"/>
            <p:nvPr/>
          </p:nvSpPr>
          <p:spPr>
            <a:xfrm>
              <a:off x="12146" y="541"/>
              <a:ext cx="3983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用</a:t>
              </a:r>
              <a:r>
                <a:rPr lang="en-US" altLang="zh-CN"/>
                <a:t>QKV</a:t>
              </a:r>
              <a:r>
                <a:rPr lang="zh-CN" altLang="en-US"/>
                <a:t>来表示：</a:t>
              </a:r>
              <a:endParaRPr lang="zh-CN" altLang="en-US"/>
            </a:p>
            <a:p>
              <a:r>
                <a:rPr lang="en-US" altLang="zh-CN">
                  <a:solidFill>
                    <a:srgbClr val="FF0000"/>
                  </a:solidFill>
                </a:rPr>
                <a:t>Q(Query):</a:t>
              </a:r>
              <a:r>
                <a:rPr lang="zh-CN" altLang="en-US">
                  <a:solidFill>
                    <a:srgbClr val="FF0000"/>
                  </a:solidFill>
                </a:rPr>
                <a:t>查询</a:t>
              </a:r>
              <a:endParaRPr lang="zh-CN" altLang="en-US">
                <a:solidFill>
                  <a:srgbClr val="FF0000"/>
                </a:solidFill>
              </a:endParaRPr>
            </a:p>
            <a:p>
              <a:r>
                <a:rPr lang="en-US" altLang="zh-CN">
                  <a:solidFill>
                    <a:srgbClr val="FF0000"/>
                  </a:solidFill>
                </a:rPr>
                <a:t>K(Key)</a:t>
              </a:r>
              <a:r>
                <a:rPr lang="zh-CN" altLang="en-US">
                  <a:solidFill>
                    <a:srgbClr val="FF0000"/>
                  </a:solidFill>
                </a:rPr>
                <a:t>：键</a:t>
              </a:r>
              <a:endParaRPr lang="zh-CN" altLang="en-US">
                <a:solidFill>
                  <a:srgbClr val="FF0000"/>
                </a:solidFill>
              </a:endParaRPr>
            </a:p>
            <a:p>
              <a:r>
                <a:rPr lang="en-US" altLang="zh-CN">
                  <a:solidFill>
                    <a:srgbClr val="FF0000"/>
                  </a:solidFill>
                </a:rPr>
                <a:t>V(Value)</a:t>
              </a:r>
              <a:r>
                <a:rPr lang="zh-CN" altLang="en-US">
                  <a:solidFill>
                    <a:srgbClr val="FF0000"/>
                  </a:solidFill>
                </a:rPr>
                <a:t>：值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13025" y="380365"/>
            <a:ext cx="3322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什么叫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self-attention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？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94690" y="909955"/>
            <a:ext cx="11137900" cy="2584450"/>
            <a:chOff x="1094" y="1433"/>
            <a:chExt cx="17540" cy="4070"/>
          </a:xfrm>
        </p:grpSpPr>
        <p:sp>
          <p:nvSpPr>
            <p:cNvPr id="3" name="文本框 2"/>
            <p:cNvSpPr txBox="1"/>
            <p:nvPr/>
          </p:nvSpPr>
          <p:spPr>
            <a:xfrm>
              <a:off x="1094" y="1433"/>
              <a:ext cx="17012" cy="4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· 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回忆普通的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Attention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机制，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Q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取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Decoder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时的隐藏状态，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K, V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取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Encoder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时的隐藏状态。通过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QKV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计算新的状态，并用于预测输出。通过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Attention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，将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Encoder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和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Decoder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连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接起来了。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· 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而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self-attention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（自注意力），顾名思义，它是指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Q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K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V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全部来自于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Encoder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，或者全部来自于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Decoder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。此时，</a:t>
              </a:r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Q=K=V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，都是由所有词的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词向量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构成的一个矩阵。旨在寻找序列内部的联系。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· 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下面是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self-Attention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的计算公式：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endPara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endPara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5" name="图片 4" descr="3226223261-5b431ae4893fa_articlex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182" y="4041"/>
              <a:ext cx="11453" cy="749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924560" y="3230245"/>
            <a:ext cx="11204575" cy="3426460"/>
            <a:chOff x="1456" y="5087"/>
            <a:chExt cx="17645" cy="5396"/>
          </a:xfrm>
        </p:grpSpPr>
        <p:pic>
          <p:nvPicPr>
            <p:cNvPr id="6" name="图片 5" descr="2796294119-5b431ae4b30db_articlex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6" y="5087"/>
              <a:ext cx="10305" cy="539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12417" y="5503"/>
              <a:ext cx="6685" cy="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Q=K=V=[W1, W2, ..., Wn]</a:t>
              </a:r>
              <a:endParaRPr lang="en-US" altLang="zh-CN" b="1">
                <a:latin typeface="微软雅黑" panose="020B0503020204020204" charset="-122"/>
                <a:ea typeface="微软雅黑" panose="020B0503020204020204" charset="-122"/>
              </a:endParaRPr>
            </a:p>
            <a:p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             = [[ ...  ],</a:t>
              </a:r>
              <a:endParaRPr lang="en-US" altLang="zh-CN" b="1">
                <a:latin typeface="微软雅黑" panose="020B0503020204020204" charset="-122"/>
                <a:ea typeface="微软雅黑" panose="020B0503020204020204" charset="-122"/>
              </a:endParaRPr>
            </a:p>
            <a:p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                  [ ...  ],</a:t>
              </a:r>
              <a:endParaRPr lang="en-US" altLang="zh-CN" b="1">
                <a:latin typeface="微软雅黑" panose="020B0503020204020204" charset="-122"/>
                <a:ea typeface="微软雅黑" panose="020B0503020204020204" charset="-122"/>
              </a:endParaRPr>
            </a:p>
            <a:p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                  [ ...  ]]</a:t>
              </a:r>
              <a:endParaRPr lang="en-US" altLang="zh-CN" b="1">
                <a:latin typeface="微软雅黑" panose="020B0503020204020204" charset="-122"/>
                <a:ea typeface="微软雅黑" panose="020B0503020204020204" charset="-122"/>
              </a:endParaRPr>
            </a:p>
            <a:p>
              <a:endParaRPr lang="en-US" altLang="zh-CN" b="1">
                <a:latin typeface="微软雅黑" panose="020B0503020204020204" charset="-122"/>
                <a:ea typeface="微软雅黑" panose="020B0503020204020204" charset="-122"/>
              </a:endParaRPr>
            </a:p>
            <a:p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(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这里的</a:t>
              </a:r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W1, W2, ..., Wn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都是词向量</a:t>
              </a:r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)</a:t>
              </a:r>
              <a:endParaRPr lang="en-US" altLang="zh-CN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7798435" y="5545455"/>
            <a:ext cx="5746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词之间的距离都是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endParaRPr lang="en-US" alt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13025" y="380365"/>
            <a:ext cx="7256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Transformer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的变种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self-attention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0565" y="932815"/>
            <a:ext cx="10802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Transformer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模型采用的是变种的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self-attention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机制，引入了两个新的概念：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241155" y="1793875"/>
            <a:ext cx="2955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920750" y="1176020"/>
            <a:ext cx="9373870" cy="1550035"/>
            <a:chOff x="1094" y="2338"/>
            <a:chExt cx="14762" cy="2441"/>
          </a:xfrm>
        </p:grpSpPr>
        <p:grpSp>
          <p:nvGrpSpPr>
            <p:cNvPr id="6" name="组合 5"/>
            <p:cNvGrpSpPr/>
            <p:nvPr/>
          </p:nvGrpSpPr>
          <p:grpSpPr>
            <a:xfrm>
              <a:off x="1119" y="2338"/>
              <a:ext cx="14737" cy="1702"/>
              <a:chOff x="1119" y="2339"/>
              <a:chExt cx="14737" cy="170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13800" y="3183"/>
                <a:ext cx="1278" cy="85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11" name="图片 10" descr="1583137955-5b431ae410ef4_articlex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4754" y="2339"/>
                <a:ext cx="11103" cy="1553"/>
              </a:xfrm>
              <a:prstGeom prst="rect">
                <a:avLst/>
              </a:prstGeom>
            </p:spPr>
          </p:pic>
          <p:sp>
            <p:nvSpPr>
              <p:cNvPr id="4" name="文本框 3"/>
              <p:cNvSpPr txBox="1"/>
              <p:nvPr/>
            </p:nvSpPr>
            <p:spPr>
              <a:xfrm>
                <a:off x="1119" y="2826"/>
                <a:ext cx="3635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① 采用</a:t>
                </a:r>
                <a:r>
                  <a:rPr lang="zh-CN" altLang="en-US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缩放点乘法</a:t>
                </a:r>
                <a:r>
                  <a:rPr lang="zh-CN" altLang="en-US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：</a:t>
                </a:r>
                <a:endParaRPr lang="zh-CN" altLang="en-US"/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1094" y="4199"/>
              <a:ext cx="12924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d</a:t>
              </a:r>
              <a:r>
                <a:rPr lang="en-US" altLang="zh-CN" baseline="-250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k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为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词向量的维度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，超参数。为了抵消点乘可能在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softmax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层带来的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不良影响。</a:t>
              </a:r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36625" y="3041650"/>
            <a:ext cx="9456420" cy="1530985"/>
            <a:chOff x="1119" y="5110"/>
            <a:chExt cx="14892" cy="2411"/>
          </a:xfrm>
        </p:grpSpPr>
        <p:pic>
          <p:nvPicPr>
            <p:cNvPr id="10" name="图片 9" descr="3457734536-5b431ae421aea_articlex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9" y="5991"/>
              <a:ext cx="12822" cy="1531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1119" y="5110"/>
              <a:ext cx="751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② 采用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多头注意力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(Multi-head Attention)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：</a:t>
              </a:r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20750" y="4877435"/>
            <a:ext cx="10520680" cy="1441450"/>
            <a:chOff x="1094" y="7819"/>
            <a:chExt cx="16568" cy="2270"/>
          </a:xfrm>
        </p:grpSpPr>
        <p:sp>
          <p:nvSpPr>
            <p:cNvPr id="15" name="文本框 14"/>
            <p:cNvSpPr txBox="1"/>
            <p:nvPr/>
          </p:nvSpPr>
          <p:spPr>
            <a:xfrm>
              <a:off x="1119" y="7819"/>
              <a:ext cx="15241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注意，在普通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self-attention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的计算公式中</a:t>
              </a:r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Q=K=V=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词向量矩阵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。而在这里， 传入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Attention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的是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Q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，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K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，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V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各自经过一个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线性变换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的结果，所以在计算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Attention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时，已经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各不相同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了。</a:t>
              </a:r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94" y="9073"/>
              <a:ext cx="16569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多头：采用多组不同的权重矩阵，得到多组不同的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Q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，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K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，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V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，分别计算，最终将计算结果合并。之后再右乘一个加权矩阵W</a:t>
              </a:r>
              <a:r>
                <a:rPr lang="zh-CN" altLang="en-US" baseline="300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o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，使得它的维度与之前保持一致。</a:t>
              </a:r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95" y="156845"/>
            <a:ext cx="6758305" cy="61741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68185" y="366395"/>
            <a:ext cx="45065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由于每个注意力头初始化参数（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W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</a:rPr>
              <a:t>Q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W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</a:rPr>
              <a:t>V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W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）不一样，所以每个注意力头可以学习到不同的注意力空间。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v2-f268e009970206d27c6762fd634c2d12_h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185" y="1509395"/>
            <a:ext cx="4906645" cy="4425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87400" y="1038860"/>
            <a:ext cx="6335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Transformer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也是一种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Encoder-Decoder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结构的模型。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1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290" y="1626870"/>
            <a:ext cx="5732145" cy="40170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87400" y="5723255"/>
            <a:ext cx="6066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Transformer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个右边那样的结构，堆叠而成。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014845" y="3175"/>
            <a:ext cx="5443220" cy="6851650"/>
            <a:chOff x="11047" y="5"/>
            <a:chExt cx="8572" cy="10790"/>
          </a:xfrm>
        </p:grpSpPr>
        <p:grpSp>
          <p:nvGrpSpPr>
            <p:cNvPr id="4" name="组合 3"/>
            <p:cNvGrpSpPr/>
            <p:nvPr/>
          </p:nvGrpSpPr>
          <p:grpSpPr>
            <a:xfrm>
              <a:off x="11047" y="5"/>
              <a:ext cx="8030" cy="10790"/>
              <a:chOff x="11047" y="5"/>
              <a:chExt cx="8030" cy="10790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047" y="5"/>
                <a:ext cx="8030" cy="10791"/>
              </a:xfrm>
              <a:prstGeom prst="rect">
                <a:avLst/>
              </a:prstGeom>
            </p:spPr>
          </p:pic>
          <p:sp>
            <p:nvSpPr>
              <p:cNvPr id="225" name="圆角矩形 224"/>
              <p:cNvSpPr/>
              <p:nvPr/>
            </p:nvSpPr>
            <p:spPr>
              <a:xfrm>
                <a:off x="11494" y="3633"/>
                <a:ext cx="3509" cy="4183"/>
              </a:xfrm>
              <a:prstGeom prst="roundRect">
                <a:avLst/>
              </a:prstGeom>
              <a:noFill/>
              <a:ln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15119" y="2216"/>
                <a:ext cx="3477" cy="5599"/>
              </a:xfrm>
              <a:prstGeom prst="roundRect">
                <a:avLst/>
              </a:prstGeom>
              <a:noFill/>
              <a:ln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1657" y="3633"/>
                <a:ext cx="194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latin typeface="微软雅黑" panose="020B0503020204020204" charset="-122"/>
                    <a:ea typeface="微软雅黑" panose="020B0503020204020204" charset="-122"/>
                  </a:rPr>
                  <a:t>Encoder</a:t>
                </a:r>
                <a:endParaRPr lang="en-US" altLang="zh-CN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17671" y="3163"/>
              <a:ext cx="194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Decoder</a:t>
              </a:r>
              <a:endParaRPr lang="en-US" altLang="zh-CN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760345" y="276860"/>
            <a:ext cx="3834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Transformer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的结构总览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DOC_GUID" val="{e2bfffa2-8782-4fd2-9a93-0552e322e681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4824</Words>
  <Application>WPS 演示</Application>
  <PresentationFormat>宽屏</PresentationFormat>
  <Paragraphs>452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微软雅黑 Light</vt:lpstr>
      <vt:lpstr>微软雅黑</vt:lpstr>
      <vt:lpstr>Calibri</vt:lpstr>
      <vt:lpstr>Arial Unicode MS</vt:lpstr>
      <vt:lpstr>仿宋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void</dc:creator>
  <cp:lastModifiedBy>面朝大海。</cp:lastModifiedBy>
  <cp:revision>782</cp:revision>
  <dcterms:created xsi:type="dcterms:W3CDTF">2017-08-03T09:01:00Z</dcterms:created>
  <dcterms:modified xsi:type="dcterms:W3CDTF">2019-03-20T11:49:49Z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