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904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44C8FD-6DAC-4FCB-938F-A56F58B5D971}">
  <a:tblStyle styleId="{6B44C8FD-6DAC-4FCB-938F-A56F58B5D97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B4FFC64-10C0-454F-9C09-755E458EA3A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95221" y="274639"/>
            <a:ext cx="8913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689225" y="-593802"/>
            <a:ext cx="4525963" cy="8913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69183" y="2086156"/>
            <a:ext cx="5851525" cy="2228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829661" y="-59800"/>
            <a:ext cx="5851525" cy="6520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742831" y="2130427"/>
            <a:ext cx="84187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95221" y="274639"/>
            <a:ext cx="8913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95221" y="1600202"/>
            <a:ext cx="89139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82380" y="4406902"/>
            <a:ext cx="84187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82380" y="2906713"/>
            <a:ext cx="84187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95221" y="274639"/>
            <a:ext cx="8913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95221" y="1600202"/>
            <a:ext cx="43744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34743" y="1600202"/>
            <a:ext cx="43744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95221" y="274639"/>
            <a:ext cx="8913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95221" y="1535114"/>
            <a:ext cx="4376169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95221" y="2174875"/>
            <a:ext cx="437616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031307" y="1535114"/>
            <a:ext cx="43778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5031307" y="2174875"/>
            <a:ext cx="43778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95221" y="274639"/>
            <a:ext cx="8913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95223" y="273050"/>
            <a:ext cx="32584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72350" y="273053"/>
            <a:ext cx="553684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5223" y="1435103"/>
            <a:ext cx="32584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941334" y="4800601"/>
            <a:ext cx="5942648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941334" y="612775"/>
            <a:ext cx="594264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941334" y="5367339"/>
            <a:ext cx="5942648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5221" y="274639"/>
            <a:ext cx="8913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5221" y="1600202"/>
            <a:ext cx="89139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95221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84008" y="6356352"/>
            <a:ext cx="31363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98163" y="6356352"/>
            <a:ext cx="231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로그인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메인페이지&gt;주소창 /admin/ 작성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descr="C:\Users\ellinstar\Pictures\관리자 스토리보드 이미지\01_로그인.pn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4" y="548680"/>
            <a:ext cx="7606481" cy="5942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3"/>
          <p:cNvGraphicFramePr/>
          <p:nvPr/>
        </p:nvGraphicFramePr>
        <p:xfrm>
          <a:off x="7112446" y="62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관리자 아이디 admin 입력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관리자 비밀번호 admin 입력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로그인 버튼 클릭시 관리자 메인으로 이동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관리자 아이디 / 비밀번호 오류시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Alert창 “ 아이디 / 비밀번호를 확인하세요”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3"/>
          <p:cNvSpPr/>
          <p:nvPr/>
        </p:nvSpPr>
        <p:spPr>
          <a:xfrm>
            <a:off x="2317626" y="292494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327915" y="3488432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324482" y="399819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11_문의게시판 상세페이지.png"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15626"/>
          <a:stretch/>
        </p:blipFill>
        <p:spPr>
          <a:xfrm>
            <a:off x="31625" y="576774"/>
            <a:ext cx="7097126" cy="46783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2"/>
          <p:cNvGraphicFramePr/>
          <p:nvPr/>
        </p:nvGraphicFramePr>
        <p:xfrm>
          <a:off x="7184454" y="548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29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문의 글 제목 변경 불가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문의글 작성자 아이디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문의글 등록 일자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문의 글 내용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답변 등록 textarea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500자 미만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답변 글 등록 버튼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Alert –답변을 등록하시겠습니까?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예 / 아니오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예 – 문의 게시판 목록 페이지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아니오 – alert창 닫힘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취소버튼,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작성된 내용이 있는 경우 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Alert – “작성된 내용이 저장되지 않습니다. 작성을 취소하시겠습니까? 예/ 아니오”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예 - 이전 페이지로 이동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아니오 – alert창 닫기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제목에 비방글이나 욕설 게시시 삭제처리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Alert – 문의 글이 삭제 됩니다. 삭제 전 작성자에게 연락 하시기 바랍니다. 삭제하겠습니까? 예/아니오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예- 삭제, 문의 목록으로 변경</a:t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/>
                        <a:t>아니오 – alert창 닫기</a:t>
                      </a:r>
                      <a:endParaRPr b="0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2"/>
          <p:cNvSpPr/>
          <p:nvPr/>
        </p:nvSpPr>
        <p:spPr>
          <a:xfrm>
            <a:off x="962050" y="128208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565448" y="170956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3867830" y="170956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962050" y="214617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962050" y="344232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371678" y="473846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723275" y="473846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847750" y="473846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graphicFrame>
        <p:nvGraphicFramePr>
          <p:cNvPr id="197" name="Google Shape;197;p22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문의게시판 상세페이지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문의 게시판 목록페이지&gt; 문의사항 제목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12_업체 관리.png"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15218"/>
          <a:stretch/>
        </p:blipFill>
        <p:spPr>
          <a:xfrm>
            <a:off x="0" y="556125"/>
            <a:ext cx="7112452" cy="4710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3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32pt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업체 목록 페이지로 이동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행 전체 링크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업체 상세 페이지로 이동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32pt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공간 목록 페이지로 이동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행 전체 링크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공간 상세 페이지로 이동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283759" y="93461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324477" y="158268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283759" y="273481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550187" y="338288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업체관리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메인 메뉴 &gt; 업체관리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16100"/>
          <a:stretch/>
        </p:blipFill>
        <p:spPr>
          <a:xfrm>
            <a:off x="0" y="580674"/>
            <a:ext cx="7184451" cy="451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24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업체명 클릭시 해당 업체 상세 페이지로 이동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가입시 서류접수 대기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접수시 서류 확인중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승인시 승인완료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탈퇴시 탈퇴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폐업 등으로 인한 업체회원 탈퇴시 탈퇴일자 기록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24"/>
          <p:cNvSpPr/>
          <p:nvPr/>
        </p:nvSpPr>
        <p:spPr>
          <a:xfrm>
            <a:off x="1150106" y="1502603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728070" y="1502603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업체목록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업체관리 페이지 &gt; 업체 등록현황 링크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18" name="Google Shape;218;p24"/>
          <p:cNvSpPr/>
          <p:nvPr/>
        </p:nvSpPr>
        <p:spPr>
          <a:xfrm>
            <a:off x="5841383" y="374712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15_업체 상세 페이지.png"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0" r="0" t="15569"/>
          <a:stretch/>
        </p:blipFill>
        <p:spPr>
          <a:xfrm>
            <a:off x="76200" y="490250"/>
            <a:ext cx="7036251" cy="4641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p25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업체 회원가입 정보 보임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반려 버튼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회원 가입 내용이 부정확한 경우 가입을 막음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Alert – 가입신청을 반려합니다. 해당업체 담당자에게 연락하세요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접수/ 승인 시 비활성화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해당 업체 서류가 도착한 경우 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접수 버튼 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Alert – 서류가 접수 되었습니다.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업체 페이지에서 서류접수 안내 창 팝업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게시판에 “서류 확인중”</a:t>
                      </a:r>
                      <a:endParaRPr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업체의 서류 접수 완료 후 가입승인 버튼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게시판 목록에 “승인완료”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Alert – 업체 가입 승인 완료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업체 삭제 버튼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Alert – 업체의 요청이 있을 경우 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5"/>
          <p:cNvSpPr/>
          <p:nvPr/>
        </p:nvSpPr>
        <p:spPr>
          <a:xfrm>
            <a:off x="991766" y="1205895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2099567" y="453711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667096" y="453711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251272" y="453082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631726" y="456892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aphicFrame>
        <p:nvGraphicFramePr>
          <p:cNvPr id="230" name="Google Shape;230;p25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업체 상세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업체 관리페이지 &gt; 업체명 링크 / 관리자 업체목록 페이지 &gt; 업체명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14_공간 목록 페이지.png"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0" t="15590"/>
          <a:stretch/>
        </p:blipFill>
        <p:spPr>
          <a:xfrm>
            <a:off x="0" y="576775"/>
            <a:ext cx="7112452" cy="4690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26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공간명 선택시 공간 상세페이지 이동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26"/>
          <p:cNvSpPr/>
          <p:nvPr/>
        </p:nvSpPr>
        <p:spPr>
          <a:xfrm>
            <a:off x="1625895" y="12226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26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공간 목록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업체 관리페이지 &gt; 공간 등록 현황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27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공간 등록시 저장된 사진 thumbnail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클릭하면 확대하여 사진이 보여짐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반려 버튼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등록한 공간이 확실하지 않으면 반려 가능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Alert – 공간 등록 신청을 반려합니다. 해당 업체에 연락하세요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해당 공간 서류가 도착한경우 접수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Alert – 공간 등록 서류가 접수되었습니다. 서류를 검토해주세요.</a:t>
                      </a:r>
                      <a:endParaRPr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서류 확인이 완료된 경우 승인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검색 페이지에 노출됨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Alert – 공간 등록신청을 승인합니다. 공간이 회원에게 노출됩니다.</a:t>
                      </a:r>
                      <a:endParaRPr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5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공간 삭제 요청시 관리자 삭제 가능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4" name="Google Shape;244;p27"/>
          <p:cNvSpPr/>
          <p:nvPr/>
        </p:nvSpPr>
        <p:spPr>
          <a:xfrm>
            <a:off x="2071464" y="388694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919758" y="48230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3079998" y="48230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247" name="Google Shape;247;p27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공간 상세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업체 관리페이지 &gt; 공간명 링크 / 관리자 공간목록 페이지 &gt; 공간명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pic>
        <p:nvPicPr>
          <p:cNvPr descr="C:\Users\ellinstar\Pictures\관리자 스토리보드 이미지\16_공간 상세 페이지.png"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15196"/>
          <a:stretch/>
        </p:blipFill>
        <p:spPr>
          <a:xfrm>
            <a:off x="0" y="514799"/>
            <a:ext cx="7184452" cy="47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2175767" y="468951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3743296" y="468951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5327472" y="468322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707926" y="472132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17_회원 관리.png" id="257" name="Google Shape;257;p28"/>
          <p:cNvPicPr preferRelativeResize="0"/>
          <p:nvPr/>
        </p:nvPicPr>
        <p:blipFill rotWithShape="1">
          <a:blip r:embed="rId3">
            <a:alphaModFix/>
          </a:blip>
          <a:srcRect b="0" l="0" r="0" t="15239"/>
          <a:stretch/>
        </p:blipFill>
        <p:spPr>
          <a:xfrm>
            <a:off x="0" y="566449"/>
            <a:ext cx="7080676" cy="46886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28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18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3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아이디 또는 회원이름 선택,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해당 회원 상세페이지로 이동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475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아이디 또는 이름 검색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1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마지막 접속일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48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탈퇴일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9" name="Google Shape;259;p28"/>
          <p:cNvSpPr/>
          <p:nvPr/>
        </p:nvSpPr>
        <p:spPr>
          <a:xfrm>
            <a:off x="1170762" y="14512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4562090" y="79060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4592166" y="1438672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5702002" y="381493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graphicFrame>
        <p:nvGraphicFramePr>
          <p:cNvPr id="263" name="Google Shape;263;p28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회원관리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메인페이지 &gt; 메인메뉴 &gt; 회원관리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18_회원 상세 페이지.png"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15368"/>
          <a:stretch/>
        </p:blipFill>
        <p:spPr>
          <a:xfrm>
            <a:off x="0" y="535474"/>
            <a:ext cx="7126226" cy="4719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9" name="Google Shape;269;p29"/>
          <p:cNvGraphicFramePr/>
          <p:nvPr/>
        </p:nvGraphicFramePr>
        <p:xfrm>
          <a:off x="7210485" y="548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18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28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아이디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이름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1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연락처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직종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회원의 생년 월일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회원의 가입일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이메일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회원의 최근 접속일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불량 회원의 경우 규정에 따라 회원정지처리(예약이용 종료시).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해당 회원 아이디로 로그인 불가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Alert – 확인을 누르면 회원 아이디 사용이 불가합니다. 회원 정지 전 회원과 연락을 취하길 바랍니다. 아이디 정지처리를 하시겠습니까? 예- 회원정지처리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아니오 – alert창 닫기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회원의 예약 내역 전체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상태 – 예약 진행상황으로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예약 시 – “수락대기”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업체 수락 시 – “수락”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현재 이용중 기간 – “이용중”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사용기간 종료시 – “사용종료”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예약 취소시 – “취소”</a:t>
                      </a:r>
                      <a:endParaRPr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11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회원 관리 목록 페이지로 이동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29"/>
          <p:cNvSpPr/>
          <p:nvPr/>
        </p:nvSpPr>
        <p:spPr>
          <a:xfrm>
            <a:off x="1417233" y="12226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4477866" y="12226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1404245" y="151068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477866" y="151068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>
            <a:off x="1418099" y="182885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4481676" y="185814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2719958" y="1179245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343694" y="27942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5960318" y="4679032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9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회원 상세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회원관리 페이지 &gt; 회원 명 또는 아이디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80" name="Google Shape;280;p29"/>
          <p:cNvSpPr/>
          <p:nvPr/>
        </p:nvSpPr>
        <p:spPr>
          <a:xfrm>
            <a:off x="1351806" y="2165802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4467822" y="2158752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[[관리자] 공간대여 시스템] 통계 페이지.png"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0" r="36061" t="15067"/>
          <a:stretch/>
        </p:blipFill>
        <p:spPr>
          <a:xfrm>
            <a:off x="0" y="545799"/>
            <a:ext cx="7090398" cy="47093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Google Shape;287;p30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18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28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통계 기준 라디오 버튼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연도별: 연 총계로 계산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월별 : 당해년도 월별 계산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8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통계 분류 콤보박스(default: 전체)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업체명: 해당 업체 통계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공간명: 공간 이름별 통계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공간유형: 오픈데스크, 고정데스크, 프라이빗오피스(1,3,6인)회원연령 : 연령별 통계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14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/>
                        <a:t>통계 그래프</a:t>
                      </a:r>
                      <a:endParaRPr b="1" sz="11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p30"/>
          <p:cNvSpPr/>
          <p:nvPr/>
        </p:nvSpPr>
        <p:spPr>
          <a:xfrm>
            <a:off x="1423814" y="718592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962050" y="12226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30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통계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메인 메뉴 &gt; 통계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91" name="Google Shape;291;p30"/>
          <p:cNvSpPr/>
          <p:nvPr/>
        </p:nvSpPr>
        <p:spPr>
          <a:xfrm>
            <a:off x="1855862" y="381493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495953"/>
            <a:ext cx="8143438" cy="63620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4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메인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 &gt; 로그인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96" name="Google Shape;96;p14"/>
          <p:cNvSpPr/>
          <p:nvPr/>
        </p:nvSpPr>
        <p:spPr>
          <a:xfrm>
            <a:off x="6939790" y="679019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19050" y="533093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406" y="96470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406" y="1442085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453206" y="1578471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aphicFrame>
        <p:nvGraphicFramePr>
          <p:cNvPr id="101" name="Google Shape;101;p14"/>
          <p:cNvGraphicFramePr/>
          <p:nvPr/>
        </p:nvGraphicFramePr>
        <p:xfrm>
          <a:off x="7207741" y="10264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Header : width100%, height 15%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관리자 로그아웃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Alert – “로그아웃 되었습니다.”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관리자 홈페이지로 이동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사용자홈페이지로 이동</a:t>
                      </a:r>
                      <a:endParaRPr b="1" sz="1200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메인 메뉴 - 링크 클릭하면 각 페이지로 이동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오늘 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신규 가입자수, 예약건수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전체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회원수, 가입업체수,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등록공간 수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7</a:t>
                      </a:r>
                      <a:endParaRPr b="1" sz="1200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신규로 등록된 업체 상호명,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클릭시 해당 업체 상세 페이지로 이동</a:t>
                      </a:r>
                      <a:endParaRPr b="1" sz="1200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8</a:t>
                      </a:r>
                      <a:endParaRPr b="1" sz="1200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신규로 등록된 공간명,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클릭시 해당 공간 상세 페이지로 이동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9</a:t>
                      </a:r>
                      <a:endParaRPr b="1" sz="1200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신규로 등록된 문의 제목,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200">
                          <a:solidFill>
                            <a:schemeClr val="dk1"/>
                          </a:solidFill>
                        </a:rPr>
                        <a:t>클릭시 해당 문의 상세 페이지로 이동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14"/>
          <p:cNvSpPr/>
          <p:nvPr/>
        </p:nvSpPr>
        <p:spPr>
          <a:xfrm>
            <a:off x="3533750" y="173089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448150" y="386104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5783842" y="2018075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24pt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25" y="741325"/>
            <a:ext cx="6933850" cy="54170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" name="Google Shape;110;p15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예약 관리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메인페이지 &gt; 예약관리 메뉴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1" name="Google Shape;111;p15"/>
          <p:cNvGraphicFramePr/>
          <p:nvPr/>
        </p:nvGraphicFramePr>
        <p:xfrm>
          <a:off x="7139428" y="557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ko-KR" sz="1050">
                          <a:solidFill>
                            <a:schemeClr val="dk1"/>
                          </a:solidFill>
                        </a:rPr>
                        <a:t>업체 이름 콤보박스 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>
                          <a:solidFill>
                            <a:schemeClr val="dk1"/>
                          </a:solidFill>
                        </a:rPr>
                        <a:t>업체 선택시 해당 업체의 예약건만 산출됨(오늘,전체)</a:t>
                      </a:r>
                      <a:endParaRPr sz="1050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/>
                        <a:t>오늘 예약건</a:t>
                      </a:r>
                      <a:r>
                        <a:rPr b="0" lang="ko-KR" sz="1050" u="none" cap="none" strike="noStrike"/>
                        <a:t> 32pt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/>
                        <a:t>링크 없음</a:t>
                      </a:r>
                      <a:endParaRPr b="0" sz="105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050" u="none" cap="none" strike="noStrike"/>
                        <a:t>오늘 예약 목록 </a:t>
                      </a:r>
                      <a:endParaRPr b="1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3 row(pageing)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예약번호 링크 -&gt;예약 상세내용 팝업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공간명 링크 -&gt; 공간 상세페이지 이동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회원 ID 링크 -&gt; 회원 상세 페이지 이동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업체명 링크 -&gt; 업체 상세페이지 이동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예약진행상태: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수락대기/수락/결제완료/이용중/취소/종료</a:t>
                      </a:r>
                      <a:endParaRPr b="0" i="0" sz="105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4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/>
                        <a:t>업체별 예약건</a:t>
                      </a:r>
                      <a:r>
                        <a:rPr b="0" lang="ko-KR" sz="1050" u="none" cap="none" strike="noStrike"/>
                        <a:t> 32pt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/>
                        <a:t>링크 없음</a:t>
                      </a:r>
                      <a:endParaRPr b="0" sz="105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50" u="none" cap="none" strike="noStrike"/>
                        <a:t>전체 목록</a:t>
                      </a:r>
                      <a:endParaRPr b="1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예약번호 링크 -&gt;예약 상세내용 팝업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공간명 링크 -&gt; 공간 상세페이지 이동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회원 ID 링크 -&gt; 회원 상세 페이지 이동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업체명 링크 -&gt; 업체 상세페이지 이동</a:t>
                      </a:r>
                      <a:endParaRPr b="0" i="0"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예약진행상태: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50" u="none" cap="none" strike="noStrike"/>
                        <a:t>수락대기/수락/결제완료/이용중/취소/종료</a:t>
                      </a:r>
                      <a:endParaRPr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5"/>
          <p:cNvSpPr/>
          <p:nvPr/>
        </p:nvSpPr>
        <p:spPr>
          <a:xfrm>
            <a:off x="115094" y="71020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8894" y="203644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371910" y="201128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6416" y="137085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379862" y="138874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05_예약 상세 보기 팝업창.png"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" y="548679"/>
            <a:ext cx="7976540" cy="62316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16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예약내용 상세보기 팝업창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예약관리 페이지 &gt; 예약번호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3" name="Google Shape;123;p16"/>
          <p:cNvGraphicFramePr/>
          <p:nvPr/>
        </p:nvGraphicFramePr>
        <p:xfrm>
          <a:off x="7112446" y="62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창 사이즈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W: 600px H: 660px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Button  w:90px h:40px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확인버튼 클릭시 창 닫힘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16"/>
          <p:cNvSpPr/>
          <p:nvPr/>
        </p:nvSpPr>
        <p:spPr>
          <a:xfrm>
            <a:off x="3152006" y="602128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06_게시판 관리.png"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14850"/>
          <a:stretch/>
        </p:blipFill>
        <p:spPr>
          <a:xfrm>
            <a:off x="0" y="535475"/>
            <a:ext cx="7112452" cy="473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17"/>
          <p:cNvGraphicFramePr/>
          <p:nvPr/>
        </p:nvGraphicFramePr>
        <p:xfrm>
          <a:off x="7184454" y="548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1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Font: 32pt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공지사항 게시판 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목록 페이지로 이동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2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Table: w:800px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공지사항 최근 목록 3 row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제목 링크 -&gt;상세 내용 페이지로 이동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3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Button w:130px h: 30px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사업자 공지 메일보내기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새창 팝업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4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Button w: 80px h: 30px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새 공지 등록페이지로 이동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5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/>
                        <a:t>Font: 32pt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문의 게시판 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목록 페이지로 이동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6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Table: w: 800px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문의 게시판 최근 목록 3row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제목 링크 문의 상세 페이지로 이동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17"/>
          <p:cNvSpPr/>
          <p:nvPr/>
        </p:nvSpPr>
        <p:spPr>
          <a:xfrm>
            <a:off x="343694" y="86260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43694" y="124894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376142" y="837481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858594" y="618049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43694" y="2734816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메인 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메인페이지 &gt; 게시판 관리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37" name="Google Shape;137;p17"/>
          <p:cNvSpPr/>
          <p:nvPr/>
        </p:nvSpPr>
        <p:spPr>
          <a:xfrm>
            <a:off x="330756" y="3124557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08_공지사항 게시판 목록.png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15031"/>
          <a:stretch/>
        </p:blipFill>
        <p:spPr>
          <a:xfrm>
            <a:off x="0" y="545800"/>
            <a:ext cx="7112452" cy="47212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/>
          <p:cNvGraphicFramePr/>
          <p:nvPr/>
        </p:nvGraphicFramePr>
        <p:xfrm>
          <a:off x="7184454" y="548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Table: w:800px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공지사항 전체 목록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제목 링크 -&gt;상세 내용 페이지로 이동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Button w:130px h: 30px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사업자 공지 메일보내기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새창 팝업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Button w: 80px h: 30px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새 공지 등록페이지로 이동</a:t>
                      </a:r>
                      <a:endParaRPr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8"/>
          <p:cNvSpPr/>
          <p:nvPr/>
        </p:nvSpPr>
        <p:spPr>
          <a:xfrm>
            <a:off x="343694" y="126494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376142" y="86260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공지사항 목록페이지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게시판관리 페이지 &gt; 공지사항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47" name="Google Shape;147;p18"/>
          <p:cNvSpPr/>
          <p:nvPr/>
        </p:nvSpPr>
        <p:spPr>
          <a:xfrm>
            <a:off x="5744294" y="63400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07_업체 공지메일 창.png" id="152" name="Google Shape;152;p19"/>
          <p:cNvPicPr preferRelativeResize="0"/>
          <p:nvPr/>
        </p:nvPicPr>
        <p:blipFill rotWithShape="1">
          <a:blip r:embed="rId3">
            <a:alphaModFix/>
          </a:blip>
          <a:srcRect b="4099" l="0" r="30832" t="0"/>
          <a:stretch/>
        </p:blipFill>
        <p:spPr>
          <a:xfrm>
            <a:off x="0" y="548680"/>
            <a:ext cx="5858594" cy="6346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19"/>
          <p:cNvGraphicFramePr/>
          <p:nvPr/>
        </p:nvGraphicFramePr>
        <p:xfrm>
          <a:off x="7184454" y="548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W:600px H:660px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페이지 제목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36pt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메일 제목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14pt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메일 작성 내용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12pt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파일첨부 버튼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파일첨부 창 팝업</a:t>
                      </a:r>
                      <a:endParaRPr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첨부파일 삭제 버튼, 첨부파일 이름.확장자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6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취소버튼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Alert – 작성내용이 사라집니다 그래도 취소하시겠습니까?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7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전송버튼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업체 등록된 전체 메일에 발송됨.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Alert – 메일이 전송되었습니다.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19"/>
          <p:cNvSpPr/>
          <p:nvPr/>
        </p:nvSpPr>
        <p:spPr>
          <a:xfrm>
            <a:off x="1207790" y="112474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33083" y="198884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업체공지 메일보내기 팝업창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게시판관리 페이지 &gt; 업체공지 메일보내기 버튼 / 공지사항 게시판 목록 페이지 &gt; 업체공지 메일보내기 버튼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57" name="Google Shape;157;p19"/>
          <p:cNvSpPr/>
          <p:nvPr/>
        </p:nvSpPr>
        <p:spPr>
          <a:xfrm>
            <a:off x="533083" y="2564904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207790" y="486916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22276" y="522920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01713" y="602128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872086" y="6041112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10_공지사항 등록.png"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15045"/>
          <a:stretch/>
        </p:blipFill>
        <p:spPr>
          <a:xfrm>
            <a:off x="73425" y="819600"/>
            <a:ext cx="7039023" cy="467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0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제목 입력 textfield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Width: 70% 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30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내용 입력 textarea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Width: 70%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85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공지사항 등록 버튼, 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제목이 없는 경우 alert – “제목을 입력해주세요”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내용이 없는 경우 alert – “내용을 입력해주세요”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Alert – 공지사항이 등록되었습니다.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취소버튼,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작성된 내용이 있는 경우 Alert – “작성된 내용이 저장되지 않습니다. 작성을 취소하시겠습니까? 예/ 아니오”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예 - 이전 페이지로 이동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아니오 – alert창 닫기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268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제목 36pt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0"/>
          <p:cNvSpPr/>
          <p:nvPr/>
        </p:nvSpPr>
        <p:spPr>
          <a:xfrm>
            <a:off x="3079998" y="164747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099053" y="217552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384254" y="505584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916679" y="509394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15702" y="1167408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업체공지 메일보내기 팝업창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게시판관리 페이지 &gt; 공지사항 등록버튼 / 공지사항 게시판 목록 페이지 &gt; 공지사항 등록버튼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ellinstar\Pictures\관리자 스토리보드 이미지\09_문의 게시판 목록.png"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15261"/>
          <a:stretch/>
        </p:blipFill>
        <p:spPr>
          <a:xfrm>
            <a:off x="23600" y="545799"/>
            <a:ext cx="7113827" cy="47093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1"/>
          <p:cNvGraphicFramePr/>
          <p:nvPr/>
        </p:nvGraphicFramePr>
        <p:xfrm>
          <a:off x="7210485" y="785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{AB4FFC64-10C0-454F-9C09-755E458EA3A5}</a:tableStyleId>
              </a:tblPr>
              <a:tblGrid>
                <a:gridCol w="467975"/>
                <a:gridCol w="2131525"/>
              </a:tblGrid>
              <a:tr h="4025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0"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9050" marL="99050" anchor="ctr">
                    <a:solidFill>
                      <a:srgbClr val="17365D"/>
                    </a:solidFill>
                  </a:tcPr>
                </a:tc>
                <a:tc hMerge="1"/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Table: w:800px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문의게시판 전체 목록</a:t>
                      </a:r>
                      <a:endParaRPr b="1" i="0"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200" u="none" cap="none" strike="noStrike"/>
                        <a:t>제목 링크 -&gt;상세 내용 페이지로 이동</a:t>
                      </a:r>
                      <a:endParaRPr b="1" i="0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  <a:tr h="42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99050" marL="99050" anchor="ctr"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/>
                        <a:t>답변이 작성되었는지 여부를 알 수 있음</a:t>
                      </a:r>
                      <a:endParaRPr b="1" sz="1200" u="none" cap="none" strike="noStrike"/>
                    </a:p>
                  </a:txBody>
                  <a:tcPr marT="45725" marB="45725" marR="99050" marL="990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1"/>
          <p:cNvSpPr/>
          <p:nvPr/>
        </p:nvSpPr>
        <p:spPr>
          <a:xfrm>
            <a:off x="343694" y="1150640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110970" y="1851293"/>
            <a:ext cx="228600" cy="228600"/>
          </a:xfrm>
          <a:prstGeom prst="ellipse">
            <a:avLst/>
          </a:prstGeom>
          <a:solidFill>
            <a:srgbClr val="3366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-9615" y="63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{6B44C8FD-6DAC-4FCB-938F-A56F58B5D971}</a:tableStyleId>
              </a:tblPr>
              <a:tblGrid>
                <a:gridCol w="599375"/>
                <a:gridCol w="808475"/>
                <a:gridCol w="811425"/>
                <a:gridCol w="2651000"/>
                <a:gridCol w="1133775"/>
                <a:gridCol w="1791225"/>
                <a:gridCol w="710900"/>
                <a:gridCol w="1407850"/>
              </a:tblGrid>
              <a:tr h="2160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u="none" cap="none" strike="noStrike"/>
                        <a:t>공간 대여 시스템</a:t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페이지명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관리자 문의 게시판 목록페이지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50" u="none" cap="none" strike="noStrik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b="0" sz="1050" u="none" cap="none" strike="noStrike">
                        <a:solidFill>
                          <a:srgbClr val="D8D8D8"/>
                        </a:solidFill>
                      </a:endParaRPr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윤새별</a:t>
                      </a:r>
                      <a:endParaRPr sz="1200" u="none" cap="none" strike="noStrike"/>
                    </a:p>
                  </a:txBody>
                  <a:tcPr marT="34300" marB="34300" marR="84425" marL="84425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365D"/>
                    </a:solidFill>
                  </a:tcPr>
                </a:tc>
              </a:tr>
              <a:tr h="21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</a:rPr>
                        <a:t>경로</a:t>
                      </a:r>
                      <a:endParaRPr b="1" sz="11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게시판관리 페이지 &gt; 문의사항 링크</a:t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