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196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203-149D-467F-945B-B0B2AC90A1A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EBAD-0EB7-422B-85DD-87587F87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0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203-149D-467F-945B-B0B2AC90A1A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EBAD-0EB7-422B-85DD-87587F87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203-149D-467F-945B-B0B2AC90A1A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EBAD-0EB7-422B-85DD-87587F87CAB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363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203-149D-467F-945B-B0B2AC90A1A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EBAD-0EB7-422B-85DD-87587F87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7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203-149D-467F-945B-B0B2AC90A1A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EBAD-0EB7-422B-85DD-87587F87CA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7545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203-149D-467F-945B-B0B2AC90A1A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EBAD-0EB7-422B-85DD-87587F87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76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203-149D-467F-945B-B0B2AC90A1A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EBAD-0EB7-422B-85DD-87587F87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3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203-149D-467F-945B-B0B2AC90A1A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EBAD-0EB7-422B-85DD-87587F87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4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203-149D-467F-945B-B0B2AC90A1A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EBAD-0EB7-422B-85DD-87587F87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203-149D-467F-945B-B0B2AC90A1A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EBAD-0EB7-422B-85DD-87587F87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5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203-149D-467F-945B-B0B2AC90A1A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EBAD-0EB7-422B-85DD-87587F87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203-149D-467F-945B-B0B2AC90A1A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EBAD-0EB7-422B-85DD-87587F87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5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203-149D-467F-945B-B0B2AC90A1A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EBAD-0EB7-422B-85DD-87587F87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6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203-149D-467F-945B-B0B2AC90A1A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EBAD-0EB7-422B-85DD-87587F87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203-149D-467F-945B-B0B2AC90A1A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EBAD-0EB7-422B-85DD-87587F87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8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203-149D-467F-945B-B0B2AC90A1A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EBAD-0EB7-422B-85DD-87587F87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6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1203-149D-467F-945B-B0B2AC90A1A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42EBAD-0EB7-422B-85DD-87587F87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667001"/>
            <a:ext cx="7772400" cy="1774825"/>
          </a:xfrm>
        </p:spPr>
        <p:txBody>
          <a:bodyPr/>
          <a:lstStyle/>
          <a:p>
            <a:pPr>
              <a:defRPr/>
            </a:pPr>
            <a:r>
              <a:rPr lang="en-US" sz="8000" dirty="0">
                <a:solidFill>
                  <a:srgbClr val="7030A0"/>
                </a:solidFill>
              </a:rPr>
              <a:t>POLITICS</a:t>
            </a:r>
          </a:p>
        </p:txBody>
      </p:sp>
      <p:pic>
        <p:nvPicPr>
          <p:cNvPr id="614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0"/>
            <a:ext cx="6400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3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7066" y="707790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>
                <a:solidFill>
                  <a:schemeClr val="accent2">
                    <a:lumMod val="75000"/>
                  </a:schemeClr>
                </a:solidFill>
              </a:rPr>
              <a:t>In the Beginning…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Ancient Rome begin as a group of villages along the Tiber River in what is now Italy.</a:t>
            </a:r>
          </a:p>
          <a:p>
            <a:pPr eaLnBrk="1" hangingPunct="1"/>
            <a:r>
              <a:rPr lang="en-US" altLang="en-US" sz="2800" dirty="0" smtClean="0"/>
              <a:t>Around 750 B.C. these villages united to form the city of Rome.</a:t>
            </a:r>
          </a:p>
        </p:txBody>
      </p:sp>
      <p:pic>
        <p:nvPicPr>
          <p:cNvPr id="7173" name="Picture 6" descr="Ti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829" y="291928"/>
            <a:ext cx="5760515" cy="64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216113"/>
      </p:ext>
    </p:extLst>
  </p:cSld>
  <p:clrMapOvr>
    <a:masterClrMapping/>
  </p:clrMapOvr>
  <p:transition spd="slow" advTm="809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093234" y="5329018"/>
            <a:ext cx="7696200" cy="1143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000">
                <a:schemeClr val="accent1">
                  <a:lumMod val="82000"/>
                  <a:lumOff val="18000"/>
                </a:schemeClr>
              </a:gs>
              <a:gs pos="6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093234" y="3409731"/>
            <a:ext cx="7696200" cy="1143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000">
                <a:schemeClr val="accent1">
                  <a:lumMod val="82000"/>
                  <a:lumOff val="18000"/>
                </a:schemeClr>
              </a:gs>
              <a:gs pos="6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8993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>
                <a:solidFill>
                  <a:schemeClr val="accent2">
                    <a:lumMod val="50000"/>
                  </a:schemeClr>
                </a:solidFill>
                <a:ea typeface="Arial"/>
                <a:cs typeface="Arial"/>
                <a:sym typeface="Arial"/>
              </a:rPr>
              <a:t>Roman Government</a:t>
            </a:r>
            <a:endParaRPr 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1093234" y="1473775"/>
            <a:ext cx="7696200" cy="1143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000">
                <a:schemeClr val="accent1">
                  <a:lumMod val="82000"/>
                  <a:lumOff val="18000"/>
                </a:schemeClr>
              </a:gs>
              <a:gs pos="6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232692" y="993224"/>
            <a:ext cx="3940409" cy="1305941"/>
          </a:xfrm>
        </p:spPr>
        <p:txBody>
          <a:bodyPr>
            <a:noAutofit/>
          </a:bodyPr>
          <a:lstStyle/>
          <a:p>
            <a:pPr>
              <a:spcBef>
                <a:spcPts val="1600"/>
              </a:spcBef>
              <a:buClr>
                <a:srgbClr val="000000"/>
              </a:buClr>
              <a:buSzPct val="25000"/>
              <a:defRPr/>
            </a:pPr>
            <a:endParaRPr lang="en-US" sz="2000" b="1" kern="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>
              <a:spcBef>
                <a:spcPts val="1600"/>
              </a:spcBef>
              <a:buClr>
                <a:srgbClr val="000000"/>
              </a:buClr>
              <a:buSzPct val="25000"/>
              <a:defRPr/>
            </a:pPr>
            <a:r>
              <a:rPr lang="en-US" sz="3200" b="1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MONARCHY</a:t>
            </a:r>
            <a:r>
              <a:rPr lang="en-US" sz="2000" b="1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</a:t>
            </a:r>
            <a:endParaRPr lang="en-US" sz="2000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>
              <a:spcBef>
                <a:spcPts val="1200"/>
              </a:spcBef>
              <a:buClr>
                <a:srgbClr val="000000"/>
              </a:buClr>
              <a:buSzPct val="25000"/>
              <a:defRPr/>
            </a:pPr>
            <a:r>
              <a:rPr lang="en-US" sz="28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753-509 B.C.</a:t>
            </a: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946097" y="1671418"/>
            <a:ext cx="38862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ts val="1800"/>
              </a:spcBef>
              <a:buClr>
                <a:srgbClr val="000000"/>
              </a:buClr>
              <a:buSzPct val="25000"/>
              <a:defRPr/>
            </a:pPr>
            <a:r>
              <a:rPr lang="en-US" sz="4000" i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7997" y="3479582"/>
            <a:ext cx="3657600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ts val="1600"/>
              </a:spcBef>
              <a:buClr>
                <a:srgbClr val="000000"/>
              </a:buClr>
              <a:buSzPct val="25000"/>
              <a:defRPr/>
            </a:pPr>
            <a:r>
              <a:rPr lang="en-US" sz="32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REPUBLIC</a:t>
            </a:r>
          </a:p>
          <a:p>
            <a:pPr algn="ctr">
              <a:spcBef>
                <a:spcPts val="1200"/>
              </a:spcBef>
              <a:buClr>
                <a:srgbClr val="000000"/>
              </a:buClr>
              <a:buSzPct val="25000"/>
              <a:defRPr/>
            </a:pPr>
            <a:r>
              <a:rPr lang="en-US" sz="24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509-27 B.C.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1360" y="3347818"/>
            <a:ext cx="3657600" cy="1066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ts val="1600"/>
              </a:spcBef>
              <a:buClr>
                <a:srgbClr val="000000"/>
              </a:buClr>
              <a:buSzPct val="25000"/>
              <a:defRPr/>
            </a:pPr>
            <a:endParaRPr lang="en-US" sz="10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>
              <a:spcBef>
                <a:spcPts val="1600"/>
              </a:spcBef>
              <a:buClr>
                <a:srgbClr val="000000"/>
              </a:buClr>
              <a:buSzPct val="25000"/>
              <a:defRPr/>
            </a:pPr>
            <a:r>
              <a:rPr lang="en-US" sz="4000" i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DEMOCRACY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4497" y="5368706"/>
            <a:ext cx="3657600" cy="1143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ts val="1600"/>
              </a:spcBef>
              <a:buClr>
                <a:srgbClr val="000000"/>
              </a:buClr>
              <a:buSzPct val="25000"/>
              <a:defRPr/>
            </a:pPr>
            <a:r>
              <a:rPr lang="en-US" sz="32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EMPIRE</a:t>
            </a:r>
          </a:p>
          <a:p>
            <a:pPr algn="ctr">
              <a:spcBef>
                <a:spcPts val="1200"/>
              </a:spcBef>
              <a:buClr>
                <a:srgbClr val="000000"/>
              </a:buClr>
              <a:buSzPct val="25000"/>
              <a:defRPr/>
            </a:pPr>
            <a:r>
              <a:rPr lang="en-US" sz="24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27 B.C.-476 A.D.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31797" y="5638582"/>
            <a:ext cx="40386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ts val="1400"/>
              </a:spcBef>
              <a:buClr>
                <a:srgbClr val="000000"/>
              </a:buClr>
              <a:buSzPct val="25000"/>
              <a:defRPr/>
            </a:pPr>
            <a:r>
              <a:rPr lang="en-US" sz="4000" i="1" kern="0" dirty="0">
                <a:latin typeface="Arial"/>
                <a:ea typeface="Arial"/>
                <a:cs typeface="Arial"/>
                <a:sym typeface="Arial"/>
                <a:rtl val="0"/>
              </a:rPr>
              <a:t>EMPEROR</a:t>
            </a:r>
          </a:p>
        </p:txBody>
      </p:sp>
      <p:sp>
        <p:nvSpPr>
          <p:cNvPr id="8204" name="Down Arrow 21"/>
          <p:cNvSpPr>
            <a:spLocks noChangeArrowheads="1"/>
          </p:cNvSpPr>
          <p:nvPr/>
        </p:nvSpPr>
        <p:spPr bwMode="auto">
          <a:xfrm>
            <a:off x="4755597" y="2662018"/>
            <a:ext cx="5334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5" name="Down Arrow 22"/>
          <p:cNvSpPr>
            <a:spLocks noChangeArrowheads="1"/>
          </p:cNvSpPr>
          <p:nvPr/>
        </p:nvSpPr>
        <p:spPr bwMode="auto">
          <a:xfrm>
            <a:off x="4755597" y="4643218"/>
            <a:ext cx="533400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988021688"/>
      </p:ext>
    </p:extLst>
  </p:cSld>
  <p:clrMapOvr>
    <a:masterClrMapping/>
  </p:clrMapOvr>
  <p:transition spd="slow" advTm="6051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800" b="1" dirty="0" smtClean="0">
                <a:solidFill>
                  <a:schemeClr val="accent2">
                    <a:lumMod val="75000"/>
                  </a:schemeClr>
                </a:solidFill>
              </a:rPr>
              <a:t>Patricians &amp; Plebeians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7531" y="1694184"/>
            <a:ext cx="4588137" cy="3880772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In the beginning most of the people elected to the Senate were </a:t>
            </a:r>
            <a:r>
              <a:rPr lang="en-US" altLang="en-US" sz="2800" b="1" dirty="0" smtClean="0"/>
              <a:t>patricians (</a:t>
            </a:r>
            <a:r>
              <a:rPr lang="en-US" sz="2800" dirty="0"/>
              <a:t>the elite who could trace their ancestry to the founding of </a:t>
            </a:r>
            <a:r>
              <a:rPr lang="en-US" sz="2800" dirty="0" smtClean="0"/>
              <a:t>Rome)</a:t>
            </a:r>
            <a:r>
              <a:rPr lang="en-US" altLang="en-US" sz="2800" dirty="0" smtClean="0"/>
              <a:t>. 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Patricians controlled the law since they were the only citizens allowed to be judges.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089967" y="1694184"/>
            <a:ext cx="4655449" cy="388077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Plebeians</a:t>
            </a:r>
            <a:r>
              <a:rPr lang="en-US" altLang="en-US" sz="2800" dirty="0"/>
              <a:t> had the right to vote, but could not hold public office until 287  B.C, when they gained equality with patricians.</a:t>
            </a:r>
            <a:endParaRPr lang="en-US" altLang="en-US" sz="2800" b="1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  <p:pic>
        <p:nvPicPr>
          <p:cNvPr id="12293" name="Picture 6" descr="patrician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916" y="4381500"/>
            <a:ext cx="2971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8" descr="plebei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07" y="4419600"/>
            <a:ext cx="2895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259826"/>
      </p:ext>
    </p:extLst>
  </p:cSld>
  <p:clrMapOvr>
    <a:masterClrMapping/>
  </p:clrMapOvr>
  <p:transition spd="slow" advTm="1208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omu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457" y="0"/>
            <a:ext cx="2522953" cy="238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466" y="1192095"/>
            <a:ext cx="8596668" cy="5434523"/>
          </a:xfrm>
        </p:spPr>
        <p:txBody>
          <a:bodyPr>
            <a:normAutofit/>
          </a:bodyPr>
          <a:lstStyle/>
          <a:p>
            <a:r>
              <a:rPr lang="en-US" dirty="0" smtClean="0"/>
              <a:t>The King had absolute power over the people</a:t>
            </a:r>
          </a:p>
          <a:p>
            <a:r>
              <a:rPr lang="en-US" dirty="0" smtClean="0"/>
              <a:t>The Senate: </a:t>
            </a:r>
          </a:p>
          <a:p>
            <a:pPr lvl="1"/>
            <a:r>
              <a:rPr lang="en-US" dirty="0" smtClean="0"/>
              <a:t>Senate was little more than a weak oligarchy</a:t>
            </a:r>
          </a:p>
          <a:p>
            <a:pPr lvl="1"/>
            <a:r>
              <a:rPr lang="en-US" dirty="0" smtClean="0"/>
              <a:t>Could exercise only minor power</a:t>
            </a:r>
          </a:p>
          <a:p>
            <a:pPr lvl="1"/>
            <a:r>
              <a:rPr lang="en-US" dirty="0" smtClean="0"/>
              <a:t>Basically it was around to administer the wishes of the King</a:t>
            </a:r>
          </a:p>
          <a:p>
            <a:r>
              <a:rPr lang="en-US" dirty="0" smtClean="0"/>
              <a:t>New Kings (all 6 of them) were elected from the people of Rome</a:t>
            </a:r>
          </a:p>
          <a:p>
            <a:r>
              <a:rPr lang="en-US" dirty="0" smtClean="0"/>
              <a:t>Candidates were nominated by a special senate member called the </a:t>
            </a:r>
            <a:r>
              <a:rPr lang="en-US" i="1" dirty="0" smtClean="0"/>
              <a:t>interrex</a:t>
            </a:r>
          </a:p>
          <a:p>
            <a:r>
              <a:rPr lang="en-US" dirty="0" smtClean="0"/>
              <a:t>The king served 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Head of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Head of Government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Commander in Chief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Chief Priest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Chief Legislator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Chief Judge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31466" y="28350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5400" b="1" i="1" dirty="0" smtClean="0">
                <a:solidFill>
                  <a:schemeClr val="accent2">
                    <a:lumMod val="75000"/>
                  </a:schemeClr>
                </a:solidFill>
              </a:rPr>
              <a:t>Rex </a:t>
            </a:r>
            <a:r>
              <a:rPr lang="en-US" altLang="en-US" sz="5400" b="1" i="1" dirty="0" err="1" smtClean="0">
                <a:solidFill>
                  <a:schemeClr val="accent2">
                    <a:lumMod val="75000"/>
                  </a:schemeClr>
                </a:solidFill>
              </a:rPr>
              <a:t>Romae</a:t>
            </a:r>
            <a:endParaRPr lang="en-US" altLang="en-US" sz="5400" b="1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30" name="Picture 6" descr="Image result for romulo augus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21" y="4436593"/>
            <a:ext cx="4655529" cy="2298669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41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1689"/>
            <a:ext cx="8596668" cy="4565468"/>
          </a:xfrm>
        </p:spPr>
        <p:txBody>
          <a:bodyPr>
            <a:noAutofit/>
          </a:bodyPr>
          <a:lstStyle/>
          <a:p>
            <a:r>
              <a:rPr lang="en-US" sz="2000" dirty="0" smtClean="0"/>
              <a:t>Headed by two consuls</a:t>
            </a:r>
          </a:p>
          <a:p>
            <a:pPr lvl="1"/>
            <a:r>
              <a:rPr lang="en-US" sz="1800" dirty="0" smtClean="0"/>
              <a:t>Elected by senate</a:t>
            </a:r>
          </a:p>
          <a:p>
            <a:pPr lvl="1"/>
            <a:r>
              <a:rPr lang="en-US" sz="1800" dirty="0" smtClean="0"/>
              <a:t>Supervised the senate</a:t>
            </a:r>
          </a:p>
          <a:p>
            <a:pPr lvl="1"/>
            <a:r>
              <a:rPr lang="en-US" sz="1800" dirty="0" smtClean="0"/>
              <a:t>Headed the army in war time</a:t>
            </a:r>
          </a:p>
          <a:p>
            <a:r>
              <a:rPr lang="en-US" sz="2000" dirty="0" smtClean="0"/>
              <a:t>Constitution was unwritten, continually-changing, set of guidelines set down by precedent.</a:t>
            </a:r>
          </a:p>
          <a:p>
            <a:r>
              <a:rPr lang="en-US" sz="2000" dirty="0" smtClean="0"/>
              <a:t>Senate mostly gave “suggestions” to magistrates</a:t>
            </a:r>
          </a:p>
          <a:p>
            <a:r>
              <a:rPr lang="en-US" sz="2000" dirty="0" smtClean="0"/>
              <a:t>Many members were elected from the Roman Censors</a:t>
            </a:r>
          </a:p>
          <a:p>
            <a:r>
              <a:rPr lang="en-US" sz="2000" dirty="0" smtClean="0"/>
              <a:t>Optimo Jure elected assemblies who elected magistrates, enacted legislation, and managed foreign affairs</a:t>
            </a:r>
            <a:endParaRPr 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77334" y="30805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i="1" dirty="0">
                <a:solidFill>
                  <a:schemeClr val="accent2">
                    <a:lumMod val="75000"/>
                  </a:schemeClr>
                </a:solidFill>
              </a:rPr>
              <a:t>Res </a:t>
            </a:r>
            <a:r>
              <a:rPr lang="en-US" sz="5400" b="1" i="1" dirty="0" err="1">
                <a:solidFill>
                  <a:schemeClr val="accent2">
                    <a:lumMod val="75000"/>
                  </a:schemeClr>
                </a:solidFill>
              </a:rPr>
              <a:t>publica</a:t>
            </a:r>
            <a:r>
              <a:rPr lang="en-US" sz="54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i="1" dirty="0" err="1">
                <a:solidFill>
                  <a:schemeClr val="accent2">
                    <a:lumMod val="75000"/>
                  </a:schemeClr>
                </a:solidFill>
              </a:rPr>
              <a:t>Romana</a:t>
            </a:r>
            <a:endParaRPr lang="en-US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146" name="Picture 2" descr="Image result for roman sen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780" y="180542"/>
            <a:ext cx="4653208" cy="289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roman sen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606" y="4042872"/>
            <a:ext cx="3161640" cy="228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64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 smtClean="0">
                <a:solidFill>
                  <a:schemeClr val="accent2">
                    <a:lumMod val="75000"/>
                  </a:schemeClr>
                </a:solidFill>
              </a:rPr>
              <a:t>Imperator</a:t>
            </a:r>
            <a:endParaRPr lang="en-US" sz="6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7828427" cy="3880773"/>
          </a:xfrm>
        </p:spPr>
        <p:txBody>
          <a:bodyPr/>
          <a:lstStyle/>
          <a:p>
            <a:r>
              <a:rPr lang="en-US" dirty="0" smtClean="0"/>
              <a:t>Gained legitimacy through his army and recognition by the senate, but mostly by their army</a:t>
            </a:r>
          </a:p>
          <a:p>
            <a:r>
              <a:rPr lang="en-US" dirty="0" smtClean="0"/>
              <a:t>In essence it was a case of whoever had the biggest, most hardened army was the emperor</a:t>
            </a:r>
          </a:p>
          <a:p>
            <a:r>
              <a:rPr lang="en-US" dirty="0" smtClean="0"/>
              <a:t>Preserved some semblance to the previous republican government</a:t>
            </a:r>
          </a:p>
          <a:p>
            <a:r>
              <a:rPr lang="en-US" dirty="0" smtClean="0"/>
              <a:t>Great effort to emphasize Emperors were not Kings until 312 A.D. when hereditary inheritance became general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 descr="Image result for augustus octavi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541" y="395999"/>
            <a:ext cx="3051812" cy="604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4054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332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SimSun</vt:lpstr>
      <vt:lpstr>Arial</vt:lpstr>
      <vt:lpstr>Times New Roman</vt:lpstr>
      <vt:lpstr>Trebuchet MS</vt:lpstr>
      <vt:lpstr>Wingdings 3</vt:lpstr>
      <vt:lpstr>Facet</vt:lpstr>
      <vt:lpstr>POLITICS</vt:lpstr>
      <vt:lpstr>In the Beginning…</vt:lpstr>
      <vt:lpstr>Roman Government</vt:lpstr>
      <vt:lpstr>Patricians &amp; Plebeians</vt:lpstr>
      <vt:lpstr>PowerPoint Presentation</vt:lpstr>
      <vt:lpstr>PowerPoint Presentation</vt:lpstr>
      <vt:lpstr>Imperator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POLITICS</dc:title>
  <dc:creator>Ty Marking</dc:creator>
  <cp:lastModifiedBy>Ty Marking</cp:lastModifiedBy>
  <cp:revision>9</cp:revision>
  <dcterms:created xsi:type="dcterms:W3CDTF">2017-05-03T04:27:51Z</dcterms:created>
  <dcterms:modified xsi:type="dcterms:W3CDTF">2017-05-03T05:38:17Z</dcterms:modified>
</cp:coreProperties>
</file>