
<file path=[Content_Types].xml><?xml version="1.0" encoding="utf-8"?>
<Types xmlns="http://schemas.openxmlformats.org/package/2006/content-types">
  <Default Extension="jpeg" ContentType="image/jpeg"/>
  <Default Extension="JPG" ContentType="image/.jpg"/>
  <Default Extension="bin" ContentType="application/vnd.openxmlformats-officedocument.oleObject"/>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 id="2147483663" r:id="rId4"/>
  </p:sldMasterIdLst>
  <p:notesMasterIdLst>
    <p:notesMasterId r:id="rId15"/>
  </p:notesMasterIdLst>
  <p:handoutMasterIdLst>
    <p:handoutMasterId r:id="rId16"/>
  </p:handoutMasterIdLst>
  <p:sldIdLst>
    <p:sldId id="300" r:id="rId5"/>
    <p:sldId id="265" r:id="rId6"/>
    <p:sldId id="264" r:id="rId7"/>
    <p:sldId id="266" r:id="rId8"/>
    <p:sldId id="295" r:id="rId9"/>
    <p:sldId id="296" r:id="rId10"/>
    <p:sldId id="297" r:id="rId11"/>
    <p:sldId id="298" r:id="rId12"/>
    <p:sldId id="289" r:id="rId13"/>
    <p:sldId id="273" r:id="rId14"/>
  </p:sldIdLst>
  <p:sldSz cx="12192000" cy="6858000"/>
  <p:notesSz cx="6858000" cy="9144000"/>
  <p:custDataLst>
    <p:tags r:id="rId2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FF17"/>
    <a:srgbClr val="0F999C"/>
    <a:srgbClr val="6D64CC"/>
    <a:srgbClr val="CC2980"/>
    <a:srgbClr val="80B8D6"/>
    <a:srgbClr val="88D5ED"/>
    <a:srgbClr val="FF6327"/>
    <a:srgbClr val="860864"/>
    <a:srgbClr val="FF7D82"/>
    <a:srgbClr val="6E6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92" autoAdjust="0"/>
    <p:restoredTop sz="95759" autoAdjust="0"/>
  </p:normalViewPr>
  <p:slideViewPr>
    <p:cSldViewPr>
      <p:cViewPr varScale="1">
        <p:scale>
          <a:sx n="67" d="100"/>
          <a:sy n="67" d="100"/>
        </p:scale>
        <p:origin x="848" y="56"/>
      </p:cViewPr>
      <p:guideLst>
        <p:guide orient="horz" pos="2338"/>
        <p:guide pos="3647"/>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7" d="100"/>
          <a:sy n="77" d="100"/>
        </p:scale>
        <p:origin x="1692" y="7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0" Type="http://schemas.openxmlformats.org/officeDocument/2006/relationships/tags" Target="tags/tag16.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fld>
            <a:endParaRPr lang="pt-PT" sz="9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tags" Target="../tags/tag6.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tags" Target="../tags/tag7.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tags" Target="../tags/tag8.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tags" Target="../tags/tag9.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hyperlink" Target="http://www.twitter.com/capgemini" TargetMode="External"/><Relationship Id="rId7" Type="http://schemas.openxmlformats.org/officeDocument/2006/relationships/image" Target="../media/image2.png"/><Relationship Id="rId6" Type="http://schemas.openxmlformats.org/officeDocument/2006/relationships/hyperlink" Target="http://www.slideshare.net/capgemini" TargetMode="External"/><Relationship Id="rId5" Type="http://schemas.openxmlformats.org/officeDocument/2006/relationships/image" Target="../media/image1.png"/><Relationship Id="rId4" Type="http://schemas.openxmlformats.org/officeDocument/2006/relationships/hyperlink" Target="http://www.linkedin.com/company/capgemini" TargetMode="External"/><Relationship Id="rId3" Type="http://schemas.openxmlformats.org/officeDocument/2006/relationships/hyperlink" Target="http://www.capgemini.com/in-en" TargetMode="External"/><Relationship Id="rId2" Type="http://schemas.openxmlformats.org/officeDocument/2006/relationships/hyperlink" Target="http://www.capgemini.com/" TargetMode="External"/><Relationship Id="rId15" Type="http://schemas.openxmlformats.org/officeDocument/2006/relationships/hyperlink" Target="http://www.capgemini.com/about/how-we-work/rightshorer" TargetMode="External"/><Relationship Id="rId14" Type="http://schemas.openxmlformats.org/officeDocument/2006/relationships/hyperlink" Target="http://www.capgemini.com/about/how-we-work/the-collaborative-business-experiencetm" TargetMode="External"/><Relationship Id="rId13" Type="http://schemas.openxmlformats.org/officeDocument/2006/relationships/image" Target="../media/image5.png"/><Relationship Id="rId12" Type="http://schemas.openxmlformats.org/officeDocument/2006/relationships/hyperlink" Target="http://www.facebook.com/capgemini" TargetMode="External"/><Relationship Id="rId11" Type="http://schemas.openxmlformats.org/officeDocument/2006/relationships/image" Target="../media/image4.png"/><Relationship Id="rId10" Type="http://schemas.openxmlformats.org/officeDocument/2006/relationships/hyperlink" Target="http://www.youtube.com/capgeminimedia" TargetMode="External"/><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hyperlink" Target="http://www.twitter.com/capgemini" TargetMode="External"/><Relationship Id="rId7" Type="http://schemas.microsoft.com/office/2007/relationships/hdphoto" Target="../media/image9.wdp"/><Relationship Id="rId6" Type="http://schemas.openxmlformats.org/officeDocument/2006/relationships/image" Target="../media/image8.png"/><Relationship Id="rId5" Type="http://schemas.openxmlformats.org/officeDocument/2006/relationships/hyperlink" Target="http://www.slideshare.net/capgemini" TargetMode="External"/><Relationship Id="rId4" Type="http://schemas.microsoft.com/office/2007/relationships/hdphoto" Target="../media/image7.wdp"/><Relationship Id="rId3" Type="http://schemas.openxmlformats.org/officeDocument/2006/relationships/image" Target="../media/image6.png"/><Relationship Id="rId21" Type="http://schemas.openxmlformats.org/officeDocument/2006/relationships/hyperlink" Target="http://www.capgemini.com/" TargetMode="External"/><Relationship Id="rId20" Type="http://schemas.openxmlformats.org/officeDocument/2006/relationships/tags" Target="../tags/tag14.xml"/><Relationship Id="rId2" Type="http://schemas.openxmlformats.org/officeDocument/2006/relationships/hyperlink" Target="http://www.linkedin.com/company/capgemini" TargetMode="External"/><Relationship Id="rId19" Type="http://schemas.openxmlformats.org/officeDocument/2006/relationships/tags" Target="../tags/tag13.xml"/><Relationship Id="rId18" Type="http://schemas.openxmlformats.org/officeDocument/2006/relationships/tags" Target="../tags/tag12.xml"/><Relationship Id="rId17" Type="http://schemas.openxmlformats.org/officeDocument/2006/relationships/tags" Target="../tags/tag11.xml"/><Relationship Id="rId16" Type="http://schemas.microsoft.com/office/2007/relationships/hdphoto" Target="../media/image15.wdp"/><Relationship Id="rId15" Type="http://schemas.openxmlformats.org/officeDocument/2006/relationships/image" Target="../media/image14.png"/><Relationship Id="rId14" Type="http://schemas.openxmlformats.org/officeDocument/2006/relationships/hyperlink" Target="http://www.facebook.com/capgemini" TargetMode="External"/><Relationship Id="rId13" Type="http://schemas.microsoft.com/office/2007/relationships/hdphoto" Target="../media/image13.wdp"/><Relationship Id="rId12" Type="http://schemas.openxmlformats.org/officeDocument/2006/relationships/image" Target="../media/image12.png"/><Relationship Id="rId11" Type="http://schemas.openxmlformats.org/officeDocument/2006/relationships/hyperlink" Target="http://www.youtube.com/capgeminimedia" TargetMode="External"/><Relationship Id="rId10" Type="http://schemas.microsoft.com/office/2007/relationships/hdphoto" Target="../media/image11.wdp"/><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tags" Target="../tags/tag5.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dirty="0"/>
              <a:t>Click to insert presenter, location, and date</a:t>
            </a:r>
            <a:endParaRPr lang="en-US" dirty="0"/>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a:graphic>
      </p:graphicFrame>
      <p:sp>
        <p:nvSpPr>
          <p:cNvPr id="12" name="Rectangle 11"/>
          <p:cNvSpPr/>
          <p:nvPr userDrawn="1"/>
        </p:nvSpPr>
        <p:spPr>
          <a:xfrm>
            <a:off x="0" y="-1588"/>
            <a:ext cx="12192000" cy="6859588"/>
          </a:xfrm>
          <a:prstGeom prst="rect">
            <a:avLst/>
          </a:prstGeom>
          <a:solidFill>
            <a:srgbClr val="2B1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7"/>
          <p:cNvSpPr/>
          <p:nvPr userDrawn="1"/>
        </p:nvSpPr>
        <p:spPr bwMode="auto">
          <a:xfrm>
            <a:off x="7429613" y="1"/>
            <a:ext cx="4790565" cy="4292999"/>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ln>
        </p:spPr>
        <p:txBody>
          <a:bodyPr vert="horz" wrap="square" lIns="91440" tIns="45720" rIns="91440" bIns="45720" numCol="1" anchor="t" anchorCtr="0" compatLnSpc="1"/>
          <a:lstStyle/>
          <a:p>
            <a:endParaRPr lang="en-GB"/>
          </a:p>
        </p:txBody>
      </p:sp>
      <p:grpSp>
        <p:nvGrpSpPr>
          <p:cNvPr id="14" name="Group 14"/>
          <p:cNvGrpSpPr>
            <a:grpSpLocks noChangeAspect="1"/>
          </p:cNvGrpSpPr>
          <p:nvPr userDrawn="1"/>
        </p:nvGrpSpPr>
        <p:grpSpPr>
          <a:xfrm>
            <a:off x="624000" y="549001"/>
            <a:ext cx="2583573" cy="576000"/>
            <a:chOff x="728663" y="4465638"/>
            <a:chExt cx="5354637" cy="1193800"/>
          </a:xfrm>
        </p:grpSpPr>
        <p:sp>
          <p:nvSpPr>
            <p:cNvPr id="15"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a:graphic>
      </p:graphicFrame>
      <p:sp>
        <p:nvSpPr>
          <p:cNvPr id="11271" name="Freeform 7"/>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ln>
        </p:spPr>
        <p:txBody>
          <a:bodyPr vert="horz" wrap="square" lIns="91440" tIns="45720" rIns="91440" bIns="45720" numCol="1" anchor="t" anchorCtr="0" compatLnSpc="1"/>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endParaRPr lang="en-US" dirty="0"/>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accent1"/>
                </a:solidFill>
              </a:defRPr>
            </a:lvl1pPr>
          </a:lstStyle>
          <a:p>
            <a:pPr marL="0" lvl="0"/>
            <a:r>
              <a:rPr lang="en-US" dirty="0"/>
              <a:t>Click to insert presenter, location, and date</a:t>
            </a:r>
            <a:endParaRPr lang="en-US" dirty="0"/>
          </a:p>
        </p:txBody>
      </p:sp>
      <p:sp>
        <p:nvSpPr>
          <p:cNvPr id="16" name="Picture Placeholder 11"/>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20"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21"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22"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a:graphic>
      </p:graphicFrame>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56" name="Rectangle 5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4"/>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p:spPr>
        <p:txBody>
          <a:bodyPr vert="horz" wrap="square" lIns="91440" tIns="45720" rIns="91440" bIns="45720" numCol="1" anchor="t" anchorCtr="0" compatLnSpc="1">
            <a:noAutofit/>
          </a:bodyPr>
          <a:lstStyle/>
          <a:p>
            <a:endParaRPr lang="en-US" dirty="0"/>
          </a:p>
        </p:txBody>
      </p:sp>
      <p:grpSp>
        <p:nvGrpSpPr>
          <p:cNvPr id="58" name="Group 5"/>
          <p:cNvGrpSpPr/>
          <p:nvPr userDrawn="1"/>
        </p:nvGrpSpPr>
        <p:grpSpPr>
          <a:xfrm>
            <a:off x="4979035" y="2404110"/>
            <a:ext cx="735013" cy="682321"/>
            <a:chOff x="5662614" y="3032124"/>
            <a:chExt cx="863600" cy="801689"/>
          </a:xfrm>
        </p:grpSpPr>
        <p:sp>
          <p:nvSpPr>
            <p:cNvPr id="59"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vert="horz" wrap="square" lIns="91440" tIns="45720" rIns="91440" bIns="45720" numCol="1" anchor="t" anchorCtr="0" compatLnSpc="1"/>
            <a:lstStyle/>
            <a:p>
              <a:endParaRPr lang="en-US" dirty="0"/>
            </a:p>
          </p:txBody>
        </p:sp>
        <p:sp>
          <p:nvSpPr>
            <p:cNvPr id="60"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vert="horz" wrap="square" lIns="91440" tIns="45720" rIns="91440" bIns="45720" numCol="1" anchor="t" anchorCtr="0" compatLnSpc="1"/>
            <a:lstStyle/>
            <a:p>
              <a:endParaRPr lang="en-US" dirty="0"/>
            </a:p>
          </p:txBody>
        </p:sp>
      </p:grpSp>
      <p:sp>
        <p:nvSpPr>
          <p:cNvPr id="61" name="Rectangle 60"/>
          <p:cNvSpPr/>
          <p:nvPr userDrawn="1"/>
        </p:nvSpPr>
        <p:spPr>
          <a:xfrm>
            <a:off x="6536184" y="1476446"/>
            <a:ext cx="4899531" cy="2672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GB" sz="10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A responsible and multicultural company of 265,000 people in nearly 50 countries, </a:t>
            </a:r>
            <a:r>
              <a:rPr lang="en-GB" sz="1000" kern="1200" dirty="0" err="1">
                <a:solidFill>
                  <a:schemeClr val="tx1"/>
                </a:solidFill>
                <a:effectLst/>
                <a:latin typeface="+mn-lt"/>
                <a:ea typeface="+mn-ea"/>
                <a:cs typeface="+mn-cs"/>
              </a:rPr>
              <a:t>Capgemini’s</a:t>
            </a:r>
            <a:r>
              <a:rPr lang="en-GB" sz="1000" kern="1200" dirty="0">
                <a:solidFill>
                  <a:schemeClr val="tx1"/>
                </a:solidFill>
                <a:effectLst/>
                <a:latin typeface="+mn-lt"/>
                <a:ea typeface="+mn-ea"/>
                <a:cs typeface="+mn-cs"/>
              </a:rPr>
              <a:t> purpose is to unleash human energy through technology for an inclusive and sustainable future. With </a:t>
            </a:r>
            <a:r>
              <a:rPr lang="en-GB" sz="1000" kern="1200" dirty="0" err="1">
                <a:solidFill>
                  <a:schemeClr val="tx1"/>
                </a:solidFill>
                <a:effectLst/>
                <a:latin typeface="+mn-lt"/>
                <a:ea typeface="+mn-ea"/>
                <a:cs typeface="+mn-cs"/>
              </a:rPr>
              <a:t>Altran</a:t>
            </a:r>
            <a:r>
              <a:rPr lang="en-GB" sz="1000" kern="1200" dirty="0">
                <a:solidFill>
                  <a:schemeClr val="tx1"/>
                </a:solidFill>
                <a:effectLst/>
                <a:latin typeface="+mn-lt"/>
                <a:ea typeface="+mn-ea"/>
                <a:cs typeface="+mn-cs"/>
              </a:rPr>
              <a:t>, the Group reported 2019 combined global revenues of €17 billion. Visit us at </a:t>
            </a:r>
            <a:r>
              <a:rPr lang="en-GB" sz="1000" u="sng" kern="1200" dirty="0">
                <a:solidFill>
                  <a:schemeClr val="tx1"/>
                </a:solidFill>
                <a:effectLst/>
                <a:latin typeface="+mn-lt"/>
                <a:ea typeface="+mn-ea"/>
                <a:cs typeface="+mn-cs"/>
                <a:hlinkClick r:id="rId2" tooltip="http://www.capgemini.com/"/>
              </a:rPr>
              <a:t>www.capgemini.com</a:t>
            </a:r>
            <a:r>
              <a:rPr lang="en-GB" sz="1000" kern="1200" dirty="0">
                <a:solidFill>
                  <a:schemeClr val="tx1"/>
                </a:solidFill>
                <a:effectLst/>
                <a:latin typeface="+mn-lt"/>
                <a:ea typeface="+mn-ea"/>
                <a:cs typeface="+mn-cs"/>
              </a:rPr>
              <a:t>.</a:t>
            </a:r>
            <a:endParaRPr lang="en-GB" sz="1000" kern="1200" dirty="0">
              <a:solidFill>
                <a:schemeClr val="tx1"/>
              </a:solidFill>
              <a:effectLst/>
              <a:latin typeface="+mn-lt"/>
              <a:ea typeface="+mn-ea"/>
              <a:cs typeface="+mn-cs"/>
            </a:endParaRPr>
          </a:p>
          <a:p>
            <a:endParaRPr lang="en-US" sz="1000" kern="1200" dirty="0">
              <a:solidFill>
                <a:schemeClr val="tx1"/>
              </a:solidFill>
              <a:effectLst/>
              <a:latin typeface="+mn-lt"/>
              <a:ea typeface="+mn-ea"/>
              <a:cs typeface="+mn-cs"/>
            </a:endParaRPr>
          </a:p>
          <a:p>
            <a:r>
              <a:rPr lang="en-US" sz="1000" kern="1200" dirty="0">
                <a:solidFill>
                  <a:schemeClr val="tx1"/>
                </a:solidFill>
                <a:effectLst/>
                <a:latin typeface="+mn-lt"/>
                <a:ea typeface="+mn-ea"/>
                <a:cs typeface="+mn-cs"/>
              </a:rPr>
              <a:t>Capgemini in India now comprises over 125,000 team members working across 12 locations: Bangalore, Bhubaneswar, Chennai, Gandhinagar, </a:t>
            </a:r>
            <a:r>
              <a:rPr lang="en-US" sz="1000" kern="1200" dirty="0" err="1">
                <a:solidFill>
                  <a:schemeClr val="tx1"/>
                </a:solidFill>
                <a:effectLst/>
                <a:latin typeface="+mn-lt"/>
                <a:ea typeface="+mn-ea"/>
                <a:cs typeface="+mn-cs"/>
              </a:rPr>
              <a:t>Gurugram</a:t>
            </a:r>
            <a:r>
              <a:rPr lang="en-US" sz="1000" kern="1200" dirty="0">
                <a:solidFill>
                  <a:schemeClr val="tx1"/>
                </a:solidFill>
                <a:effectLst/>
                <a:latin typeface="+mn-lt"/>
                <a:ea typeface="+mn-ea"/>
                <a:cs typeface="+mn-cs"/>
              </a:rPr>
              <a:t>, Hyderabad, Kolkata, Mumbai, Noida, Pune, Salem and Tiruchirappalli. Learn more about Capgemini in India at </a:t>
            </a:r>
            <a:r>
              <a:rPr lang="en-US" sz="1000" u="sng" kern="1200" dirty="0">
                <a:solidFill>
                  <a:schemeClr val="tx1"/>
                </a:solidFill>
                <a:effectLst/>
                <a:latin typeface="+mn-lt"/>
                <a:ea typeface="+mn-ea"/>
                <a:cs typeface="+mn-cs"/>
                <a:hlinkClick r:id="rId3"/>
              </a:rPr>
              <a:t>www.capgemini.com/in-en</a:t>
            </a:r>
            <a:r>
              <a:rPr lang="en-US" sz="1000" kern="1200" dirty="0">
                <a:solidFill>
                  <a:schemeClr val="tx1"/>
                </a:solidFill>
                <a:effectLst/>
                <a:latin typeface="+mn-lt"/>
                <a:ea typeface="+mn-ea"/>
                <a:cs typeface="+mn-cs"/>
              </a:rPr>
              <a:t>. </a:t>
            </a:r>
            <a:endParaRPr lang="en-US" sz="1000" kern="1200" dirty="0">
              <a:solidFill>
                <a:schemeClr val="tx1"/>
              </a:solidFill>
              <a:effectLst/>
              <a:latin typeface="+mn-lt"/>
              <a:ea typeface="+mn-ea"/>
              <a:cs typeface="+mn-cs"/>
            </a:endParaRPr>
          </a:p>
        </p:txBody>
      </p:sp>
      <p:sp>
        <p:nvSpPr>
          <p:cNvPr id="62" name="Rectangle 61"/>
          <p:cNvSpPr/>
          <p:nvPr userDrawn="1"/>
        </p:nvSpPr>
        <p:spPr>
          <a:xfrm>
            <a:off x="6536184" y="10971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endParaRPr lang="en-US" sz="1400" dirty="0">
              <a:solidFill>
                <a:schemeClr val="accent1"/>
              </a:solidFill>
            </a:endParaRPr>
          </a:p>
        </p:txBody>
      </p:sp>
      <p:pic>
        <p:nvPicPr>
          <p:cNvPr id="64" name="Picture 2" descr="D:\My Work\Template\Icons\Social Media\LinkedIN.png">
            <a:hlinkClick r:id="rId4"/>
          </p:cNvPr>
          <p:cNvPicPr>
            <a:picLocks noChangeAspect="1" noChangeArrowheads="1"/>
          </p:cNvPicPr>
          <p:nvPr userDrawn="1"/>
        </p:nvPicPr>
        <p:blipFill>
          <a:blip r:embed="rId5" cstate="print"/>
          <a:srcRect/>
          <a:stretch>
            <a:fillRect/>
          </a:stretch>
        </p:blipFill>
        <p:spPr bwMode="auto">
          <a:xfrm>
            <a:off x="810097" y="3979258"/>
            <a:ext cx="333195" cy="333195"/>
          </a:xfrm>
          <a:prstGeom prst="rect">
            <a:avLst/>
          </a:prstGeom>
          <a:noFill/>
        </p:spPr>
      </p:pic>
      <p:pic>
        <p:nvPicPr>
          <p:cNvPr id="65" name="Picture 4" descr="D:\My Work\Template\Icons\Social Media\SlideShare.png">
            <a:hlinkClick r:id="rId6"/>
          </p:cNvPr>
          <p:cNvPicPr>
            <a:picLocks noChangeAspect="1" noChangeArrowheads="1"/>
          </p:cNvPicPr>
          <p:nvPr userDrawn="1"/>
        </p:nvPicPr>
        <p:blipFill>
          <a:blip r:embed="rId7" cstate="print"/>
          <a:srcRect/>
          <a:stretch>
            <a:fillRect/>
          </a:stretch>
        </p:blipFill>
        <p:spPr bwMode="auto">
          <a:xfrm>
            <a:off x="1193474" y="3979258"/>
            <a:ext cx="333195" cy="333195"/>
          </a:xfrm>
          <a:prstGeom prst="rect">
            <a:avLst/>
          </a:prstGeom>
          <a:noFill/>
        </p:spPr>
      </p:pic>
      <p:pic>
        <p:nvPicPr>
          <p:cNvPr id="66" name="Picture 5" descr="D:\My Work\Template\Icons\Social Media\Twitter.png">
            <a:hlinkClick r:id="rId8"/>
          </p:cNvPr>
          <p:cNvPicPr>
            <a:picLocks noChangeAspect="1" noChangeArrowheads="1"/>
          </p:cNvPicPr>
          <p:nvPr userDrawn="1"/>
        </p:nvPicPr>
        <p:blipFill>
          <a:blip r:embed="rId9" cstate="print"/>
          <a:srcRect/>
          <a:stretch>
            <a:fillRect/>
          </a:stretch>
        </p:blipFill>
        <p:spPr bwMode="auto">
          <a:xfrm>
            <a:off x="1576851" y="3979258"/>
            <a:ext cx="333195" cy="333195"/>
          </a:xfrm>
          <a:prstGeom prst="rect">
            <a:avLst/>
          </a:prstGeom>
          <a:noFill/>
        </p:spPr>
      </p:pic>
      <p:pic>
        <p:nvPicPr>
          <p:cNvPr id="67" name="Picture 6" descr="D:\My Work\Template\Icons\Social Media\YouTube.png">
            <a:hlinkClick r:id="rId10"/>
          </p:cNvPr>
          <p:cNvPicPr>
            <a:picLocks noChangeAspect="1" noChangeArrowheads="1"/>
          </p:cNvPicPr>
          <p:nvPr userDrawn="1"/>
        </p:nvPicPr>
        <p:blipFill>
          <a:blip r:embed="rId11" cstate="print"/>
          <a:srcRect/>
          <a:stretch>
            <a:fillRect/>
          </a:stretch>
        </p:blipFill>
        <p:spPr bwMode="auto">
          <a:xfrm>
            <a:off x="1960227" y="3979258"/>
            <a:ext cx="333195" cy="333195"/>
          </a:xfrm>
          <a:prstGeom prst="rect">
            <a:avLst/>
          </a:prstGeom>
          <a:noFill/>
        </p:spPr>
      </p:pic>
      <p:pic>
        <p:nvPicPr>
          <p:cNvPr id="68" name="Picture 7" descr="D:\My Work\Template\Icons\Social Media\Facebook.png">
            <a:hlinkClick r:id="rId12"/>
          </p:cNvPr>
          <p:cNvPicPr>
            <a:picLocks noChangeAspect="1" noChangeArrowheads="1"/>
          </p:cNvPicPr>
          <p:nvPr userDrawn="1"/>
        </p:nvPicPr>
        <p:blipFill>
          <a:blip r:embed="rId13" cstate="print"/>
          <a:srcRect/>
          <a:stretch>
            <a:fillRect/>
          </a:stretch>
        </p:blipFill>
        <p:spPr bwMode="auto">
          <a:xfrm>
            <a:off x="426720" y="3979258"/>
            <a:ext cx="333195" cy="333195"/>
          </a:xfrm>
          <a:prstGeom prst="rect">
            <a:avLst/>
          </a:prstGeom>
          <a:noFill/>
        </p:spPr>
      </p:pic>
      <p:sp>
        <p:nvSpPr>
          <p:cNvPr id="69" name="Rectangle 68"/>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presentation contains information that may be privileged or confidential and is the property of the Capgemini Group.</a:t>
            </a:r>
            <a:endParaRPr lang="en-US" sz="800" noProof="0" dirty="0">
              <a:solidFill>
                <a:schemeClr val="bg1"/>
              </a:solidFill>
              <a:latin typeface="+mn-lt"/>
              <a:cs typeface="Arial" panose="020B0604020202020204"/>
            </a:endParaRPr>
          </a:p>
          <a:p>
            <a:pPr>
              <a:spcAft>
                <a:spcPts val="600"/>
              </a:spcAft>
            </a:pPr>
            <a:r>
              <a:rPr lang="en-US" sz="800" noProof="0" dirty="0">
                <a:solidFill>
                  <a:schemeClr val="bg1"/>
                </a:solidFill>
                <a:latin typeface="Arial" panose="020B0604020202020204"/>
                <a:cs typeface="Arial" panose="020B0604020202020204"/>
              </a:rPr>
              <a:t>Copyright © 2020 Capgemini. All rights reserved.</a:t>
            </a:r>
            <a:endParaRPr lang="en-US" sz="800" noProof="0" dirty="0">
              <a:solidFill>
                <a:schemeClr val="bg1"/>
              </a:solidFill>
              <a:latin typeface="Arial" panose="020B0604020202020204"/>
              <a:cs typeface="Arial" panose="020B0604020202020204"/>
            </a:endParaRPr>
          </a:p>
        </p:txBody>
      </p:sp>
      <p:sp>
        <p:nvSpPr>
          <p:cNvPr id="70" name="Rectangle 69">
            <a:hlinkClick r:id="rId14"/>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ectangle 70">
            <a:hlinkClick r:id="rId15"/>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endParaRPr lang="en-US" sz="1200" b="1" dirty="0">
              <a:solidFill>
                <a:schemeClr val="bg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endParaRPr lang="en-US" sz="1400" dirty="0">
              <a:solidFill>
                <a:schemeClr val="accent1"/>
              </a:solidFill>
            </a:endParaRP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endParaRPr lang="en-US" sz="900" dirty="0">
              <a:solidFill>
                <a:schemeClr val="tx1"/>
              </a:solidFill>
            </a:endParaRPr>
          </a:p>
          <a:p>
            <a:pPr algn="just">
              <a:lnSpc>
                <a:spcPts val="1200"/>
              </a:lnSpc>
            </a:pPr>
            <a:r>
              <a:rPr lang="en-US" sz="1400" dirty="0">
                <a:solidFill>
                  <a:schemeClr val="accent2"/>
                </a:solidFill>
              </a:rPr>
              <a:t>www.capgemini.com</a:t>
            </a:r>
            <a:endParaRPr lang="en-US" sz="1400" dirty="0">
              <a:solidFill>
                <a:schemeClr val="accent2"/>
              </a:solidFill>
            </a:endParaRPr>
          </a:p>
        </p:txBody>
      </p:sp>
      <p:grpSp>
        <p:nvGrpSpPr>
          <p:cNvPr id="3" name="Groupe 2"/>
          <p:cNvGrpSpPr/>
          <p:nvPr userDrawn="1"/>
        </p:nvGrpSpPr>
        <p:grpSpPr>
          <a:xfrm>
            <a:off x="426720" y="4829457"/>
            <a:ext cx="1866702" cy="333195"/>
            <a:chOff x="426720" y="4829457"/>
            <a:chExt cx="1866702" cy="333195"/>
          </a:xfrm>
        </p:grpSpPr>
        <p:pic>
          <p:nvPicPr>
            <p:cNvPr id="50" name="Picture 2" descr="D:\My Work\Template\Icons\Social Media\LinkedIN.png">
              <a:hlinkClick r:id="rId2"/>
            </p:cNvPr>
            <p:cNvPicPr>
              <a:picLocks noChangeAspect="1" noChangeArrowheads="1"/>
            </p:cNvPicPr>
            <p:nvPr userDrawn="1"/>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5"/>
            </p:cNvPr>
            <p:cNvPicPr>
              <a:picLocks noChangeAspect="1" noChangeArrowheads="1"/>
            </p:cNvPicPr>
            <p:nvPr userDrawn="1"/>
          </p:nvPicPr>
          <p:blipFill>
            <a:blip r:embed="rId6" cstate="print">
              <a:duotone>
                <a:schemeClr val="accent2">
                  <a:shade val="45000"/>
                  <a:satMod val="135000"/>
                </a:schemeClr>
                <a:prstClr val="white"/>
              </a:duotone>
              <a:extLst>
                <a:ext uri="{BEBA8EAE-BF5A-486C-A8C5-ECC9F3942E4B}">
                  <a14:imgProps xmlns:a14="http://schemas.microsoft.com/office/drawing/2010/main">
                    <a14:imgLayer r:embed="rId7">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8"/>
            </p:cNvPr>
            <p:cNvPicPr>
              <a:picLocks noChangeAspect="1" noChangeArrowheads="1"/>
            </p:cNvPicPr>
            <p:nvPr userDrawn="1"/>
          </p:nvPicPr>
          <p:blipFill>
            <a:blip r:embed="rId9" cstate="print">
              <a:duotone>
                <a:schemeClr val="accent2">
                  <a:shade val="45000"/>
                  <a:satMod val="135000"/>
                </a:schemeClr>
                <a:prstClr val="white"/>
              </a:duotone>
              <a:extLst>
                <a:ext uri="{BEBA8EAE-BF5A-486C-A8C5-ECC9F3942E4B}">
                  <a14:imgProps xmlns:a14="http://schemas.microsoft.com/office/drawing/2010/main">
                    <a14:imgLayer r:embed="rId10">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1"/>
            </p:cNvPr>
            <p:cNvPicPr>
              <a:picLocks noChangeAspect="1" noChangeArrowheads="1"/>
            </p:cNvPicPr>
            <p:nvPr userDrawn="1"/>
          </p:nvPicPr>
          <p:blipFill>
            <a:blip r:embed="rId12" cstate="print">
              <a:duotone>
                <a:schemeClr val="accent2">
                  <a:shade val="45000"/>
                  <a:satMod val="135000"/>
                </a:schemeClr>
                <a:prstClr val="white"/>
              </a:duotone>
              <a:extLst>
                <a:ext uri="{BEBA8EAE-BF5A-486C-A8C5-ECC9F3942E4B}">
                  <a14:imgProps xmlns:a14="http://schemas.microsoft.com/office/drawing/2010/main">
                    <a14:imgLayer r:embed="rId13">
                      <a14:imgEffect>
                        <a14:brightnessContrast bright="-100000"/>
                      </a14:imgEffect>
                      <a14:imgEffect>
                        <a14:sharpenSoften amount="5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4"/>
            </p:cNvPr>
            <p:cNvPicPr>
              <a:picLocks noChangeAspect="1" noChangeArrowheads="1"/>
            </p:cNvPicPr>
            <p:nvPr userDrawn="1"/>
          </p:nvPicPr>
          <p:blipFill>
            <a:blip r:embed="rId15" cstate="print">
              <a:duotone>
                <a:schemeClr val="accent2">
                  <a:shade val="45000"/>
                  <a:satMod val="135000"/>
                </a:schemeClr>
                <a:prstClr val="white"/>
              </a:duotone>
              <a:extLst>
                <a:ext uri="{BEBA8EAE-BF5A-486C-A8C5-ECC9F3942E4B}">
                  <a14:imgProps xmlns:a14="http://schemas.microsoft.com/office/drawing/2010/main">
                    <a14:imgLayer r:embed="rId16">
                      <a14:imgEffect>
                        <a14:brightnessContrast bright="-100000"/>
                      </a14:imgEffect>
                      <a14:imgEffect>
                        <a14:sharpenSoften amount="-5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panose="020B0604020202020204"/>
              </a:rPr>
              <a:t>This presentation</a:t>
            </a:r>
            <a:r>
              <a:rPr lang="en-US" sz="800" baseline="0" noProof="0" dirty="0">
                <a:latin typeface="+mn-lt"/>
                <a:cs typeface="Arial" panose="020B0604020202020204"/>
              </a:rPr>
              <a:t> </a:t>
            </a:r>
            <a:r>
              <a:rPr lang="en-US" sz="800" noProof="0" dirty="0">
                <a:latin typeface="+mn-lt"/>
                <a:cs typeface="Arial" panose="020B0604020202020204"/>
              </a:rPr>
              <a:t>contains information that may be privileged or confidential and is the property of the Capgemini Group.</a:t>
            </a:r>
            <a:br>
              <a:rPr lang="en-US" sz="800" noProof="0" dirty="0">
                <a:latin typeface="+mn-lt"/>
                <a:cs typeface="Arial" panose="020B0604020202020204"/>
              </a:rPr>
            </a:br>
            <a:r>
              <a:rPr lang="en-US" sz="800" noProof="0" dirty="0">
                <a:latin typeface="Arial" panose="020B0604020202020204"/>
                <a:cs typeface="Arial" panose="020B0604020202020204"/>
              </a:rPr>
              <a:t>Copyright © 2018 Capgemini. All rights reserved.</a:t>
            </a:r>
            <a:endParaRPr lang="en-US" sz="800" noProof="0" dirty="0">
              <a:latin typeface="Arial" panose="020B0604020202020204"/>
              <a:cs typeface="Arial" panose="020B0604020202020204"/>
            </a:endParaRPr>
          </a:p>
        </p:txBody>
      </p:sp>
      <p:sp>
        <p:nvSpPr>
          <p:cNvPr id="60" name="Rectangle 59"/>
          <p:cNvSpPr/>
          <p:nvPr>
            <p:custDataLst>
              <p:tags r:id="rId17"/>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panose="020B0604020202020204"/>
              </a:rPr>
              <a:t>Name, Last Name</a:t>
            </a:r>
            <a:endParaRPr lang="en-US" sz="1200" b="1" dirty="0">
              <a:solidFill>
                <a:schemeClr val="accent1"/>
              </a:solidFill>
              <a:cs typeface="Arial" panose="020B0604020202020204"/>
            </a:endParaRPr>
          </a:p>
          <a:p>
            <a:pPr>
              <a:lnSpc>
                <a:spcPts val="1200"/>
              </a:lnSpc>
            </a:pPr>
            <a:r>
              <a:rPr lang="en-US" sz="1000" dirty="0">
                <a:solidFill>
                  <a:schemeClr val="accent2"/>
                </a:solidFill>
                <a:cs typeface="Arial" panose="020B0604020202020204"/>
              </a:rPr>
              <a:t>Title/Role</a:t>
            </a:r>
            <a:endParaRPr lang="en-US" sz="1000" dirty="0">
              <a:solidFill>
                <a:schemeClr val="accent2"/>
              </a:solidFill>
              <a:cs typeface="Arial" panose="020B0604020202020204"/>
            </a:endParaRPr>
          </a:p>
          <a:p>
            <a:pPr>
              <a:lnSpc>
                <a:spcPts val="1200"/>
              </a:lnSpc>
            </a:pPr>
            <a:r>
              <a:rPr lang="en-US" sz="1000" dirty="0">
                <a:cs typeface="Arial" panose="020B0604020202020204"/>
              </a:rPr>
              <a:t>Capgemini Office (Optional)</a:t>
            </a:r>
            <a:endParaRPr lang="en-US" sz="1000" dirty="0">
              <a:cs typeface="Arial" panose="020B0604020202020204"/>
            </a:endParaRPr>
          </a:p>
          <a:p>
            <a:pPr>
              <a:lnSpc>
                <a:spcPts val="1200"/>
              </a:lnSpc>
            </a:pPr>
            <a:r>
              <a:rPr lang="en-US" sz="1000" dirty="0">
                <a:cs typeface="Arial" panose="020B0604020202020204"/>
              </a:rPr>
              <a:t>Address Line 1</a:t>
            </a:r>
            <a:endParaRPr lang="en-US" sz="1000" dirty="0">
              <a:cs typeface="Arial" panose="020B0604020202020204"/>
            </a:endParaRPr>
          </a:p>
          <a:p>
            <a:pPr>
              <a:lnSpc>
                <a:spcPts val="1200"/>
              </a:lnSpc>
            </a:pPr>
            <a:r>
              <a:rPr lang="en-US" sz="1000" dirty="0">
                <a:cs typeface="Arial" panose="020B0604020202020204"/>
              </a:rPr>
              <a:t>Address Line 2 </a:t>
            </a:r>
            <a:endParaRPr lang="en-US" sz="1000" dirty="0">
              <a:cs typeface="Arial" panose="020B0604020202020204"/>
            </a:endParaRPr>
          </a:p>
          <a:p>
            <a:pPr>
              <a:lnSpc>
                <a:spcPts val="1200"/>
              </a:lnSpc>
            </a:pPr>
            <a:r>
              <a:rPr lang="en-US" sz="1000" dirty="0">
                <a:cs typeface="Arial" panose="020B0604020202020204"/>
              </a:rPr>
              <a:t>Address Line 3</a:t>
            </a:r>
            <a:endParaRPr lang="en-US" sz="1000" dirty="0">
              <a:cs typeface="Arial" panose="020B0604020202020204"/>
            </a:endParaRPr>
          </a:p>
        </p:txBody>
      </p:sp>
      <p:sp>
        <p:nvSpPr>
          <p:cNvPr id="61" name="Rectangle 60"/>
          <p:cNvSpPr/>
          <p:nvPr>
            <p:custDataLst>
              <p:tags r:id="rId18"/>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panose="020B0604020202020204"/>
              </a:rPr>
              <a:t>Name, Last Name</a:t>
            </a:r>
            <a:endParaRPr lang="en-US" sz="1200" b="1" dirty="0">
              <a:solidFill>
                <a:schemeClr val="accent1"/>
              </a:solidFill>
              <a:cs typeface="Arial" panose="020B0604020202020204"/>
            </a:endParaRPr>
          </a:p>
          <a:p>
            <a:pPr>
              <a:lnSpc>
                <a:spcPts val="1200"/>
              </a:lnSpc>
            </a:pPr>
            <a:r>
              <a:rPr lang="en-US" sz="1000" dirty="0">
                <a:solidFill>
                  <a:schemeClr val="accent2"/>
                </a:solidFill>
                <a:cs typeface="Arial" panose="020B0604020202020204"/>
              </a:rPr>
              <a:t>Title/Role</a:t>
            </a:r>
            <a:endParaRPr lang="en-US" sz="1000" dirty="0">
              <a:solidFill>
                <a:schemeClr val="accent2"/>
              </a:solidFill>
              <a:cs typeface="Arial" panose="020B0604020202020204"/>
            </a:endParaRPr>
          </a:p>
          <a:p>
            <a:pPr>
              <a:lnSpc>
                <a:spcPts val="1200"/>
              </a:lnSpc>
            </a:pPr>
            <a:r>
              <a:rPr lang="en-US" sz="1000" dirty="0">
                <a:cs typeface="Arial" panose="020B0604020202020204"/>
              </a:rPr>
              <a:t>Capgemini Office (Optional)</a:t>
            </a:r>
            <a:endParaRPr lang="en-US" sz="1000" dirty="0">
              <a:cs typeface="Arial" panose="020B0604020202020204"/>
            </a:endParaRPr>
          </a:p>
          <a:p>
            <a:pPr>
              <a:lnSpc>
                <a:spcPts val="1200"/>
              </a:lnSpc>
            </a:pPr>
            <a:r>
              <a:rPr lang="en-US" sz="1000" dirty="0">
                <a:cs typeface="Arial" panose="020B0604020202020204"/>
              </a:rPr>
              <a:t>Address Line 1</a:t>
            </a:r>
            <a:endParaRPr lang="en-US" sz="1000" dirty="0">
              <a:cs typeface="Arial" panose="020B0604020202020204"/>
            </a:endParaRPr>
          </a:p>
          <a:p>
            <a:pPr>
              <a:lnSpc>
                <a:spcPts val="1200"/>
              </a:lnSpc>
            </a:pPr>
            <a:r>
              <a:rPr lang="en-US" sz="1000" dirty="0">
                <a:cs typeface="Arial" panose="020B0604020202020204"/>
              </a:rPr>
              <a:t>Address Line 2 </a:t>
            </a:r>
            <a:endParaRPr lang="en-US" sz="1000" dirty="0">
              <a:cs typeface="Arial" panose="020B0604020202020204"/>
            </a:endParaRPr>
          </a:p>
          <a:p>
            <a:pPr>
              <a:lnSpc>
                <a:spcPts val="1200"/>
              </a:lnSpc>
            </a:pPr>
            <a:r>
              <a:rPr lang="en-US" sz="1000" dirty="0">
                <a:cs typeface="Arial" panose="020B0604020202020204"/>
              </a:rPr>
              <a:t>Address Line 3</a:t>
            </a:r>
            <a:endParaRPr lang="en-US" sz="1000" dirty="0">
              <a:cs typeface="Arial" panose="020B0604020202020204"/>
            </a:endParaRPr>
          </a:p>
        </p:txBody>
      </p:sp>
      <p:sp>
        <p:nvSpPr>
          <p:cNvPr id="62" name="Rectangle 61"/>
          <p:cNvSpPr/>
          <p:nvPr>
            <p:custDataLst>
              <p:tags r:id="rId19"/>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panose="020B0604020202020204"/>
              </a:rPr>
              <a:t>Name, Last Name</a:t>
            </a:r>
            <a:endParaRPr lang="en-US" sz="1200" b="1" dirty="0">
              <a:solidFill>
                <a:schemeClr val="accent1"/>
              </a:solidFill>
              <a:cs typeface="Arial" panose="020B0604020202020204"/>
            </a:endParaRPr>
          </a:p>
          <a:p>
            <a:pPr>
              <a:lnSpc>
                <a:spcPts val="1200"/>
              </a:lnSpc>
            </a:pPr>
            <a:r>
              <a:rPr lang="en-US" sz="1000" dirty="0">
                <a:solidFill>
                  <a:schemeClr val="accent2"/>
                </a:solidFill>
                <a:cs typeface="Arial" panose="020B0604020202020204"/>
              </a:rPr>
              <a:t>Title/Role</a:t>
            </a:r>
            <a:endParaRPr lang="en-US" sz="1000" dirty="0">
              <a:solidFill>
                <a:schemeClr val="accent2"/>
              </a:solidFill>
              <a:cs typeface="Arial" panose="020B0604020202020204"/>
            </a:endParaRPr>
          </a:p>
          <a:p>
            <a:pPr>
              <a:lnSpc>
                <a:spcPts val="1200"/>
              </a:lnSpc>
            </a:pPr>
            <a:r>
              <a:rPr lang="en-US" sz="1000" dirty="0">
                <a:cs typeface="Arial" panose="020B0604020202020204"/>
              </a:rPr>
              <a:t>Capgemini Office (Optional)</a:t>
            </a:r>
            <a:endParaRPr lang="en-US" sz="1000" dirty="0">
              <a:cs typeface="Arial" panose="020B0604020202020204"/>
            </a:endParaRPr>
          </a:p>
          <a:p>
            <a:pPr>
              <a:lnSpc>
                <a:spcPts val="1200"/>
              </a:lnSpc>
            </a:pPr>
            <a:r>
              <a:rPr lang="en-US" sz="1000" dirty="0">
                <a:cs typeface="Arial" panose="020B0604020202020204"/>
              </a:rPr>
              <a:t>Address Line 1</a:t>
            </a:r>
            <a:endParaRPr lang="en-US" sz="1000" dirty="0">
              <a:cs typeface="Arial" panose="020B0604020202020204"/>
            </a:endParaRPr>
          </a:p>
          <a:p>
            <a:pPr>
              <a:lnSpc>
                <a:spcPts val="1200"/>
              </a:lnSpc>
            </a:pPr>
            <a:r>
              <a:rPr lang="en-US" sz="1000" dirty="0">
                <a:cs typeface="Arial" panose="020B0604020202020204"/>
              </a:rPr>
              <a:t>Address Line 2 </a:t>
            </a:r>
            <a:endParaRPr lang="en-US" sz="1000" dirty="0">
              <a:cs typeface="Arial" panose="020B0604020202020204"/>
            </a:endParaRPr>
          </a:p>
          <a:p>
            <a:pPr>
              <a:lnSpc>
                <a:spcPts val="1200"/>
              </a:lnSpc>
            </a:pPr>
            <a:r>
              <a:rPr lang="en-US" sz="1000" dirty="0">
                <a:cs typeface="Arial" panose="020B0604020202020204"/>
              </a:rPr>
              <a:t>Address Line 3</a:t>
            </a:r>
            <a:endParaRPr lang="en-US" sz="1000" dirty="0">
              <a:cs typeface="Arial" panose="020B0604020202020204"/>
            </a:endParaRPr>
          </a:p>
        </p:txBody>
      </p:sp>
      <p:sp>
        <p:nvSpPr>
          <p:cNvPr id="63" name="Rectangle 62"/>
          <p:cNvSpPr/>
          <p:nvPr>
            <p:custDataLst>
              <p:tags r:id="rId20"/>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panose="020B0604020202020204"/>
              </a:rPr>
              <a:t>Name, Last Name</a:t>
            </a:r>
            <a:endParaRPr lang="en-US" sz="1200" b="1" dirty="0">
              <a:solidFill>
                <a:schemeClr val="accent1"/>
              </a:solidFill>
              <a:cs typeface="Arial" panose="020B0604020202020204"/>
            </a:endParaRPr>
          </a:p>
          <a:p>
            <a:pPr>
              <a:lnSpc>
                <a:spcPts val="1200"/>
              </a:lnSpc>
            </a:pPr>
            <a:r>
              <a:rPr lang="en-US" sz="1000" dirty="0">
                <a:solidFill>
                  <a:schemeClr val="accent2"/>
                </a:solidFill>
                <a:cs typeface="Arial" panose="020B0604020202020204"/>
              </a:rPr>
              <a:t>Title/Role</a:t>
            </a:r>
            <a:endParaRPr lang="en-US" sz="1000" dirty="0">
              <a:solidFill>
                <a:schemeClr val="accent2"/>
              </a:solidFill>
              <a:cs typeface="Arial" panose="020B0604020202020204"/>
            </a:endParaRPr>
          </a:p>
          <a:p>
            <a:pPr>
              <a:lnSpc>
                <a:spcPts val="1200"/>
              </a:lnSpc>
            </a:pPr>
            <a:r>
              <a:rPr lang="en-US" sz="1000" dirty="0">
                <a:cs typeface="Arial" panose="020B0604020202020204"/>
              </a:rPr>
              <a:t>Capgemini Office (Optional)</a:t>
            </a:r>
            <a:endParaRPr lang="en-US" sz="1000" dirty="0">
              <a:cs typeface="Arial" panose="020B0604020202020204"/>
            </a:endParaRPr>
          </a:p>
          <a:p>
            <a:pPr>
              <a:lnSpc>
                <a:spcPts val="1200"/>
              </a:lnSpc>
            </a:pPr>
            <a:r>
              <a:rPr lang="en-US" sz="1000" dirty="0">
                <a:cs typeface="Arial" panose="020B0604020202020204"/>
              </a:rPr>
              <a:t>Address Line 1</a:t>
            </a:r>
            <a:endParaRPr lang="en-US" sz="1000" dirty="0">
              <a:cs typeface="Arial" panose="020B0604020202020204"/>
            </a:endParaRPr>
          </a:p>
          <a:p>
            <a:pPr>
              <a:lnSpc>
                <a:spcPts val="1200"/>
              </a:lnSpc>
            </a:pPr>
            <a:r>
              <a:rPr lang="en-US" sz="1000" dirty="0">
                <a:cs typeface="Arial" panose="020B0604020202020204"/>
              </a:rPr>
              <a:t>Address Line 2 </a:t>
            </a:r>
            <a:endParaRPr lang="en-US" sz="1000" dirty="0">
              <a:cs typeface="Arial" panose="020B0604020202020204"/>
            </a:endParaRPr>
          </a:p>
          <a:p>
            <a:pPr>
              <a:lnSpc>
                <a:spcPts val="1200"/>
              </a:lnSpc>
            </a:pPr>
            <a:r>
              <a:rPr lang="en-US" sz="1000" dirty="0">
                <a:cs typeface="Arial" panose="020B0604020202020204"/>
              </a:rPr>
              <a:t>Address Line 3</a:t>
            </a:r>
            <a:endParaRPr lang="en-US" sz="1000" dirty="0">
              <a:cs typeface="Arial" panose="020B0604020202020204"/>
            </a:endParaRP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endParaRPr lang="en-US" sz="12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endParaRPr lang="en-US" dirty="0"/>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endParaRPr lang="en-US" dirty="0"/>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a:graphic>
      </p:graphicFrame>
      <p:sp>
        <p:nvSpPr>
          <p:cNvPr id="3079" name="Freeform 7"/>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ln>
        </p:spPr>
        <p:txBody>
          <a:bodyPr vert="horz" wrap="square" lIns="91440" tIns="45720" rIns="91440" bIns="45720" numCol="1" anchor="t" anchorCtr="0" compatLnSpc="1"/>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endParaRPr lang="en-US" dirty="0"/>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lang="en-US" sz="1600" dirty="0">
                <a:solidFill>
                  <a:schemeClr val="accent1"/>
                </a:solidFill>
              </a:defRPr>
            </a:lvl1pPr>
          </a:lstStyle>
          <a:p>
            <a:pPr marL="0" lvl="0"/>
            <a:r>
              <a:rPr lang="en-US" dirty="0"/>
              <a:t>Click to insert presenter, location, and date</a:t>
            </a:r>
            <a:endParaRPr lang="en-US" dirty="0"/>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7"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8"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9"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ags" Target="../tags/tag4.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oleObject" Target="../embeddings/oleObject4.bin"/><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oleObject" Target="../embeddings/oleObject10.bin"/><Relationship Id="rId6" Type="http://schemas.openxmlformats.org/officeDocument/2006/relationships/tags" Target="../tags/tag10.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5" Type="http://schemas.openxmlformats.org/officeDocument/2006/relationships/theme" Target="../theme/theme3.xml"/><Relationship Id="rId4" Type="http://schemas.openxmlformats.org/officeDocument/2006/relationships/oleObject" Target="../embeddings/oleObject11.bin"/><Relationship Id="rId3" Type="http://schemas.openxmlformats.org/officeDocument/2006/relationships/tags" Target="../tags/tag1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9"/>
            </p:custDataLst>
          </p:nvPr>
        </p:nvGraphicFramePr>
        <p:xfrm>
          <a:off x="1587" y="1588"/>
          <a:ext cx="1587" cy="1587"/>
        </p:xfrm>
        <a:graphic>
          <a:graphicData uri="http://schemas.openxmlformats.org/presentationml/2006/ole"/>
        </a:graphic>
      </p:graphicFrame>
      <p:grpSp>
        <p:nvGrpSpPr>
          <p:cNvPr id="2" name="Groupe 1"/>
          <p:cNvGrpSpPr/>
          <p:nvPr/>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fld>
            <a:endParaRPr lang="en-US" sz="800" dirty="0">
              <a:solidFill>
                <a:schemeClr val="bg1">
                  <a:lumMod val="65000"/>
                </a:schemeClr>
              </a:solidFill>
              <a:cs typeface="Arial" panose="020B0604020202020204" pitchFamily="34" charset="0"/>
            </a:endParaRPr>
          </a:p>
        </p:txBody>
      </p:sp>
      <p:sp>
        <p:nvSpPr>
          <p:cNvPr id="6" name="Text Placeholder 7"/>
          <p:cNvSpPr txBox="1"/>
          <p:nvPr/>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2019. All rights reserved  </a:t>
            </a:r>
            <a:r>
              <a:rPr lang="en-US" dirty="0">
                <a:solidFill>
                  <a:schemeClr val="accent2"/>
                </a:solidFill>
              </a:rPr>
              <a:t>|</a:t>
            </a:r>
            <a:endParaRPr lang="en-US" dirty="0">
              <a:solidFill>
                <a:schemeClr val="accent2"/>
              </a:solidFill>
            </a:endParaRPr>
          </a:p>
        </p:txBody>
      </p:sp>
      <p:sp>
        <p:nvSpPr>
          <p:cNvPr id="8" name="Text Placeholder 7"/>
          <p:cNvSpPr txBox="1"/>
          <p:nvPr/>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endParaRPr lang="en-US" dirty="0">
              <a:solidFill>
                <a:schemeClr val="bg1">
                  <a:lumMod val="65000"/>
                </a:schemeClr>
              </a:solidFill>
            </a:endParaRPr>
          </a:p>
        </p:txBody>
      </p:sp>
      <p:sp>
        <p:nvSpPr>
          <p:cNvPr id="4" name="Espace réservé du texte 3"/>
          <p:cNvSpPr>
            <a:spLocks noGrp="1"/>
          </p:cNvSpPr>
          <p:nvPr>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endParaRPr lang="fr-FR" dirty="0"/>
          </a:p>
          <a:p>
            <a:pPr lvl="1"/>
            <a:r>
              <a:rPr lang="fr-FR" dirty="0"/>
              <a:t>Deuxième niveau</a:t>
            </a:r>
            <a:endParaRPr lang="fr-FR" dirty="0"/>
          </a:p>
          <a:p>
            <a:pPr lvl="2"/>
            <a:r>
              <a:rPr lang="fr-FR" dirty="0"/>
              <a:t>Troisième niveau</a:t>
            </a:r>
            <a:endParaRPr lang="fr-FR" dirty="0"/>
          </a:p>
          <a:p>
            <a:pPr lvl="3"/>
            <a:r>
              <a:rPr lang="fr-FR" dirty="0"/>
              <a:t>Quatrième niveau</a:t>
            </a:r>
            <a:endParaRPr lang="fr-FR" dirty="0"/>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grpSp>
        <p:nvGrpSpPr>
          <p:cNvPr id="3" name="Groupe 2"/>
          <p:cNvGrpSpPr/>
          <p:nvPr/>
        </p:nvGrpSpPr>
        <p:grpSpPr>
          <a:xfrm>
            <a:off x="12355040" y="33161"/>
            <a:ext cx="360000" cy="1800000"/>
            <a:chOff x="12355040" y="33161"/>
            <a:chExt cx="360000" cy="1800000"/>
          </a:xfrm>
        </p:grpSpPr>
        <p:sp>
          <p:nvSpPr>
            <p:cNvPr id="11" name="Rectangle 10"/>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p:cNvGrpSpPr/>
          <p:nvPr/>
        </p:nvGrpSpPr>
        <p:grpSpPr>
          <a:xfrm>
            <a:off x="12355040" y="1954479"/>
            <a:ext cx="360000" cy="4875772"/>
            <a:chOff x="12355040" y="1954479"/>
            <a:chExt cx="360000" cy="4875772"/>
          </a:xfrm>
        </p:grpSpPr>
        <p:sp>
          <p:nvSpPr>
            <p:cNvPr id="16" name="Rectangle 15"/>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17" name="Rectangle 16"/>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18" name="Rectangle 17"/>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nvPr>
        </p:nvGraphicFramePr>
        <p:xfrm>
          <a:off x="1587" y="1588"/>
          <a:ext cx="1587" cy="1587"/>
        </p:xfrm>
        <a:graphic>
          <a:graphicData uri="http://schemas.openxmlformats.org/presentationml/2006/ole"/>
        </a:graphic>
      </p:graphicFrame>
      <p:grpSp>
        <p:nvGrpSpPr>
          <p:cNvPr id="3" name="Groupe 2"/>
          <p:cNvGrpSpPr/>
          <p:nvPr/>
        </p:nvGrpSpPr>
        <p:grpSpPr>
          <a:xfrm>
            <a:off x="12355040" y="33161"/>
            <a:ext cx="360000" cy="1800000"/>
            <a:chOff x="12355040" y="33161"/>
            <a:chExt cx="360000" cy="1800000"/>
          </a:xfrm>
        </p:grpSpPr>
        <p:sp>
          <p:nvSpPr>
            <p:cNvPr id="4" name="Rectangle 3"/>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705"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430" indent="-179705"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705"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1155" indent="-179705"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3"/>
            </p:custDataLst>
          </p:nvPr>
        </p:nvGraphicFramePr>
        <p:xfrm>
          <a:off x="1587" y="1588"/>
          <a:ext cx="1587" cy="1587"/>
        </p:xfrm>
        <a:graphic>
          <a:graphicData uri="http://schemas.openxmlformats.org/presentationml/2006/ole"/>
        </a:graphic>
      </p:graphicFrame>
    </p:spTree>
  </p:cSld>
  <p:clrMap bg1="lt1" tx1="dk1" bg2="lt2" tx2="dk2" accent1="accent1" accent2="accent2" accent3="accent3" accent4="accent4" accent5="accent5" accent6="accent6" hlink="hlink" folHlink="folHlink"/>
  <p:sldLayoutIdLst>
    <p:sldLayoutId id="2147483664" r:id="rId1"/>
    <p:sldLayoutId id="2147483665" r:id="rId2"/>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705"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430" indent="-179705"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705"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1155" indent="-179705"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4400" y="1676400"/>
            <a:ext cx="10287000" cy="3352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Brief Synopsis</a:t>
            </a:r>
            <a:endParaRPr lang="en-GB" dirty="0"/>
          </a:p>
        </p:txBody>
      </p:sp>
      <p:sp>
        <p:nvSpPr>
          <p:cNvPr id="5" name="Text Placeholder 4"/>
          <p:cNvSpPr>
            <a:spLocks noGrp="1"/>
          </p:cNvSpPr>
          <p:nvPr>
            <p:ph type="body" sz="quarter" idx="10"/>
          </p:nvPr>
        </p:nvSpPr>
        <p:spPr>
          <a:xfrm>
            <a:off x="457200" y="1447800"/>
            <a:ext cx="11012948" cy="4528953"/>
          </a:xfrm>
        </p:spPr>
        <p:txBody>
          <a:bodyPr>
            <a:normAutofit/>
          </a:bodyPr>
          <a:lstStyle/>
          <a:p>
            <a:pPr>
              <a:lnSpc>
                <a:spcPct val="120000"/>
              </a:lnSpc>
              <a:spcBef>
                <a:spcPts val="0"/>
              </a:spcBef>
            </a:pPr>
            <a:r>
              <a:rPr lang="en-GB" sz="1800" dirty="0">
                <a:solidFill>
                  <a:schemeClr val="accent1"/>
                </a:solidFill>
                <a:ea typeface="+mj-ea"/>
                <a:cs typeface="+mj-cs"/>
              </a:rPr>
              <a:t>Can include challenge, issues, background in short</a:t>
            </a:r>
            <a:endParaRPr lang="en-GB" sz="1800" dirty="0">
              <a:solidFill>
                <a:schemeClr val="accent1"/>
              </a:solidFill>
              <a:ea typeface="+mj-ea"/>
              <a:cs typeface="+mj-cs"/>
            </a:endParaRPr>
          </a:p>
          <a:p>
            <a:pPr>
              <a:lnSpc>
                <a:spcPct val="120000"/>
              </a:lnSpc>
              <a:spcBef>
                <a:spcPts val="0"/>
              </a:spcBef>
            </a:pPr>
            <a:endParaRPr lang="en-GB" sz="1800" dirty="0">
              <a:solidFill>
                <a:schemeClr val="accent1"/>
              </a:solidFill>
              <a:ea typeface="+mj-ea"/>
              <a:cs typeface="+mj-cs"/>
            </a:endParaRPr>
          </a:p>
          <a:p>
            <a:pPr>
              <a:lnSpc>
                <a:spcPct val="120000"/>
              </a:lnSpc>
              <a:spcBef>
                <a:spcPts val="0"/>
              </a:spcBef>
            </a:pPr>
            <a:r>
              <a:rPr lang="en-GB" sz="1800" dirty="0">
                <a:solidFill>
                  <a:schemeClr val="accent1"/>
                </a:solidFill>
                <a:ea typeface="+mj-ea"/>
                <a:cs typeface="+mj-cs"/>
              </a:rPr>
              <a:t>Develop a product recommendation engine and detect the bias in recommendation if any.</a:t>
            </a:r>
            <a:endParaRPr lang="en-GB" sz="1800" dirty="0">
              <a:solidFill>
                <a:schemeClr val="accent1"/>
              </a:solidFill>
              <a:ea typeface="+mj-ea"/>
              <a:cs typeface="+mj-cs"/>
            </a:endParaRPr>
          </a:p>
          <a:p>
            <a:pPr>
              <a:lnSpc>
                <a:spcPct val="120000"/>
              </a:lnSpc>
              <a:spcBef>
                <a:spcPts val="0"/>
              </a:spcBef>
            </a:pPr>
            <a:endParaRPr lang="en-GB" sz="1400" dirty="0"/>
          </a:p>
          <a:p>
            <a:pPr>
              <a:lnSpc>
                <a:spcPct val="120000"/>
              </a:lnSpc>
              <a:spcBef>
                <a:spcPts val="0"/>
              </a:spcBef>
            </a:pPr>
            <a:endParaRPr lang="en-GB" sz="1400" dirty="0"/>
          </a:p>
          <a:p>
            <a:pPr>
              <a:lnSpc>
                <a:spcPct val="120000"/>
              </a:lnSpc>
              <a:spcBef>
                <a:spcPts val="0"/>
              </a:spcBef>
            </a:pPr>
            <a:endParaRPr lang="en-GB"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Problem Being Solved</a:t>
            </a:r>
            <a:endParaRPr lang="en-US" dirty="0"/>
          </a:p>
        </p:txBody>
      </p:sp>
      <p:sp>
        <p:nvSpPr>
          <p:cNvPr id="6" name="Text Placeholder 5"/>
          <p:cNvSpPr txBox="1"/>
          <p:nvPr/>
        </p:nvSpPr>
        <p:spPr>
          <a:xfrm>
            <a:off x="227348" y="1219200"/>
            <a:ext cx="9602452" cy="74398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r>
              <a:rPr lang="en-US" sz="1800" dirty="0">
                <a:solidFill>
                  <a:srgbClr val="12ABDB"/>
                </a:solidFill>
              </a:rPr>
              <a:t>Add a brief on the problem that you are solving </a:t>
            </a:r>
            <a:br>
              <a:rPr lang="en-US" sz="1800" dirty="0">
                <a:solidFill>
                  <a:srgbClr val="12ABDB"/>
                </a:solidFill>
              </a:rPr>
            </a:br>
            <a:r>
              <a:rPr lang="en-US" sz="1800" dirty="0">
                <a:solidFill>
                  <a:srgbClr val="12ABDB"/>
                </a:solidFill>
              </a:rPr>
              <a:t>Can include in-scope and out of scope areas as per problem statement</a:t>
            </a:r>
            <a:endParaRPr lang="en-US" sz="1800" dirty="0">
              <a:solidFill>
                <a:srgbClr val="12ABDB"/>
              </a:solidFill>
            </a:endParaRPr>
          </a:p>
          <a:p>
            <a:endParaRPr lang="en-US" sz="1800" dirty="0">
              <a:solidFill>
                <a:srgbClr val="12ABDB"/>
              </a:solidFill>
            </a:endParaRPr>
          </a:p>
          <a:p>
            <a:r>
              <a:rPr lang="en-US" sz="1800" dirty="0">
                <a:solidFill>
                  <a:srgbClr val="12ABDB"/>
                </a:solidFill>
              </a:rPr>
              <a:t>We will create a recommendation engine and show the most recommended product based on the raw data</a:t>
            </a:r>
            <a:br>
              <a:rPr lang="en-US" sz="1800" dirty="0">
                <a:solidFill>
                  <a:srgbClr val="12ABDB"/>
                </a:solidFill>
              </a:rPr>
            </a:br>
            <a:endParaRPr lang="en-US" sz="1800" dirty="0">
              <a:solidFill>
                <a:srgbClr val="12ABDB"/>
              </a:solidFill>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27348" y="1219200"/>
            <a:ext cx="9602452" cy="743987"/>
          </a:xfrm>
        </p:spPr>
        <p:txBody>
          <a:bodyPr/>
          <a:lstStyle/>
          <a:p>
            <a:endParaRPr lang="en-US" b="0" dirty="0"/>
          </a:p>
          <a:p>
            <a:r>
              <a:rPr lang="en-US" b="0" dirty="0"/>
              <a:t>List the technology stack being used</a:t>
            </a:r>
            <a:endParaRPr lang="en-US" b="0" dirty="0"/>
          </a:p>
          <a:p>
            <a:r>
              <a:rPr lang="en-US" b="0" dirty="0"/>
              <a:t>Python</a:t>
            </a:r>
            <a:endParaRPr lang="en-US" b="0" dirty="0"/>
          </a:p>
        </p:txBody>
      </p:sp>
      <p:sp>
        <p:nvSpPr>
          <p:cNvPr id="4" name="Title 3"/>
          <p:cNvSpPr>
            <a:spLocks noGrp="1"/>
          </p:cNvSpPr>
          <p:nvPr>
            <p:ph type="title"/>
          </p:nvPr>
        </p:nvSpPr>
        <p:spPr/>
        <p:txBody>
          <a:bodyPr/>
          <a:lstStyle/>
          <a:p>
            <a:r>
              <a:rPr lang="en-US" dirty="0"/>
              <a:t>Technology/Tool/Stack</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27348" y="1219200"/>
            <a:ext cx="9602452" cy="743987"/>
          </a:xfrm>
        </p:spPr>
        <p:txBody>
          <a:bodyPr/>
          <a:lstStyle/>
          <a:p>
            <a:endParaRPr lang="en-US" b="0" dirty="0"/>
          </a:p>
          <a:p>
            <a:r>
              <a:rPr lang="en-US" b="0" dirty="0"/>
              <a:t>Brief explanation of the solution architecture</a:t>
            </a:r>
            <a:endParaRPr lang="en-US" b="0" dirty="0"/>
          </a:p>
          <a:p>
            <a:endParaRPr lang="en-US" b="0" dirty="0"/>
          </a:p>
          <a:p>
            <a:r>
              <a:rPr lang="en-US" b="0" dirty="0"/>
              <a:t>We have used python and its libraries to identify the most preferred electronics brand</a:t>
            </a:r>
            <a:endParaRPr lang="en-US" b="0" dirty="0"/>
          </a:p>
        </p:txBody>
      </p:sp>
      <p:sp>
        <p:nvSpPr>
          <p:cNvPr id="4" name="Title 3"/>
          <p:cNvSpPr>
            <a:spLocks noGrp="1"/>
          </p:cNvSpPr>
          <p:nvPr>
            <p:ph type="title"/>
          </p:nvPr>
        </p:nvSpPr>
        <p:spPr/>
        <p:txBody>
          <a:bodyPr/>
          <a:lstStyle/>
          <a:p>
            <a:r>
              <a:rPr lang="en-US" dirty="0"/>
              <a:t>Solution Architecture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27348" y="1219200"/>
            <a:ext cx="9602452" cy="743987"/>
          </a:xfrm>
        </p:spPr>
        <p:txBody>
          <a:bodyPr/>
          <a:lstStyle/>
          <a:p>
            <a:r>
              <a:rPr lang="en-US" b="0" dirty="0"/>
              <a:t>Screenshots and demo images of the solution prototypes, if available/developed</a:t>
            </a:r>
            <a:endParaRPr lang="en-US" b="0" dirty="0"/>
          </a:p>
          <a:p>
            <a:endParaRPr lang="en-US" b="0" dirty="0"/>
          </a:p>
          <a:p>
            <a:endParaRPr lang="en-US" b="0" dirty="0"/>
          </a:p>
        </p:txBody>
      </p:sp>
      <p:sp>
        <p:nvSpPr>
          <p:cNvPr id="4" name="Title 3"/>
          <p:cNvSpPr>
            <a:spLocks noGrp="1"/>
          </p:cNvSpPr>
          <p:nvPr>
            <p:ph type="title"/>
          </p:nvPr>
        </p:nvSpPr>
        <p:spPr/>
        <p:txBody>
          <a:bodyPr/>
          <a:lstStyle/>
          <a:p>
            <a:r>
              <a:rPr lang="en-US" dirty="0"/>
              <a:t>Prototype/ MVP Demo Video/Screenshots</a:t>
            </a:r>
            <a:endParaRPr lang="en-US" dirty="0"/>
          </a:p>
        </p:txBody>
      </p:sp>
      <p:pic>
        <p:nvPicPr>
          <p:cNvPr id="2" name="Picture 1" descr="solution"/>
          <p:cNvPicPr>
            <a:picLocks noChangeAspect="1"/>
          </p:cNvPicPr>
          <p:nvPr/>
        </p:nvPicPr>
        <p:blipFill>
          <a:blip r:embed="rId1"/>
          <a:stretch>
            <a:fillRect/>
          </a:stretch>
        </p:blipFill>
        <p:spPr>
          <a:xfrm>
            <a:off x="1143000" y="1600200"/>
            <a:ext cx="6888480" cy="42830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27348" y="1219200"/>
            <a:ext cx="9602452" cy="914400"/>
          </a:xfrm>
        </p:spPr>
        <p:txBody>
          <a:bodyPr/>
          <a:lstStyle/>
          <a:p>
            <a:endParaRPr lang="en-US" b="0" dirty="0"/>
          </a:p>
          <a:p>
            <a:r>
              <a:rPr lang="en-US" b="0" dirty="0"/>
              <a:t>Any technological challenge that you faced in devising the solution and how would you solve them</a:t>
            </a:r>
            <a:endParaRPr lang="en-US" b="0" dirty="0"/>
          </a:p>
          <a:p>
            <a:endParaRPr lang="en-US" b="0" dirty="0"/>
          </a:p>
          <a:p>
            <a:r>
              <a:rPr lang="en-US" b="0" dirty="0"/>
              <a:t>We needed to do data cleaning as original data had missing values, redundant features</a:t>
            </a:r>
            <a:endParaRPr lang="en-US" b="0" dirty="0"/>
          </a:p>
        </p:txBody>
      </p:sp>
      <p:sp>
        <p:nvSpPr>
          <p:cNvPr id="4" name="Title 3"/>
          <p:cNvSpPr>
            <a:spLocks noGrp="1"/>
          </p:cNvSpPr>
          <p:nvPr>
            <p:ph type="title"/>
          </p:nvPr>
        </p:nvSpPr>
        <p:spPr/>
        <p:txBody>
          <a:bodyPr/>
          <a:lstStyle/>
          <a:p>
            <a:r>
              <a:rPr lang="en-US" dirty="0"/>
              <a:t>Challenges Faced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Future enhancements</a:t>
            </a:r>
            <a:endParaRPr lang="en-US" dirty="0"/>
          </a:p>
        </p:txBody>
      </p:sp>
      <p:sp>
        <p:nvSpPr>
          <p:cNvPr id="5" name="Oval 20"/>
          <p:cNvSpPr/>
          <p:nvPr/>
        </p:nvSpPr>
        <p:spPr>
          <a:xfrm>
            <a:off x="1060576" y="4067008"/>
            <a:ext cx="1149224" cy="113635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2</a:t>
            </a:r>
            <a:endParaRPr lang="pt-PT" dirty="0"/>
          </a:p>
        </p:txBody>
      </p:sp>
      <p:sp>
        <p:nvSpPr>
          <p:cNvPr id="7" name="Oval 20"/>
          <p:cNvSpPr/>
          <p:nvPr/>
        </p:nvSpPr>
        <p:spPr>
          <a:xfrm>
            <a:off x="949703" y="1552408"/>
            <a:ext cx="1149224" cy="113635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1</a:t>
            </a:r>
            <a:endParaRPr lang="pt-PT" dirty="0"/>
          </a:p>
        </p:txBody>
      </p:sp>
      <p:sp>
        <p:nvSpPr>
          <p:cNvPr id="8" name="CustomShape 12"/>
          <p:cNvSpPr/>
          <p:nvPr/>
        </p:nvSpPr>
        <p:spPr>
          <a:xfrm>
            <a:off x="2954297" y="1461804"/>
            <a:ext cx="3691440" cy="3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ct val="0"/>
              </a:spcBef>
            </a:pPr>
            <a:r>
              <a:rPr lang="en-IN" sz="1400" dirty="0" err="1">
                <a:solidFill>
                  <a:schemeClr val="accent1"/>
                </a:solidFill>
                <a:latin typeface="+mj-lt"/>
                <a:ea typeface="+mj-ea"/>
                <a:cs typeface="+mj-cs"/>
              </a:rPr>
              <a:t>Lorem</a:t>
            </a:r>
            <a:r>
              <a:rPr lang="en-IN" sz="1400" dirty="0">
                <a:solidFill>
                  <a:schemeClr val="accent1"/>
                </a:solidFill>
                <a:latin typeface="+mj-lt"/>
                <a:ea typeface="+mj-ea"/>
                <a:cs typeface="+mj-cs"/>
              </a:rPr>
              <a:t> </a:t>
            </a:r>
            <a:r>
              <a:rPr lang="en-IN" sz="1400" dirty="0" err="1">
                <a:solidFill>
                  <a:schemeClr val="accent1"/>
                </a:solidFill>
                <a:latin typeface="+mj-lt"/>
                <a:ea typeface="+mj-ea"/>
                <a:cs typeface="+mj-cs"/>
              </a:rPr>
              <a:t>Ipsum</a:t>
            </a:r>
            <a:endParaRPr lang="en-IN" sz="1400" dirty="0">
              <a:solidFill>
                <a:schemeClr val="accent1"/>
              </a:solidFill>
              <a:latin typeface="+mj-lt"/>
              <a:ea typeface="+mj-ea"/>
              <a:cs typeface="+mj-cs"/>
            </a:endParaRPr>
          </a:p>
        </p:txBody>
      </p:sp>
      <p:sp>
        <p:nvSpPr>
          <p:cNvPr id="9" name="CustomShape 13"/>
          <p:cNvSpPr/>
          <p:nvPr/>
        </p:nvSpPr>
        <p:spPr>
          <a:xfrm>
            <a:off x="2941787" y="3909536"/>
            <a:ext cx="3691440" cy="3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ct val="0"/>
              </a:spcBef>
            </a:pPr>
            <a:r>
              <a:rPr lang="en-IN" sz="1400" dirty="0" err="1">
                <a:solidFill>
                  <a:schemeClr val="accent1"/>
                </a:solidFill>
                <a:latin typeface="+mj-lt"/>
                <a:ea typeface="+mj-ea"/>
                <a:cs typeface="+mj-cs"/>
              </a:rPr>
              <a:t>Lorem</a:t>
            </a:r>
            <a:r>
              <a:rPr lang="en-IN" sz="1400" dirty="0">
                <a:solidFill>
                  <a:schemeClr val="accent1"/>
                </a:solidFill>
                <a:latin typeface="+mj-lt"/>
                <a:ea typeface="+mj-ea"/>
                <a:cs typeface="+mj-cs"/>
              </a:rPr>
              <a:t> </a:t>
            </a:r>
            <a:r>
              <a:rPr lang="en-IN" sz="1400" dirty="0" err="1">
                <a:solidFill>
                  <a:schemeClr val="accent1"/>
                </a:solidFill>
                <a:latin typeface="+mj-lt"/>
                <a:ea typeface="+mj-ea"/>
                <a:cs typeface="+mj-cs"/>
              </a:rPr>
              <a:t>Ipsum</a:t>
            </a:r>
            <a:endParaRPr lang="en-IN" sz="1400" dirty="0">
              <a:solidFill>
                <a:schemeClr val="accent1"/>
              </a:solidFill>
              <a:latin typeface="+mj-lt"/>
              <a:ea typeface="+mj-ea"/>
              <a:cs typeface="+mj-cs"/>
            </a:endParaRPr>
          </a:p>
        </p:txBody>
      </p:sp>
      <p:sp>
        <p:nvSpPr>
          <p:cNvPr id="3" name="Rectangle 2"/>
          <p:cNvSpPr/>
          <p:nvPr/>
        </p:nvSpPr>
        <p:spPr>
          <a:xfrm>
            <a:off x="2937238" y="1905000"/>
            <a:ext cx="6096000" cy="583565"/>
          </a:xfrm>
          <a:prstGeom prst="rect">
            <a:avLst/>
          </a:prstGeom>
        </p:spPr>
        <p:txBody>
          <a:bodyPr>
            <a:spAutoFit/>
          </a:bodyPr>
          <a:lstStyle/>
          <a:p>
            <a:r>
              <a:rPr lang="en-US" sz="1600" dirty="0" err="1"/>
              <a:t>We can further dig down and check for brands distribtution based on category</a:t>
            </a:r>
            <a:endParaRPr lang="en-US" sz="1600" dirty="0"/>
          </a:p>
        </p:txBody>
      </p:sp>
      <p:sp>
        <p:nvSpPr>
          <p:cNvPr id="10" name="Rectangle 9"/>
          <p:cNvSpPr/>
          <p:nvPr/>
        </p:nvSpPr>
        <p:spPr>
          <a:xfrm>
            <a:off x="2954297" y="4290653"/>
            <a:ext cx="6096000" cy="583565"/>
          </a:xfrm>
          <a:prstGeom prst="rect">
            <a:avLst/>
          </a:prstGeom>
        </p:spPr>
        <p:txBody>
          <a:bodyPr>
            <a:spAutoFit/>
          </a:bodyPr>
          <a:lstStyle/>
          <a:p>
            <a:r>
              <a:rPr lang="en-US" sz="1600" dirty="0"/>
              <a:t>We can use ML techniques and see the more similar products based on user recommendations</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Text Placeholder 4"/>
          <p:cNvSpPr txBox="1"/>
          <p:nvPr/>
        </p:nvSpPr>
        <p:spPr>
          <a:xfrm>
            <a:off x="457200" y="1447800"/>
            <a:ext cx="11012948" cy="4528953"/>
          </a:xfrm>
          <a:prstGeom prst="rect">
            <a:avLst/>
          </a:prstGeom>
        </p:spPr>
        <p:txBody>
          <a:bodyPr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ct val="0"/>
              </a:spcBef>
            </a:pPr>
            <a:r>
              <a:rPr lang="en-GB" sz="4400" dirty="0">
                <a:solidFill>
                  <a:schemeClr val="accent1"/>
                </a:solidFill>
                <a:ea typeface="+mj-ea"/>
                <a:cs typeface="+mj-cs"/>
              </a:rPr>
              <a:t>Thank You </a:t>
            </a:r>
            <a:endParaRPr lang="en-GB" sz="4400" dirty="0">
              <a:solidFill>
                <a:schemeClr val="accent1"/>
              </a:solidFill>
              <a:ea typeface="+mj-ea"/>
              <a:cs typeface="+mj-cs"/>
            </a:endParaRPr>
          </a:p>
        </p:txBody>
      </p:sp>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thinkcellActiveDocDoNotDelete"/>
</p:tagLst>
</file>

<file path=ppt/tags/tag11.xml><?xml version="1.0" encoding="utf-8"?>
<p:tagLst xmlns:p="http://schemas.openxmlformats.org/presentationml/2006/main">
  <p:tag name="THINKCELLSHAPEDONOTDELETE" val="pem44n44YJU.b0ydlTb3OJw"/>
</p:tagLst>
</file>

<file path=ppt/tags/tag12.xml><?xml version="1.0" encoding="utf-8"?>
<p:tagLst xmlns:p="http://schemas.openxmlformats.org/presentationml/2006/main">
  <p:tag name="THINKCELLSHAPEDONOTDELETE" val="pem44n44YJU.b0ydlTb3OJw"/>
</p:tagLst>
</file>

<file path=ppt/tags/tag13.xml><?xml version="1.0" encoding="utf-8"?>
<p:tagLst xmlns:p="http://schemas.openxmlformats.org/presentationml/2006/main">
  <p:tag name="THINKCELLSHAPEDONOTDELETE" val="pem44n44YJU.b0ydlTb3OJw"/>
</p:tagLst>
</file>

<file path=ppt/tags/tag14.xml><?xml version="1.0" encoding="utf-8"?>
<p:tagLst xmlns:p="http://schemas.openxmlformats.org/presentationml/2006/main">
  <p:tag name="THINKCELLSHAPEDONOTDELETE" val="pem44n44YJU.b0ydlTb3OJw"/>
</p:tagLst>
</file>

<file path=ppt/tags/tag15.xml><?xml version="1.0" encoding="utf-8"?>
<p:tagLst xmlns:p="http://schemas.openxmlformats.org/presentationml/2006/main">
  <p:tag name="THINKCELLSHAPEDONOTDELETE" val="thinkcellActiveDocDoNotDelete"/>
</p:tagLst>
</file>

<file path=ppt/tags/tag16.xml><?xml version="1.0" encoding="utf-8"?>
<p:tagLst xmlns:p="http://schemas.openxmlformats.org/presentationml/2006/main">
  <p:tag name="THINKCELLUNDODONOTDELETE" val="0"/>
</p:tagLst>
</file>

<file path=ppt/tags/tag2.xml><?xml version="1.0" encoding="utf-8"?>
<p:tagLst xmlns:p="http://schemas.openxmlformats.org/presentationml/2006/main">
  <p:tag name="THINKCELLSHAPEDONOTDELETE" val="thinkcellActiveDocDoNotDelete"/>
</p:tagLst>
</file>

<file path=ppt/tags/tag3.xml><?xml version="1.0" encoding="utf-8"?>
<p:tagLst xmlns:p="http://schemas.openxmlformats.org/presentationml/2006/main">
  <p:tag name="THINKCELLSHAPEDONOTDELETE" val="thinkcellActiveDocDoNotDelete"/>
</p:tagLst>
</file>

<file path=ppt/tags/tag4.xml><?xml version="1.0" encoding="utf-8"?>
<p:tagLst xmlns:p="http://schemas.openxmlformats.org/presentationml/2006/main">
  <p:tag name="THINKCELLSHAPEDONOTDELETE" val="thinkcellActiveDocDoNotDelete"/>
</p:tagLst>
</file>

<file path=ppt/tags/tag5.xml><?xml version="1.0" encoding="utf-8"?>
<p:tagLst xmlns:p="http://schemas.openxmlformats.org/presentationml/2006/main">
  <p:tag name="THINKCELLSHAPEDONOTDELETE" val="thinkcellActiveDocDoNotDelete"/>
</p:tagLst>
</file>

<file path=ppt/tags/tag6.xml><?xml version="1.0" encoding="utf-8"?>
<p:tagLst xmlns:p="http://schemas.openxmlformats.org/presentationml/2006/main">
  <p:tag name="THINKCELLSHAPEDONOTDELETE" val="thinkcellActiveDocDoNotDelete"/>
</p:tagLst>
</file>

<file path=ppt/tags/tag7.xml><?xml version="1.0" encoding="utf-8"?>
<p:tagLst xmlns:p="http://schemas.openxmlformats.org/presentationml/2006/main">
  <p:tag name="THINKCELLSHAPEDONOTDELETE" val="thinkcellActiveDocDoNotDelete"/>
</p:tagLst>
</file>

<file path=ppt/tags/tag8.xml><?xml version="1.0" encoding="utf-8"?>
<p:tagLst xmlns:p="http://schemas.openxmlformats.org/presentationml/2006/main">
  <p:tag name="THINKCELLSHAPEDONOTDELETE" val="thinkcellActiveDocDoNotDelete"/>
</p:tagLst>
</file>

<file path=ppt/tags/tag9.xml><?xml version="1.0" encoding="utf-8"?>
<p:tagLst xmlns:p="http://schemas.openxmlformats.org/presentationml/2006/main">
  <p:tag name="THINKCELLSHAPEDONOTDELETE" val="thinkcellActiveDocDoNotDelete"/>
</p:tagLst>
</file>

<file path=ppt/theme/theme1.xml><?xml version="1.0" encoding="utf-8"?>
<a:theme xmlns:a="http://schemas.openxmlformats.org/drawingml/2006/main" name="CG New Template (June)">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CG New Template (June)</Template>
  <TotalTime>0</TotalTime>
  <Words>1134</Words>
  <Application>WPS Presentation</Application>
  <PresentationFormat>Widescreen</PresentationFormat>
  <Paragraphs>55</Paragraphs>
  <Slides>10</Slides>
  <Notes>0</Notes>
  <HiddenSlides>0</HiddenSlides>
  <MMClips>0</MMClips>
  <ScaleCrop>false</ScaleCrop>
  <HeadingPairs>
    <vt:vector size="8" baseType="variant">
      <vt:variant>
        <vt:lpstr>已用的字体</vt:lpstr>
      </vt:variant>
      <vt:variant>
        <vt:i4>7</vt:i4>
      </vt:variant>
      <vt:variant>
        <vt:lpstr>主题</vt:lpstr>
      </vt:variant>
      <vt:variant>
        <vt:i4>3</vt:i4>
      </vt:variant>
      <vt:variant>
        <vt:lpstr>嵌入 OLE 服务器</vt:lpstr>
      </vt:variant>
      <vt:variant>
        <vt:i4>11</vt:i4>
      </vt:variant>
      <vt:variant>
        <vt:lpstr>幻灯片标题</vt:lpstr>
      </vt:variant>
      <vt:variant>
        <vt:i4>10</vt:i4>
      </vt:variant>
    </vt:vector>
  </HeadingPairs>
  <TitlesOfParts>
    <vt:vector size="31" baseType="lpstr">
      <vt:lpstr>Arial</vt:lpstr>
      <vt:lpstr>SimSun</vt:lpstr>
      <vt:lpstr>Wingdings</vt:lpstr>
      <vt:lpstr>Verdana</vt:lpstr>
      <vt:lpstr>Arial</vt:lpstr>
      <vt:lpstr>Microsoft YaHei</vt:lpstr>
      <vt:lpstr>Arial Unicode MS</vt:lpstr>
      <vt:lpstr>CG New Template (June)</vt:lpstr>
      <vt:lpstr>Cover options</vt:lpstr>
      <vt:lpstr>Final slides</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PowerPoint 演示文稿</vt:lpstr>
      <vt:lpstr>Brief Synopsis</vt:lpstr>
      <vt:lpstr>Problem Being Solved</vt:lpstr>
      <vt:lpstr>Technology/Tool/Stack</vt:lpstr>
      <vt:lpstr>Solution Architecture</vt:lpstr>
      <vt:lpstr>Prototype/ MVP Demo Video/Screenshots</vt:lpstr>
      <vt:lpstr>Challenges Faced</vt:lpstr>
      <vt:lpstr>Future enhancements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[Presentation Topic]</dc:title>
  <dc:creator>E</dc:creator>
  <dc:subject>ppt template</dc:subject>
  <cp:lastModifiedBy>nishant_ty</cp:lastModifiedBy>
  <cp:revision>21</cp:revision>
  <dcterms:created xsi:type="dcterms:W3CDTF">2018-09-18T10:37:00Z</dcterms:created>
  <dcterms:modified xsi:type="dcterms:W3CDTF">2021-07-18T09:44:32Z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1033-11.2.0.10200</vt:lpwstr>
  </property>
</Properties>
</file>