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9" r:id="rId5"/>
    <p:sldId id="260" r:id="rId6"/>
    <p:sldId id="265" r:id="rId7"/>
    <p:sldId id="261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Approaches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Dictionary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Bayes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SVM(Linear)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78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SVM(Polynomial Kernel)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81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SVM(RBF Kernel)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6402144"/>
        <c:axId val="686403776"/>
        <c:axId val="0"/>
      </c:bar3DChart>
      <c:catAx>
        <c:axId val="68640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Approaches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403776"/>
        <c:crosses val="autoZero"/>
        <c:auto val="1"/>
        <c:lblAlgn val="ctr"/>
        <c:lblOffset val="100"/>
        <c:noMultiLvlLbl val="0"/>
      </c:catAx>
      <c:valAx>
        <c:axId val="6864037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40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32160-5581-4AAF-82ED-1C6DEEBEE54E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231A30-A15E-46EA-A837-DC4CE5C9DB97}">
      <dgm:prSet phldrT="[Text]"/>
      <dgm:spPr/>
      <dgm:t>
        <a:bodyPr/>
        <a:lstStyle/>
        <a:p>
          <a:r>
            <a:rPr lang="en-US" dirty="0" smtClean="0"/>
            <a:t>Opinion Mining</a:t>
          </a:r>
          <a:endParaRPr lang="en-US" dirty="0"/>
        </a:p>
      </dgm:t>
    </dgm:pt>
    <dgm:pt modelId="{C636EC22-1D85-44D1-9BA9-92CB1CADB975}" type="parTrans" cxnId="{8CF573E0-A1E9-4FF1-AD57-B888293DD8DA}">
      <dgm:prSet/>
      <dgm:spPr/>
      <dgm:t>
        <a:bodyPr/>
        <a:lstStyle/>
        <a:p>
          <a:endParaRPr lang="en-US"/>
        </a:p>
      </dgm:t>
    </dgm:pt>
    <dgm:pt modelId="{52D6185D-9C1B-4F8D-A49C-F5F70E390529}" type="sibTrans" cxnId="{8CF573E0-A1E9-4FF1-AD57-B888293DD8DA}">
      <dgm:prSet/>
      <dgm:spPr/>
      <dgm:t>
        <a:bodyPr/>
        <a:lstStyle/>
        <a:p>
          <a:endParaRPr lang="en-US"/>
        </a:p>
      </dgm:t>
    </dgm:pt>
    <dgm:pt modelId="{162D78B5-208A-465E-88FA-5E2C3E1521FE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2E64628E-56A9-49BC-B2E4-8B303E54E964}" type="parTrans" cxnId="{8BA04314-33E8-4E0E-8EDF-3E251AA2B75C}">
      <dgm:prSet/>
      <dgm:spPr/>
      <dgm:t>
        <a:bodyPr/>
        <a:lstStyle/>
        <a:p>
          <a:endParaRPr lang="en-US"/>
        </a:p>
      </dgm:t>
    </dgm:pt>
    <dgm:pt modelId="{FD6713B1-0330-4151-AB06-8BA049BFA437}" type="sibTrans" cxnId="{8BA04314-33E8-4E0E-8EDF-3E251AA2B75C}">
      <dgm:prSet/>
      <dgm:spPr/>
      <dgm:t>
        <a:bodyPr/>
        <a:lstStyle/>
        <a:p>
          <a:endParaRPr lang="en-US"/>
        </a:p>
      </dgm:t>
    </dgm:pt>
    <dgm:pt modelId="{D40441E6-2631-480F-8ECB-411B3B4A0568}">
      <dgm:prSet phldrT="[Text]"/>
      <dgm:spPr/>
      <dgm:t>
        <a:bodyPr/>
        <a:lstStyle/>
        <a:p>
          <a:r>
            <a:rPr lang="en-US" dirty="0" smtClean="0"/>
            <a:t>Review Mining</a:t>
          </a:r>
          <a:endParaRPr lang="en-US" dirty="0"/>
        </a:p>
      </dgm:t>
    </dgm:pt>
    <dgm:pt modelId="{41362C6F-4379-42AC-981C-399B87BA5A8A}" type="parTrans" cxnId="{00297FA1-7898-405A-995D-DEA35CB5D15C}">
      <dgm:prSet/>
      <dgm:spPr/>
      <dgm:t>
        <a:bodyPr/>
        <a:lstStyle/>
        <a:p>
          <a:endParaRPr lang="en-US"/>
        </a:p>
      </dgm:t>
    </dgm:pt>
    <dgm:pt modelId="{0D455F5F-16CB-4B35-BFE0-99BEC1790B8B}" type="sibTrans" cxnId="{00297FA1-7898-405A-995D-DEA35CB5D15C}">
      <dgm:prSet/>
      <dgm:spPr/>
      <dgm:t>
        <a:bodyPr/>
        <a:lstStyle/>
        <a:p>
          <a:endParaRPr lang="en-US"/>
        </a:p>
      </dgm:t>
    </dgm:pt>
    <dgm:pt modelId="{8CFDA4D8-0D7C-48FA-A6E8-C70A4FA7E1A4}">
      <dgm:prSet phldrT="[Text]"/>
      <dgm:spPr/>
      <dgm:t>
        <a:bodyPr/>
        <a:lstStyle/>
        <a:p>
          <a:r>
            <a:rPr lang="en-US" dirty="0" smtClean="0"/>
            <a:t>Subjectivity Analysis</a:t>
          </a:r>
          <a:endParaRPr lang="en-US" dirty="0"/>
        </a:p>
      </dgm:t>
    </dgm:pt>
    <dgm:pt modelId="{879366CF-D4E2-42DB-AD5C-8F2750772FF6}" type="parTrans" cxnId="{3A199CD5-4FFA-4B7A-A7EF-112DE9453459}">
      <dgm:prSet/>
      <dgm:spPr/>
      <dgm:t>
        <a:bodyPr/>
        <a:lstStyle/>
        <a:p>
          <a:endParaRPr lang="en-US"/>
        </a:p>
      </dgm:t>
    </dgm:pt>
    <dgm:pt modelId="{782F54D1-7A6A-4394-9A3E-FA6106826392}" type="sibTrans" cxnId="{3A199CD5-4FFA-4B7A-A7EF-112DE9453459}">
      <dgm:prSet/>
      <dgm:spPr/>
      <dgm:t>
        <a:bodyPr/>
        <a:lstStyle/>
        <a:p>
          <a:endParaRPr lang="en-US"/>
        </a:p>
      </dgm:t>
    </dgm:pt>
    <dgm:pt modelId="{FB3C8878-0676-4D26-A343-FA8091A011BA}" type="pres">
      <dgm:prSet presAssocID="{59032160-5581-4AAF-82ED-1C6DEEBEE54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195DC6-B081-411D-80B0-DBC15D1D8EC8}" type="pres">
      <dgm:prSet presAssocID="{59032160-5581-4AAF-82ED-1C6DEEBEE54E}" presName="ellipse" presStyleLbl="trBgShp" presStyleIdx="0" presStyleCnt="1"/>
      <dgm:spPr/>
    </dgm:pt>
    <dgm:pt modelId="{7F7726BB-8812-4840-8A45-BC890273876C}" type="pres">
      <dgm:prSet presAssocID="{59032160-5581-4AAF-82ED-1C6DEEBEE54E}" presName="arrow1" presStyleLbl="fgShp" presStyleIdx="0" presStyleCnt="1"/>
      <dgm:spPr/>
    </dgm:pt>
    <dgm:pt modelId="{441984FF-BB88-4F61-85CE-6F44E3671896}" type="pres">
      <dgm:prSet presAssocID="{59032160-5581-4AAF-82ED-1C6DEEBEE54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2D60E-EEE8-43A8-9F2F-F55E6E464256}" type="pres">
      <dgm:prSet presAssocID="{162D78B5-208A-465E-88FA-5E2C3E1521F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1B39-E685-4FBA-81A2-D1CE9379948A}" type="pres">
      <dgm:prSet presAssocID="{D40441E6-2631-480F-8ECB-411B3B4A056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1985B-AB86-42EC-B182-5C2D7A0F56FF}" type="pres">
      <dgm:prSet presAssocID="{8CFDA4D8-0D7C-48FA-A6E8-C70A4FA7E1A4}" presName="item3" presStyleLbl="node1" presStyleIdx="2" presStyleCnt="3" custLinFactNeighborY="45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B9927-57E9-468A-9A4D-EF4BD99FACEF}" type="pres">
      <dgm:prSet presAssocID="{59032160-5581-4AAF-82ED-1C6DEEBEE54E}" presName="funnel" presStyleLbl="trAlignAcc1" presStyleIdx="0" presStyleCnt="1"/>
      <dgm:spPr/>
    </dgm:pt>
  </dgm:ptLst>
  <dgm:cxnLst>
    <dgm:cxn modelId="{4B21D47E-6E6D-407A-89F2-98A24E3193E1}" type="presOf" srcId="{8CFDA4D8-0D7C-48FA-A6E8-C70A4FA7E1A4}" destId="{441984FF-BB88-4F61-85CE-6F44E3671896}" srcOrd="0" destOrd="0" presId="urn:microsoft.com/office/officeart/2005/8/layout/funnel1"/>
    <dgm:cxn modelId="{3A199CD5-4FFA-4B7A-A7EF-112DE9453459}" srcId="{59032160-5581-4AAF-82ED-1C6DEEBEE54E}" destId="{8CFDA4D8-0D7C-48FA-A6E8-C70A4FA7E1A4}" srcOrd="3" destOrd="0" parTransId="{879366CF-D4E2-42DB-AD5C-8F2750772FF6}" sibTransId="{782F54D1-7A6A-4394-9A3E-FA6106826392}"/>
    <dgm:cxn modelId="{92743E19-D4D2-4485-A05B-A3FE9BD60B4E}" type="presOf" srcId="{82231A30-A15E-46EA-A837-DC4CE5C9DB97}" destId="{CFA1985B-AB86-42EC-B182-5C2D7A0F56FF}" srcOrd="0" destOrd="0" presId="urn:microsoft.com/office/officeart/2005/8/layout/funnel1"/>
    <dgm:cxn modelId="{8BA04314-33E8-4E0E-8EDF-3E251AA2B75C}" srcId="{59032160-5581-4AAF-82ED-1C6DEEBEE54E}" destId="{162D78B5-208A-465E-88FA-5E2C3E1521FE}" srcOrd="1" destOrd="0" parTransId="{2E64628E-56A9-49BC-B2E4-8B303E54E964}" sibTransId="{FD6713B1-0330-4151-AB06-8BA049BFA437}"/>
    <dgm:cxn modelId="{3317C5A9-DE52-40AF-92A6-0E587ECE9564}" type="presOf" srcId="{162D78B5-208A-465E-88FA-5E2C3E1521FE}" destId="{92541B39-E685-4FBA-81A2-D1CE9379948A}" srcOrd="0" destOrd="0" presId="urn:microsoft.com/office/officeart/2005/8/layout/funnel1"/>
    <dgm:cxn modelId="{9AD71E96-66B2-4FE8-9983-59CD4D9DFC0E}" type="presOf" srcId="{59032160-5581-4AAF-82ED-1C6DEEBEE54E}" destId="{FB3C8878-0676-4D26-A343-FA8091A011BA}" srcOrd="0" destOrd="0" presId="urn:microsoft.com/office/officeart/2005/8/layout/funnel1"/>
    <dgm:cxn modelId="{EEDBEBE8-56EE-4CC8-8643-CB3E227B2CEC}" type="presOf" srcId="{D40441E6-2631-480F-8ECB-411B3B4A0568}" destId="{F0A2D60E-EEE8-43A8-9F2F-F55E6E464256}" srcOrd="0" destOrd="0" presId="urn:microsoft.com/office/officeart/2005/8/layout/funnel1"/>
    <dgm:cxn modelId="{8CF573E0-A1E9-4FF1-AD57-B888293DD8DA}" srcId="{59032160-5581-4AAF-82ED-1C6DEEBEE54E}" destId="{82231A30-A15E-46EA-A837-DC4CE5C9DB97}" srcOrd="0" destOrd="0" parTransId="{C636EC22-1D85-44D1-9BA9-92CB1CADB975}" sibTransId="{52D6185D-9C1B-4F8D-A49C-F5F70E390529}"/>
    <dgm:cxn modelId="{00297FA1-7898-405A-995D-DEA35CB5D15C}" srcId="{59032160-5581-4AAF-82ED-1C6DEEBEE54E}" destId="{D40441E6-2631-480F-8ECB-411B3B4A0568}" srcOrd="2" destOrd="0" parTransId="{41362C6F-4379-42AC-981C-399B87BA5A8A}" sibTransId="{0D455F5F-16CB-4B35-BFE0-99BEC1790B8B}"/>
    <dgm:cxn modelId="{2D838D28-C023-412A-8CEF-AE11D327D533}" type="presParOf" srcId="{FB3C8878-0676-4D26-A343-FA8091A011BA}" destId="{6E195DC6-B081-411D-80B0-DBC15D1D8EC8}" srcOrd="0" destOrd="0" presId="urn:microsoft.com/office/officeart/2005/8/layout/funnel1"/>
    <dgm:cxn modelId="{BB527C26-310C-4B09-B936-98BD6C6315AE}" type="presParOf" srcId="{FB3C8878-0676-4D26-A343-FA8091A011BA}" destId="{7F7726BB-8812-4840-8A45-BC890273876C}" srcOrd="1" destOrd="0" presId="urn:microsoft.com/office/officeart/2005/8/layout/funnel1"/>
    <dgm:cxn modelId="{ABC045E1-4DD6-4BD7-89F8-6209CE07F93C}" type="presParOf" srcId="{FB3C8878-0676-4D26-A343-FA8091A011BA}" destId="{441984FF-BB88-4F61-85CE-6F44E3671896}" srcOrd="2" destOrd="0" presId="urn:microsoft.com/office/officeart/2005/8/layout/funnel1"/>
    <dgm:cxn modelId="{A0B99FC8-E7C6-4821-A553-67D220F9F5F6}" type="presParOf" srcId="{FB3C8878-0676-4D26-A343-FA8091A011BA}" destId="{F0A2D60E-EEE8-43A8-9F2F-F55E6E464256}" srcOrd="3" destOrd="0" presId="urn:microsoft.com/office/officeart/2005/8/layout/funnel1"/>
    <dgm:cxn modelId="{A297DE6D-0195-443C-82CC-D872C857EEC0}" type="presParOf" srcId="{FB3C8878-0676-4D26-A343-FA8091A011BA}" destId="{92541B39-E685-4FBA-81A2-D1CE9379948A}" srcOrd="4" destOrd="0" presId="urn:microsoft.com/office/officeart/2005/8/layout/funnel1"/>
    <dgm:cxn modelId="{A875461E-559F-438B-A8DB-DF7D73A80786}" type="presParOf" srcId="{FB3C8878-0676-4D26-A343-FA8091A011BA}" destId="{CFA1985B-AB86-42EC-B182-5C2D7A0F56FF}" srcOrd="5" destOrd="0" presId="urn:microsoft.com/office/officeart/2005/8/layout/funnel1"/>
    <dgm:cxn modelId="{2B9C3FD7-EA91-44C4-A4AC-E2735E3C8FF4}" type="presParOf" srcId="{FB3C8878-0676-4D26-A343-FA8091A011BA}" destId="{178B9927-57E9-468A-9A4D-EF4BD99FACE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368D3-0C99-45AA-884A-3FB731C408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0B000-4DA1-443A-AA20-79A936BD72E0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5491A0C8-D423-4F1B-86A8-22173DF23972}" type="parTrans" cxnId="{3C492C1B-4294-42FC-993C-E5E2496D4475}">
      <dgm:prSet/>
      <dgm:spPr/>
      <dgm:t>
        <a:bodyPr/>
        <a:lstStyle/>
        <a:p>
          <a:endParaRPr lang="en-US"/>
        </a:p>
      </dgm:t>
    </dgm:pt>
    <dgm:pt modelId="{51D5ACE5-6928-4A49-B4A4-F6B67AC9CDAD}" type="sibTrans" cxnId="{3C492C1B-4294-42FC-993C-E5E2496D4475}">
      <dgm:prSet/>
      <dgm:spPr/>
      <dgm:t>
        <a:bodyPr/>
        <a:lstStyle/>
        <a:p>
          <a:endParaRPr lang="en-US"/>
        </a:p>
      </dgm:t>
    </dgm:pt>
    <dgm:pt modelId="{9969EB35-1A47-4B44-9B8C-9FEE20B8F216}">
      <dgm:prSet phldrT="[Text]"/>
      <dgm:spPr/>
      <dgm:t>
        <a:bodyPr/>
        <a:lstStyle/>
        <a:p>
          <a:r>
            <a:rPr lang="en-US" dirty="0" smtClean="0"/>
            <a:t>Sentence Level</a:t>
          </a:r>
          <a:endParaRPr lang="en-US" dirty="0"/>
        </a:p>
      </dgm:t>
    </dgm:pt>
    <dgm:pt modelId="{38212F29-F2D9-4077-A581-65496DCF7DEB}" type="parTrans" cxnId="{6CF29AA9-A1AD-42D6-BB05-F5B903EBC167}">
      <dgm:prSet/>
      <dgm:spPr/>
      <dgm:t>
        <a:bodyPr/>
        <a:lstStyle/>
        <a:p>
          <a:endParaRPr lang="en-US"/>
        </a:p>
      </dgm:t>
    </dgm:pt>
    <dgm:pt modelId="{F272157D-79B9-4A64-B9C1-28448C358274}" type="sibTrans" cxnId="{6CF29AA9-A1AD-42D6-BB05-F5B903EBC167}">
      <dgm:prSet/>
      <dgm:spPr/>
      <dgm:t>
        <a:bodyPr/>
        <a:lstStyle/>
        <a:p>
          <a:endParaRPr lang="en-US"/>
        </a:p>
      </dgm:t>
    </dgm:pt>
    <dgm:pt modelId="{0A8B77E5-C9A6-4DCA-ADAA-43F7EE654B8B}">
      <dgm:prSet phldrT="[Text]"/>
      <dgm:spPr/>
      <dgm:t>
        <a:bodyPr/>
        <a:lstStyle/>
        <a:p>
          <a:r>
            <a:rPr lang="en-US" dirty="0" smtClean="0"/>
            <a:t>Document Level</a:t>
          </a:r>
          <a:endParaRPr lang="en-US" dirty="0"/>
        </a:p>
      </dgm:t>
    </dgm:pt>
    <dgm:pt modelId="{04ABF307-B27C-4FED-8D14-D61A10E128CD}" type="parTrans" cxnId="{4A4133C2-F1A7-4604-B330-2F930F580382}">
      <dgm:prSet/>
      <dgm:spPr/>
      <dgm:t>
        <a:bodyPr/>
        <a:lstStyle/>
        <a:p>
          <a:endParaRPr lang="en-US"/>
        </a:p>
      </dgm:t>
    </dgm:pt>
    <dgm:pt modelId="{A03CA1A1-ADC0-4F10-8770-4E7866F8C7E4}" type="sibTrans" cxnId="{4A4133C2-F1A7-4604-B330-2F930F580382}">
      <dgm:prSet/>
      <dgm:spPr/>
      <dgm:t>
        <a:bodyPr/>
        <a:lstStyle/>
        <a:p>
          <a:endParaRPr lang="en-US"/>
        </a:p>
      </dgm:t>
    </dgm:pt>
    <dgm:pt modelId="{CD97AA60-9B29-4AC0-8162-A51EB73BFE3E}">
      <dgm:prSet phldrT="[Text]"/>
      <dgm:spPr/>
      <dgm:t>
        <a:bodyPr/>
        <a:lstStyle/>
        <a:p>
          <a:r>
            <a:rPr lang="en-US" dirty="0" smtClean="0"/>
            <a:t>Feature Level</a:t>
          </a:r>
          <a:endParaRPr lang="en-US" dirty="0"/>
        </a:p>
      </dgm:t>
    </dgm:pt>
    <dgm:pt modelId="{E26EBA87-CC4D-4898-9604-FE63CE92879F}" type="parTrans" cxnId="{D2D9C1F9-2538-4BDD-93CC-5159350D0CF0}">
      <dgm:prSet/>
      <dgm:spPr/>
      <dgm:t>
        <a:bodyPr/>
        <a:lstStyle/>
        <a:p>
          <a:endParaRPr lang="en-US"/>
        </a:p>
      </dgm:t>
    </dgm:pt>
    <dgm:pt modelId="{F137C1CB-39CF-479A-88AA-95CA9E704339}" type="sibTrans" cxnId="{D2D9C1F9-2538-4BDD-93CC-5159350D0CF0}">
      <dgm:prSet/>
      <dgm:spPr/>
      <dgm:t>
        <a:bodyPr/>
        <a:lstStyle/>
        <a:p>
          <a:endParaRPr lang="en-US"/>
        </a:p>
      </dgm:t>
    </dgm:pt>
    <dgm:pt modelId="{3EE7E4BB-66DB-4124-B79D-5FB8FF960603}" type="pres">
      <dgm:prSet presAssocID="{6ED368D3-0C99-45AA-884A-3FB731C408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ECD6AB-1179-44EE-803C-73CAFA492B71}" type="pres">
      <dgm:prSet presAssocID="{3F30B000-4DA1-443A-AA20-79A936BD72E0}" presName="root1" presStyleCnt="0"/>
      <dgm:spPr/>
    </dgm:pt>
    <dgm:pt modelId="{7AA0977C-5CB0-4AA8-9BA0-60F30E73429A}" type="pres">
      <dgm:prSet presAssocID="{3F30B000-4DA1-443A-AA20-79A936BD72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8DD754-2492-424A-A4E2-17188F958B8F}" type="pres">
      <dgm:prSet presAssocID="{3F30B000-4DA1-443A-AA20-79A936BD72E0}" presName="level2hierChild" presStyleCnt="0"/>
      <dgm:spPr/>
    </dgm:pt>
    <dgm:pt modelId="{CACB1E86-3915-4110-981F-9C2143F543E3}" type="pres">
      <dgm:prSet presAssocID="{38212F29-F2D9-4077-A581-65496DCF7DE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EE6BA07-EC35-42AB-860E-ADADA21FE1D1}" type="pres">
      <dgm:prSet presAssocID="{38212F29-F2D9-4077-A581-65496DCF7DE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C58D8365-49B5-470E-8996-88F38274B870}" type="pres">
      <dgm:prSet presAssocID="{9969EB35-1A47-4B44-9B8C-9FEE20B8F216}" presName="root2" presStyleCnt="0"/>
      <dgm:spPr/>
    </dgm:pt>
    <dgm:pt modelId="{D1E50352-FDBA-497B-B751-4646DC1D5314}" type="pres">
      <dgm:prSet presAssocID="{9969EB35-1A47-4B44-9B8C-9FEE20B8F21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94B2D0-AAC0-4DFE-A438-64384632857F}" type="pres">
      <dgm:prSet presAssocID="{9969EB35-1A47-4B44-9B8C-9FEE20B8F216}" presName="level3hierChild" presStyleCnt="0"/>
      <dgm:spPr/>
    </dgm:pt>
    <dgm:pt modelId="{CFD80760-5173-4C70-8719-C3D50E14BBF2}" type="pres">
      <dgm:prSet presAssocID="{04ABF307-B27C-4FED-8D14-D61A10E128C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EA1906C-182E-4EA8-9D08-7D9BEABCE9E3}" type="pres">
      <dgm:prSet presAssocID="{04ABF307-B27C-4FED-8D14-D61A10E128C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67F22C9-E73B-413D-88E9-6E3D8DA4A9AF}" type="pres">
      <dgm:prSet presAssocID="{0A8B77E5-C9A6-4DCA-ADAA-43F7EE654B8B}" presName="root2" presStyleCnt="0"/>
      <dgm:spPr/>
    </dgm:pt>
    <dgm:pt modelId="{3EF58F3D-4BE6-48A3-84D0-05B06ADABBA2}" type="pres">
      <dgm:prSet presAssocID="{0A8B77E5-C9A6-4DCA-ADAA-43F7EE654B8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46F11-76CD-438E-9C95-41009FE3B1DA}" type="pres">
      <dgm:prSet presAssocID="{0A8B77E5-C9A6-4DCA-ADAA-43F7EE654B8B}" presName="level3hierChild" presStyleCnt="0"/>
      <dgm:spPr/>
    </dgm:pt>
    <dgm:pt modelId="{505F1A67-5AA8-4914-9ACA-7107A5F127C7}" type="pres">
      <dgm:prSet presAssocID="{E26EBA87-CC4D-4898-9604-FE63CE92879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D6542D4-2998-4940-800D-8F0020B9869D}" type="pres">
      <dgm:prSet presAssocID="{E26EBA87-CC4D-4898-9604-FE63CE92879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C563127A-1237-4CFB-A083-CF8EA68C89C2}" type="pres">
      <dgm:prSet presAssocID="{CD97AA60-9B29-4AC0-8162-A51EB73BFE3E}" presName="root2" presStyleCnt="0"/>
      <dgm:spPr/>
    </dgm:pt>
    <dgm:pt modelId="{EBC497FB-8569-4725-A38C-0C6A970FAB10}" type="pres">
      <dgm:prSet presAssocID="{CD97AA60-9B29-4AC0-8162-A51EB73BFE3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7CEFE-6BE5-481B-A782-F2F38681C477}" type="pres">
      <dgm:prSet presAssocID="{CD97AA60-9B29-4AC0-8162-A51EB73BFE3E}" presName="level3hierChild" presStyleCnt="0"/>
      <dgm:spPr/>
    </dgm:pt>
  </dgm:ptLst>
  <dgm:cxnLst>
    <dgm:cxn modelId="{6CF29AA9-A1AD-42D6-BB05-F5B903EBC167}" srcId="{3F30B000-4DA1-443A-AA20-79A936BD72E0}" destId="{9969EB35-1A47-4B44-9B8C-9FEE20B8F216}" srcOrd="0" destOrd="0" parTransId="{38212F29-F2D9-4077-A581-65496DCF7DEB}" sibTransId="{F272157D-79B9-4A64-B9C1-28448C358274}"/>
    <dgm:cxn modelId="{3C492C1B-4294-42FC-993C-E5E2496D4475}" srcId="{6ED368D3-0C99-45AA-884A-3FB731C408BE}" destId="{3F30B000-4DA1-443A-AA20-79A936BD72E0}" srcOrd="0" destOrd="0" parTransId="{5491A0C8-D423-4F1B-86A8-22173DF23972}" sibTransId="{51D5ACE5-6928-4A49-B4A4-F6B67AC9CDAD}"/>
    <dgm:cxn modelId="{6CF8C033-AF9D-4540-A153-10EAE410EFF1}" type="presOf" srcId="{38212F29-F2D9-4077-A581-65496DCF7DEB}" destId="{CACB1E86-3915-4110-981F-9C2143F543E3}" srcOrd="0" destOrd="0" presId="urn:microsoft.com/office/officeart/2008/layout/HorizontalMultiLevelHierarchy"/>
    <dgm:cxn modelId="{3337E53C-6995-43D8-9F5C-9D3CB1520003}" type="presOf" srcId="{E26EBA87-CC4D-4898-9604-FE63CE92879F}" destId="{505F1A67-5AA8-4914-9ACA-7107A5F127C7}" srcOrd="0" destOrd="0" presId="urn:microsoft.com/office/officeart/2008/layout/HorizontalMultiLevelHierarchy"/>
    <dgm:cxn modelId="{4A4133C2-F1A7-4604-B330-2F930F580382}" srcId="{3F30B000-4DA1-443A-AA20-79A936BD72E0}" destId="{0A8B77E5-C9A6-4DCA-ADAA-43F7EE654B8B}" srcOrd="1" destOrd="0" parTransId="{04ABF307-B27C-4FED-8D14-D61A10E128CD}" sibTransId="{A03CA1A1-ADC0-4F10-8770-4E7866F8C7E4}"/>
    <dgm:cxn modelId="{51322923-0B9D-4E9F-86E1-EE3200D7A6D3}" type="presOf" srcId="{3F30B000-4DA1-443A-AA20-79A936BD72E0}" destId="{7AA0977C-5CB0-4AA8-9BA0-60F30E73429A}" srcOrd="0" destOrd="0" presId="urn:microsoft.com/office/officeart/2008/layout/HorizontalMultiLevelHierarchy"/>
    <dgm:cxn modelId="{29C88851-E225-44A0-8FEB-5E00C84F6982}" type="presOf" srcId="{6ED368D3-0C99-45AA-884A-3FB731C408BE}" destId="{3EE7E4BB-66DB-4124-B79D-5FB8FF960603}" srcOrd="0" destOrd="0" presId="urn:microsoft.com/office/officeart/2008/layout/HorizontalMultiLevelHierarchy"/>
    <dgm:cxn modelId="{19A3FA47-8C85-45FD-A898-30C0E9589B8F}" type="presOf" srcId="{0A8B77E5-C9A6-4DCA-ADAA-43F7EE654B8B}" destId="{3EF58F3D-4BE6-48A3-84D0-05B06ADABBA2}" srcOrd="0" destOrd="0" presId="urn:microsoft.com/office/officeart/2008/layout/HorizontalMultiLevelHierarchy"/>
    <dgm:cxn modelId="{677A5A1B-2DCE-46AA-9386-A197C21F5786}" type="presOf" srcId="{CD97AA60-9B29-4AC0-8162-A51EB73BFE3E}" destId="{EBC497FB-8569-4725-A38C-0C6A970FAB10}" srcOrd="0" destOrd="0" presId="urn:microsoft.com/office/officeart/2008/layout/HorizontalMultiLevelHierarchy"/>
    <dgm:cxn modelId="{95BA90F8-DA67-414B-BDD8-FEBEF7A55181}" type="presOf" srcId="{04ABF307-B27C-4FED-8D14-D61A10E128CD}" destId="{EEA1906C-182E-4EA8-9D08-7D9BEABCE9E3}" srcOrd="1" destOrd="0" presId="urn:microsoft.com/office/officeart/2008/layout/HorizontalMultiLevelHierarchy"/>
    <dgm:cxn modelId="{CED6682C-E3E3-4A9C-8F91-03B43FE20DBF}" type="presOf" srcId="{E26EBA87-CC4D-4898-9604-FE63CE92879F}" destId="{3D6542D4-2998-4940-800D-8F0020B9869D}" srcOrd="1" destOrd="0" presId="urn:microsoft.com/office/officeart/2008/layout/HorizontalMultiLevelHierarchy"/>
    <dgm:cxn modelId="{BB81A2B5-22B6-428D-9BA0-7EB3B8648E7B}" type="presOf" srcId="{04ABF307-B27C-4FED-8D14-D61A10E128CD}" destId="{CFD80760-5173-4C70-8719-C3D50E14BBF2}" srcOrd="0" destOrd="0" presId="urn:microsoft.com/office/officeart/2008/layout/HorizontalMultiLevelHierarchy"/>
    <dgm:cxn modelId="{399F6EFC-D6E6-4B5A-AD56-6745E18A2D1F}" type="presOf" srcId="{38212F29-F2D9-4077-A581-65496DCF7DEB}" destId="{6EE6BA07-EC35-42AB-860E-ADADA21FE1D1}" srcOrd="1" destOrd="0" presId="urn:microsoft.com/office/officeart/2008/layout/HorizontalMultiLevelHierarchy"/>
    <dgm:cxn modelId="{D0367808-3246-484C-BDBE-961F8E4E7A7C}" type="presOf" srcId="{9969EB35-1A47-4B44-9B8C-9FEE20B8F216}" destId="{D1E50352-FDBA-497B-B751-4646DC1D5314}" srcOrd="0" destOrd="0" presId="urn:microsoft.com/office/officeart/2008/layout/HorizontalMultiLevelHierarchy"/>
    <dgm:cxn modelId="{D2D9C1F9-2538-4BDD-93CC-5159350D0CF0}" srcId="{3F30B000-4DA1-443A-AA20-79A936BD72E0}" destId="{CD97AA60-9B29-4AC0-8162-A51EB73BFE3E}" srcOrd="2" destOrd="0" parTransId="{E26EBA87-CC4D-4898-9604-FE63CE92879F}" sibTransId="{F137C1CB-39CF-479A-88AA-95CA9E704339}"/>
    <dgm:cxn modelId="{44A9303B-F59D-4F6A-81F4-65D2C3F3719C}" type="presParOf" srcId="{3EE7E4BB-66DB-4124-B79D-5FB8FF960603}" destId="{2CECD6AB-1179-44EE-803C-73CAFA492B71}" srcOrd="0" destOrd="0" presId="urn:microsoft.com/office/officeart/2008/layout/HorizontalMultiLevelHierarchy"/>
    <dgm:cxn modelId="{BE562B02-EA65-4957-AF08-3DD5DC33343D}" type="presParOf" srcId="{2CECD6AB-1179-44EE-803C-73CAFA492B71}" destId="{7AA0977C-5CB0-4AA8-9BA0-60F30E73429A}" srcOrd="0" destOrd="0" presId="urn:microsoft.com/office/officeart/2008/layout/HorizontalMultiLevelHierarchy"/>
    <dgm:cxn modelId="{485A2411-FEED-4E9D-A20E-B6267FC466C9}" type="presParOf" srcId="{2CECD6AB-1179-44EE-803C-73CAFA492B71}" destId="{158DD754-2492-424A-A4E2-17188F958B8F}" srcOrd="1" destOrd="0" presId="urn:microsoft.com/office/officeart/2008/layout/HorizontalMultiLevelHierarchy"/>
    <dgm:cxn modelId="{3016E456-3145-46E2-B2CA-7330B169E1FE}" type="presParOf" srcId="{158DD754-2492-424A-A4E2-17188F958B8F}" destId="{CACB1E86-3915-4110-981F-9C2143F543E3}" srcOrd="0" destOrd="0" presId="urn:microsoft.com/office/officeart/2008/layout/HorizontalMultiLevelHierarchy"/>
    <dgm:cxn modelId="{551B445E-072D-46A2-B558-3313112F043C}" type="presParOf" srcId="{CACB1E86-3915-4110-981F-9C2143F543E3}" destId="{6EE6BA07-EC35-42AB-860E-ADADA21FE1D1}" srcOrd="0" destOrd="0" presId="urn:microsoft.com/office/officeart/2008/layout/HorizontalMultiLevelHierarchy"/>
    <dgm:cxn modelId="{9507073E-A40C-4A2B-8D0C-B278E3AF7B7C}" type="presParOf" srcId="{158DD754-2492-424A-A4E2-17188F958B8F}" destId="{C58D8365-49B5-470E-8996-88F38274B870}" srcOrd="1" destOrd="0" presId="urn:microsoft.com/office/officeart/2008/layout/HorizontalMultiLevelHierarchy"/>
    <dgm:cxn modelId="{61E1D139-42C2-4032-BD2B-30466ABCC440}" type="presParOf" srcId="{C58D8365-49B5-470E-8996-88F38274B870}" destId="{D1E50352-FDBA-497B-B751-4646DC1D5314}" srcOrd="0" destOrd="0" presId="urn:microsoft.com/office/officeart/2008/layout/HorizontalMultiLevelHierarchy"/>
    <dgm:cxn modelId="{8EA69EDA-5193-4BCB-AF62-AF65933B810B}" type="presParOf" srcId="{C58D8365-49B5-470E-8996-88F38274B870}" destId="{3C94B2D0-AAC0-4DFE-A438-64384632857F}" srcOrd="1" destOrd="0" presId="urn:microsoft.com/office/officeart/2008/layout/HorizontalMultiLevelHierarchy"/>
    <dgm:cxn modelId="{B62A53A3-1CE1-4D4A-9564-0BAE6C58D3D6}" type="presParOf" srcId="{158DD754-2492-424A-A4E2-17188F958B8F}" destId="{CFD80760-5173-4C70-8719-C3D50E14BBF2}" srcOrd="2" destOrd="0" presId="urn:microsoft.com/office/officeart/2008/layout/HorizontalMultiLevelHierarchy"/>
    <dgm:cxn modelId="{E089CE58-F9A8-4805-A635-EA49170FC14A}" type="presParOf" srcId="{CFD80760-5173-4C70-8719-C3D50E14BBF2}" destId="{EEA1906C-182E-4EA8-9D08-7D9BEABCE9E3}" srcOrd="0" destOrd="0" presId="urn:microsoft.com/office/officeart/2008/layout/HorizontalMultiLevelHierarchy"/>
    <dgm:cxn modelId="{2421329F-69EC-479E-A9A7-584BE0BDC242}" type="presParOf" srcId="{158DD754-2492-424A-A4E2-17188F958B8F}" destId="{F67F22C9-E73B-413D-88E9-6E3D8DA4A9AF}" srcOrd="3" destOrd="0" presId="urn:microsoft.com/office/officeart/2008/layout/HorizontalMultiLevelHierarchy"/>
    <dgm:cxn modelId="{69FC9491-E7E6-4CC9-9F95-57ABD8DFF5FF}" type="presParOf" srcId="{F67F22C9-E73B-413D-88E9-6E3D8DA4A9AF}" destId="{3EF58F3D-4BE6-48A3-84D0-05B06ADABBA2}" srcOrd="0" destOrd="0" presId="urn:microsoft.com/office/officeart/2008/layout/HorizontalMultiLevelHierarchy"/>
    <dgm:cxn modelId="{8D3FEE98-C024-4E0D-A6A2-1104AE52D0ED}" type="presParOf" srcId="{F67F22C9-E73B-413D-88E9-6E3D8DA4A9AF}" destId="{27946F11-76CD-438E-9C95-41009FE3B1DA}" srcOrd="1" destOrd="0" presId="urn:microsoft.com/office/officeart/2008/layout/HorizontalMultiLevelHierarchy"/>
    <dgm:cxn modelId="{888DE5B3-F372-40E3-9FFF-417BE098BC15}" type="presParOf" srcId="{158DD754-2492-424A-A4E2-17188F958B8F}" destId="{505F1A67-5AA8-4914-9ACA-7107A5F127C7}" srcOrd="4" destOrd="0" presId="urn:microsoft.com/office/officeart/2008/layout/HorizontalMultiLevelHierarchy"/>
    <dgm:cxn modelId="{32DAFCC0-D2FF-4DE6-9136-BC75B894AA24}" type="presParOf" srcId="{505F1A67-5AA8-4914-9ACA-7107A5F127C7}" destId="{3D6542D4-2998-4940-800D-8F0020B9869D}" srcOrd="0" destOrd="0" presId="urn:microsoft.com/office/officeart/2008/layout/HorizontalMultiLevelHierarchy"/>
    <dgm:cxn modelId="{36390DD2-8857-45BC-A448-F7279CF6ABB9}" type="presParOf" srcId="{158DD754-2492-424A-A4E2-17188F958B8F}" destId="{C563127A-1237-4CFB-A083-CF8EA68C89C2}" srcOrd="5" destOrd="0" presId="urn:microsoft.com/office/officeart/2008/layout/HorizontalMultiLevelHierarchy"/>
    <dgm:cxn modelId="{47F8AC22-344B-44F8-8A4A-87509AABF404}" type="presParOf" srcId="{C563127A-1237-4CFB-A083-CF8EA68C89C2}" destId="{EBC497FB-8569-4725-A38C-0C6A970FAB10}" srcOrd="0" destOrd="0" presId="urn:microsoft.com/office/officeart/2008/layout/HorizontalMultiLevelHierarchy"/>
    <dgm:cxn modelId="{76D2DC87-A5A6-48A0-A599-FAF0397C0AEE}" type="presParOf" srcId="{C563127A-1237-4CFB-A083-CF8EA68C89C2}" destId="{DA27CEFE-6BE5-481B-A782-F2F38681C47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95DC6-B081-411D-80B0-DBC15D1D8EC8}">
      <dsp:nvSpPr>
        <dsp:cNvPr id="0" name=""/>
        <dsp:cNvSpPr/>
      </dsp:nvSpPr>
      <dsp:spPr>
        <a:xfrm>
          <a:off x="818600" y="143682"/>
          <a:ext cx="2851545" cy="99030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726BB-8812-4840-8A45-BC890273876C}">
      <dsp:nvSpPr>
        <dsp:cNvPr id="0" name=""/>
        <dsp:cNvSpPr/>
      </dsp:nvSpPr>
      <dsp:spPr>
        <a:xfrm>
          <a:off x="1972481" y="2568600"/>
          <a:ext cx="552624" cy="3536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984FF-BB88-4F61-85CE-6F44E3671896}">
      <dsp:nvSpPr>
        <dsp:cNvPr id="0" name=""/>
        <dsp:cNvSpPr/>
      </dsp:nvSpPr>
      <dsp:spPr>
        <a:xfrm>
          <a:off x="922494" y="2851545"/>
          <a:ext cx="2652600" cy="6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Subjectivity Analysis</a:t>
          </a:r>
          <a:endParaRPr lang="en-US" sz="1900" kern="1200" dirty="0"/>
        </a:p>
      </dsp:txBody>
      <dsp:txXfrm>
        <a:off x="922494" y="2851545"/>
        <a:ext cx="2652600" cy="663150"/>
      </dsp:txXfrm>
    </dsp:sp>
    <dsp:sp modelId="{F0A2D60E-EEE8-43A8-9F2F-F55E6E464256}">
      <dsp:nvSpPr>
        <dsp:cNvPr id="0" name=""/>
        <dsp:cNvSpPr/>
      </dsp:nvSpPr>
      <dsp:spPr>
        <a:xfrm>
          <a:off x="1855325" y="1210469"/>
          <a:ext cx="994725" cy="994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Review Mining</a:t>
          </a:r>
          <a:endParaRPr lang="en-US" sz="1100" kern="1200" dirty="0"/>
        </a:p>
      </dsp:txBody>
      <dsp:txXfrm>
        <a:off x="2000999" y="1356143"/>
        <a:ext cx="703377" cy="703377"/>
      </dsp:txXfrm>
    </dsp:sp>
    <dsp:sp modelId="{92541B39-E685-4FBA-81A2-D1CE9379948A}">
      <dsp:nvSpPr>
        <dsp:cNvPr id="0" name=""/>
        <dsp:cNvSpPr/>
      </dsp:nvSpPr>
      <dsp:spPr>
        <a:xfrm>
          <a:off x="1143544" y="464204"/>
          <a:ext cx="994725" cy="994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Sentiment Analysis</a:t>
          </a:r>
          <a:endParaRPr lang="en-US" sz="1100" kern="1200" dirty="0"/>
        </a:p>
      </dsp:txBody>
      <dsp:txXfrm>
        <a:off x="1289218" y="609878"/>
        <a:ext cx="703377" cy="703377"/>
      </dsp:txXfrm>
    </dsp:sp>
    <dsp:sp modelId="{CFA1985B-AB86-42EC-B182-5C2D7A0F56FF}">
      <dsp:nvSpPr>
        <dsp:cNvPr id="0" name=""/>
        <dsp:cNvSpPr/>
      </dsp:nvSpPr>
      <dsp:spPr>
        <a:xfrm>
          <a:off x="2160374" y="269211"/>
          <a:ext cx="994725" cy="994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Opinion Mining</a:t>
          </a:r>
          <a:endParaRPr lang="en-US" sz="1100" kern="1200" dirty="0"/>
        </a:p>
      </dsp:txBody>
      <dsp:txXfrm>
        <a:off x="2306048" y="414885"/>
        <a:ext cx="703377" cy="703377"/>
      </dsp:txXfrm>
    </dsp:sp>
    <dsp:sp modelId="{178B9927-57E9-468A-9A4D-EF4BD99FACEF}">
      <dsp:nvSpPr>
        <dsp:cNvPr id="0" name=""/>
        <dsp:cNvSpPr/>
      </dsp:nvSpPr>
      <dsp:spPr>
        <a:xfrm>
          <a:off x="701444" y="22104"/>
          <a:ext cx="3094700" cy="24757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F1A67-5AA8-4914-9ACA-7107A5F127C7}">
      <dsp:nvSpPr>
        <dsp:cNvPr id="0" name=""/>
        <dsp:cNvSpPr/>
      </dsp:nvSpPr>
      <dsp:spPr>
        <a:xfrm>
          <a:off x="1743340" y="1390919"/>
          <a:ext cx="346728" cy="660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364" y="0"/>
              </a:lnTo>
              <a:lnTo>
                <a:pt x="173364" y="660686"/>
              </a:lnTo>
              <a:lnTo>
                <a:pt x="346728" y="66068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8050" y="1702608"/>
        <a:ext cx="37307" cy="37307"/>
      </dsp:txXfrm>
    </dsp:sp>
    <dsp:sp modelId="{CFD80760-5173-4C70-8719-C3D50E14BBF2}">
      <dsp:nvSpPr>
        <dsp:cNvPr id="0" name=""/>
        <dsp:cNvSpPr/>
      </dsp:nvSpPr>
      <dsp:spPr>
        <a:xfrm>
          <a:off x="1743340" y="1345198"/>
          <a:ext cx="346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728" y="4572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8036" y="1382250"/>
        <a:ext cx="17336" cy="17336"/>
      </dsp:txXfrm>
    </dsp:sp>
    <dsp:sp modelId="{CACB1E86-3915-4110-981F-9C2143F543E3}">
      <dsp:nvSpPr>
        <dsp:cNvPr id="0" name=""/>
        <dsp:cNvSpPr/>
      </dsp:nvSpPr>
      <dsp:spPr>
        <a:xfrm>
          <a:off x="1743340" y="730232"/>
          <a:ext cx="346728" cy="660686"/>
        </a:xfrm>
        <a:custGeom>
          <a:avLst/>
          <a:gdLst/>
          <a:ahLst/>
          <a:cxnLst/>
          <a:rect l="0" t="0" r="0" b="0"/>
          <a:pathLst>
            <a:path>
              <a:moveTo>
                <a:pt x="0" y="660686"/>
              </a:moveTo>
              <a:lnTo>
                <a:pt x="173364" y="660686"/>
              </a:lnTo>
              <a:lnTo>
                <a:pt x="173364" y="0"/>
              </a:lnTo>
              <a:lnTo>
                <a:pt x="346728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8050" y="1041922"/>
        <a:ext cx="37307" cy="37307"/>
      </dsp:txXfrm>
    </dsp:sp>
    <dsp:sp modelId="{7AA0977C-5CB0-4AA8-9BA0-60F30E73429A}">
      <dsp:nvSpPr>
        <dsp:cNvPr id="0" name=""/>
        <dsp:cNvSpPr/>
      </dsp:nvSpPr>
      <dsp:spPr>
        <a:xfrm rot="16200000">
          <a:off x="88146" y="1126644"/>
          <a:ext cx="2781838" cy="528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Sentiment Analysis</a:t>
          </a:r>
          <a:endParaRPr lang="en-US" sz="2300" kern="1200" dirty="0"/>
        </a:p>
      </dsp:txBody>
      <dsp:txXfrm>
        <a:off x="88146" y="1126644"/>
        <a:ext cx="2781838" cy="528549"/>
      </dsp:txXfrm>
    </dsp:sp>
    <dsp:sp modelId="{D1E50352-FDBA-497B-B751-4646DC1D5314}">
      <dsp:nvSpPr>
        <dsp:cNvPr id="0" name=""/>
        <dsp:cNvSpPr/>
      </dsp:nvSpPr>
      <dsp:spPr>
        <a:xfrm>
          <a:off x="2090068" y="465957"/>
          <a:ext cx="1733641" cy="528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Sentence Level</a:t>
          </a:r>
          <a:endParaRPr lang="en-US" sz="1800" kern="1200" dirty="0"/>
        </a:p>
      </dsp:txBody>
      <dsp:txXfrm>
        <a:off x="2090068" y="465957"/>
        <a:ext cx="1733641" cy="528549"/>
      </dsp:txXfrm>
    </dsp:sp>
    <dsp:sp modelId="{3EF58F3D-4BE6-48A3-84D0-05B06ADABBA2}">
      <dsp:nvSpPr>
        <dsp:cNvPr id="0" name=""/>
        <dsp:cNvSpPr/>
      </dsp:nvSpPr>
      <dsp:spPr>
        <a:xfrm>
          <a:off x="2090068" y="1126644"/>
          <a:ext cx="1733641" cy="528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Document Level</a:t>
          </a:r>
          <a:endParaRPr lang="en-US" sz="1800" kern="1200" dirty="0"/>
        </a:p>
      </dsp:txBody>
      <dsp:txXfrm>
        <a:off x="2090068" y="1126644"/>
        <a:ext cx="1733641" cy="528549"/>
      </dsp:txXfrm>
    </dsp:sp>
    <dsp:sp modelId="{EBC497FB-8569-4725-A38C-0C6A970FAB10}">
      <dsp:nvSpPr>
        <dsp:cNvPr id="0" name=""/>
        <dsp:cNvSpPr/>
      </dsp:nvSpPr>
      <dsp:spPr>
        <a:xfrm>
          <a:off x="2090068" y="1787330"/>
          <a:ext cx="1733641" cy="528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Level</a:t>
          </a:r>
          <a:endParaRPr lang="en-US" sz="1800" kern="1200" dirty="0"/>
        </a:p>
      </dsp:txBody>
      <dsp:txXfrm>
        <a:off x="2090068" y="1787330"/>
        <a:ext cx="1733641" cy="528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86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5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2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6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94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09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6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85083B-43A4-4D3F-BCE8-65AE7D49C8DE}" type="datetimeFigureOut">
              <a:rPr lang="en-IN" smtClean="0"/>
              <a:t>05-12-2014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3AF48E-E428-4204-99B9-383A8C1D2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0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ntiment_analysis" TargetMode="External"/><Relationship Id="rId2" Type="http://schemas.openxmlformats.org/officeDocument/2006/relationships/hyperlink" Target="http://www.svm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pport_vector_machin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970366"/>
          </a:xfrm>
        </p:spPr>
        <p:txBody>
          <a:bodyPr/>
          <a:lstStyle/>
          <a:p>
            <a:pPr algn="ctr"/>
            <a:r>
              <a:rPr lang="en-IN" dirty="0" smtClean="0"/>
              <a:t>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801035"/>
            <a:ext cx="9418320" cy="2691205"/>
          </a:xfrm>
        </p:spPr>
        <p:txBody>
          <a:bodyPr/>
          <a:lstStyle/>
          <a:p>
            <a:pPr algn="ctr"/>
            <a:r>
              <a:rPr lang="en-IN" dirty="0" smtClean="0"/>
              <a:t>A look into machine learning approaches for sentiment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59" y="551328"/>
            <a:ext cx="9692640" cy="84659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Reference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707776"/>
            <a:ext cx="9347615" cy="484094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Bo </a:t>
            </a:r>
            <a:r>
              <a:rPr lang="en-US" dirty="0"/>
              <a:t>Pang, Lillian Lee and </a:t>
            </a:r>
            <a:r>
              <a:rPr lang="en-US" dirty="0" err="1"/>
              <a:t>Shivakumar</a:t>
            </a:r>
            <a:r>
              <a:rPr lang="en-US" dirty="0"/>
              <a:t> </a:t>
            </a:r>
            <a:r>
              <a:rPr lang="en-US" dirty="0" err="1"/>
              <a:t>Vaithyanathan</a:t>
            </a:r>
            <a:r>
              <a:rPr lang="en-US" dirty="0"/>
              <a:t> (2002). “ </a:t>
            </a:r>
            <a:r>
              <a:rPr lang="en-US" i="1" dirty="0"/>
              <a:t>Thumbs up? Sentiment Classiﬁcation using Machine </a:t>
            </a:r>
            <a:r>
              <a:rPr lang="en-US" i="1" dirty="0" err="1"/>
              <a:t>Learnin</a:t>
            </a:r>
            <a:r>
              <a:rPr lang="en-US" i="1" dirty="0"/>
              <a:t> g Techniques </a:t>
            </a:r>
            <a:r>
              <a:rPr lang="en-US" dirty="0"/>
              <a:t>”. Proceedings of EMNLP 2002, pp. 79– </a:t>
            </a:r>
            <a:r>
              <a:rPr lang="en-US" dirty="0" smtClean="0"/>
              <a:t>86.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Bo Pang and Lillian Lee, “ </a:t>
            </a:r>
            <a:r>
              <a:rPr lang="en-US" i="1" dirty="0"/>
              <a:t>Opinion mining and sentiment analysis </a:t>
            </a:r>
            <a:r>
              <a:rPr lang="en-US" dirty="0"/>
              <a:t>,” Foundations and Trends in Information Retrieval 2(1-2), pp. 1–135, 2008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Peter </a:t>
            </a:r>
            <a:r>
              <a:rPr lang="en-US" dirty="0" err="1"/>
              <a:t>Turney</a:t>
            </a:r>
            <a:r>
              <a:rPr lang="en-US" dirty="0"/>
              <a:t> (2002). " </a:t>
            </a:r>
            <a:r>
              <a:rPr lang="en-US" i="1" dirty="0"/>
              <a:t>Thumbs Up or Thumbs Down? Semantic Orientation Applied to Unsupervised Classification of Reviews </a:t>
            </a:r>
            <a:r>
              <a:rPr lang="en-US" dirty="0"/>
              <a:t>". Proceedings of the Association for Computational Linguistics. pp. 417–424, </a:t>
            </a:r>
            <a:r>
              <a:rPr lang="en-US" dirty="0" smtClean="0"/>
              <a:t>2002.</a:t>
            </a:r>
          </a:p>
          <a:p>
            <a:pPr marL="342900" indent="-342900">
              <a:buFont typeface="+mj-lt"/>
              <a:buAutoNum type="arabicParenR"/>
            </a:pPr>
            <a:r>
              <a:rPr lang="sv-SE" dirty="0"/>
              <a:t>Bo Pang and Lillian </a:t>
            </a:r>
            <a:r>
              <a:rPr lang="sv-SE" dirty="0" smtClean="0"/>
              <a:t>Lee, </a:t>
            </a:r>
            <a:r>
              <a:rPr lang="en-US" dirty="0" smtClean="0"/>
              <a:t>“</a:t>
            </a:r>
            <a:r>
              <a:rPr lang="en-US" i="1" dirty="0" smtClean="0"/>
              <a:t>A </a:t>
            </a:r>
            <a:r>
              <a:rPr lang="en-US" i="1" dirty="0"/>
              <a:t>Sentimental Education: Sentiment Analysis Using Subjectivity Summarization Based on Minimum Cuts</a:t>
            </a:r>
            <a:r>
              <a:rPr lang="en-US" dirty="0"/>
              <a:t>'' , Proceedings of the ACL, 2004. </a:t>
            </a: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hlinkClick r:id="rId2"/>
              </a:rPr>
              <a:t>http://www.svms.org</a:t>
            </a: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hlinkClick r:id="rId3"/>
              </a:rPr>
              <a:t>http://en.wikipedia.org/wiki/Sentiment_analysis</a:t>
            </a: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hlinkClick r:id="rId4"/>
              </a:rPr>
              <a:t>http://en.wikipedia.org/wiki/Support_vector_machine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endParaRPr lang="en-US" b="1" dirty="0"/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2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034" y="360608"/>
            <a:ext cx="7560156" cy="75135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Introduction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88479"/>
            <a:ext cx="8554481" cy="1528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/>
              <a:t>Sentiment Analysis </a:t>
            </a:r>
            <a:r>
              <a:rPr lang="en-IN" dirty="0" smtClean="0"/>
              <a:t>is automatic extraction of subjective content of text and predicting the subjectivity such as positive or negative.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/>
              <a:t>Subjectivity</a:t>
            </a:r>
            <a:r>
              <a:rPr lang="en-IN" dirty="0" smtClean="0"/>
              <a:t> is linguistic expression of somebody’s emotions, opinion, sentiment.</a:t>
            </a:r>
            <a:endParaRPr lang="en-IN" dirty="0"/>
          </a:p>
          <a:p>
            <a:pPr marL="274320" lvl="1" indent="0">
              <a:buNone/>
            </a:pPr>
            <a:endParaRPr lang="en-IN" sz="1400" dirty="0" smtClean="0"/>
          </a:p>
          <a:p>
            <a:pPr marL="274320" lvl="1" indent="0">
              <a:buNone/>
            </a:pPr>
            <a:endParaRPr lang="en-IN" sz="1400" dirty="0" smtClean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891099579"/>
              </p:ext>
            </p:extLst>
          </p:nvPr>
        </p:nvGraphicFramePr>
        <p:xfrm>
          <a:off x="5947179" y="2859111"/>
          <a:ext cx="4497588" cy="35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84258575"/>
              </p:ext>
            </p:extLst>
          </p:nvPr>
        </p:nvGraphicFramePr>
        <p:xfrm>
          <a:off x="1375177" y="3155323"/>
          <a:ext cx="5038501" cy="278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4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378639"/>
            <a:ext cx="9692640" cy="104169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Background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Existing approaches can be classified into two categories </a:t>
            </a:r>
          </a:p>
          <a:p>
            <a:pPr marL="730250" lvl="2" indent="-182563"/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sz="1600" b="1" dirty="0" smtClean="0">
                <a:solidFill>
                  <a:schemeClr val="tx2"/>
                </a:solidFill>
              </a:rPr>
              <a:t>Keyword spotting approach </a:t>
            </a:r>
          </a:p>
          <a:p>
            <a:pPr marL="1382712" lvl="4" indent="-285750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2"/>
                </a:solidFill>
              </a:rPr>
              <a:t>Also known as </a:t>
            </a:r>
            <a:r>
              <a:rPr lang="en-IN" sz="1600" b="1" dirty="0" smtClean="0">
                <a:solidFill>
                  <a:schemeClr val="tx2"/>
                </a:solidFill>
              </a:rPr>
              <a:t>Naive Dictionary Lookup</a:t>
            </a:r>
            <a:r>
              <a:rPr lang="en-IN" sz="1600" dirty="0" smtClean="0">
                <a:solidFill>
                  <a:schemeClr val="tx2"/>
                </a:solidFill>
              </a:rPr>
              <a:t>. It is the most naïve approach as it categories the text on the basis of presence of unambiguous words such as happy , sad , awesome, worst etc.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2"/>
                </a:solidFill>
              </a:rPr>
              <a:t>Advantages :</a:t>
            </a:r>
          </a:p>
          <a:p>
            <a:pPr marL="1371400" lvl="5" indent="0">
              <a:buNone/>
            </a:pPr>
            <a:r>
              <a:rPr lang="en-IN" sz="1600" dirty="0" smtClean="0">
                <a:solidFill>
                  <a:schemeClr val="tx2"/>
                </a:solidFill>
              </a:rPr>
              <a:t>	It is very easy to understand and implement.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2"/>
                </a:solidFill>
              </a:rPr>
              <a:t>Disadvantage :</a:t>
            </a:r>
          </a:p>
          <a:p>
            <a:pPr marL="1417120" lvl="5" indent="0">
              <a:buNone/>
            </a:pPr>
            <a:r>
              <a:rPr lang="en-IN" sz="1600" dirty="0" smtClean="0">
                <a:solidFill>
                  <a:schemeClr val="tx2"/>
                </a:solidFill>
              </a:rPr>
              <a:t>	Poor in classification of text with negation i.e., low accuracy. (54%)</a:t>
            </a:r>
          </a:p>
          <a:p>
            <a:pPr marL="1417120" lvl="5" indent="0">
              <a:buNone/>
            </a:pPr>
            <a:endParaRPr lang="en-IN" sz="1600" dirty="0" smtClean="0">
              <a:solidFill>
                <a:schemeClr val="tx2"/>
              </a:solidFill>
            </a:endParaRPr>
          </a:p>
          <a:p>
            <a:pPr marL="809625" lvl="3" indent="-2667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/>
                </a:solidFill>
              </a:rPr>
              <a:t>Statistical </a:t>
            </a:r>
            <a:r>
              <a:rPr lang="en-IN" sz="1600" b="1" dirty="0" smtClean="0">
                <a:solidFill>
                  <a:schemeClr val="tx2"/>
                </a:solidFill>
              </a:rPr>
              <a:t>methods</a:t>
            </a:r>
            <a:r>
              <a:rPr lang="en-IN" sz="1600" dirty="0" smtClean="0">
                <a:solidFill>
                  <a:schemeClr val="tx2"/>
                </a:solidFill>
              </a:rPr>
              <a:t>.</a:t>
            </a:r>
          </a:p>
          <a:p>
            <a:pPr marL="1422835" lvl="5" indent="-285750">
              <a:buFont typeface="Wingdings" panose="05000000000000000000" pitchFamily="2" charset="2"/>
              <a:buChar char="ü"/>
            </a:pPr>
            <a:r>
              <a:rPr lang="en-IN" sz="1600" b="1" dirty="0" smtClean="0">
                <a:solidFill>
                  <a:schemeClr val="tx2"/>
                </a:solidFill>
              </a:rPr>
              <a:t>Naïve Bayes Classifier</a:t>
            </a:r>
            <a:r>
              <a:rPr lang="en-IN" sz="1600" dirty="0" smtClean="0">
                <a:solidFill>
                  <a:schemeClr val="tx2"/>
                </a:solidFill>
              </a:rPr>
              <a:t>.</a:t>
            </a:r>
            <a:endParaRPr lang="en-IN" sz="1600" dirty="0">
              <a:solidFill>
                <a:schemeClr val="tx2"/>
              </a:solidFill>
            </a:endParaRPr>
          </a:p>
          <a:p>
            <a:pPr marL="1422835" lvl="5" indent="-285750">
              <a:buFont typeface="Wingdings" panose="05000000000000000000" pitchFamily="2" charset="2"/>
              <a:buChar char="ü"/>
            </a:pPr>
            <a:r>
              <a:rPr lang="en-IN" sz="1600" b="1" dirty="0" smtClean="0">
                <a:solidFill>
                  <a:schemeClr val="tx2"/>
                </a:solidFill>
              </a:rPr>
              <a:t>Support Vector Machine </a:t>
            </a:r>
            <a:r>
              <a:rPr lang="en-IN" sz="1600" dirty="0" smtClean="0">
                <a:solidFill>
                  <a:schemeClr val="tx2"/>
                </a:solidFill>
              </a:rPr>
              <a:t>(</a:t>
            </a:r>
            <a:r>
              <a:rPr lang="en-IN" sz="1600" smtClean="0">
                <a:solidFill>
                  <a:schemeClr val="tx2"/>
                </a:solidFill>
              </a:rPr>
              <a:t>SVM).</a:t>
            </a:r>
            <a:endParaRPr lang="en-I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765258"/>
            <a:ext cx="9692640" cy="93412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Analysis of Previous Research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59860"/>
            <a:ext cx="8595360" cy="4218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600" dirty="0" smtClean="0"/>
              <a:t>Pang </a:t>
            </a:r>
            <a:r>
              <a:rPr lang="en-US" sz="1600" dirty="0"/>
              <a:t>and </a:t>
            </a:r>
            <a:r>
              <a:rPr lang="en-US" sz="1600" dirty="0" smtClean="0"/>
              <a:t>Lee in 2002) [1] researched the </a:t>
            </a:r>
            <a:r>
              <a:rPr lang="en-US" sz="1600" dirty="0"/>
              <a:t>effect of various machine learning techniques </a:t>
            </a:r>
            <a:r>
              <a:rPr lang="en-US" sz="1600" dirty="0" smtClean="0"/>
              <a:t>(Naïve Bayes, </a:t>
            </a:r>
            <a:r>
              <a:rPr lang="en-US" sz="1600" dirty="0"/>
              <a:t>Maximum Entropy </a:t>
            </a:r>
            <a:r>
              <a:rPr lang="en-US" sz="1600" dirty="0" smtClean="0"/>
              <a:t>, </a:t>
            </a:r>
            <a:r>
              <a:rPr lang="en-US" sz="1600" dirty="0"/>
              <a:t>and Support Vector </a:t>
            </a:r>
            <a:r>
              <a:rPr lang="en-US" sz="1600" dirty="0" smtClean="0"/>
              <a:t>Machines) </a:t>
            </a:r>
            <a:r>
              <a:rPr lang="en-US" sz="1600" dirty="0"/>
              <a:t>in the specific domain of movie reviews. They were </a:t>
            </a:r>
            <a:r>
              <a:rPr lang="en-US" sz="1600" dirty="0" smtClean="0"/>
              <a:t>able to achieve </a:t>
            </a:r>
            <a:r>
              <a:rPr lang="en-US" sz="1600" dirty="0"/>
              <a:t>accuracy of 82.9% using </a:t>
            </a:r>
            <a:r>
              <a:rPr lang="en-US" sz="1600" dirty="0" smtClean="0"/>
              <a:t>SVM (unigram model).</a:t>
            </a:r>
          </a:p>
          <a:p>
            <a:r>
              <a:rPr lang="en-US" sz="1600" dirty="0"/>
              <a:t> (Pang and Lee, 2008) </a:t>
            </a:r>
            <a:r>
              <a:rPr lang="en-US" sz="1600" dirty="0" smtClean="0"/>
              <a:t>[2] </a:t>
            </a:r>
            <a:r>
              <a:rPr lang="en-US" sz="1600" dirty="0"/>
              <a:t>Gives a survey on sentiment analysis. Researchers have also analyzed the brand impact of </a:t>
            </a:r>
            <a:r>
              <a:rPr lang="en-US" sz="1600" dirty="0" smtClean="0"/>
              <a:t>microblogging.</a:t>
            </a:r>
          </a:p>
          <a:p>
            <a:r>
              <a:rPr lang="en-US" sz="1600" dirty="0"/>
              <a:t>. (</a:t>
            </a:r>
            <a:r>
              <a:rPr lang="en-US" sz="1600" dirty="0" err="1"/>
              <a:t>Turney</a:t>
            </a:r>
            <a:r>
              <a:rPr lang="en-US" sz="1600" dirty="0"/>
              <a:t> 2002) </a:t>
            </a:r>
            <a:r>
              <a:rPr lang="en-US" sz="1600" dirty="0" smtClean="0"/>
              <a:t>[3] </a:t>
            </a:r>
            <a:r>
              <a:rPr lang="en-US" sz="1600" dirty="0"/>
              <a:t>Presents a simple algorithm, called sematic orientation, for detecting </a:t>
            </a:r>
            <a:r>
              <a:rPr lang="en-US" sz="1600" dirty="0" smtClean="0"/>
              <a:t>sentiment.</a:t>
            </a:r>
          </a:p>
          <a:p>
            <a:r>
              <a:rPr lang="en-US" sz="1600" dirty="0"/>
              <a:t>(Pang and Lee 2004) </a:t>
            </a:r>
            <a:r>
              <a:rPr lang="en-US" sz="1600" dirty="0" smtClean="0"/>
              <a:t>[4] </a:t>
            </a:r>
            <a:r>
              <a:rPr lang="en-US" sz="1600" dirty="0"/>
              <a:t>Presents a hierarchical scheme in which text is first classified as containing sentiment and then classified as positive or negative. </a:t>
            </a:r>
            <a:endParaRPr lang="en-US" sz="1600" dirty="0" smtClean="0"/>
          </a:p>
          <a:p>
            <a:r>
              <a:rPr lang="en-US" sz="1600" dirty="0"/>
              <a:t>Work has been done in using emoticons as labels for positive and negative sentiment. This is very relevant to Twitter because many users have emoticons in their tweets.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0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507" y="430306"/>
            <a:ext cx="8917552" cy="72539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Methodology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2694" y="1362636"/>
                <a:ext cx="9693178" cy="518608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600" dirty="0" smtClean="0"/>
                  <a:t>Naïve Bayes classifier :</a:t>
                </a:r>
              </a:p>
              <a:p>
                <a:pPr marL="0" indent="0">
                  <a:buNone/>
                  <a:tabLst>
                    <a:tab pos="628650" algn="l"/>
                    <a:tab pos="714375" algn="l"/>
                    <a:tab pos="895350" algn="l"/>
                  </a:tabLs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</a:t>
                </a:r>
                <a:r>
                  <a:rPr lang="en-US" sz="1400" dirty="0" smtClean="0"/>
                  <a:t>For a document (d) and class (c). By Bayes Theorem	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den>
                    </m:f>
                  </m:oMath>
                </a14:m>
                <a:endParaRPr lang="en-IN" sz="1400" dirty="0" smtClean="0"/>
              </a:p>
              <a:p>
                <a:pPr marL="0" indent="0">
                  <a:buNone/>
                </a:pPr>
                <a:r>
                  <a:rPr lang="en-IN" sz="1400" dirty="0"/>
                  <a:t> </a:t>
                </a:r>
                <a:r>
                  <a:rPr lang="en-IN" sz="1400" dirty="0" smtClean="0"/>
                  <a:t>            We drive the Naïve Bayes classifier by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endParaRPr lang="en-IN" sz="1400" dirty="0"/>
              </a:p>
              <a:p>
                <a:pPr marL="548640" lvl="2" indent="0">
                  <a:buNone/>
                </a:pPr>
                <a:endParaRPr lang="en-US" sz="1050" dirty="0" smtClean="0"/>
              </a:p>
              <a:p>
                <a:pPr marL="548640" lvl="2" indent="0">
                  <a:buNone/>
                </a:pPr>
                <a:r>
                  <a:rPr lang="en-US" spc="10" dirty="0">
                    <a:solidFill>
                      <a:schemeClr val="tx1"/>
                    </a:solidFill>
                  </a:rPr>
                  <a:t>Naive Bayes assumption </a:t>
                </a:r>
                <a:r>
                  <a:rPr lang="en-US" dirty="0" smtClean="0"/>
                  <a:t>:-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US" b="1" spc="10" dirty="0">
                    <a:solidFill>
                      <a:schemeClr val="tx1"/>
                    </a:solidFill>
                  </a:rPr>
                  <a:t>Bag of Words</a:t>
                </a:r>
                <a:r>
                  <a:rPr lang="en-US" spc="1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US" b="1" spc="10" dirty="0">
                    <a:solidFill>
                      <a:schemeClr val="tx1"/>
                    </a:solidFill>
                  </a:rPr>
                  <a:t>Conditional Independence</a:t>
                </a:r>
                <a:r>
                  <a:rPr lang="en-US" spc="10" dirty="0">
                    <a:solidFill>
                      <a:schemeClr val="tx1"/>
                    </a:solidFill>
                  </a:rPr>
                  <a:t>: </a:t>
                </a:r>
                <a:r>
                  <a:rPr lang="en-US" spc="10" dirty="0" smtClean="0">
                    <a:solidFill>
                      <a:schemeClr val="tx1"/>
                    </a:solidFill>
                  </a:rPr>
                  <a:t>Assumes </a:t>
                </a:r>
                <a:r>
                  <a:rPr lang="en-US" spc="10" dirty="0">
                    <a:solidFill>
                      <a:schemeClr val="tx1"/>
                    </a:solidFill>
                  </a:rPr>
                  <a:t>the feature probability P (xi| cj)are independent given the </a:t>
                </a:r>
                <a:r>
                  <a:rPr lang="en-US" spc="10" dirty="0" smtClean="0">
                    <a:solidFill>
                      <a:schemeClr val="tx1"/>
                    </a:solidFill>
                  </a:rPr>
                  <a:t>class.</a:t>
                </a:r>
                <a:endParaRPr lang="en-US" spc="10" dirty="0">
                  <a:solidFill>
                    <a:schemeClr val="tx1"/>
                  </a:solidFill>
                </a:endParaRPr>
              </a:p>
              <a:p>
                <a:pPr lvl="3">
                  <a:buFont typeface="Courier New" panose="02070309020205020404" pitchFamily="49" charset="0"/>
                  <a:buChar char="o"/>
                </a:pPr>
                <a:endParaRPr lang="en-US" spc="10" dirty="0" smtClean="0">
                  <a:solidFill>
                    <a:schemeClr val="tx1"/>
                  </a:solidFill>
                </a:endParaRPr>
              </a:p>
              <a:p>
                <a:pPr marL="822960" lvl="3" indent="0">
                  <a:buNone/>
                </a:pPr>
                <a:r>
                  <a:rPr lang="en-US" sz="2000" spc="10" dirty="0" smtClean="0">
                    <a:solidFill>
                      <a:schemeClr val="tx1"/>
                    </a:solidFill>
                  </a:rPr>
                  <a:t>𝑃(</a:t>
                </a:r>
                <a:r>
                  <a:rPr lang="en-US" sz="2000" spc="10" dirty="0">
                    <a:solidFill>
                      <a:schemeClr val="tx1"/>
                    </a:solidFill>
                  </a:rPr>
                  <a:t>𝑑 | 𝑐</a:t>
                </a:r>
                <a:r>
                  <a:rPr lang="en-US" sz="2000" spc="10" dirty="0" smtClean="0">
                    <a:solidFill>
                      <a:schemeClr val="tx1"/>
                    </a:solidFill>
                  </a:rPr>
                  <a:t>) = </a:t>
                </a:r>
                <a:r>
                  <a:rPr lang="en-US" sz="2000" spc="10" dirty="0">
                    <a:solidFill>
                      <a:schemeClr val="tx1"/>
                    </a:solidFill>
                  </a:rPr>
                  <a:t>𝑃(𝑥1,𝑥2,…….𝑥𝑛 | 𝑐) 𝑃(𝑐)</a:t>
                </a:r>
                <a:r>
                  <a:rPr lang="en-US" spc="10" dirty="0">
                    <a:solidFill>
                      <a:schemeClr val="tx1"/>
                    </a:solidFill>
                  </a:rPr>
                  <a:t> </a:t>
                </a:r>
                <a:r>
                  <a:rPr lang="en-US" spc="10" dirty="0" smtClean="0">
                    <a:solidFill>
                      <a:schemeClr val="tx1"/>
                    </a:solidFill>
                  </a:rPr>
                  <a:t>.  	(x1</a:t>
                </a:r>
                <a:r>
                  <a:rPr lang="en-US" spc="10" dirty="0">
                    <a:solidFill>
                      <a:schemeClr val="tx1"/>
                    </a:solidFill>
                  </a:rPr>
                  <a:t>, x2…. xn are </a:t>
                </a:r>
                <a:r>
                  <a:rPr lang="en-US" spc="10" dirty="0" smtClean="0">
                    <a:solidFill>
                      <a:schemeClr val="tx1"/>
                    </a:solidFill>
                  </a:rPr>
                  <a:t>features).</a:t>
                </a:r>
              </a:p>
              <a:p>
                <a:pPr marL="822960" lvl="3" indent="0">
                  <a:buNone/>
                </a:pPr>
                <a:endParaRPr lang="en-US" spc="10" dirty="0" smtClean="0">
                  <a:solidFill>
                    <a:schemeClr val="tx1"/>
                  </a:solidFill>
                </a:endParaRPr>
              </a:p>
              <a:p>
                <a:pPr marL="822960" lvl="3" indent="0">
                  <a:buNone/>
                </a:pPr>
                <a:r>
                  <a:rPr lang="en-US" sz="1600" dirty="0"/>
                  <a:t>So Naïve Bayes decomposes </a:t>
                </a:r>
                <a:r>
                  <a:rPr lang="en-US" sz="1600" dirty="0" smtClean="0"/>
                  <a:t>to</a:t>
                </a:r>
              </a:p>
              <a:p>
                <a:pPr marL="822960" lvl="3" indent="0">
                  <a:buNone/>
                </a:pPr>
                <a:endParaRPr lang="en-US" sz="1600" i="1" spc="10" dirty="0">
                  <a:solidFill>
                    <a:schemeClr val="tx1"/>
                  </a:solidFill>
                </a:endParaRPr>
              </a:p>
              <a:p>
                <a:pPr marL="82296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box>
                        <m:box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pc="1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694" y="1362636"/>
                <a:ext cx="9693178" cy="5186082"/>
              </a:xfrm>
              <a:blipFill rotWithShape="0">
                <a:blip r:embed="rId2"/>
                <a:stretch>
                  <a:fillRect l="-63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270456"/>
            <a:ext cx="9692640" cy="828437"/>
          </a:xfrm>
        </p:spPr>
        <p:txBody>
          <a:bodyPr/>
          <a:lstStyle/>
          <a:p>
            <a:pPr algn="ctr"/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32" y="1403797"/>
            <a:ext cx="9144000" cy="52545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</a:t>
            </a:r>
            <a:r>
              <a:rPr lang="en-US" b="1" dirty="0" smtClean="0"/>
              <a:t>Support Vector Machine</a:t>
            </a:r>
            <a:r>
              <a:rPr lang="en-US" dirty="0" smtClean="0"/>
              <a:t> (SVM) is a supervised learning technique from the field of Machine Learning applicable to classification.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Some popular Kernel Functions</a:t>
            </a:r>
            <a:r>
              <a:rPr lang="en-US" sz="1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Polynomial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31" y="2317131"/>
            <a:ext cx="2943850" cy="2507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74" y="2106938"/>
            <a:ext cx="3632307" cy="2440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293" y="4547394"/>
            <a:ext cx="3258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	Linearly Separable</a:t>
            </a:r>
          </a:p>
          <a:p>
            <a:r>
              <a:rPr lang="en-US" sz="1000" dirty="0" smtClean="0"/>
              <a:t>Source</a:t>
            </a:r>
            <a:r>
              <a:rPr lang="en-US" sz="1000" dirty="0"/>
              <a:t>: C19 Machine Learning lectures Hilary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4551" y="4547394"/>
            <a:ext cx="4353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	        Non-Linearly Separable </a:t>
            </a:r>
          </a:p>
          <a:p>
            <a:r>
              <a:rPr lang="en-US" sz="1000" dirty="0" smtClean="0"/>
              <a:t>(</a:t>
            </a:r>
            <a:r>
              <a:rPr lang="en-US" sz="900" dirty="0" smtClean="0"/>
              <a:t>Source</a:t>
            </a:r>
            <a:r>
              <a:rPr lang="en-US" sz="900" dirty="0"/>
              <a:t>: http://www.quora.com/What-are-Kernels-in-Machine-Learning-and-SVM)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5346" y="5448997"/>
            <a:ext cx="3593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Radial Basis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26465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472" y="353060"/>
            <a:ext cx="6027928" cy="113134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Result</a:t>
            </a:r>
            <a:endParaRPr lang="en-IN" sz="3200" b="1" dirty="0"/>
          </a:p>
        </p:txBody>
      </p:sp>
      <p:graphicFrame>
        <p:nvGraphicFramePr>
          <p:cNvPr id="6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746983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43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54" y="301895"/>
            <a:ext cx="9692640" cy="66111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Limitations of Work</a:t>
            </a:r>
            <a:endParaRPr lang="en-IN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2318" y="1137821"/>
            <a:ext cx="8863942" cy="5400794"/>
          </a:xfrm>
        </p:spPr>
        <p:txBody>
          <a:bodyPr>
            <a:noAutofit/>
          </a:bodyPr>
          <a:lstStyle/>
          <a:p>
            <a:r>
              <a:rPr lang="en-IN" sz="2000" b="1" dirty="0"/>
              <a:t>Sarcasm Detection </a:t>
            </a:r>
            <a:r>
              <a:rPr lang="en-IN" sz="2000" dirty="0"/>
              <a:t>is still a major issue!</a:t>
            </a:r>
            <a:endParaRPr lang="en-IN" sz="2000" b="1" dirty="0"/>
          </a:p>
          <a:p>
            <a:r>
              <a:rPr lang="en-IN" sz="2000" dirty="0" smtClean="0"/>
              <a:t>Biggest Limitation of SVM lies in choice of the kernel.</a:t>
            </a:r>
          </a:p>
          <a:p>
            <a:r>
              <a:rPr lang="en-IN" sz="2000" dirty="0" smtClean="0"/>
              <a:t>Second Limitation of SVM is speed and size, both in training and testing.</a:t>
            </a:r>
          </a:p>
          <a:p>
            <a:r>
              <a:rPr lang="en-IN" sz="2000" dirty="0" smtClean="0"/>
              <a:t>An important practical question that is not entirely solved, is the selection of the kernel function parameters. Currently, known “Grid Search” for optimal parameter selection is very slow.</a:t>
            </a:r>
          </a:p>
          <a:p>
            <a:r>
              <a:rPr lang="en-IN" sz="1600" dirty="0" smtClean="0"/>
              <a:t> </a:t>
            </a:r>
            <a:r>
              <a:rPr lang="en-IN" sz="2000" dirty="0" smtClean="0"/>
              <a:t>Doesn’t </a:t>
            </a:r>
            <a:r>
              <a:rPr lang="en-IN" sz="2000" dirty="0"/>
              <a:t>checks whether the Document actually contains a Sentiment or not</a:t>
            </a:r>
            <a:r>
              <a:rPr lang="en-IN" sz="2000" dirty="0" smtClean="0"/>
              <a:t>.</a:t>
            </a:r>
          </a:p>
          <a:p>
            <a:pPr lvl="1"/>
            <a:r>
              <a:rPr lang="en-IN" sz="1800" dirty="0" smtClean="0"/>
              <a:t>For example: Sun is a star. This is Fact and Contains no Sentiment and hence must be rejected.</a:t>
            </a:r>
          </a:p>
          <a:p>
            <a:r>
              <a:rPr lang="en-IN" sz="2000" dirty="0" smtClean="0"/>
              <a:t>Many Reviews contains both good and points of a Movie and hence, ideally it should be appropriately reported where is movie is bad and where it’s worth watching! Or may provide a Overall Score Or provide the user with both Options.</a:t>
            </a:r>
          </a:p>
        </p:txBody>
      </p:sp>
    </p:spTree>
    <p:extLst>
      <p:ext uri="{BB962C8B-B14F-4D97-AF65-F5344CB8AC3E}">
        <p14:creationId xmlns:p14="http://schemas.microsoft.com/office/powerpoint/2010/main" val="34287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428513"/>
            <a:ext cx="9692640" cy="110445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Scope for Future Work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Neutral Network may prove out to be better as pointed out by Stanford Treebank research.</a:t>
            </a:r>
          </a:p>
          <a:p>
            <a:r>
              <a:rPr lang="en-IN" sz="2000" dirty="0" smtClean="0"/>
              <a:t>Develop Models which may capture Sarcasm to at least some level!</a:t>
            </a:r>
          </a:p>
          <a:p>
            <a:r>
              <a:rPr lang="en-IN" sz="2000" dirty="0" smtClean="0"/>
              <a:t>Document </a:t>
            </a:r>
            <a:r>
              <a:rPr lang="en-IN" sz="2000" dirty="0"/>
              <a:t>s</a:t>
            </a:r>
            <a:r>
              <a:rPr lang="en-IN" sz="2000" dirty="0" smtClean="0"/>
              <a:t>hould first be Classified as containing sentiment or not.</a:t>
            </a:r>
          </a:p>
          <a:p>
            <a:r>
              <a:rPr lang="en-IN" sz="2000" dirty="0" smtClean="0"/>
              <a:t>Opinionated document/reviews separated from fact documents.</a:t>
            </a:r>
          </a:p>
          <a:p>
            <a:r>
              <a:rPr lang="en-IN" sz="2000" dirty="0" smtClean="0"/>
              <a:t>Get every aspect of review broken according to different sentiments embedded within review </a:t>
            </a:r>
            <a:r>
              <a:rPr lang="en-IN" sz="2000" dirty="0" smtClean="0"/>
              <a:t>i.e. </a:t>
            </a:r>
            <a:r>
              <a:rPr lang="en-IN" sz="2000" dirty="0" smtClean="0"/>
              <a:t>review may contain both positive and negative sentiment which should be appropriately reported.</a:t>
            </a:r>
          </a:p>
          <a:p>
            <a:r>
              <a:rPr lang="en-IN" sz="2000" dirty="0" smtClean="0"/>
              <a:t>Different Features be used along with different models like bi-grams, trigrams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370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767</TotalTime>
  <Words>718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Century Schoolbook</vt:lpstr>
      <vt:lpstr>Courier New</vt:lpstr>
      <vt:lpstr>Wingdings</vt:lpstr>
      <vt:lpstr>Wingdings 2</vt:lpstr>
      <vt:lpstr>View</vt:lpstr>
      <vt:lpstr>SENTIMENT ANALYSIS</vt:lpstr>
      <vt:lpstr>Introduction</vt:lpstr>
      <vt:lpstr>Background</vt:lpstr>
      <vt:lpstr>Analysis of Previous Research </vt:lpstr>
      <vt:lpstr>Methodology</vt:lpstr>
      <vt:lpstr>Support Vector Machine</vt:lpstr>
      <vt:lpstr>Result</vt:lpstr>
      <vt:lpstr>Limitations of Work</vt:lpstr>
      <vt:lpstr>Scope for Future Work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SANTIMENT ANALYSIS</dc:title>
  <dc:creator>iDEAPAD</dc:creator>
  <cp:lastModifiedBy>Ankur Tyagi</cp:lastModifiedBy>
  <cp:revision>258</cp:revision>
  <dcterms:created xsi:type="dcterms:W3CDTF">2014-12-04T05:20:37Z</dcterms:created>
  <dcterms:modified xsi:type="dcterms:W3CDTF">2014-12-05T05:35:37Z</dcterms:modified>
</cp:coreProperties>
</file>