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88" r:id="rId3"/>
    <p:sldId id="286" r:id="rId4"/>
    <p:sldId id="287" r:id="rId5"/>
    <p:sldId id="260" r:id="rId6"/>
    <p:sldId id="261" r:id="rId7"/>
    <p:sldId id="264" r:id="rId8"/>
    <p:sldId id="279" r:id="rId9"/>
    <p:sldId id="289" r:id="rId10"/>
    <p:sldId id="290" r:id="rId11"/>
    <p:sldId id="291" r:id="rId12"/>
    <p:sldId id="268" r:id="rId13"/>
    <p:sldId id="269" r:id="rId14"/>
    <p:sldId id="292" r:id="rId15"/>
    <p:sldId id="293" r:id="rId16"/>
    <p:sldId id="294" r:id="rId17"/>
    <p:sldId id="272" r:id="rId18"/>
    <p:sldId id="273" r:id="rId19"/>
    <p:sldId id="274" r:id="rId20"/>
    <p:sldId id="275"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yush Yadav" initials="AY" lastIdx="1" clrIdx="0">
    <p:extLst>
      <p:ext uri="{19B8F6BF-5375-455C-9EA6-DF929625EA0E}">
        <p15:presenceInfo xmlns:p15="http://schemas.microsoft.com/office/powerpoint/2012/main" userId="8ec8a5eba8be776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39" autoAdjust="0"/>
    <p:restoredTop sz="94660"/>
  </p:normalViewPr>
  <p:slideViewPr>
    <p:cSldViewPr snapToGrid="0">
      <p:cViewPr varScale="1">
        <p:scale>
          <a:sx n="91" d="100"/>
          <a:sy n="91" d="100"/>
        </p:scale>
        <p:origin x="32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FB84164-64FD-4866-A2A2-B86B386E5ACF}" type="datetimeFigureOut">
              <a:rPr lang="en-IN" smtClean="0"/>
              <a:t>26-04-2023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6A8968-D171-4120-B0D4-0171AA91B6FA}" type="slidenum">
              <a:rPr lang="en-IN" smtClean="0"/>
              <a:t>‹#›</a:t>
            </a:fld>
            <a:endParaRPr lang="en-IN"/>
          </a:p>
        </p:txBody>
      </p:sp>
    </p:spTree>
    <p:extLst>
      <p:ext uri="{BB962C8B-B14F-4D97-AF65-F5344CB8AC3E}">
        <p14:creationId xmlns:p14="http://schemas.microsoft.com/office/powerpoint/2010/main" val="1193485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B84164-64FD-4866-A2A2-B86B386E5ACF}" type="datetimeFigureOut">
              <a:rPr lang="en-IN" smtClean="0"/>
              <a:t>26-04-2023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6A8968-D171-4120-B0D4-0171AA91B6FA}" type="slidenum">
              <a:rPr lang="en-IN" smtClean="0"/>
              <a:t>‹#›</a:t>
            </a:fld>
            <a:endParaRPr lang="en-IN"/>
          </a:p>
        </p:txBody>
      </p:sp>
    </p:spTree>
    <p:extLst>
      <p:ext uri="{BB962C8B-B14F-4D97-AF65-F5344CB8AC3E}">
        <p14:creationId xmlns:p14="http://schemas.microsoft.com/office/powerpoint/2010/main" val="4116338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FB84164-64FD-4866-A2A2-B86B386E5ACF}" type="datetimeFigureOut">
              <a:rPr lang="en-IN" smtClean="0"/>
              <a:t>26-04-2023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6A8968-D171-4120-B0D4-0171AA91B6FA}" type="slidenum">
              <a:rPr lang="en-IN" smtClean="0"/>
              <a:t>‹#›</a:t>
            </a:fld>
            <a:endParaRPr lang="en-IN"/>
          </a:p>
        </p:txBody>
      </p:sp>
    </p:spTree>
    <p:extLst>
      <p:ext uri="{BB962C8B-B14F-4D97-AF65-F5344CB8AC3E}">
        <p14:creationId xmlns:p14="http://schemas.microsoft.com/office/powerpoint/2010/main" val="26739645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FB84164-64FD-4866-A2A2-B86B386E5ACF}" type="datetimeFigureOut">
              <a:rPr lang="en-IN" smtClean="0"/>
              <a:t>26-04-2023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6A8968-D171-4120-B0D4-0171AA91B6FA}"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249941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B84164-64FD-4866-A2A2-B86B386E5ACF}" type="datetimeFigureOut">
              <a:rPr lang="en-IN" smtClean="0"/>
              <a:t>26-04-2023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6A8968-D171-4120-B0D4-0171AA91B6FA}" type="slidenum">
              <a:rPr lang="en-IN" smtClean="0"/>
              <a:t>‹#›</a:t>
            </a:fld>
            <a:endParaRPr lang="en-IN"/>
          </a:p>
        </p:txBody>
      </p:sp>
    </p:spTree>
    <p:extLst>
      <p:ext uri="{BB962C8B-B14F-4D97-AF65-F5344CB8AC3E}">
        <p14:creationId xmlns:p14="http://schemas.microsoft.com/office/powerpoint/2010/main" val="21965799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FB84164-64FD-4866-A2A2-B86B386E5ACF}" type="datetimeFigureOut">
              <a:rPr lang="en-IN" smtClean="0"/>
              <a:t>26-04-2023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6A8968-D171-4120-B0D4-0171AA91B6FA}" type="slidenum">
              <a:rPr lang="en-IN" smtClean="0"/>
              <a:t>‹#›</a:t>
            </a:fld>
            <a:endParaRPr lang="en-IN"/>
          </a:p>
        </p:txBody>
      </p:sp>
    </p:spTree>
    <p:extLst>
      <p:ext uri="{BB962C8B-B14F-4D97-AF65-F5344CB8AC3E}">
        <p14:creationId xmlns:p14="http://schemas.microsoft.com/office/powerpoint/2010/main" val="9361362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FB84164-64FD-4866-A2A2-B86B386E5ACF}" type="datetimeFigureOut">
              <a:rPr lang="en-IN" smtClean="0"/>
              <a:t>26-04-2023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6A8968-D171-4120-B0D4-0171AA91B6FA}" type="slidenum">
              <a:rPr lang="en-IN" smtClean="0"/>
              <a:t>‹#›</a:t>
            </a:fld>
            <a:endParaRPr lang="en-IN"/>
          </a:p>
        </p:txBody>
      </p:sp>
    </p:spTree>
    <p:extLst>
      <p:ext uri="{BB962C8B-B14F-4D97-AF65-F5344CB8AC3E}">
        <p14:creationId xmlns:p14="http://schemas.microsoft.com/office/powerpoint/2010/main" val="8445976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B84164-64FD-4866-A2A2-B86B386E5ACF}" type="datetimeFigureOut">
              <a:rPr lang="en-IN" smtClean="0"/>
              <a:t>26-04-2023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6A8968-D171-4120-B0D4-0171AA91B6FA}" type="slidenum">
              <a:rPr lang="en-IN" smtClean="0"/>
              <a:t>‹#›</a:t>
            </a:fld>
            <a:endParaRPr lang="en-IN"/>
          </a:p>
        </p:txBody>
      </p:sp>
    </p:spTree>
    <p:extLst>
      <p:ext uri="{BB962C8B-B14F-4D97-AF65-F5344CB8AC3E}">
        <p14:creationId xmlns:p14="http://schemas.microsoft.com/office/powerpoint/2010/main" val="42443465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B84164-64FD-4866-A2A2-B86B386E5ACF}" type="datetimeFigureOut">
              <a:rPr lang="en-IN" smtClean="0"/>
              <a:t>26-04-2023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6A8968-D171-4120-B0D4-0171AA91B6FA}" type="slidenum">
              <a:rPr lang="en-IN" smtClean="0"/>
              <a:t>‹#›</a:t>
            </a:fld>
            <a:endParaRPr lang="en-IN"/>
          </a:p>
        </p:txBody>
      </p:sp>
    </p:spTree>
    <p:extLst>
      <p:ext uri="{BB962C8B-B14F-4D97-AF65-F5344CB8AC3E}">
        <p14:creationId xmlns:p14="http://schemas.microsoft.com/office/powerpoint/2010/main" val="3552928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FB84164-64FD-4866-A2A2-B86B386E5ACF}" type="datetimeFigureOut">
              <a:rPr lang="en-IN" smtClean="0"/>
              <a:t>26-04-2023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6A8968-D171-4120-B0D4-0171AA91B6FA}" type="slidenum">
              <a:rPr lang="en-IN" smtClean="0"/>
              <a:t>‹#›</a:t>
            </a:fld>
            <a:endParaRPr lang="en-IN"/>
          </a:p>
        </p:txBody>
      </p:sp>
    </p:spTree>
    <p:extLst>
      <p:ext uri="{BB962C8B-B14F-4D97-AF65-F5344CB8AC3E}">
        <p14:creationId xmlns:p14="http://schemas.microsoft.com/office/powerpoint/2010/main" val="2728451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B84164-64FD-4866-A2A2-B86B386E5ACF}" type="datetimeFigureOut">
              <a:rPr lang="en-IN" smtClean="0"/>
              <a:t>26-04-2023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6A8968-D171-4120-B0D4-0171AA91B6FA}" type="slidenum">
              <a:rPr lang="en-IN" smtClean="0"/>
              <a:t>‹#›</a:t>
            </a:fld>
            <a:endParaRPr lang="en-IN"/>
          </a:p>
        </p:txBody>
      </p:sp>
    </p:spTree>
    <p:extLst>
      <p:ext uri="{BB962C8B-B14F-4D97-AF65-F5344CB8AC3E}">
        <p14:creationId xmlns:p14="http://schemas.microsoft.com/office/powerpoint/2010/main" val="752192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B84164-64FD-4866-A2A2-B86B386E5ACF}" type="datetimeFigureOut">
              <a:rPr lang="en-IN" smtClean="0"/>
              <a:t>26-04-2023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6A8968-D171-4120-B0D4-0171AA91B6FA}" type="slidenum">
              <a:rPr lang="en-IN" smtClean="0"/>
              <a:t>‹#›</a:t>
            </a:fld>
            <a:endParaRPr lang="en-IN"/>
          </a:p>
        </p:txBody>
      </p:sp>
    </p:spTree>
    <p:extLst>
      <p:ext uri="{BB962C8B-B14F-4D97-AF65-F5344CB8AC3E}">
        <p14:creationId xmlns:p14="http://schemas.microsoft.com/office/powerpoint/2010/main" val="2653111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B84164-64FD-4866-A2A2-B86B386E5ACF}" type="datetimeFigureOut">
              <a:rPr lang="en-IN" smtClean="0"/>
              <a:t>26-04-2023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26A8968-D171-4120-B0D4-0171AA91B6FA}" type="slidenum">
              <a:rPr lang="en-IN" smtClean="0"/>
              <a:t>‹#›</a:t>
            </a:fld>
            <a:endParaRPr lang="en-IN"/>
          </a:p>
        </p:txBody>
      </p:sp>
    </p:spTree>
    <p:extLst>
      <p:ext uri="{BB962C8B-B14F-4D97-AF65-F5344CB8AC3E}">
        <p14:creationId xmlns:p14="http://schemas.microsoft.com/office/powerpoint/2010/main" val="2441716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FB84164-64FD-4866-A2A2-B86B386E5ACF}" type="datetimeFigureOut">
              <a:rPr lang="en-IN" smtClean="0"/>
              <a:t>26-04-2023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F26A8968-D171-4120-B0D4-0171AA91B6FA}" type="slidenum">
              <a:rPr lang="en-IN" smtClean="0"/>
              <a:t>‹#›</a:t>
            </a:fld>
            <a:endParaRPr lang="en-IN"/>
          </a:p>
        </p:txBody>
      </p:sp>
    </p:spTree>
    <p:extLst>
      <p:ext uri="{BB962C8B-B14F-4D97-AF65-F5344CB8AC3E}">
        <p14:creationId xmlns:p14="http://schemas.microsoft.com/office/powerpoint/2010/main" val="3759758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FB84164-64FD-4866-A2A2-B86B386E5ACF}" type="datetimeFigureOut">
              <a:rPr lang="en-IN" smtClean="0"/>
              <a:t>26-04-2023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F26A8968-D171-4120-B0D4-0171AA91B6FA}" type="slidenum">
              <a:rPr lang="en-IN" smtClean="0"/>
              <a:t>‹#›</a:t>
            </a:fld>
            <a:endParaRPr lang="en-IN"/>
          </a:p>
        </p:txBody>
      </p:sp>
    </p:spTree>
    <p:extLst>
      <p:ext uri="{BB962C8B-B14F-4D97-AF65-F5344CB8AC3E}">
        <p14:creationId xmlns:p14="http://schemas.microsoft.com/office/powerpoint/2010/main" val="727473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FB84164-64FD-4866-A2A2-B86B386E5ACF}" type="datetimeFigureOut">
              <a:rPr lang="en-IN" smtClean="0"/>
              <a:t>26-04-2023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F26A8968-D171-4120-B0D4-0171AA91B6FA}" type="slidenum">
              <a:rPr lang="en-IN" smtClean="0"/>
              <a:t>‹#›</a:t>
            </a:fld>
            <a:endParaRPr lang="en-IN"/>
          </a:p>
        </p:txBody>
      </p:sp>
    </p:spTree>
    <p:extLst>
      <p:ext uri="{BB962C8B-B14F-4D97-AF65-F5344CB8AC3E}">
        <p14:creationId xmlns:p14="http://schemas.microsoft.com/office/powerpoint/2010/main" val="352920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B84164-64FD-4866-A2A2-B86B386E5ACF}" type="datetimeFigureOut">
              <a:rPr lang="en-IN" smtClean="0"/>
              <a:t>26-04-2023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6A8968-D171-4120-B0D4-0171AA91B6FA}" type="slidenum">
              <a:rPr lang="en-IN" smtClean="0"/>
              <a:t>‹#›</a:t>
            </a:fld>
            <a:endParaRPr lang="en-IN"/>
          </a:p>
        </p:txBody>
      </p:sp>
    </p:spTree>
    <p:extLst>
      <p:ext uri="{BB962C8B-B14F-4D97-AF65-F5344CB8AC3E}">
        <p14:creationId xmlns:p14="http://schemas.microsoft.com/office/powerpoint/2010/main" val="1418181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FB84164-64FD-4866-A2A2-B86B386E5ACF}" type="datetimeFigureOut">
              <a:rPr lang="en-IN" smtClean="0"/>
              <a:t>26-04-2023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26A8968-D171-4120-B0D4-0171AA91B6FA}" type="slidenum">
              <a:rPr lang="en-IN" smtClean="0"/>
              <a:t>‹#›</a:t>
            </a:fld>
            <a:endParaRPr lang="en-IN"/>
          </a:p>
        </p:txBody>
      </p:sp>
    </p:spTree>
    <p:extLst>
      <p:ext uri="{BB962C8B-B14F-4D97-AF65-F5344CB8AC3E}">
        <p14:creationId xmlns:p14="http://schemas.microsoft.com/office/powerpoint/2010/main" val="3045534879"/>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974D5E-DF0F-F65C-D40C-4B0207D90E2E}"/>
              </a:ext>
            </a:extLst>
          </p:cNvPr>
          <p:cNvSpPr txBox="1"/>
          <p:nvPr/>
        </p:nvSpPr>
        <p:spPr>
          <a:xfrm>
            <a:off x="5009549" y="50251"/>
            <a:ext cx="4656810" cy="1200329"/>
          </a:xfrm>
          <a:prstGeom prst="rect">
            <a:avLst/>
          </a:prstGeom>
          <a:noFill/>
        </p:spPr>
        <p:txBody>
          <a:bodyPr wrap="square" rtlCol="0">
            <a:spAutoFit/>
          </a:bodyPr>
          <a:lstStyle/>
          <a:p>
            <a:r>
              <a:rPr lang="en-US" sz="7200" dirty="0">
                <a:latin typeface="Aldhabi" panose="01000000000000000000" pitchFamily="2" charset="-78"/>
                <a:cs typeface="Aldhabi" panose="01000000000000000000" pitchFamily="2" charset="-78"/>
              </a:rPr>
              <a:t>VEIN </a:t>
            </a:r>
            <a:endParaRPr lang="en-IN" sz="7200" dirty="0">
              <a:latin typeface="Aldhabi" panose="01000000000000000000" pitchFamily="2" charset="-78"/>
              <a:cs typeface="Aldhabi" panose="01000000000000000000" pitchFamily="2" charset="-78"/>
            </a:endParaRPr>
          </a:p>
        </p:txBody>
      </p:sp>
      <p:sp>
        <p:nvSpPr>
          <p:cNvPr id="5" name="TextBox 4">
            <a:extLst>
              <a:ext uri="{FF2B5EF4-FFF2-40B4-BE49-F238E27FC236}">
                <a16:creationId xmlns:a16="http://schemas.microsoft.com/office/drawing/2014/main" id="{D0757B9E-7E19-D9D3-52A9-72CB3A65AC97}"/>
              </a:ext>
            </a:extLst>
          </p:cNvPr>
          <p:cNvSpPr txBox="1"/>
          <p:nvPr/>
        </p:nvSpPr>
        <p:spPr>
          <a:xfrm>
            <a:off x="7463164" y="2282420"/>
            <a:ext cx="3395207" cy="1200329"/>
          </a:xfrm>
          <a:prstGeom prst="rect">
            <a:avLst/>
          </a:prstGeom>
          <a:noFill/>
        </p:spPr>
        <p:txBody>
          <a:bodyPr wrap="square" rtlCol="0">
            <a:spAutoFit/>
          </a:bodyPr>
          <a:lstStyle/>
          <a:p>
            <a:r>
              <a:rPr lang="en-US" sz="7200" dirty="0">
                <a:latin typeface="Aldhabi" panose="01000000000000000000" pitchFamily="2" charset="-78"/>
                <a:cs typeface="Aldhabi" panose="01000000000000000000" pitchFamily="2" charset="-78"/>
              </a:rPr>
              <a:t>  </a:t>
            </a:r>
            <a:endParaRPr lang="en-IN" sz="7200" dirty="0">
              <a:latin typeface="Aldhabi" panose="01000000000000000000" pitchFamily="2" charset="-78"/>
              <a:cs typeface="Aldhabi" panose="01000000000000000000" pitchFamily="2" charset="-78"/>
            </a:endParaRPr>
          </a:p>
        </p:txBody>
      </p:sp>
      <p:sp>
        <p:nvSpPr>
          <p:cNvPr id="6" name="TextBox 5">
            <a:extLst>
              <a:ext uri="{FF2B5EF4-FFF2-40B4-BE49-F238E27FC236}">
                <a16:creationId xmlns:a16="http://schemas.microsoft.com/office/drawing/2014/main" id="{35500BDA-CBB3-583B-717E-EA86EADB6970}"/>
              </a:ext>
            </a:extLst>
          </p:cNvPr>
          <p:cNvSpPr txBox="1"/>
          <p:nvPr/>
        </p:nvSpPr>
        <p:spPr>
          <a:xfrm flipH="1">
            <a:off x="6898453" y="3190698"/>
            <a:ext cx="4746918" cy="1200329"/>
          </a:xfrm>
          <a:prstGeom prst="rect">
            <a:avLst/>
          </a:prstGeom>
          <a:noFill/>
        </p:spPr>
        <p:txBody>
          <a:bodyPr wrap="square" rtlCol="0">
            <a:spAutoFit/>
          </a:bodyPr>
          <a:lstStyle/>
          <a:p>
            <a:r>
              <a:rPr lang="en-US" sz="7200" dirty="0">
                <a:latin typeface="Aldhabi" panose="01000000000000000000" pitchFamily="2" charset="-78"/>
                <a:cs typeface="Aldhabi" panose="01000000000000000000" pitchFamily="2" charset="-78"/>
              </a:rPr>
              <a:t>                      </a:t>
            </a:r>
            <a:endParaRPr lang="en-IN" sz="7200" dirty="0">
              <a:latin typeface="Aldhabi" panose="01000000000000000000" pitchFamily="2" charset="-78"/>
              <a:cs typeface="Aldhabi" panose="01000000000000000000" pitchFamily="2" charset="-78"/>
            </a:endParaRPr>
          </a:p>
        </p:txBody>
      </p:sp>
      <p:sp>
        <p:nvSpPr>
          <p:cNvPr id="3" name="TextBox 2">
            <a:extLst>
              <a:ext uri="{FF2B5EF4-FFF2-40B4-BE49-F238E27FC236}">
                <a16:creationId xmlns:a16="http://schemas.microsoft.com/office/drawing/2014/main" id="{6328363B-D6E0-8E10-7C53-BF2CED0C2899}"/>
              </a:ext>
            </a:extLst>
          </p:cNvPr>
          <p:cNvSpPr txBox="1"/>
          <p:nvPr/>
        </p:nvSpPr>
        <p:spPr>
          <a:xfrm>
            <a:off x="3074974" y="5007255"/>
            <a:ext cx="5883492" cy="1200329"/>
          </a:xfrm>
          <a:prstGeom prst="rect">
            <a:avLst/>
          </a:prstGeom>
          <a:noFill/>
        </p:spPr>
        <p:txBody>
          <a:bodyPr wrap="square" rtlCol="0">
            <a:spAutoFit/>
          </a:bodyPr>
          <a:lstStyle/>
          <a:p>
            <a:r>
              <a:rPr lang="en-IN" sz="7200" dirty="0">
                <a:latin typeface="Aldhabi" panose="01000000000000000000" pitchFamily="2" charset="-78"/>
                <a:cs typeface="Aldhabi" panose="01000000000000000000" pitchFamily="2" charset="-78"/>
              </a:rPr>
              <a:t>       </a:t>
            </a:r>
          </a:p>
        </p:txBody>
      </p:sp>
      <p:pic>
        <p:nvPicPr>
          <p:cNvPr id="8" name="Picture 7" descr="Company name&#10;&#10;Description automatically generated with medium confidence">
            <a:extLst>
              <a:ext uri="{FF2B5EF4-FFF2-40B4-BE49-F238E27FC236}">
                <a16:creationId xmlns:a16="http://schemas.microsoft.com/office/drawing/2014/main" id="{BAE449DB-E73D-FB95-C5E0-A000125C6C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2560" y="1850745"/>
            <a:ext cx="4821181" cy="4212243"/>
          </a:xfrm>
          <a:prstGeom prst="rect">
            <a:avLst/>
          </a:prstGeom>
        </p:spPr>
      </p:pic>
      <p:sp>
        <p:nvSpPr>
          <p:cNvPr id="9" name="TextBox 8">
            <a:extLst>
              <a:ext uri="{FF2B5EF4-FFF2-40B4-BE49-F238E27FC236}">
                <a16:creationId xmlns:a16="http://schemas.microsoft.com/office/drawing/2014/main" id="{4794293E-5A82-6C51-3F21-E7BC6217BAF0}"/>
              </a:ext>
            </a:extLst>
          </p:cNvPr>
          <p:cNvSpPr txBox="1"/>
          <p:nvPr/>
        </p:nvSpPr>
        <p:spPr>
          <a:xfrm>
            <a:off x="4835644" y="903770"/>
            <a:ext cx="5255039" cy="553998"/>
          </a:xfrm>
          <a:prstGeom prst="rect">
            <a:avLst/>
          </a:prstGeom>
          <a:noFill/>
        </p:spPr>
        <p:txBody>
          <a:bodyPr wrap="square" rtlCol="0">
            <a:spAutoFit/>
          </a:bodyPr>
          <a:lstStyle/>
          <a:p>
            <a:r>
              <a:rPr lang="en-US" sz="3000" dirty="0">
                <a:latin typeface="Aldhabi" panose="01000000000000000000" pitchFamily="2" charset="-78"/>
                <a:cs typeface="Aldhabi" panose="01000000000000000000" pitchFamily="2" charset="-78"/>
              </a:rPr>
              <a:t>BE A LIFE SAFER</a:t>
            </a:r>
            <a:endParaRPr lang="en-IN" sz="3000" dirty="0">
              <a:latin typeface="Aldhabi" panose="01000000000000000000" pitchFamily="2" charset="-78"/>
              <a:cs typeface="Aldhabi" panose="01000000000000000000" pitchFamily="2" charset="-78"/>
            </a:endParaRPr>
          </a:p>
        </p:txBody>
      </p:sp>
    </p:spTree>
    <p:extLst>
      <p:ext uri="{BB962C8B-B14F-4D97-AF65-F5344CB8AC3E}">
        <p14:creationId xmlns:p14="http://schemas.microsoft.com/office/powerpoint/2010/main" val="3643808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Graphical user interface, text, application, email&#10;&#10;Description automatically generated">
            <a:extLst>
              <a:ext uri="{FF2B5EF4-FFF2-40B4-BE49-F238E27FC236}">
                <a16:creationId xmlns:a16="http://schemas.microsoft.com/office/drawing/2014/main" id="{09680E67-70C6-B0C0-1441-AA03E7C9888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36386" y="1034974"/>
            <a:ext cx="9556539" cy="5375553"/>
          </a:xfrm>
        </p:spPr>
      </p:pic>
    </p:spTree>
    <p:extLst>
      <p:ext uri="{BB962C8B-B14F-4D97-AF65-F5344CB8AC3E}">
        <p14:creationId xmlns:p14="http://schemas.microsoft.com/office/powerpoint/2010/main" val="2965839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Graphical user interface, website&#10;&#10;Description automatically generated">
            <a:extLst>
              <a:ext uri="{FF2B5EF4-FFF2-40B4-BE49-F238E27FC236}">
                <a16:creationId xmlns:a16="http://schemas.microsoft.com/office/drawing/2014/main" id="{54A6F9CC-2F6E-931E-0326-CBE8BB50C8A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3585" y="1121739"/>
            <a:ext cx="8877265" cy="4993461"/>
          </a:xfrm>
        </p:spPr>
      </p:pic>
    </p:spTree>
    <p:extLst>
      <p:ext uri="{BB962C8B-B14F-4D97-AF65-F5344CB8AC3E}">
        <p14:creationId xmlns:p14="http://schemas.microsoft.com/office/powerpoint/2010/main" val="1348085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9DC4DA1-B69D-6535-562F-828CB07F51AC}"/>
              </a:ext>
            </a:extLst>
          </p:cNvPr>
          <p:cNvSpPr>
            <a:spLocks noGrp="1"/>
          </p:cNvSpPr>
          <p:nvPr>
            <p:ph type="title"/>
          </p:nvPr>
        </p:nvSpPr>
        <p:spPr/>
        <p:txBody>
          <a:bodyPr/>
          <a:lstStyle/>
          <a:p>
            <a:r>
              <a:rPr lang="en-IN" dirty="0"/>
              <a:t>               Registration Form</a:t>
            </a:r>
          </a:p>
        </p:txBody>
      </p:sp>
      <p:sp>
        <p:nvSpPr>
          <p:cNvPr id="8" name="Content Placeholder 7">
            <a:extLst>
              <a:ext uri="{FF2B5EF4-FFF2-40B4-BE49-F238E27FC236}">
                <a16:creationId xmlns:a16="http://schemas.microsoft.com/office/drawing/2014/main" id="{5376FCE9-6756-E79B-2A82-70DEFAE9E29A}"/>
              </a:ext>
            </a:extLst>
          </p:cNvPr>
          <p:cNvSpPr>
            <a:spLocks noGrp="1"/>
          </p:cNvSpPr>
          <p:nvPr>
            <p:ph sz="half" idx="2"/>
          </p:nvPr>
        </p:nvSpPr>
        <p:spPr>
          <a:xfrm>
            <a:off x="6199720" y="1709239"/>
            <a:ext cx="5824274" cy="4349189"/>
          </a:xfrm>
        </p:spPr>
        <p:txBody>
          <a:bodyPr/>
          <a:lstStyle/>
          <a:p>
            <a:r>
              <a:rPr lang="en-IN" dirty="0"/>
              <a:t>Any users can create an account by registering. The system will validate the user email and will reject them if they are missing or if the user email is already taken.</a:t>
            </a:r>
          </a:p>
          <a:p>
            <a:r>
              <a:rPr lang="en-IN" dirty="0"/>
              <a:t>Customer fill all the details and clicks register.</a:t>
            </a:r>
          </a:p>
          <a:p>
            <a:r>
              <a:rPr lang="en-IN" dirty="0"/>
              <a:t>System validates email and password fields.</a:t>
            </a:r>
          </a:p>
          <a:p>
            <a:r>
              <a:rPr lang="en-IN" dirty="0"/>
              <a:t>System authorizes the user and create his account.</a:t>
            </a:r>
          </a:p>
          <a:p>
            <a:r>
              <a:rPr lang="en-IN" dirty="0"/>
              <a:t>System confirms customer with email and phone authentication.</a:t>
            </a:r>
          </a:p>
          <a:p>
            <a:r>
              <a:rPr lang="en-IN" dirty="0"/>
              <a:t>System sends confirming email to customer.</a:t>
            </a:r>
          </a:p>
        </p:txBody>
      </p:sp>
      <p:pic>
        <p:nvPicPr>
          <p:cNvPr id="3" name="Picture 2" descr="Graphical user interface&#10;&#10;Description automatically generated">
            <a:extLst>
              <a:ext uri="{FF2B5EF4-FFF2-40B4-BE49-F238E27FC236}">
                <a16:creationId xmlns:a16="http://schemas.microsoft.com/office/drawing/2014/main" id="{120FFCF7-8225-F437-539F-F0669F0D510F}"/>
              </a:ext>
            </a:extLst>
          </p:cNvPr>
          <p:cNvPicPr>
            <a:picLocks noChangeAspect="1"/>
          </p:cNvPicPr>
          <p:nvPr/>
        </p:nvPicPr>
        <p:blipFill rotWithShape="1">
          <a:blip r:embed="rId2">
            <a:extLst>
              <a:ext uri="{28A0092B-C50C-407E-A947-70E740481C1C}">
                <a14:useLocalDpi xmlns:a14="http://schemas.microsoft.com/office/drawing/2010/main" val="0"/>
              </a:ext>
            </a:extLst>
          </a:blip>
          <a:srcRect l="18749" t="16312" r="23405" b="1277"/>
          <a:stretch/>
        </p:blipFill>
        <p:spPr>
          <a:xfrm>
            <a:off x="168006" y="1565229"/>
            <a:ext cx="5927994" cy="4750573"/>
          </a:xfrm>
          <a:prstGeom prst="rect">
            <a:avLst/>
          </a:prstGeom>
        </p:spPr>
      </p:pic>
    </p:spTree>
    <p:extLst>
      <p:ext uri="{BB962C8B-B14F-4D97-AF65-F5344CB8AC3E}">
        <p14:creationId xmlns:p14="http://schemas.microsoft.com/office/powerpoint/2010/main" val="3302574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3082D-CBF1-44A7-402A-AC9CD7191961}"/>
              </a:ext>
            </a:extLst>
          </p:cNvPr>
          <p:cNvSpPr>
            <a:spLocks noGrp="1"/>
          </p:cNvSpPr>
          <p:nvPr>
            <p:ph type="title"/>
          </p:nvPr>
        </p:nvSpPr>
        <p:spPr/>
        <p:txBody>
          <a:bodyPr/>
          <a:lstStyle/>
          <a:p>
            <a:r>
              <a:rPr lang="en-IN" dirty="0"/>
              <a:t>                        Login page</a:t>
            </a:r>
          </a:p>
        </p:txBody>
      </p:sp>
      <p:sp>
        <p:nvSpPr>
          <p:cNvPr id="4" name="Content Placeholder 3">
            <a:extLst>
              <a:ext uri="{FF2B5EF4-FFF2-40B4-BE49-F238E27FC236}">
                <a16:creationId xmlns:a16="http://schemas.microsoft.com/office/drawing/2014/main" id="{DED1AE47-CE13-A954-4E5C-01F98ED48DFE}"/>
              </a:ext>
            </a:extLst>
          </p:cNvPr>
          <p:cNvSpPr>
            <a:spLocks noGrp="1"/>
          </p:cNvSpPr>
          <p:nvPr>
            <p:ph idx="1"/>
          </p:nvPr>
        </p:nvSpPr>
        <p:spPr>
          <a:xfrm>
            <a:off x="7452960" y="1965245"/>
            <a:ext cx="5528653" cy="4195481"/>
          </a:xfrm>
        </p:spPr>
        <p:txBody>
          <a:bodyPr/>
          <a:lstStyle/>
          <a:p>
            <a:r>
              <a:rPr lang="en-IN" dirty="0"/>
              <a:t>Login Page consist of username</a:t>
            </a:r>
          </a:p>
          <a:p>
            <a:pPr marL="0" indent="0">
              <a:buNone/>
            </a:pPr>
            <a:r>
              <a:rPr lang="en-IN" dirty="0"/>
              <a:t>     and password.</a:t>
            </a:r>
          </a:p>
          <a:p>
            <a:r>
              <a:rPr lang="en-IN" dirty="0"/>
              <a:t>Customer have to give username </a:t>
            </a:r>
          </a:p>
          <a:p>
            <a:pPr marL="0" indent="0">
              <a:buNone/>
            </a:pPr>
            <a:r>
              <a:rPr lang="en-IN" dirty="0"/>
              <a:t>     and password to login.</a:t>
            </a:r>
          </a:p>
          <a:p>
            <a:r>
              <a:rPr lang="en-IN" dirty="0"/>
              <a:t>System validates the details.</a:t>
            </a:r>
          </a:p>
        </p:txBody>
      </p:sp>
      <p:pic>
        <p:nvPicPr>
          <p:cNvPr id="6" name="Picture 5" descr="Graphical user interface&#10;&#10;Description automatically generated">
            <a:extLst>
              <a:ext uri="{FF2B5EF4-FFF2-40B4-BE49-F238E27FC236}">
                <a16:creationId xmlns:a16="http://schemas.microsoft.com/office/drawing/2014/main" id="{696E5F28-CAE7-099C-8357-04CCCACF502E}"/>
              </a:ext>
            </a:extLst>
          </p:cNvPr>
          <p:cNvPicPr>
            <a:picLocks noChangeAspect="1"/>
          </p:cNvPicPr>
          <p:nvPr/>
        </p:nvPicPr>
        <p:blipFill rotWithShape="1">
          <a:blip r:embed="rId2">
            <a:extLst>
              <a:ext uri="{28A0092B-C50C-407E-A947-70E740481C1C}">
                <a14:useLocalDpi xmlns:a14="http://schemas.microsoft.com/office/drawing/2010/main" val="0"/>
              </a:ext>
            </a:extLst>
          </a:blip>
          <a:srcRect l="18910" t="34042" r="23643" b="6602"/>
          <a:stretch/>
        </p:blipFill>
        <p:spPr>
          <a:xfrm>
            <a:off x="118305" y="1663429"/>
            <a:ext cx="7003915" cy="4070644"/>
          </a:xfrm>
          <a:prstGeom prst="rect">
            <a:avLst/>
          </a:prstGeom>
        </p:spPr>
      </p:pic>
    </p:spTree>
    <p:extLst>
      <p:ext uri="{BB962C8B-B14F-4D97-AF65-F5344CB8AC3E}">
        <p14:creationId xmlns:p14="http://schemas.microsoft.com/office/powerpoint/2010/main" val="1914344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3082D-CBF1-44A7-402A-AC9CD7191961}"/>
              </a:ext>
            </a:extLst>
          </p:cNvPr>
          <p:cNvSpPr>
            <a:spLocks noGrp="1"/>
          </p:cNvSpPr>
          <p:nvPr>
            <p:ph type="title"/>
          </p:nvPr>
        </p:nvSpPr>
        <p:spPr>
          <a:xfrm>
            <a:off x="646112" y="376518"/>
            <a:ext cx="7574524" cy="1476730"/>
          </a:xfrm>
        </p:spPr>
        <p:txBody>
          <a:bodyPr/>
          <a:lstStyle/>
          <a:p>
            <a:r>
              <a:rPr lang="en-US" dirty="0"/>
              <a:t>Blood Bank User Interface:</a:t>
            </a:r>
            <a:endParaRPr lang="en-IN" dirty="0"/>
          </a:p>
        </p:txBody>
      </p:sp>
      <p:sp>
        <p:nvSpPr>
          <p:cNvPr id="4" name="Content Placeholder 3">
            <a:extLst>
              <a:ext uri="{FF2B5EF4-FFF2-40B4-BE49-F238E27FC236}">
                <a16:creationId xmlns:a16="http://schemas.microsoft.com/office/drawing/2014/main" id="{DED1AE47-CE13-A954-4E5C-01F98ED48DFE}"/>
              </a:ext>
            </a:extLst>
          </p:cNvPr>
          <p:cNvSpPr>
            <a:spLocks noGrp="1"/>
          </p:cNvSpPr>
          <p:nvPr>
            <p:ph idx="1"/>
          </p:nvPr>
        </p:nvSpPr>
        <p:spPr>
          <a:xfrm>
            <a:off x="7452960" y="1965245"/>
            <a:ext cx="5528653" cy="4195481"/>
          </a:xfrm>
        </p:spPr>
        <p:txBody>
          <a:bodyPr/>
          <a:lstStyle/>
          <a:p>
            <a:r>
              <a:rPr lang="en-IN" dirty="0"/>
              <a:t>Here user can add their data in </a:t>
            </a:r>
          </a:p>
          <a:p>
            <a:pPr marL="0" indent="0">
              <a:buNone/>
            </a:pPr>
            <a:r>
              <a:rPr lang="en-IN" dirty="0"/>
              <a:t>     terms of blood group that </a:t>
            </a:r>
          </a:p>
          <a:p>
            <a:pPr marL="0" indent="0">
              <a:buNone/>
            </a:pPr>
            <a:r>
              <a:rPr lang="en-IN" dirty="0"/>
              <a:t>     how much blood is available.</a:t>
            </a:r>
          </a:p>
          <a:p>
            <a:pPr marL="0" indent="0">
              <a:buNone/>
            </a:pPr>
            <a:endParaRPr lang="en-IN" dirty="0"/>
          </a:p>
        </p:txBody>
      </p:sp>
      <p:pic>
        <p:nvPicPr>
          <p:cNvPr id="3" name="Picture 2" descr="Graphical user interface, website&#10;&#10;Description automatically generated">
            <a:extLst>
              <a:ext uri="{FF2B5EF4-FFF2-40B4-BE49-F238E27FC236}">
                <a16:creationId xmlns:a16="http://schemas.microsoft.com/office/drawing/2014/main" id="{8D4579BE-7247-3934-722B-E7F7FDD047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277" y="1730187"/>
            <a:ext cx="6919823" cy="3892400"/>
          </a:xfrm>
          <a:prstGeom prst="rect">
            <a:avLst/>
          </a:prstGeom>
        </p:spPr>
      </p:pic>
    </p:spTree>
    <p:extLst>
      <p:ext uri="{BB962C8B-B14F-4D97-AF65-F5344CB8AC3E}">
        <p14:creationId xmlns:p14="http://schemas.microsoft.com/office/powerpoint/2010/main" val="3170189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3082D-CBF1-44A7-402A-AC9CD7191961}"/>
              </a:ext>
            </a:extLst>
          </p:cNvPr>
          <p:cNvSpPr>
            <a:spLocks noGrp="1"/>
          </p:cNvSpPr>
          <p:nvPr>
            <p:ph type="title"/>
          </p:nvPr>
        </p:nvSpPr>
        <p:spPr>
          <a:xfrm>
            <a:off x="646112" y="376518"/>
            <a:ext cx="7574524" cy="1476730"/>
          </a:xfrm>
        </p:spPr>
        <p:txBody>
          <a:bodyPr/>
          <a:lstStyle/>
          <a:p>
            <a:r>
              <a:rPr lang="en-US" dirty="0" err="1"/>
              <a:t>CenterRegister</a:t>
            </a:r>
            <a:r>
              <a:rPr lang="en-US" dirty="0"/>
              <a:t>:</a:t>
            </a:r>
            <a:endParaRPr lang="en-IN" dirty="0"/>
          </a:p>
        </p:txBody>
      </p:sp>
      <p:pic>
        <p:nvPicPr>
          <p:cNvPr id="6" name="Picture 5" descr="Table&#10;&#10;Description automatically generated with medium confidence">
            <a:extLst>
              <a:ext uri="{FF2B5EF4-FFF2-40B4-BE49-F238E27FC236}">
                <a16:creationId xmlns:a16="http://schemas.microsoft.com/office/drawing/2014/main" id="{727D69B6-666C-E654-D262-CDC2202A4D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12" y="1279743"/>
            <a:ext cx="9377465" cy="5274824"/>
          </a:xfrm>
          <a:prstGeom prst="rect">
            <a:avLst/>
          </a:prstGeom>
        </p:spPr>
      </p:pic>
    </p:spTree>
    <p:extLst>
      <p:ext uri="{BB962C8B-B14F-4D97-AF65-F5344CB8AC3E}">
        <p14:creationId xmlns:p14="http://schemas.microsoft.com/office/powerpoint/2010/main" val="727628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3082D-CBF1-44A7-402A-AC9CD7191961}"/>
              </a:ext>
            </a:extLst>
          </p:cNvPr>
          <p:cNvSpPr>
            <a:spLocks noGrp="1"/>
          </p:cNvSpPr>
          <p:nvPr>
            <p:ph type="title"/>
          </p:nvPr>
        </p:nvSpPr>
        <p:spPr>
          <a:xfrm>
            <a:off x="646112" y="376518"/>
            <a:ext cx="7574524" cy="1476730"/>
          </a:xfrm>
        </p:spPr>
        <p:txBody>
          <a:bodyPr/>
          <a:lstStyle/>
          <a:p>
            <a:r>
              <a:rPr lang="en-US" dirty="0" err="1"/>
              <a:t>CenterRegister</a:t>
            </a:r>
            <a:r>
              <a:rPr lang="en-US" dirty="0"/>
              <a:t>:</a:t>
            </a:r>
            <a:endParaRPr lang="en-IN" dirty="0"/>
          </a:p>
        </p:txBody>
      </p:sp>
      <p:pic>
        <p:nvPicPr>
          <p:cNvPr id="4" name="Picture 3" descr="Table&#10;&#10;Description automatically generated with medium confidence">
            <a:extLst>
              <a:ext uri="{FF2B5EF4-FFF2-40B4-BE49-F238E27FC236}">
                <a16:creationId xmlns:a16="http://schemas.microsoft.com/office/drawing/2014/main" id="{A9680BA0-739E-C3F9-02D3-A62D21D643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12" y="1206231"/>
            <a:ext cx="9378225" cy="5275252"/>
          </a:xfrm>
          <a:prstGeom prst="rect">
            <a:avLst/>
          </a:prstGeom>
        </p:spPr>
      </p:pic>
    </p:spTree>
    <p:extLst>
      <p:ext uri="{BB962C8B-B14F-4D97-AF65-F5344CB8AC3E}">
        <p14:creationId xmlns:p14="http://schemas.microsoft.com/office/powerpoint/2010/main" val="1203287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F54983F-9015-4B01-73D6-FF6522FF67B7}"/>
              </a:ext>
            </a:extLst>
          </p:cNvPr>
          <p:cNvSpPr>
            <a:spLocks noGrp="1"/>
          </p:cNvSpPr>
          <p:nvPr>
            <p:ph type="title"/>
          </p:nvPr>
        </p:nvSpPr>
        <p:spPr/>
        <p:txBody>
          <a:bodyPr/>
          <a:lstStyle/>
          <a:p>
            <a:r>
              <a:rPr lang="en-IN" dirty="0"/>
              <a:t>   Programming Languages Used</a:t>
            </a:r>
          </a:p>
        </p:txBody>
      </p:sp>
      <p:sp>
        <p:nvSpPr>
          <p:cNvPr id="4" name="Content Placeholder 3">
            <a:extLst>
              <a:ext uri="{FF2B5EF4-FFF2-40B4-BE49-F238E27FC236}">
                <a16:creationId xmlns:a16="http://schemas.microsoft.com/office/drawing/2014/main" id="{CF0A01EF-F736-6B7D-C814-778223202542}"/>
              </a:ext>
            </a:extLst>
          </p:cNvPr>
          <p:cNvSpPr>
            <a:spLocks noGrp="1"/>
          </p:cNvSpPr>
          <p:nvPr>
            <p:ph idx="1"/>
          </p:nvPr>
        </p:nvSpPr>
        <p:spPr>
          <a:xfrm>
            <a:off x="1104293" y="1552405"/>
            <a:ext cx="8946541" cy="4195481"/>
          </a:xfrm>
        </p:spPr>
        <p:txBody>
          <a:bodyPr>
            <a:normAutofit fontScale="92500" lnSpcReduction="20000"/>
          </a:bodyPr>
          <a:lstStyle/>
          <a:p>
            <a:r>
              <a:rPr lang="en-IN" dirty="0"/>
              <a:t>HTML : HTML stands for Hypertext Mark-up Language . It used for mainly to display text code as well as formatting these texts.</a:t>
            </a:r>
          </a:p>
          <a:p>
            <a:r>
              <a:rPr lang="en-IN" dirty="0"/>
              <a:t>CSS: CSS stand for Cascading Style sheets. This is a very powerful language for formatting the web pages and has been of great help in my project.</a:t>
            </a:r>
          </a:p>
          <a:p>
            <a:r>
              <a:rPr lang="en-US" sz="2200" b="0" i="0" dirty="0">
                <a:effectLst/>
              </a:rPr>
              <a:t>JavaScript is a scripting language that enables you to create dynamically updating content, control multimedia, animate images, and pretty much everything else</a:t>
            </a:r>
            <a:r>
              <a:rPr lang="en-IN" sz="2200" dirty="0"/>
              <a:t>.</a:t>
            </a:r>
          </a:p>
          <a:p>
            <a:r>
              <a:rPr lang="en-US" sz="2200" b="0" i="0" dirty="0">
                <a:effectLst/>
              </a:rPr>
              <a:t>The React.js framework is an open-source JavaScript framework and library developed by Facebook. It's used for building interactive user interfaces and web applications quickly and efficiently with significantly less code than you would with vanilla JavaScript.</a:t>
            </a:r>
          </a:p>
          <a:p>
            <a:r>
              <a:rPr lang="en-US" sz="1900" dirty="0"/>
              <a:t>MongoDB : </a:t>
            </a:r>
            <a:r>
              <a:rPr lang="en-US" sz="2100" b="0" i="0" dirty="0">
                <a:effectLst/>
              </a:rPr>
              <a:t>MongoDB is a popular NoSQL document-oriented database that provides high scalability, flexibility, and performance for modern applications.</a:t>
            </a:r>
            <a:endParaRPr lang="en-IN" sz="2100" dirty="0"/>
          </a:p>
        </p:txBody>
      </p:sp>
    </p:spTree>
    <p:extLst>
      <p:ext uri="{BB962C8B-B14F-4D97-AF65-F5344CB8AC3E}">
        <p14:creationId xmlns:p14="http://schemas.microsoft.com/office/powerpoint/2010/main" val="25518641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08E440-43B2-8EBF-646E-5C6B663A4CF0}"/>
              </a:ext>
            </a:extLst>
          </p:cNvPr>
          <p:cNvSpPr>
            <a:spLocks noGrp="1"/>
          </p:cNvSpPr>
          <p:nvPr>
            <p:ph type="title"/>
          </p:nvPr>
        </p:nvSpPr>
        <p:spPr/>
        <p:txBody>
          <a:bodyPr/>
          <a:lstStyle/>
          <a:p>
            <a:r>
              <a:rPr lang="en-IN" dirty="0"/>
              <a:t>                    Future Plans</a:t>
            </a:r>
          </a:p>
        </p:txBody>
      </p:sp>
      <p:sp>
        <p:nvSpPr>
          <p:cNvPr id="4" name="Content Placeholder 3">
            <a:extLst>
              <a:ext uri="{FF2B5EF4-FFF2-40B4-BE49-F238E27FC236}">
                <a16:creationId xmlns:a16="http://schemas.microsoft.com/office/drawing/2014/main" id="{DB93299A-AD4F-A87C-ADDA-AB7C8E9B6D2B}"/>
              </a:ext>
            </a:extLst>
          </p:cNvPr>
          <p:cNvSpPr>
            <a:spLocks noGrp="1"/>
          </p:cNvSpPr>
          <p:nvPr>
            <p:ph idx="1"/>
          </p:nvPr>
        </p:nvSpPr>
        <p:spPr>
          <a:xfrm>
            <a:off x="1104293" y="1783411"/>
            <a:ext cx="8946541" cy="4195481"/>
          </a:xfrm>
        </p:spPr>
        <p:txBody>
          <a:bodyPr>
            <a:noAutofit/>
          </a:bodyPr>
          <a:lstStyle/>
          <a:p>
            <a:pPr algn="l"/>
            <a:r>
              <a:rPr lang="en-US" b="0" i="0" dirty="0">
                <a:effectLst/>
              </a:rPr>
              <a:t>The future scope of a blood bank finder website could include:</a:t>
            </a:r>
          </a:p>
          <a:p>
            <a:pPr algn="l">
              <a:buFont typeface="+mj-lt"/>
              <a:buAutoNum type="arabicPeriod"/>
            </a:pPr>
            <a:r>
              <a:rPr lang="en-US" b="0" i="0" dirty="0">
                <a:effectLst/>
              </a:rPr>
              <a:t>Expanding coverage: The website could expand its coverage to include more regions and countries, making it easier for people all over the world to find blood banks near them.</a:t>
            </a:r>
          </a:p>
          <a:p>
            <a:pPr algn="l">
              <a:buFont typeface="+mj-lt"/>
              <a:buAutoNum type="arabicPeriod"/>
            </a:pPr>
            <a:r>
              <a:rPr lang="en-US" b="0" i="0" dirty="0">
                <a:effectLst/>
              </a:rPr>
              <a:t>Integrating with mobile apps: The website could integrate with mobile apps to make it more accessible to users on-the-go, and to provide real-time information about blood bank locations and availability.</a:t>
            </a:r>
          </a:p>
          <a:p>
            <a:pPr algn="l">
              <a:buFont typeface="+mj-lt"/>
              <a:buAutoNum type="arabicPeriod"/>
            </a:pPr>
            <a:r>
              <a:rPr lang="en-US" b="0" i="0" dirty="0">
                <a:effectLst/>
              </a:rPr>
              <a:t>Partnering with hospitals and blood banks: The website could partner with hospitals and blood banks to provide more accurate and up-to-date information about blood availability and donation drives.</a:t>
            </a:r>
          </a:p>
          <a:p>
            <a:pPr marL="0" indent="0" algn="l">
              <a:buNone/>
            </a:pPr>
            <a:endParaRPr lang="en-US" b="0" i="0" dirty="0">
              <a:effectLst/>
            </a:endParaRPr>
          </a:p>
        </p:txBody>
      </p:sp>
    </p:spTree>
    <p:extLst>
      <p:ext uri="{BB962C8B-B14F-4D97-AF65-F5344CB8AC3E}">
        <p14:creationId xmlns:p14="http://schemas.microsoft.com/office/powerpoint/2010/main" val="1713979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B49A469-AFB0-8251-BAE2-7AEC3AEE0440}"/>
              </a:ext>
            </a:extLst>
          </p:cNvPr>
          <p:cNvSpPr>
            <a:spLocks noGrp="1"/>
          </p:cNvSpPr>
          <p:nvPr>
            <p:ph type="title"/>
          </p:nvPr>
        </p:nvSpPr>
        <p:spPr/>
        <p:txBody>
          <a:bodyPr/>
          <a:lstStyle/>
          <a:p>
            <a:r>
              <a:rPr lang="en-IN" dirty="0"/>
              <a:t>            </a:t>
            </a:r>
            <a:r>
              <a:rPr lang="en-IN" sz="4400" dirty="0"/>
              <a:t>Additional Future Plans </a:t>
            </a:r>
          </a:p>
        </p:txBody>
      </p:sp>
      <p:sp>
        <p:nvSpPr>
          <p:cNvPr id="4" name="Content Placeholder 3">
            <a:extLst>
              <a:ext uri="{FF2B5EF4-FFF2-40B4-BE49-F238E27FC236}">
                <a16:creationId xmlns:a16="http://schemas.microsoft.com/office/drawing/2014/main" id="{ACE67545-294D-78FA-4DA8-C8771FF48319}"/>
              </a:ext>
            </a:extLst>
          </p:cNvPr>
          <p:cNvSpPr>
            <a:spLocks noGrp="1"/>
          </p:cNvSpPr>
          <p:nvPr>
            <p:ph idx="1"/>
          </p:nvPr>
        </p:nvSpPr>
        <p:spPr>
          <a:xfrm>
            <a:off x="1338508" y="1682919"/>
            <a:ext cx="8946541" cy="4195481"/>
          </a:xfrm>
        </p:spPr>
        <p:txBody>
          <a:bodyPr>
            <a:noAutofit/>
          </a:bodyPr>
          <a:lstStyle/>
          <a:p>
            <a:pPr algn="l">
              <a:buFont typeface="+mj-lt"/>
              <a:buAutoNum type="arabicPeriod"/>
            </a:pPr>
            <a:r>
              <a:rPr lang="en-US" b="0" i="0" dirty="0">
                <a:effectLst/>
              </a:rPr>
              <a:t>Implementing donation scheduling: The website could implement a donation scheduling feature, allowing users to book appointments for blood donations and making it easier for blood banks to manage their inventory.</a:t>
            </a:r>
          </a:p>
          <a:p>
            <a:pPr algn="l">
              <a:buFont typeface="+mj-lt"/>
              <a:buAutoNum type="arabicPeriod"/>
            </a:pPr>
            <a:r>
              <a:rPr lang="en-US" b="0" i="0" dirty="0">
                <a:effectLst/>
              </a:rPr>
              <a:t>Incorporating blood type matching: The website could incorporate blood type matching functionality, allowing users to search for blood banks that have specific blood types available.</a:t>
            </a:r>
          </a:p>
          <a:p>
            <a:pPr algn="l">
              <a:buFont typeface="+mj-lt"/>
              <a:buAutoNum type="arabicPeriod"/>
            </a:pPr>
            <a:r>
              <a:rPr lang="en-US" b="0" i="0" dirty="0">
                <a:effectLst/>
              </a:rPr>
              <a:t>Adding a social media component: The website could add a social media component, allowing users to share their blood donation experiences and encouraging others to donate blood.</a:t>
            </a:r>
          </a:p>
          <a:p>
            <a:pPr algn="l"/>
            <a:r>
              <a:rPr lang="en-US" b="0" i="0" dirty="0">
                <a:effectLst/>
              </a:rPr>
              <a:t>Overall, the future scope of a blood bank finder website is vast, and with continued innovation and development, it could become an indispensable tool in the effort to save lives through blood donation.</a:t>
            </a:r>
          </a:p>
        </p:txBody>
      </p:sp>
    </p:spTree>
    <p:extLst>
      <p:ext uri="{BB962C8B-B14F-4D97-AF65-F5344CB8AC3E}">
        <p14:creationId xmlns:p14="http://schemas.microsoft.com/office/powerpoint/2010/main" val="2402611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85D5AA8-773B-469A-8802-9645A4DC9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Company name&#10;&#10;Description automatically generated with medium confidence">
            <a:extLst>
              <a:ext uri="{FF2B5EF4-FFF2-40B4-BE49-F238E27FC236}">
                <a16:creationId xmlns:a16="http://schemas.microsoft.com/office/drawing/2014/main" id="{57AE6DEB-952C-AB4C-C969-F6FE22851B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719" y="1538451"/>
            <a:ext cx="5047229" cy="4403707"/>
          </a:xfrm>
          <a:prstGeom prst="rect">
            <a:avLst/>
          </a:prstGeom>
        </p:spPr>
      </p:pic>
      <p:sp>
        <p:nvSpPr>
          <p:cNvPr id="9" name="Rectangle 8">
            <a:extLst>
              <a:ext uri="{FF2B5EF4-FFF2-40B4-BE49-F238E27FC236}">
                <a16:creationId xmlns:a16="http://schemas.microsoft.com/office/drawing/2014/main" id="{C75AF42C-C556-454E-B2D3-2C917CB812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id="{B402FC63-75FE-E04A-96FA-2B5DFEB53371}"/>
              </a:ext>
            </a:extLst>
          </p:cNvPr>
          <p:cNvSpPr txBox="1"/>
          <p:nvPr/>
        </p:nvSpPr>
        <p:spPr>
          <a:xfrm>
            <a:off x="6097622" y="2207511"/>
            <a:ext cx="6094378" cy="2862322"/>
          </a:xfrm>
          <a:prstGeom prst="rect">
            <a:avLst/>
          </a:prstGeom>
          <a:noFill/>
        </p:spPr>
        <p:txBody>
          <a:bodyPr wrap="square">
            <a:spAutoFit/>
          </a:bodyPr>
          <a:lstStyle/>
          <a:p>
            <a:pPr marL="0" lvl="0" indent="0" algn="l" rtl="0">
              <a:spcBef>
                <a:spcPts val="0"/>
              </a:spcBef>
              <a:spcAft>
                <a:spcPts val="0"/>
              </a:spcAft>
              <a:buNone/>
            </a:pPr>
            <a:r>
              <a:rPr lang="en-IN" sz="3000" b="1" dirty="0"/>
              <a:t>Presented By:</a:t>
            </a:r>
          </a:p>
          <a:p>
            <a:pPr marL="0" lvl="0" indent="0" algn="l" rtl="0">
              <a:spcBef>
                <a:spcPts val="0"/>
              </a:spcBef>
              <a:spcAft>
                <a:spcPts val="0"/>
              </a:spcAft>
              <a:buNone/>
            </a:pPr>
            <a:endParaRPr lang="en-IN" sz="3000" b="1" dirty="0"/>
          </a:p>
          <a:p>
            <a:pPr marL="457200" lvl="0" indent="-457200" algn="l" rtl="0">
              <a:spcBef>
                <a:spcPts val="0"/>
              </a:spcBef>
              <a:spcAft>
                <a:spcPts val="0"/>
              </a:spcAft>
              <a:buFont typeface="Arial" panose="020B0604020202020204" pitchFamily="34" charset="0"/>
              <a:buChar char="•"/>
            </a:pPr>
            <a:r>
              <a:rPr lang="en-IN" sz="3000" b="1" dirty="0"/>
              <a:t>Aryan Gupta </a:t>
            </a:r>
          </a:p>
          <a:p>
            <a:pPr marL="457200" lvl="0" indent="-457200" algn="l" rtl="0">
              <a:spcBef>
                <a:spcPts val="0"/>
              </a:spcBef>
              <a:spcAft>
                <a:spcPts val="0"/>
              </a:spcAft>
              <a:buFont typeface="Arial" panose="020B0604020202020204" pitchFamily="34" charset="0"/>
              <a:buChar char="•"/>
            </a:pPr>
            <a:r>
              <a:rPr lang="en-IN" sz="3000" b="1" dirty="0"/>
              <a:t>Aryan</a:t>
            </a:r>
          </a:p>
          <a:p>
            <a:pPr marL="457200" lvl="0" indent="-457200" algn="l" rtl="0">
              <a:spcBef>
                <a:spcPts val="0"/>
              </a:spcBef>
              <a:spcAft>
                <a:spcPts val="0"/>
              </a:spcAft>
              <a:buFont typeface="Arial" panose="020B0604020202020204" pitchFamily="34" charset="0"/>
              <a:buChar char="•"/>
            </a:pPr>
            <a:r>
              <a:rPr lang="en-IN" sz="3000" b="1" dirty="0"/>
              <a:t>Arpit Tyagi</a:t>
            </a:r>
          </a:p>
          <a:p>
            <a:pPr marL="457200" lvl="0" indent="-457200" algn="l" rtl="0">
              <a:spcBef>
                <a:spcPts val="0"/>
              </a:spcBef>
              <a:spcAft>
                <a:spcPts val="0"/>
              </a:spcAft>
              <a:buFont typeface="Arial" panose="020B0604020202020204" pitchFamily="34" charset="0"/>
              <a:buChar char="•"/>
            </a:pPr>
            <a:r>
              <a:rPr lang="en-IN" sz="3000" b="1" dirty="0"/>
              <a:t>Sandeep</a:t>
            </a:r>
          </a:p>
        </p:txBody>
      </p:sp>
    </p:spTree>
    <p:extLst>
      <p:ext uri="{BB962C8B-B14F-4D97-AF65-F5344CB8AC3E}">
        <p14:creationId xmlns:p14="http://schemas.microsoft.com/office/powerpoint/2010/main" val="33912691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CD0E3-9F73-07CA-987B-E48E1E9CFDA6}"/>
              </a:ext>
            </a:extLst>
          </p:cNvPr>
          <p:cNvSpPr>
            <a:spLocks noGrp="1"/>
          </p:cNvSpPr>
          <p:nvPr>
            <p:ph type="title"/>
          </p:nvPr>
        </p:nvSpPr>
        <p:spPr/>
        <p:txBody>
          <a:bodyPr/>
          <a:lstStyle/>
          <a:p>
            <a:r>
              <a:rPr lang="en-IN" dirty="0"/>
              <a:t>                    </a:t>
            </a:r>
            <a:r>
              <a:rPr lang="en-IN" sz="6600" dirty="0"/>
              <a:t>Conclusion</a:t>
            </a:r>
          </a:p>
        </p:txBody>
      </p:sp>
      <p:sp>
        <p:nvSpPr>
          <p:cNvPr id="3" name="Content Placeholder 2">
            <a:extLst>
              <a:ext uri="{FF2B5EF4-FFF2-40B4-BE49-F238E27FC236}">
                <a16:creationId xmlns:a16="http://schemas.microsoft.com/office/drawing/2014/main" id="{28EB8B4E-05A8-E13A-8309-6907321FE162}"/>
              </a:ext>
            </a:extLst>
          </p:cNvPr>
          <p:cNvSpPr>
            <a:spLocks noGrp="1"/>
          </p:cNvSpPr>
          <p:nvPr>
            <p:ph idx="1"/>
          </p:nvPr>
        </p:nvSpPr>
        <p:spPr>
          <a:xfrm>
            <a:off x="1093687" y="2176914"/>
            <a:ext cx="10387648" cy="3657599"/>
          </a:xfrm>
        </p:spPr>
        <p:txBody>
          <a:bodyPr>
            <a:normAutofit lnSpcReduction="10000"/>
          </a:bodyPr>
          <a:lstStyle/>
          <a:p>
            <a:r>
              <a:rPr lang="en-US" sz="2500" dirty="0"/>
              <a:t>A</a:t>
            </a:r>
            <a:r>
              <a:rPr lang="en-US" sz="2500" b="0" i="0" dirty="0">
                <a:effectLst/>
              </a:rPr>
              <a:t> VEIN website is an essential tool for individuals who require blood transfusions or those who wish to donate blood. This website can provide a user-friendly interface that allows users to easily find the nearest blood banks or blood donation centers. Additionally, the website can provide information on the availability of different blood types, operating hours, and contact information for blood banks. Overall, a blood bank finder website can be a valuable resource for both blood donors and recipients, helping to ensure that lifesaving blood transfusions are readily available when needed.</a:t>
            </a:r>
            <a:endParaRPr lang="en-IN" sz="2500" dirty="0"/>
          </a:p>
        </p:txBody>
      </p:sp>
    </p:spTree>
    <p:extLst>
      <p:ext uri="{BB962C8B-B14F-4D97-AF65-F5344CB8AC3E}">
        <p14:creationId xmlns:p14="http://schemas.microsoft.com/office/powerpoint/2010/main" val="27461289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C91062-DD6B-3ADC-64B6-72F8D61CEF07}"/>
              </a:ext>
            </a:extLst>
          </p:cNvPr>
          <p:cNvSpPr txBox="1"/>
          <p:nvPr/>
        </p:nvSpPr>
        <p:spPr>
          <a:xfrm>
            <a:off x="2331720" y="1767840"/>
            <a:ext cx="7620000" cy="3154710"/>
          </a:xfrm>
          <a:prstGeom prst="rect">
            <a:avLst/>
          </a:prstGeom>
          <a:noFill/>
        </p:spPr>
        <p:txBody>
          <a:bodyPr wrap="square" rtlCol="0">
            <a:spAutoFit/>
          </a:bodyPr>
          <a:lstStyle/>
          <a:p>
            <a:r>
              <a:rPr lang="en-IN" sz="19900" dirty="0">
                <a:latin typeface="Aldhabi" panose="01000000000000000000" pitchFamily="2" charset="-78"/>
                <a:cs typeface="Aldhabi" panose="01000000000000000000" pitchFamily="2" charset="-78"/>
              </a:rPr>
              <a:t>Thank You</a:t>
            </a:r>
          </a:p>
        </p:txBody>
      </p:sp>
    </p:spTree>
    <p:extLst>
      <p:ext uri="{BB962C8B-B14F-4D97-AF65-F5344CB8AC3E}">
        <p14:creationId xmlns:p14="http://schemas.microsoft.com/office/powerpoint/2010/main" val="3778124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6607C5-C1B5-03F5-9520-94C0C4C2B58B}"/>
              </a:ext>
            </a:extLst>
          </p:cNvPr>
          <p:cNvSpPr txBox="1"/>
          <p:nvPr/>
        </p:nvSpPr>
        <p:spPr>
          <a:xfrm>
            <a:off x="841572" y="2813447"/>
            <a:ext cx="3900361" cy="615553"/>
          </a:xfrm>
          <a:prstGeom prst="rect">
            <a:avLst/>
          </a:prstGeom>
          <a:noFill/>
        </p:spPr>
        <p:txBody>
          <a:bodyPr wrap="square" rtlCol="0">
            <a:spAutoFit/>
          </a:bodyPr>
          <a:lstStyle/>
          <a:p>
            <a:r>
              <a:rPr lang="en-US" sz="3400" dirty="0">
                <a:solidFill>
                  <a:schemeClr val="bg1"/>
                </a:solidFill>
                <a:latin typeface="Algerian" panose="04020705040A02060702" pitchFamily="82" charset="0"/>
              </a:rPr>
              <a:t>Content</a:t>
            </a:r>
            <a:endParaRPr lang="en-IN" sz="3400" dirty="0">
              <a:solidFill>
                <a:schemeClr val="bg1"/>
              </a:solidFill>
              <a:latin typeface="Algerian" panose="04020705040A02060702" pitchFamily="82" charset="0"/>
            </a:endParaRPr>
          </a:p>
        </p:txBody>
      </p:sp>
      <p:sp>
        <p:nvSpPr>
          <p:cNvPr id="12" name="Rectangle 11">
            <a:extLst>
              <a:ext uri="{FF2B5EF4-FFF2-40B4-BE49-F238E27FC236}">
                <a16:creationId xmlns:a16="http://schemas.microsoft.com/office/drawing/2014/main" id="{1720EF96-4B5B-CB90-8BA8-7943DBF7DF78}"/>
              </a:ext>
            </a:extLst>
          </p:cNvPr>
          <p:cNvSpPr/>
          <p:nvPr/>
        </p:nvSpPr>
        <p:spPr>
          <a:xfrm>
            <a:off x="4304964" y="1335186"/>
            <a:ext cx="1925904" cy="72019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Abstract</a:t>
            </a:r>
            <a:endParaRPr lang="en-IN" dirty="0"/>
          </a:p>
        </p:txBody>
      </p:sp>
      <p:sp>
        <p:nvSpPr>
          <p:cNvPr id="14" name="Rectangle 13">
            <a:extLst>
              <a:ext uri="{FF2B5EF4-FFF2-40B4-BE49-F238E27FC236}">
                <a16:creationId xmlns:a16="http://schemas.microsoft.com/office/drawing/2014/main" id="{8C1C1B33-9C0F-B097-DD63-29630DCC7C02}"/>
              </a:ext>
            </a:extLst>
          </p:cNvPr>
          <p:cNvSpPr/>
          <p:nvPr/>
        </p:nvSpPr>
        <p:spPr>
          <a:xfrm>
            <a:off x="7927500" y="2761127"/>
            <a:ext cx="1925904" cy="72019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Project Analysis</a:t>
            </a:r>
            <a:endParaRPr lang="en-IN" dirty="0"/>
          </a:p>
        </p:txBody>
      </p:sp>
      <p:sp>
        <p:nvSpPr>
          <p:cNvPr id="15" name="Rectangle 14">
            <a:extLst>
              <a:ext uri="{FF2B5EF4-FFF2-40B4-BE49-F238E27FC236}">
                <a16:creationId xmlns:a16="http://schemas.microsoft.com/office/drawing/2014/main" id="{B3AD2251-800B-E6F5-B5D8-BC794A8CCF8F}"/>
              </a:ext>
            </a:extLst>
          </p:cNvPr>
          <p:cNvSpPr/>
          <p:nvPr/>
        </p:nvSpPr>
        <p:spPr>
          <a:xfrm>
            <a:off x="7987731" y="4162793"/>
            <a:ext cx="1925904" cy="72019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Project Progress Evaluation</a:t>
            </a:r>
            <a:endParaRPr lang="en-IN" dirty="0"/>
          </a:p>
        </p:txBody>
      </p:sp>
      <p:sp>
        <p:nvSpPr>
          <p:cNvPr id="17" name="Rectangle 16">
            <a:extLst>
              <a:ext uri="{FF2B5EF4-FFF2-40B4-BE49-F238E27FC236}">
                <a16:creationId xmlns:a16="http://schemas.microsoft.com/office/drawing/2014/main" id="{38E980A8-7675-1ECE-0DB9-E15ED3D6FAE1}"/>
              </a:ext>
            </a:extLst>
          </p:cNvPr>
          <p:cNvSpPr/>
          <p:nvPr/>
        </p:nvSpPr>
        <p:spPr>
          <a:xfrm>
            <a:off x="7887039" y="1359461"/>
            <a:ext cx="1925904" cy="72019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Introduction</a:t>
            </a:r>
            <a:endParaRPr lang="en-IN" dirty="0"/>
          </a:p>
        </p:txBody>
      </p:sp>
      <p:sp>
        <p:nvSpPr>
          <p:cNvPr id="19" name="Rectangle 18">
            <a:extLst>
              <a:ext uri="{FF2B5EF4-FFF2-40B4-BE49-F238E27FC236}">
                <a16:creationId xmlns:a16="http://schemas.microsoft.com/office/drawing/2014/main" id="{583F1AD8-D43C-26F2-B0C9-33B5576B4B95}"/>
              </a:ext>
            </a:extLst>
          </p:cNvPr>
          <p:cNvSpPr/>
          <p:nvPr/>
        </p:nvSpPr>
        <p:spPr>
          <a:xfrm>
            <a:off x="8001780" y="5564459"/>
            <a:ext cx="1925904" cy="72019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Future Scope</a:t>
            </a:r>
            <a:endParaRPr lang="en-IN" dirty="0"/>
          </a:p>
        </p:txBody>
      </p:sp>
      <p:sp>
        <p:nvSpPr>
          <p:cNvPr id="20" name="Arrow: Right 19">
            <a:extLst>
              <a:ext uri="{FF2B5EF4-FFF2-40B4-BE49-F238E27FC236}">
                <a16:creationId xmlns:a16="http://schemas.microsoft.com/office/drawing/2014/main" id="{B975BC49-6655-8680-3FF4-C8EC0555A3A3}"/>
              </a:ext>
            </a:extLst>
          </p:cNvPr>
          <p:cNvSpPr/>
          <p:nvPr/>
        </p:nvSpPr>
        <p:spPr>
          <a:xfrm>
            <a:off x="6719087" y="1666960"/>
            <a:ext cx="914400" cy="384371"/>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22" name="Arrow: Down 21">
            <a:extLst>
              <a:ext uri="{FF2B5EF4-FFF2-40B4-BE49-F238E27FC236}">
                <a16:creationId xmlns:a16="http://schemas.microsoft.com/office/drawing/2014/main" id="{C95AA29E-1160-1574-C642-27FAFBE3D9D9}"/>
              </a:ext>
            </a:extLst>
          </p:cNvPr>
          <p:cNvSpPr/>
          <p:nvPr/>
        </p:nvSpPr>
        <p:spPr>
          <a:xfrm>
            <a:off x="8502033" y="2209125"/>
            <a:ext cx="525235" cy="4046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Arrow: Down 22">
            <a:extLst>
              <a:ext uri="{FF2B5EF4-FFF2-40B4-BE49-F238E27FC236}">
                <a16:creationId xmlns:a16="http://schemas.microsoft.com/office/drawing/2014/main" id="{911971D5-F8A2-0E79-B3A9-C5638BB93E77}"/>
              </a:ext>
            </a:extLst>
          </p:cNvPr>
          <p:cNvSpPr/>
          <p:nvPr/>
        </p:nvSpPr>
        <p:spPr>
          <a:xfrm>
            <a:off x="8502033" y="2213369"/>
            <a:ext cx="525235" cy="404601"/>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24" name="Arrow: Down 23">
            <a:extLst>
              <a:ext uri="{FF2B5EF4-FFF2-40B4-BE49-F238E27FC236}">
                <a16:creationId xmlns:a16="http://schemas.microsoft.com/office/drawing/2014/main" id="{A3DE369B-28BC-C833-C2CB-BE6DEE5ADC6D}"/>
              </a:ext>
            </a:extLst>
          </p:cNvPr>
          <p:cNvSpPr/>
          <p:nvPr/>
        </p:nvSpPr>
        <p:spPr>
          <a:xfrm rot="10800000" flipV="1">
            <a:off x="8647616" y="3659418"/>
            <a:ext cx="379652" cy="325276"/>
          </a:xfrm>
          <a:prstGeom prst="downArrow">
            <a:avLst>
              <a:gd name="adj1" fmla="val 50000"/>
              <a:gd name="adj2" fmla="val 51398"/>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27" name="Arrow: Right 26">
            <a:extLst>
              <a:ext uri="{FF2B5EF4-FFF2-40B4-BE49-F238E27FC236}">
                <a16:creationId xmlns:a16="http://schemas.microsoft.com/office/drawing/2014/main" id="{B3E67469-1617-2BFB-7278-F2854543CF0E}"/>
              </a:ext>
            </a:extLst>
          </p:cNvPr>
          <p:cNvSpPr/>
          <p:nvPr/>
        </p:nvSpPr>
        <p:spPr>
          <a:xfrm rot="5400000">
            <a:off x="8652421" y="5080762"/>
            <a:ext cx="403755" cy="364399"/>
          </a:xfrm>
          <a:prstGeom prst="rightArrow">
            <a:avLst>
              <a:gd name="adj1" fmla="val 49276"/>
              <a:gd name="adj2" fmla="val 50000"/>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660764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E3417E-C2D6-3D81-7EDF-0FCA4906679E}"/>
              </a:ext>
            </a:extLst>
          </p:cNvPr>
          <p:cNvSpPr txBox="1"/>
          <p:nvPr/>
        </p:nvSpPr>
        <p:spPr>
          <a:xfrm>
            <a:off x="4086478" y="631180"/>
            <a:ext cx="2678463" cy="784830"/>
          </a:xfrm>
          <a:prstGeom prst="rect">
            <a:avLst/>
          </a:prstGeom>
          <a:noFill/>
        </p:spPr>
        <p:txBody>
          <a:bodyPr wrap="square" rtlCol="0">
            <a:spAutoFit/>
          </a:bodyPr>
          <a:lstStyle/>
          <a:p>
            <a:r>
              <a:rPr lang="en-US" sz="4500" dirty="0"/>
              <a:t>Abstract</a:t>
            </a:r>
            <a:endParaRPr lang="en-IN" sz="4500" dirty="0"/>
          </a:p>
        </p:txBody>
      </p:sp>
      <p:sp>
        <p:nvSpPr>
          <p:cNvPr id="4" name="TextBox 3">
            <a:extLst>
              <a:ext uri="{FF2B5EF4-FFF2-40B4-BE49-F238E27FC236}">
                <a16:creationId xmlns:a16="http://schemas.microsoft.com/office/drawing/2014/main" id="{62803B1E-1060-5227-2F26-935B23BF4DED}"/>
              </a:ext>
            </a:extLst>
          </p:cNvPr>
          <p:cNvSpPr txBox="1"/>
          <p:nvPr/>
        </p:nvSpPr>
        <p:spPr>
          <a:xfrm>
            <a:off x="1116701" y="2362874"/>
            <a:ext cx="9880375" cy="1938992"/>
          </a:xfrm>
          <a:prstGeom prst="rect">
            <a:avLst/>
          </a:prstGeom>
          <a:noFill/>
        </p:spPr>
        <p:txBody>
          <a:bodyPr wrap="square" rtlCol="0">
            <a:spAutoFit/>
          </a:bodyPr>
          <a:lstStyle/>
          <a:p>
            <a:r>
              <a:rPr lang="en-US" sz="3000" dirty="0">
                <a:latin typeface="+mj-lt"/>
                <a:cs typeface="Arial" panose="020B0604020202020204" pitchFamily="34" charset="0"/>
              </a:rPr>
              <a:t>T</a:t>
            </a:r>
            <a:r>
              <a:rPr lang="en-US" sz="3000" b="0" i="0" dirty="0">
                <a:effectLst/>
                <a:latin typeface="+mj-lt"/>
                <a:cs typeface="Arial" panose="020B0604020202020204" pitchFamily="34" charset="0"/>
              </a:rPr>
              <a:t>he VEIN is a </a:t>
            </a:r>
            <a:r>
              <a:rPr lang="en-US" sz="3000" dirty="0">
                <a:latin typeface="+mj-lt"/>
                <a:cs typeface="Arial" panose="020B0604020202020204" pitchFamily="34" charset="0"/>
              </a:rPr>
              <a:t>web </a:t>
            </a:r>
            <a:r>
              <a:rPr lang="en-US" sz="3000" b="0" i="0" dirty="0">
                <a:effectLst/>
                <a:latin typeface="+mj-lt"/>
                <a:cs typeface="Arial" panose="020B0604020202020204" pitchFamily="34" charset="0"/>
              </a:rPr>
              <a:t>application that allows users to </a:t>
            </a:r>
            <a:r>
              <a:rPr lang="en-IN" sz="3000" b="0" i="0" dirty="0">
                <a:effectLst/>
                <a:latin typeface="+mj-lt"/>
                <a:cs typeface="Arial" panose="020B0604020202020204" pitchFamily="34" charset="0"/>
              </a:rPr>
              <a:t>find the blood camp location where blood is easily available.</a:t>
            </a:r>
            <a:endParaRPr lang="en-IN" sz="3000" dirty="0">
              <a:latin typeface="+mj-lt"/>
              <a:cs typeface="Arial" panose="020B0604020202020204" pitchFamily="34" charset="0"/>
            </a:endParaRPr>
          </a:p>
          <a:p>
            <a:endParaRPr lang="en-IN" sz="3000" dirty="0"/>
          </a:p>
        </p:txBody>
      </p:sp>
      <p:sp>
        <p:nvSpPr>
          <p:cNvPr id="5" name="TextBox 4">
            <a:extLst>
              <a:ext uri="{FF2B5EF4-FFF2-40B4-BE49-F238E27FC236}">
                <a16:creationId xmlns:a16="http://schemas.microsoft.com/office/drawing/2014/main" id="{60234050-2388-011E-AF54-27CFF5328194}"/>
              </a:ext>
            </a:extLst>
          </p:cNvPr>
          <p:cNvSpPr txBox="1"/>
          <p:nvPr/>
        </p:nvSpPr>
        <p:spPr>
          <a:xfrm>
            <a:off x="1116701" y="4548791"/>
            <a:ext cx="8998343" cy="1015663"/>
          </a:xfrm>
          <a:prstGeom prst="rect">
            <a:avLst/>
          </a:prstGeom>
          <a:noFill/>
        </p:spPr>
        <p:txBody>
          <a:bodyPr wrap="square" rtlCol="0">
            <a:spAutoFit/>
          </a:bodyPr>
          <a:lstStyle/>
          <a:p>
            <a:r>
              <a:rPr lang="en-US" sz="3000" dirty="0">
                <a:latin typeface="+mj-lt"/>
                <a:cs typeface="Arial" panose="020B0604020202020204" pitchFamily="34" charset="0"/>
              </a:rPr>
              <a:t>Also, the blood bank user add their data that how much blood is available there.</a:t>
            </a:r>
            <a:endParaRPr lang="en-IN" sz="3000" dirty="0">
              <a:latin typeface="+mj-lt"/>
              <a:cs typeface="Arial" panose="020B0604020202020204" pitchFamily="34" charset="0"/>
            </a:endParaRPr>
          </a:p>
        </p:txBody>
      </p:sp>
    </p:spTree>
    <p:extLst>
      <p:ext uri="{BB962C8B-B14F-4D97-AF65-F5344CB8AC3E}">
        <p14:creationId xmlns:p14="http://schemas.microsoft.com/office/powerpoint/2010/main" val="30591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38684-E944-4944-BF3D-8E929DBB2544}"/>
              </a:ext>
            </a:extLst>
          </p:cNvPr>
          <p:cNvSpPr>
            <a:spLocks noGrp="1"/>
          </p:cNvSpPr>
          <p:nvPr>
            <p:ph type="title"/>
          </p:nvPr>
        </p:nvSpPr>
        <p:spPr/>
        <p:txBody>
          <a:bodyPr/>
          <a:lstStyle/>
          <a:p>
            <a:r>
              <a:rPr lang="en-US" dirty="0"/>
              <a:t>                     Introduction</a:t>
            </a:r>
            <a:endParaRPr lang="en-IN" dirty="0"/>
          </a:p>
        </p:txBody>
      </p:sp>
      <p:sp>
        <p:nvSpPr>
          <p:cNvPr id="4" name="TextBox 3">
            <a:extLst>
              <a:ext uri="{FF2B5EF4-FFF2-40B4-BE49-F238E27FC236}">
                <a16:creationId xmlns:a16="http://schemas.microsoft.com/office/drawing/2014/main" id="{D1B3085E-5A00-C561-AFD5-2B9BD3234AC7}"/>
              </a:ext>
            </a:extLst>
          </p:cNvPr>
          <p:cNvSpPr txBox="1"/>
          <p:nvPr/>
        </p:nvSpPr>
        <p:spPr>
          <a:xfrm>
            <a:off x="5049700" y="4527057"/>
            <a:ext cx="7101840" cy="1569660"/>
          </a:xfrm>
          <a:prstGeom prst="rect">
            <a:avLst/>
          </a:prstGeom>
          <a:noFill/>
        </p:spPr>
        <p:txBody>
          <a:bodyPr wrap="square" rtlCol="0">
            <a:spAutoFit/>
          </a:bodyPr>
          <a:lstStyle/>
          <a:p>
            <a:r>
              <a:rPr lang="en-IN" sz="2400" dirty="0"/>
              <a:t>The main aim of this project is to resolve the problem which is faced by the user , so this system will help the users to find the blood in more efficient way .</a:t>
            </a:r>
          </a:p>
        </p:txBody>
      </p:sp>
      <p:sp>
        <p:nvSpPr>
          <p:cNvPr id="6" name="TextBox 5">
            <a:extLst>
              <a:ext uri="{FF2B5EF4-FFF2-40B4-BE49-F238E27FC236}">
                <a16:creationId xmlns:a16="http://schemas.microsoft.com/office/drawing/2014/main" id="{F3F67D39-04E0-D0D1-26D8-145CBBAAD081}"/>
              </a:ext>
            </a:extLst>
          </p:cNvPr>
          <p:cNvSpPr txBox="1"/>
          <p:nvPr/>
        </p:nvSpPr>
        <p:spPr>
          <a:xfrm>
            <a:off x="5049700" y="1853248"/>
            <a:ext cx="6020474" cy="2308324"/>
          </a:xfrm>
          <a:prstGeom prst="rect">
            <a:avLst/>
          </a:prstGeom>
          <a:noFill/>
        </p:spPr>
        <p:txBody>
          <a:bodyPr wrap="square" rtlCol="0">
            <a:spAutoFit/>
          </a:bodyPr>
          <a:lstStyle/>
          <a:p>
            <a:r>
              <a:rPr lang="en-US" sz="2400" dirty="0">
                <a:latin typeface="+mj-lt"/>
                <a:cs typeface="Arial" panose="020B0604020202020204" pitchFamily="34" charset="0"/>
              </a:rPr>
              <a:t>T</a:t>
            </a:r>
            <a:r>
              <a:rPr lang="en-US" sz="2400" b="0" i="0" dirty="0">
                <a:effectLst/>
                <a:latin typeface="+mj-lt"/>
                <a:cs typeface="Arial" panose="020B0604020202020204" pitchFamily="34" charset="0"/>
              </a:rPr>
              <a:t>he VEIN is a </a:t>
            </a:r>
            <a:r>
              <a:rPr lang="en-US" sz="2400" dirty="0">
                <a:latin typeface="+mj-lt"/>
                <a:cs typeface="Arial" panose="020B0604020202020204" pitchFamily="34" charset="0"/>
              </a:rPr>
              <a:t>web </a:t>
            </a:r>
            <a:r>
              <a:rPr lang="en-US" sz="2400" b="0" i="0" dirty="0">
                <a:effectLst/>
                <a:latin typeface="+mj-lt"/>
                <a:cs typeface="Arial" panose="020B0604020202020204" pitchFamily="34" charset="0"/>
              </a:rPr>
              <a:t>application that allows users to </a:t>
            </a:r>
            <a:r>
              <a:rPr lang="en-IN" sz="2400" b="0" i="0" dirty="0">
                <a:effectLst/>
                <a:latin typeface="+mj-lt"/>
                <a:cs typeface="Arial" panose="020B0604020202020204" pitchFamily="34" charset="0"/>
              </a:rPr>
              <a:t>find the blood camp location where blood is easily available and also t</a:t>
            </a:r>
            <a:r>
              <a:rPr lang="en-US" sz="2400" dirty="0">
                <a:latin typeface="+mj-lt"/>
                <a:cs typeface="Arial" panose="020B0604020202020204" pitchFamily="34" charset="0"/>
              </a:rPr>
              <a:t>he blood bank user provide their data that how much blood is available there.</a:t>
            </a:r>
            <a:endParaRPr lang="en-IN" sz="2400" dirty="0">
              <a:latin typeface="+mj-lt"/>
              <a:cs typeface="Arial" panose="020B0604020202020204" pitchFamily="34" charset="0"/>
            </a:endParaRPr>
          </a:p>
        </p:txBody>
      </p:sp>
      <p:pic>
        <p:nvPicPr>
          <p:cNvPr id="7" name="Picture 6" descr="Company name&#10;&#10;Description automatically generated with medium confidence">
            <a:extLst>
              <a:ext uri="{FF2B5EF4-FFF2-40B4-BE49-F238E27FC236}">
                <a16:creationId xmlns:a16="http://schemas.microsoft.com/office/drawing/2014/main" id="{A2336E81-1290-CDC2-4EBD-63ADBABE6E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350" y="1968314"/>
            <a:ext cx="4355016" cy="3804957"/>
          </a:xfrm>
          <a:prstGeom prst="rect">
            <a:avLst/>
          </a:prstGeom>
        </p:spPr>
      </p:pic>
    </p:spTree>
    <p:extLst>
      <p:ext uri="{BB962C8B-B14F-4D97-AF65-F5344CB8AC3E}">
        <p14:creationId xmlns:p14="http://schemas.microsoft.com/office/powerpoint/2010/main" val="2453646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B7AE7-E14A-E475-3EE6-B2F0CC99ED35}"/>
              </a:ext>
            </a:extLst>
          </p:cNvPr>
          <p:cNvSpPr>
            <a:spLocks noGrp="1"/>
          </p:cNvSpPr>
          <p:nvPr>
            <p:ph type="title"/>
          </p:nvPr>
        </p:nvSpPr>
        <p:spPr>
          <a:xfrm>
            <a:off x="646111" y="394966"/>
            <a:ext cx="9404723" cy="1400530"/>
          </a:xfrm>
        </p:spPr>
        <p:txBody>
          <a:bodyPr/>
          <a:lstStyle/>
          <a:p>
            <a:r>
              <a:rPr lang="en-IN" dirty="0"/>
              <a:t>                  Project Analysis</a:t>
            </a:r>
          </a:p>
        </p:txBody>
      </p:sp>
      <p:sp>
        <p:nvSpPr>
          <p:cNvPr id="3" name="TextBox 2">
            <a:extLst>
              <a:ext uri="{FF2B5EF4-FFF2-40B4-BE49-F238E27FC236}">
                <a16:creationId xmlns:a16="http://schemas.microsoft.com/office/drawing/2014/main" id="{E55CF15F-5806-CAAA-ACDF-FA33B058AA94}"/>
              </a:ext>
            </a:extLst>
          </p:cNvPr>
          <p:cNvSpPr txBox="1"/>
          <p:nvPr/>
        </p:nvSpPr>
        <p:spPr>
          <a:xfrm flipH="1">
            <a:off x="960118" y="1824372"/>
            <a:ext cx="1446197" cy="369332"/>
          </a:xfrm>
          <a:prstGeom prst="rect">
            <a:avLst/>
          </a:prstGeom>
          <a:noFill/>
        </p:spPr>
        <p:txBody>
          <a:bodyPr wrap="square" rtlCol="0">
            <a:spAutoFit/>
          </a:bodyPr>
          <a:lstStyle/>
          <a:p>
            <a:r>
              <a:rPr lang="en-IN" b="1" dirty="0"/>
              <a:t>Objective:</a:t>
            </a:r>
          </a:p>
        </p:txBody>
      </p:sp>
      <p:sp>
        <p:nvSpPr>
          <p:cNvPr id="5" name="TextBox 4">
            <a:extLst>
              <a:ext uri="{FF2B5EF4-FFF2-40B4-BE49-F238E27FC236}">
                <a16:creationId xmlns:a16="http://schemas.microsoft.com/office/drawing/2014/main" id="{95105FBF-C9B2-F325-AAD1-1A5B6A20586B}"/>
              </a:ext>
            </a:extLst>
          </p:cNvPr>
          <p:cNvSpPr txBox="1"/>
          <p:nvPr/>
        </p:nvSpPr>
        <p:spPr>
          <a:xfrm>
            <a:off x="2589196" y="2386685"/>
            <a:ext cx="7988968" cy="646331"/>
          </a:xfrm>
          <a:prstGeom prst="rect">
            <a:avLst/>
          </a:prstGeom>
          <a:noFill/>
        </p:spPr>
        <p:txBody>
          <a:bodyPr wrap="square" rtlCol="0">
            <a:spAutoFit/>
          </a:bodyPr>
          <a:lstStyle/>
          <a:p>
            <a:r>
              <a:rPr lang="en-US" dirty="0">
                <a:solidFill>
                  <a:schemeClr val="tx1">
                    <a:lumMod val="95000"/>
                  </a:schemeClr>
                </a:solidFill>
                <a:latin typeface="+mj-lt"/>
              </a:rPr>
              <a:t>P</a:t>
            </a:r>
            <a:r>
              <a:rPr lang="en-US" b="0" i="0" dirty="0">
                <a:solidFill>
                  <a:schemeClr val="tx1">
                    <a:lumMod val="95000"/>
                  </a:schemeClr>
                </a:solidFill>
                <a:effectLst/>
                <a:latin typeface="+mj-lt"/>
              </a:rPr>
              <a:t>rovide a platform where user can easily find the blood bank locations.</a:t>
            </a:r>
            <a:endParaRPr lang="en-IN" dirty="0">
              <a:solidFill>
                <a:schemeClr val="tx1">
                  <a:lumMod val="95000"/>
                </a:schemeClr>
              </a:solidFill>
              <a:latin typeface="+mj-lt"/>
            </a:endParaRPr>
          </a:p>
        </p:txBody>
      </p:sp>
      <p:sp>
        <p:nvSpPr>
          <p:cNvPr id="6" name="TextBox 5">
            <a:extLst>
              <a:ext uri="{FF2B5EF4-FFF2-40B4-BE49-F238E27FC236}">
                <a16:creationId xmlns:a16="http://schemas.microsoft.com/office/drawing/2014/main" id="{EAB7DE63-5AE3-2648-3EDC-33043963FF68}"/>
              </a:ext>
            </a:extLst>
          </p:cNvPr>
          <p:cNvSpPr txBox="1"/>
          <p:nvPr/>
        </p:nvSpPr>
        <p:spPr>
          <a:xfrm>
            <a:off x="960118" y="3349511"/>
            <a:ext cx="2360598" cy="369332"/>
          </a:xfrm>
          <a:prstGeom prst="rect">
            <a:avLst/>
          </a:prstGeom>
          <a:noFill/>
        </p:spPr>
        <p:txBody>
          <a:bodyPr wrap="square" rtlCol="0">
            <a:spAutoFit/>
          </a:bodyPr>
          <a:lstStyle/>
          <a:p>
            <a:r>
              <a:rPr lang="en-IN" b="1" dirty="0"/>
              <a:t>Problem:</a:t>
            </a:r>
          </a:p>
        </p:txBody>
      </p:sp>
      <p:sp>
        <p:nvSpPr>
          <p:cNvPr id="7" name="TextBox 6">
            <a:extLst>
              <a:ext uri="{FF2B5EF4-FFF2-40B4-BE49-F238E27FC236}">
                <a16:creationId xmlns:a16="http://schemas.microsoft.com/office/drawing/2014/main" id="{5F700BE7-3FAF-9347-BEF0-B482EF760680}"/>
              </a:ext>
            </a:extLst>
          </p:cNvPr>
          <p:cNvSpPr txBox="1"/>
          <p:nvPr/>
        </p:nvSpPr>
        <p:spPr>
          <a:xfrm>
            <a:off x="2589196" y="3757186"/>
            <a:ext cx="7988968" cy="707886"/>
          </a:xfrm>
          <a:prstGeom prst="rect">
            <a:avLst/>
          </a:prstGeom>
          <a:noFill/>
        </p:spPr>
        <p:txBody>
          <a:bodyPr wrap="square" rtlCol="0">
            <a:spAutoFit/>
          </a:bodyPr>
          <a:lstStyle/>
          <a:p>
            <a:r>
              <a:rPr lang="en-US" sz="2000" dirty="0">
                <a:latin typeface="+mj-lt"/>
              </a:rPr>
              <a:t>T</a:t>
            </a:r>
            <a:r>
              <a:rPr lang="en-US" sz="2000" b="0" i="0" dirty="0">
                <a:effectLst/>
                <a:latin typeface="+mj-lt"/>
              </a:rPr>
              <a:t>he problem of needing blood on an urgent basis requires a coordinated effort from blood banks.</a:t>
            </a:r>
            <a:endParaRPr lang="en-IN" sz="2000" dirty="0">
              <a:latin typeface="+mj-lt"/>
            </a:endParaRPr>
          </a:p>
        </p:txBody>
      </p:sp>
      <p:sp>
        <p:nvSpPr>
          <p:cNvPr id="8" name="TextBox 7">
            <a:extLst>
              <a:ext uri="{FF2B5EF4-FFF2-40B4-BE49-F238E27FC236}">
                <a16:creationId xmlns:a16="http://schemas.microsoft.com/office/drawing/2014/main" id="{0A920445-9230-BAD2-372B-D10E6F176191}"/>
              </a:ext>
            </a:extLst>
          </p:cNvPr>
          <p:cNvSpPr txBox="1"/>
          <p:nvPr/>
        </p:nvSpPr>
        <p:spPr>
          <a:xfrm>
            <a:off x="1027494" y="5222771"/>
            <a:ext cx="1434164" cy="369332"/>
          </a:xfrm>
          <a:prstGeom prst="rect">
            <a:avLst/>
          </a:prstGeom>
          <a:noFill/>
        </p:spPr>
        <p:txBody>
          <a:bodyPr wrap="square" rtlCol="0">
            <a:spAutoFit/>
          </a:bodyPr>
          <a:lstStyle/>
          <a:p>
            <a:r>
              <a:rPr lang="en-IN" b="1" dirty="0"/>
              <a:t>Solution:</a:t>
            </a:r>
          </a:p>
        </p:txBody>
      </p:sp>
      <p:sp>
        <p:nvSpPr>
          <p:cNvPr id="9" name="TextBox 8">
            <a:extLst>
              <a:ext uri="{FF2B5EF4-FFF2-40B4-BE49-F238E27FC236}">
                <a16:creationId xmlns:a16="http://schemas.microsoft.com/office/drawing/2014/main" id="{F1BC89A4-CE0E-1E08-E6A7-3B62FA8BDB3C}"/>
              </a:ext>
            </a:extLst>
          </p:cNvPr>
          <p:cNvSpPr txBox="1"/>
          <p:nvPr/>
        </p:nvSpPr>
        <p:spPr>
          <a:xfrm>
            <a:off x="2813388" y="5432220"/>
            <a:ext cx="6063916" cy="646331"/>
          </a:xfrm>
          <a:prstGeom prst="rect">
            <a:avLst/>
          </a:prstGeom>
          <a:noFill/>
        </p:spPr>
        <p:txBody>
          <a:bodyPr wrap="square" rtlCol="0">
            <a:spAutoFit/>
          </a:bodyPr>
          <a:lstStyle/>
          <a:p>
            <a:r>
              <a:rPr lang="en-US" dirty="0"/>
              <a:t>VEIN is a platform on which user can easily find the location where blood is available. </a:t>
            </a:r>
            <a:endParaRPr lang="en-IN" dirty="0"/>
          </a:p>
        </p:txBody>
      </p:sp>
    </p:spTree>
    <p:extLst>
      <p:ext uri="{BB962C8B-B14F-4D97-AF65-F5344CB8AC3E}">
        <p14:creationId xmlns:p14="http://schemas.microsoft.com/office/powerpoint/2010/main" val="1170491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CE48D-2EF5-18FD-83AE-89A66EE78CF7}"/>
              </a:ext>
            </a:extLst>
          </p:cNvPr>
          <p:cNvSpPr>
            <a:spLocks noGrp="1"/>
          </p:cNvSpPr>
          <p:nvPr>
            <p:ph type="title"/>
          </p:nvPr>
        </p:nvSpPr>
        <p:spPr>
          <a:xfrm>
            <a:off x="645130" y="317965"/>
            <a:ext cx="9404723" cy="1400530"/>
          </a:xfrm>
        </p:spPr>
        <p:txBody>
          <a:bodyPr/>
          <a:lstStyle/>
          <a:p>
            <a:r>
              <a:rPr lang="en-IN" dirty="0"/>
              <a:t>                   OBJECTIVES</a:t>
            </a:r>
          </a:p>
        </p:txBody>
      </p:sp>
      <p:sp>
        <p:nvSpPr>
          <p:cNvPr id="3" name="Content Placeholder 2">
            <a:extLst>
              <a:ext uri="{FF2B5EF4-FFF2-40B4-BE49-F238E27FC236}">
                <a16:creationId xmlns:a16="http://schemas.microsoft.com/office/drawing/2014/main" id="{7D08887E-2E45-ED94-3516-8234D6027FDB}"/>
              </a:ext>
            </a:extLst>
          </p:cNvPr>
          <p:cNvSpPr>
            <a:spLocks noGrp="1"/>
          </p:cNvSpPr>
          <p:nvPr>
            <p:ph idx="1"/>
          </p:nvPr>
        </p:nvSpPr>
        <p:spPr>
          <a:xfrm>
            <a:off x="1103312" y="1331259"/>
            <a:ext cx="8946541" cy="4195481"/>
          </a:xfrm>
        </p:spPr>
        <p:txBody>
          <a:bodyPr>
            <a:noAutofit/>
          </a:bodyPr>
          <a:lstStyle/>
          <a:p>
            <a:pPr algn="l"/>
            <a:r>
              <a:rPr lang="en-US" b="0" i="0" dirty="0">
                <a:effectLst/>
                <a:latin typeface="Söhne"/>
              </a:rPr>
              <a:t>The objective of a VEIN website is to provide an easy-to-use online platform where users can search for blood banks in their local area or beyond. The website aims to connect blood donors with the nearest blood bank locations and provide users with the necessary information to donate blood or receive blood transfusions.</a:t>
            </a:r>
          </a:p>
          <a:p>
            <a:pPr algn="l"/>
            <a:r>
              <a:rPr lang="en-US" b="0" i="0" dirty="0">
                <a:effectLst/>
                <a:latin typeface="Söhne"/>
              </a:rPr>
              <a:t>Some of the key objectives of a VEIN website may include:</a:t>
            </a:r>
          </a:p>
          <a:p>
            <a:pPr algn="l">
              <a:buFont typeface="+mj-lt"/>
              <a:buAutoNum type="arabicPeriod"/>
            </a:pPr>
            <a:r>
              <a:rPr lang="en-US" b="0" i="0" dirty="0">
                <a:effectLst/>
                <a:latin typeface="Söhne"/>
              </a:rPr>
              <a:t>Helping to address the shortage of blood donations by making it easier for donors to find nearby blood banks.</a:t>
            </a:r>
          </a:p>
          <a:p>
            <a:pPr algn="l">
              <a:buFont typeface="+mj-lt"/>
              <a:buAutoNum type="arabicPeriod"/>
            </a:pPr>
            <a:r>
              <a:rPr lang="en-US" b="0" i="0" dirty="0">
                <a:effectLst/>
                <a:latin typeface="Söhne"/>
              </a:rPr>
              <a:t>Providing information on the eligibility requirements for donating blood and the donation process to encourage more people to donate.</a:t>
            </a:r>
          </a:p>
          <a:p>
            <a:pPr algn="l">
              <a:buFont typeface="+mj-lt"/>
              <a:buAutoNum type="arabicPeriod"/>
            </a:pPr>
            <a:r>
              <a:rPr lang="en-US" b="0" i="0" dirty="0">
                <a:effectLst/>
                <a:latin typeface="Söhne"/>
              </a:rPr>
              <a:t>Providing information on the different blood types and their compatibility to ensure that patients receive the appropriate blood transfusion.</a:t>
            </a:r>
          </a:p>
          <a:p>
            <a:pPr algn="l">
              <a:buFont typeface="+mj-lt"/>
              <a:buAutoNum type="arabicPeriod"/>
            </a:pPr>
            <a:r>
              <a:rPr lang="en-US" b="0" i="0" dirty="0">
                <a:effectLst/>
                <a:latin typeface="Söhne"/>
              </a:rPr>
              <a:t>Encouraging community involvement in blood donation by providing information on volunteering at blood banks or organizing blood drives.</a:t>
            </a:r>
          </a:p>
          <a:p>
            <a:pPr marL="0" indent="0" algn="l">
              <a:buNone/>
            </a:pPr>
            <a:endParaRPr lang="en-US" b="0" i="0" dirty="0">
              <a:effectLst/>
              <a:latin typeface="Söhne"/>
            </a:endParaRPr>
          </a:p>
        </p:txBody>
      </p:sp>
    </p:spTree>
    <p:extLst>
      <p:ext uri="{BB962C8B-B14F-4D97-AF65-F5344CB8AC3E}">
        <p14:creationId xmlns:p14="http://schemas.microsoft.com/office/powerpoint/2010/main" val="3570190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04C7B-D9C2-22EB-CAB3-422C17734D14}"/>
              </a:ext>
            </a:extLst>
          </p:cNvPr>
          <p:cNvSpPr>
            <a:spLocks noGrp="1"/>
          </p:cNvSpPr>
          <p:nvPr>
            <p:ph type="title"/>
          </p:nvPr>
        </p:nvSpPr>
        <p:spPr>
          <a:xfrm>
            <a:off x="646111" y="436534"/>
            <a:ext cx="9404723" cy="1400530"/>
          </a:xfrm>
        </p:spPr>
        <p:txBody>
          <a:bodyPr/>
          <a:lstStyle/>
          <a:p>
            <a:r>
              <a:rPr lang="en-IN" sz="3000" dirty="0"/>
              <a:t>Home Page:</a:t>
            </a:r>
          </a:p>
        </p:txBody>
      </p:sp>
      <p:pic>
        <p:nvPicPr>
          <p:cNvPr id="4" name="Picture 3" descr="Graphical user interface, website&#10;&#10;Description automatically generated">
            <a:extLst>
              <a:ext uri="{FF2B5EF4-FFF2-40B4-BE49-F238E27FC236}">
                <a16:creationId xmlns:a16="http://schemas.microsoft.com/office/drawing/2014/main" id="{28A20F4F-95F1-14EC-0CC5-6CB96BAAFF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929" y="1136799"/>
            <a:ext cx="9404723" cy="5290157"/>
          </a:xfrm>
          <a:prstGeom prst="rect">
            <a:avLst/>
          </a:prstGeom>
        </p:spPr>
      </p:pic>
    </p:spTree>
    <p:extLst>
      <p:ext uri="{BB962C8B-B14F-4D97-AF65-F5344CB8AC3E}">
        <p14:creationId xmlns:p14="http://schemas.microsoft.com/office/powerpoint/2010/main" val="3672466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Graphical user interface, website&#10;&#10;Description automatically generated">
            <a:extLst>
              <a:ext uri="{FF2B5EF4-FFF2-40B4-BE49-F238E27FC236}">
                <a16:creationId xmlns:a16="http://schemas.microsoft.com/office/drawing/2014/main" id="{C8FB4FDA-96A5-4C42-0871-F60DFADF999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61876" y="935183"/>
            <a:ext cx="9612892" cy="5407251"/>
          </a:xfrm>
        </p:spPr>
      </p:pic>
    </p:spTree>
    <p:extLst>
      <p:ext uri="{BB962C8B-B14F-4D97-AF65-F5344CB8AC3E}">
        <p14:creationId xmlns:p14="http://schemas.microsoft.com/office/powerpoint/2010/main" val="30719714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1016</TotalTime>
  <Words>973</Words>
  <Application>Microsoft Office PowerPoint</Application>
  <PresentationFormat>Widescreen</PresentationFormat>
  <Paragraphs>76</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Aldhabi</vt:lpstr>
      <vt:lpstr>Algerian</vt:lpstr>
      <vt:lpstr>Arial</vt:lpstr>
      <vt:lpstr>Century Gothic</vt:lpstr>
      <vt:lpstr>Söhne</vt:lpstr>
      <vt:lpstr>Wingdings 3</vt:lpstr>
      <vt:lpstr>Ion</vt:lpstr>
      <vt:lpstr>PowerPoint Presentation</vt:lpstr>
      <vt:lpstr>PowerPoint Presentation</vt:lpstr>
      <vt:lpstr>PowerPoint Presentation</vt:lpstr>
      <vt:lpstr>PowerPoint Presentation</vt:lpstr>
      <vt:lpstr>                     Introduction</vt:lpstr>
      <vt:lpstr>                  Project Analysis</vt:lpstr>
      <vt:lpstr>                   OBJECTIVES</vt:lpstr>
      <vt:lpstr>Home Page:</vt:lpstr>
      <vt:lpstr>PowerPoint Presentation</vt:lpstr>
      <vt:lpstr>PowerPoint Presentation</vt:lpstr>
      <vt:lpstr>PowerPoint Presentation</vt:lpstr>
      <vt:lpstr>               Registration Form</vt:lpstr>
      <vt:lpstr>                        Login page</vt:lpstr>
      <vt:lpstr>Blood Bank User Interface:</vt:lpstr>
      <vt:lpstr>CenterRegister:</vt:lpstr>
      <vt:lpstr>CenterRegister:</vt:lpstr>
      <vt:lpstr>   Programming Languages Used</vt:lpstr>
      <vt:lpstr>                    Future Plans</vt:lpstr>
      <vt:lpstr>            Additional Future Plans </vt:lpstr>
      <vt:lpstr>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Prachi Chaudhary</dc:creator>
  <cp:lastModifiedBy>Aryan Tewatia</cp:lastModifiedBy>
  <cp:revision>33</cp:revision>
  <dcterms:created xsi:type="dcterms:W3CDTF">2022-11-21T09:07:27Z</dcterms:created>
  <dcterms:modified xsi:type="dcterms:W3CDTF">2023-04-26T04:18:17Z</dcterms:modified>
</cp:coreProperties>
</file>