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20791B8-7616-4DCE-A743-60D65D21F4D2}" type="datetimeFigureOut">
              <a:rPr lang="en-US" smtClean="0"/>
              <a:pPr/>
              <a:t>12/26/2020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D0D6BF9-D2AA-4409-AD82-882E317D05B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0791B8-7616-4DCE-A743-60D65D21F4D2}" type="datetimeFigureOut">
              <a:rPr lang="en-US" smtClean="0"/>
              <a:pPr/>
              <a:t>12/26/2020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D6BF9-D2AA-4409-AD82-882E317D05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0791B8-7616-4DCE-A743-60D65D21F4D2}" type="datetimeFigureOut">
              <a:rPr lang="en-US" smtClean="0"/>
              <a:pPr/>
              <a:t>12/26/2020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D6BF9-D2AA-4409-AD82-882E317D05B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0791B8-7616-4DCE-A743-60D65D21F4D2}" type="datetimeFigureOut">
              <a:rPr lang="en-US" smtClean="0"/>
              <a:pPr/>
              <a:t>12/26/2020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D6BF9-D2AA-4409-AD82-882E317D05BD}"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20791B8-7616-4DCE-A743-60D65D21F4D2}" type="datetimeFigureOut">
              <a:rPr lang="en-US" smtClean="0"/>
              <a:pPr/>
              <a:t>12/26/2020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D6BF9-D2AA-4409-AD82-882E317D05B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20791B8-7616-4DCE-A743-60D65D21F4D2}" type="datetimeFigureOut">
              <a:rPr lang="en-US" smtClean="0"/>
              <a:pPr/>
              <a:t>12/26/2020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D6BF9-D2AA-4409-AD82-882E317D05BD}"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20791B8-7616-4DCE-A743-60D65D21F4D2}" type="datetimeFigureOut">
              <a:rPr lang="en-US" smtClean="0"/>
              <a:pPr/>
              <a:t>12/26/2020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0D6BF9-D2AA-4409-AD82-882E317D05B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20791B8-7616-4DCE-A743-60D65D21F4D2}" type="datetimeFigureOut">
              <a:rPr lang="en-US" smtClean="0"/>
              <a:pPr/>
              <a:t>12/26/2020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0D6BF9-D2AA-4409-AD82-882E317D05BD}"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0791B8-7616-4DCE-A743-60D65D21F4D2}" type="datetimeFigureOut">
              <a:rPr lang="en-US" smtClean="0"/>
              <a:pPr/>
              <a:t>12/26/2020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0D6BF9-D2AA-4409-AD82-882E317D05B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F20791B8-7616-4DCE-A743-60D65D21F4D2}" type="datetimeFigureOut">
              <a:rPr lang="en-US" smtClean="0"/>
              <a:pPr/>
              <a:t>12/26/2020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D6BF9-D2AA-4409-AD82-882E317D05B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20791B8-7616-4DCE-A743-60D65D21F4D2}" type="datetimeFigureOut">
              <a:rPr lang="en-US" smtClean="0"/>
              <a:pPr/>
              <a:t>12/26/2020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D0D6BF9-D2AA-4409-AD82-882E317D05BD}"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20791B8-7616-4DCE-A743-60D65D21F4D2}" type="datetimeFigureOut">
              <a:rPr lang="en-US" smtClean="0"/>
              <a:pPr/>
              <a:t>12/26/2020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D0D6BF9-D2AA-4409-AD82-882E317D05B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gif"/></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
            <a:ext cx="7696200" cy="1165225"/>
          </a:xfrm>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2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IIMT COLLEGE OF ENGINEERING,</a:t>
            </a:r>
            <a:br>
              <a:rPr lang="en-US" sz="32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32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Gr. NOIDA</a:t>
            </a:r>
            <a:endParaRPr lang="en-U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Subtitle 2"/>
          <p:cNvSpPr>
            <a:spLocks noGrp="1"/>
          </p:cNvSpPr>
          <p:nvPr>
            <p:ph type="subTitle" idx="1"/>
          </p:nvPr>
        </p:nvSpPr>
        <p:spPr>
          <a:xfrm>
            <a:off x="304800" y="4876800"/>
            <a:ext cx="3048000" cy="1752600"/>
          </a:xfrm>
        </p:spPr>
        <p:txBody>
          <a:bodyPr>
            <a:noAutofit/>
          </a:bodyPr>
          <a:lstStyle/>
          <a:p>
            <a:pPr algn="l"/>
            <a:r>
              <a:rPr lang="en-US" sz="2000" dirty="0" smtClean="0">
                <a:solidFill>
                  <a:schemeClr val="accent1">
                    <a:lumMod val="75000"/>
                  </a:schemeClr>
                </a:solidFill>
              </a:rPr>
              <a:t>Submitted By:</a:t>
            </a:r>
          </a:p>
          <a:p>
            <a:pPr algn="l"/>
            <a:r>
              <a:rPr lang="en-US" sz="2000" dirty="0" smtClean="0">
                <a:solidFill>
                  <a:schemeClr val="accent1">
                    <a:lumMod val="75000"/>
                  </a:schemeClr>
                </a:solidFill>
              </a:rPr>
              <a:t>Harshit Tyagi</a:t>
            </a:r>
          </a:p>
          <a:p>
            <a:pPr algn="l"/>
            <a:r>
              <a:rPr lang="en-US" sz="2000" dirty="0" smtClean="0">
                <a:solidFill>
                  <a:schemeClr val="accent1">
                    <a:lumMod val="75000"/>
                  </a:schemeClr>
                </a:solidFill>
              </a:rPr>
              <a:t>1902160130021</a:t>
            </a:r>
          </a:p>
          <a:p>
            <a:pPr algn="l"/>
            <a:r>
              <a:rPr lang="en-US" sz="2000" dirty="0" smtClean="0">
                <a:solidFill>
                  <a:schemeClr val="accent1">
                    <a:lumMod val="75000"/>
                  </a:schemeClr>
                </a:solidFill>
              </a:rPr>
              <a:t>B-Tech(IT)</a:t>
            </a:r>
          </a:p>
          <a:p>
            <a:pPr algn="l"/>
            <a:r>
              <a:rPr lang="en-US" sz="2000" dirty="0" smtClean="0">
                <a:solidFill>
                  <a:schemeClr val="accent1">
                    <a:lumMod val="75000"/>
                  </a:schemeClr>
                </a:solidFill>
              </a:rPr>
              <a:t>3</a:t>
            </a:r>
            <a:r>
              <a:rPr lang="en-US" sz="2000" baseline="30000" dirty="0" smtClean="0">
                <a:solidFill>
                  <a:schemeClr val="accent1">
                    <a:lumMod val="75000"/>
                  </a:schemeClr>
                </a:solidFill>
              </a:rPr>
              <a:t>rd</a:t>
            </a:r>
            <a:r>
              <a:rPr lang="en-US" sz="2000" dirty="0" smtClean="0">
                <a:solidFill>
                  <a:schemeClr val="accent1">
                    <a:lumMod val="75000"/>
                  </a:schemeClr>
                </a:solidFill>
              </a:rPr>
              <a:t> Sem. 2</a:t>
            </a:r>
            <a:r>
              <a:rPr lang="en-US" sz="2000" baseline="30000" dirty="0" smtClean="0">
                <a:solidFill>
                  <a:schemeClr val="accent1">
                    <a:lumMod val="75000"/>
                  </a:schemeClr>
                </a:solidFill>
              </a:rPr>
              <a:t>nd</a:t>
            </a:r>
            <a:r>
              <a:rPr lang="en-US" sz="2000" dirty="0" smtClean="0">
                <a:solidFill>
                  <a:schemeClr val="accent1">
                    <a:lumMod val="75000"/>
                  </a:schemeClr>
                </a:solidFill>
              </a:rPr>
              <a:t> Year</a:t>
            </a:r>
          </a:p>
        </p:txBody>
      </p:sp>
      <p:pic>
        <p:nvPicPr>
          <p:cNvPr id="6" name="Picture 5" descr="download (1).png"/>
          <p:cNvPicPr>
            <a:picLocks noChangeAspect="1"/>
          </p:cNvPicPr>
          <p:nvPr/>
        </p:nvPicPr>
        <p:blipFill>
          <a:blip r:embed="rId2"/>
          <a:stretch>
            <a:fillRect/>
          </a:stretch>
        </p:blipFill>
        <p:spPr>
          <a:xfrm>
            <a:off x="3200400" y="1447800"/>
            <a:ext cx="2590800" cy="1924050"/>
          </a:xfrm>
          <a:prstGeom prst="rect">
            <a:avLst/>
          </a:prstGeom>
        </p:spPr>
      </p:pic>
      <p:sp>
        <p:nvSpPr>
          <p:cNvPr id="7" name="Subtitle 2"/>
          <p:cNvSpPr txBox="1">
            <a:spLocks/>
          </p:cNvSpPr>
          <p:nvPr/>
        </p:nvSpPr>
        <p:spPr>
          <a:xfrm>
            <a:off x="6324600" y="4800600"/>
            <a:ext cx="3048000" cy="17526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accent1">
                    <a:lumMod val="75000"/>
                  </a:schemeClr>
                </a:solidFill>
                <a:effectLst/>
                <a:uLnTx/>
                <a:uFillTx/>
                <a:latin typeface="Times New Roman" pitchFamily="18" charset="0"/>
                <a:cs typeface="Times New Roman" pitchFamily="18" charset="0"/>
              </a:rPr>
              <a:t>Submitted To: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smtClean="0">
                <a:solidFill>
                  <a:schemeClr val="accent1">
                    <a:lumMod val="75000"/>
                  </a:schemeClr>
                </a:solidFill>
                <a:latin typeface="Times New Roman" pitchFamily="18" charset="0"/>
                <a:cs typeface="Times New Roman" pitchFamily="18" charset="0"/>
              </a:rPr>
              <a:t>Mr. </a:t>
            </a:r>
            <a:r>
              <a:rPr lang="en-US" sz="2000" dirty="0" err="1" smtClean="0">
                <a:solidFill>
                  <a:schemeClr val="accent1">
                    <a:lumMod val="75000"/>
                  </a:schemeClr>
                </a:solidFill>
                <a:latin typeface="Times New Roman" pitchFamily="18" charset="0"/>
                <a:cs typeface="Times New Roman" pitchFamily="18" charset="0"/>
              </a:rPr>
              <a:t>Vishwas</a:t>
            </a:r>
            <a:r>
              <a:rPr lang="en-US" sz="2000" dirty="0" smtClean="0">
                <a:solidFill>
                  <a:schemeClr val="accent1">
                    <a:lumMod val="75000"/>
                  </a:schemeClr>
                </a:solidFill>
                <a:latin typeface="Times New Roman" pitchFamily="18" charset="0"/>
                <a:cs typeface="Times New Roman" pitchFamily="18" charset="0"/>
              </a:rPr>
              <a:t> Chandra</a:t>
            </a:r>
            <a:endParaRPr kumimoji="0" lang="en-US" sz="2000" b="0" i="0" u="none" strike="noStrike" kern="1200" cap="none" spc="0" normalizeH="0" baseline="0" noProof="0" dirty="0" smtClean="0">
              <a:ln>
                <a:noFill/>
              </a:ln>
              <a:solidFill>
                <a:schemeClr val="accent1">
                  <a:lumMod val="75000"/>
                </a:schemeClr>
              </a:solidFill>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accent1">
                    <a:lumMod val="75000"/>
                  </a:schemeClr>
                </a:solidFill>
                <a:effectLst/>
                <a:uLnTx/>
                <a:uFillTx/>
                <a:latin typeface="Times New Roman" pitchFamily="18" charset="0"/>
                <a:cs typeface="Times New Roman" pitchFamily="18" charset="0"/>
              </a:rPr>
              <a:t>(Assistant</a:t>
            </a:r>
            <a:r>
              <a:rPr kumimoji="0" lang="en-US" sz="2000" b="0" i="0" u="none" strike="noStrike" kern="1200" cap="none" spc="0" normalizeH="0" noProof="0" dirty="0" smtClean="0">
                <a:ln>
                  <a:noFill/>
                </a:ln>
                <a:solidFill>
                  <a:schemeClr val="accent1">
                    <a:lumMod val="75000"/>
                  </a:schemeClr>
                </a:solidFill>
                <a:effectLst/>
                <a:uLnTx/>
                <a:uFillTx/>
                <a:latin typeface="Times New Roman" pitchFamily="18" charset="0"/>
                <a:cs typeface="Times New Roman" pitchFamily="18" charset="0"/>
              </a:rPr>
              <a:t> Professor)</a:t>
            </a:r>
            <a:endParaRPr kumimoji="0" lang="en-US" sz="2000" b="0" i="0" u="none" strike="noStrike" kern="1200" cap="none" spc="0" normalizeH="0" baseline="0" noProof="0" dirty="0" smtClean="0">
              <a:ln>
                <a:noFill/>
              </a:ln>
              <a:solidFill>
                <a:schemeClr val="accent1">
                  <a:lumMod val="75000"/>
                </a:schemeClr>
              </a:solidFill>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accent1">
                    <a:lumMod val="75000"/>
                  </a:schemeClr>
                </a:solidFill>
                <a:effectLst/>
                <a:uLnTx/>
                <a:uFillTx/>
                <a:latin typeface="Times New Roman" pitchFamily="18" charset="0"/>
                <a:cs typeface="Times New Roman" pitchFamily="18" charset="0"/>
              </a:rPr>
              <a:t>IT Department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accent1">
                    <a:lumMod val="75000"/>
                  </a:schemeClr>
                </a:solidFill>
                <a:effectLst/>
                <a:uLnTx/>
                <a:uFillTx/>
                <a:latin typeface="Times New Roman" pitchFamily="18" charset="0"/>
                <a:cs typeface="Times New Roman" pitchFamily="18" charset="0"/>
              </a:rPr>
              <a:t>IIMT Engg. College</a:t>
            </a:r>
          </a:p>
        </p:txBody>
      </p:sp>
      <p:sp>
        <p:nvSpPr>
          <p:cNvPr id="9" name="TextBox 8"/>
          <p:cNvSpPr txBox="1"/>
          <p:nvPr/>
        </p:nvSpPr>
        <p:spPr>
          <a:xfrm>
            <a:off x="2057400" y="3352800"/>
            <a:ext cx="5357364" cy="1569660"/>
          </a:xfrm>
          <a:prstGeom prst="rect">
            <a:avLst/>
          </a:prstGeom>
          <a:noFill/>
        </p:spPr>
        <p:txBody>
          <a:bodyPr wrap="none" rtlCol="0">
            <a:spAutoFit/>
          </a:bodyPr>
          <a:lstStyle/>
          <a:p>
            <a:pPr algn="ctr"/>
            <a:r>
              <a:rPr lang="en-US" sz="2400" dirty="0">
                <a:solidFill>
                  <a:schemeClr val="accent1">
                    <a:lumMod val="75000"/>
                  </a:schemeClr>
                </a:solidFill>
                <a:latin typeface="Times New Roman" pitchFamily="18" charset="0"/>
                <a:cs typeface="Times New Roman" pitchFamily="18" charset="0"/>
              </a:rPr>
              <a:t>Bachelor of Technology</a:t>
            </a:r>
          </a:p>
          <a:p>
            <a:pPr algn="ctr"/>
            <a:r>
              <a:rPr lang="en-US" sz="2400" b="1" dirty="0">
                <a:solidFill>
                  <a:schemeClr val="accent1">
                    <a:lumMod val="75000"/>
                  </a:schemeClr>
                </a:solidFill>
                <a:latin typeface="Times New Roman" pitchFamily="18" charset="0"/>
                <a:cs typeface="Times New Roman" pitchFamily="18" charset="0"/>
              </a:rPr>
              <a:t>Department of Information Technology</a:t>
            </a:r>
          </a:p>
          <a:p>
            <a:pPr algn="ctr"/>
            <a:r>
              <a:rPr lang="en-US" sz="2400" dirty="0">
                <a:solidFill>
                  <a:schemeClr val="accent1">
                    <a:lumMod val="75000"/>
                  </a:schemeClr>
                </a:solidFill>
                <a:latin typeface="Times New Roman" pitchFamily="18" charset="0"/>
                <a:cs typeface="Times New Roman" pitchFamily="18" charset="0"/>
              </a:rPr>
              <a:t>November, </a:t>
            </a:r>
            <a:r>
              <a:rPr lang="en-US" sz="2400" dirty="0" smtClean="0">
                <a:solidFill>
                  <a:schemeClr val="accent1">
                    <a:lumMod val="75000"/>
                  </a:schemeClr>
                </a:solidFill>
                <a:latin typeface="Times New Roman" pitchFamily="18" charset="0"/>
                <a:cs typeface="Times New Roman" pitchFamily="18" charset="0"/>
              </a:rPr>
              <a:t>2020</a:t>
            </a:r>
            <a:endParaRPr lang="en-US" sz="2400" b="1" dirty="0" smtClean="0">
              <a:solidFill>
                <a:schemeClr val="accent1">
                  <a:lumMod val="75000"/>
                </a:schemeClr>
              </a:solidFill>
              <a:latin typeface="Times New Roman" pitchFamily="18" charset="0"/>
              <a:cs typeface="Times New Roman" pitchFamily="18" charset="0"/>
            </a:endParaRPr>
          </a:p>
          <a:p>
            <a:pPr algn="ctr"/>
            <a:r>
              <a:rPr lang="en-US" sz="2400" b="1" dirty="0" smtClean="0">
                <a:solidFill>
                  <a:schemeClr val="accent1">
                    <a:lumMod val="75000"/>
                  </a:schemeClr>
                </a:solidFill>
                <a:latin typeface="Times New Roman" pitchFamily="18" charset="0"/>
                <a:cs typeface="Times New Roman" pitchFamily="18" charset="0"/>
              </a:rPr>
              <a:t>Mini Project</a:t>
            </a:r>
            <a:endParaRPr lang="en-US" b="1" dirty="0">
              <a:solidFill>
                <a:schemeClr val="accent1">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b="6474"/>
          <a:stretch>
            <a:fillRect/>
          </a:stretch>
        </p:blipFill>
        <p:spPr bwMode="auto">
          <a:xfrm>
            <a:off x="0" y="0"/>
            <a:ext cx="9144000" cy="693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2"/>
          <a:srcRect/>
          <a:stretch>
            <a:fillRect/>
          </a:stretch>
        </p:blipFill>
        <p:spPr bwMode="auto">
          <a:xfrm>
            <a:off x="-228600" y="0"/>
            <a:ext cx="9525000" cy="7086600"/>
          </a:xfrm>
          <a:prstGeom prst="rect">
            <a:avLst/>
          </a:prstGeom>
          <a:noFill/>
          <a:ln w="9525">
            <a:noFill/>
            <a:miter lim="800000"/>
            <a:headEnd/>
            <a:tailEnd/>
          </a:ln>
          <a:effectLst/>
        </p:spPr>
      </p:pic>
      <p:sp>
        <p:nvSpPr>
          <p:cNvPr id="3" name="Title 2"/>
          <p:cNvSpPr>
            <a:spLocks noGrp="1"/>
          </p:cNvSpPr>
          <p:nvPr>
            <p:ph type="title"/>
          </p:nvPr>
        </p:nvSpPr>
        <p:spPr>
          <a:xfrm>
            <a:off x="1371600" y="228600"/>
            <a:ext cx="6705600" cy="639762"/>
          </a:xfrm>
        </p:spPr>
        <p:txBody>
          <a:bodyPr>
            <a:normAutofit fontScale="90000"/>
          </a:bodyPr>
          <a:lstStyle/>
          <a:p>
            <a:r>
              <a:rPr lang="en-US" dirty="0" smtClean="0"/>
              <a:t>Implementation of Calendar</a:t>
            </a:r>
            <a:endParaRPr lang="en-US" dirty="0"/>
          </a:p>
        </p:txBody>
      </p:sp>
      <p:sp>
        <p:nvSpPr>
          <p:cNvPr id="3073" name="Rectangle 1"/>
          <p:cNvSpPr>
            <a:spLocks noGrp="1" noChangeArrowheads="1"/>
          </p:cNvSpPr>
          <p:nvPr>
            <p:ph idx="1"/>
          </p:nvPr>
        </p:nvSpPr>
        <p:spPr bwMode="auto">
          <a:xfrm>
            <a:off x="-76200" y="1124923"/>
            <a:ext cx="9144000" cy="5580677"/>
          </a:xfrm>
          <a:prstGeom prst="rect">
            <a:avLst/>
          </a:prstGeom>
          <a:noFill/>
          <a:ln w="9525">
            <a:noFill/>
            <a:miter lim="800000"/>
            <a:headEnd/>
            <a:tailEnd/>
          </a:ln>
          <a:effectLst/>
        </p:spPr>
        <p:txBody>
          <a:bodyPr vert="horz" wrap="square" lIns="457056" tIns="55545"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most important thing to be kept in mind while printing yearly calendar is to get the number of first day of the year which we can get from the following algorithm:</a:t>
            </a:r>
            <a:endParaRPr lang="en-US" sz="1600" b="1" dirty="0" smtClean="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 = (((y - 1) * 365) + ((y - 1) / 4) - ((y - 1) / 100) + ((y) / 400) + 1) % 7;</a:t>
            </a:r>
            <a:endPar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Second important thing is to check whether the entered year is a leap year or not if it is leap year then February contain 29 days otherwise 28days.</a:t>
            </a:r>
            <a:endPar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Leap year can be checked by the following algorithm</a:t>
            </a:r>
            <a:endPar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if ((y%4==0&amp;&amp;y%100!=0)||(y%400==0))</a:t>
            </a:r>
            <a:endPar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feb_days</a:t>
            </a: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=29;</a:t>
            </a:r>
            <a:endPar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Thirdly we divide the days into weeks if no of days exceeds seven then new week started.</a:t>
            </a:r>
            <a:endPar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if(++weekday&gt;7) {</a:t>
            </a:r>
            <a:endPar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printf</a:t>
            </a: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a:t>
            </a:r>
            <a:endPar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weekday=0;</a:t>
            </a:r>
            <a:endPar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en-US" sz="19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startingDay</a:t>
            </a: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weekday;</a:t>
            </a:r>
            <a:endPar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Any month of any year can be printed by applying the similar logics of viewing yearly calendar but not exactly same.</a:t>
            </a:r>
            <a:endPar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Notes can  be added by using the concept of file handling and later in month view can be viewed.</a:t>
            </a:r>
            <a:endPar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descr="C:\Users\Prasant tyagi\Desktop\9999\Images\g.png"/>
          <p:cNvPicPr>
            <a:picLocks noChangeAspect="1" noChangeArrowheads="1"/>
          </p:cNvPicPr>
          <p:nvPr/>
        </p:nvPicPr>
        <p:blipFill>
          <a:blip r:embed="rId2"/>
          <a:srcRect/>
          <a:stretch>
            <a:fillRect/>
          </a:stretch>
        </p:blipFill>
        <p:spPr bwMode="auto">
          <a:xfrm>
            <a:off x="1" y="0"/>
            <a:ext cx="4191000" cy="6858000"/>
          </a:xfrm>
          <a:prstGeom prst="rect">
            <a:avLst/>
          </a:prstGeom>
          <a:noFill/>
        </p:spPr>
      </p:pic>
      <p:pic>
        <p:nvPicPr>
          <p:cNvPr id="24580" name="Picture 4" descr="C:\Users\Prasant tyagi\Desktop\9999\Images\i.png"/>
          <p:cNvPicPr>
            <a:picLocks noChangeAspect="1" noChangeArrowheads="1"/>
          </p:cNvPicPr>
          <p:nvPr/>
        </p:nvPicPr>
        <p:blipFill>
          <a:blip r:embed="rId3"/>
          <a:srcRect/>
          <a:stretch>
            <a:fillRect/>
          </a:stretch>
        </p:blipFill>
        <p:spPr bwMode="auto">
          <a:xfrm>
            <a:off x="4114800" y="1"/>
            <a:ext cx="5029200" cy="4419600"/>
          </a:xfrm>
          <a:prstGeom prst="rect">
            <a:avLst/>
          </a:prstGeom>
          <a:noFill/>
        </p:spPr>
      </p:pic>
      <p:pic>
        <p:nvPicPr>
          <p:cNvPr id="24581" name="Picture 5" descr="C:\Users\Prasant tyagi\Desktop\9999\Images\h.png"/>
          <p:cNvPicPr>
            <a:picLocks noChangeAspect="1" noChangeArrowheads="1"/>
          </p:cNvPicPr>
          <p:nvPr/>
        </p:nvPicPr>
        <p:blipFill>
          <a:blip r:embed="rId4"/>
          <a:srcRect l="15385"/>
          <a:stretch>
            <a:fillRect/>
          </a:stretch>
        </p:blipFill>
        <p:spPr bwMode="auto">
          <a:xfrm>
            <a:off x="3141663" y="4191000"/>
            <a:ext cx="2667000" cy="2667000"/>
          </a:xfrm>
          <a:prstGeom prst="rect">
            <a:avLst/>
          </a:prstGeom>
          <a:noFill/>
        </p:spPr>
      </p:pic>
      <p:pic>
        <p:nvPicPr>
          <p:cNvPr id="24582" name="Picture 6" descr="C:\Users\Prasant tyagi\Desktop\9999\Images\j.png"/>
          <p:cNvPicPr>
            <a:picLocks noChangeAspect="1" noChangeArrowheads="1"/>
          </p:cNvPicPr>
          <p:nvPr/>
        </p:nvPicPr>
        <p:blipFill>
          <a:blip r:embed="rId5"/>
          <a:srcRect/>
          <a:stretch>
            <a:fillRect/>
          </a:stretch>
        </p:blipFill>
        <p:spPr bwMode="auto">
          <a:xfrm>
            <a:off x="5808663" y="4191000"/>
            <a:ext cx="3335337" cy="26670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3" descr="C:\Users\Prasant tyagi\Desktop\9999\Images\ref.jpg"/>
          <p:cNvPicPr>
            <a:picLocks noChangeAspect="1" noChangeArrowheads="1"/>
          </p:cNvPicPr>
          <p:nvPr/>
        </p:nvPicPr>
        <p:blipFill>
          <a:blip r:embed="rId2"/>
          <a:srcRect/>
          <a:stretch>
            <a:fillRect/>
          </a:stretch>
        </p:blipFill>
        <p:spPr bwMode="auto">
          <a:xfrm flipV="1">
            <a:off x="0" y="-57150"/>
            <a:ext cx="9144000" cy="6972300"/>
          </a:xfrm>
          <a:prstGeom prst="rect">
            <a:avLst/>
          </a:prstGeom>
          <a:noFill/>
        </p:spPr>
      </p:pic>
      <p:sp>
        <p:nvSpPr>
          <p:cNvPr id="2" name="Content Placeholder 1"/>
          <p:cNvSpPr>
            <a:spLocks noGrp="1"/>
          </p:cNvSpPr>
          <p:nvPr>
            <p:ph idx="1"/>
          </p:nvPr>
        </p:nvSpPr>
        <p:spPr>
          <a:xfrm>
            <a:off x="0" y="1295401"/>
            <a:ext cx="4800600" cy="1905000"/>
          </a:xfrm>
        </p:spPr>
        <p:txBody>
          <a:bodyPr>
            <a:normAutofit/>
          </a:bodyPr>
          <a:lstStyle/>
          <a:p>
            <a:pPr lvl="0"/>
            <a:r>
              <a:rPr lang="en-US" sz="2000" dirty="0" smtClean="0">
                <a:latin typeface="Times New Roman" pitchFamily="18" charset="0"/>
                <a:cs typeface="Times New Roman" pitchFamily="18" charset="0"/>
              </a:rPr>
              <a:t>www.playgroundequipment.com</a:t>
            </a:r>
          </a:p>
          <a:p>
            <a:r>
              <a:rPr lang="en-US" sz="2000" dirty="0" smtClean="0">
                <a:latin typeface="Times New Roman" pitchFamily="18" charset="0"/>
                <a:cs typeface="Times New Roman" pitchFamily="18" charset="0"/>
              </a:rPr>
              <a:t>https://youtu.be/O8pwsby1Ock</a:t>
            </a:r>
          </a:p>
          <a:p>
            <a:pPr lvl="0"/>
            <a:r>
              <a:rPr lang="en-US" sz="2000" dirty="0" smtClean="0">
                <a:latin typeface="Times New Roman" pitchFamily="18" charset="0"/>
                <a:cs typeface="Times New Roman" pitchFamily="18" charset="0"/>
              </a:rPr>
              <a:t>www.ukessays.com</a:t>
            </a:r>
          </a:p>
          <a:p>
            <a:pPr lvl="0"/>
            <a:r>
              <a:rPr lang="en-US" sz="2000" dirty="0" smtClean="0">
                <a:latin typeface="Times New Roman" pitchFamily="18" charset="0"/>
                <a:cs typeface="Times New Roman" pitchFamily="18" charset="0"/>
              </a:rPr>
              <a:t>en.wikipedia.org</a:t>
            </a:r>
          </a:p>
          <a:p>
            <a:pPr lvl="0"/>
            <a:r>
              <a:rPr lang="en-US" sz="2000" dirty="0" smtClean="0">
                <a:latin typeface="Times New Roman" pitchFamily="18" charset="0"/>
                <a:cs typeface="Times New Roman" pitchFamily="18" charset="0"/>
              </a:rPr>
              <a:t>indiancybersecuritysolutions.com</a:t>
            </a:r>
          </a:p>
          <a:p>
            <a:endParaRPr lang="en-US" sz="2000" dirty="0">
              <a:latin typeface="Times New Roman" pitchFamily="18" charset="0"/>
              <a:cs typeface="Times New Roman" pitchFamily="18" charset="0"/>
            </a:endParaRPr>
          </a:p>
        </p:txBody>
      </p:sp>
      <p:sp>
        <p:nvSpPr>
          <p:cNvPr id="3" name="Title 2"/>
          <p:cNvSpPr>
            <a:spLocks noGrp="1"/>
          </p:cNvSpPr>
          <p:nvPr>
            <p:ph type="title"/>
          </p:nvPr>
        </p:nvSpPr>
        <p:spPr>
          <a:xfrm>
            <a:off x="3048000" y="-76200"/>
            <a:ext cx="4343400" cy="1143000"/>
          </a:xfrm>
        </p:spPr>
        <p:txBody>
          <a:bodyPr/>
          <a:lstStyle/>
          <a:p>
            <a:r>
              <a:rPr lang="en-US" dirty="0" smtClean="0"/>
              <a:t>References</a:t>
            </a:r>
            <a:endParaRPr lang="en-US" dirty="0"/>
          </a:p>
        </p:txBody>
      </p:sp>
      <p:sp>
        <p:nvSpPr>
          <p:cNvPr id="6" name="Content Placeholder 1"/>
          <p:cNvSpPr txBox="1">
            <a:spLocks/>
          </p:cNvSpPr>
          <p:nvPr/>
        </p:nvSpPr>
        <p:spPr>
          <a:xfrm>
            <a:off x="5715000" y="1371600"/>
            <a:ext cx="3429000" cy="1752600"/>
          </a:xfrm>
          <a:prstGeom prst="rect">
            <a:avLst/>
          </a:prstGeom>
        </p:spPr>
        <p:txBody>
          <a:bodyPr vert="horz">
            <a:normAutofit lnSpcReduction="1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eclipse.gsfc.nasa.gov</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www.slideshare.net</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www.geeksforgeeks.org</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stackoverflow.com</a:t>
            </a:r>
          </a:p>
          <a:p>
            <a:pPr marL="365760" lvl="0" indent="-256032">
              <a:spcBef>
                <a:spcPts val="400"/>
              </a:spcBef>
              <a:buClr>
                <a:schemeClr val="accent1"/>
              </a:buClr>
              <a:buSzPct val="68000"/>
              <a:buFont typeface="Wingdings 3"/>
              <a:buChar char=""/>
            </a:pPr>
            <a:r>
              <a:rPr lang="en-US" sz="2000" dirty="0" smtClean="0">
                <a:latin typeface="Times New Roman" pitchFamily="18" charset="0"/>
                <a:cs typeface="Times New Roman" pitchFamily="18" charset="0"/>
              </a:rPr>
              <a:t>www.lifehack.org</a:t>
            </a:r>
            <a:endPar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ife-Whatsapp-Status-Quotes.jpg"/>
          <p:cNvPicPr>
            <a:picLocks noGrp="1" noChangeAspect="1"/>
          </p:cNvPicPr>
          <p:nvPr>
            <p:ph idx="1"/>
          </p:nvPr>
        </p:nvPicPr>
        <p:blipFill>
          <a:blip r:embed="rId2"/>
          <a:srcRect l="44167"/>
          <a:stretch>
            <a:fillRect/>
          </a:stretch>
        </p:blipFill>
        <p:spPr>
          <a:xfrm>
            <a:off x="4038600" y="2408238"/>
            <a:ext cx="5105401" cy="4525962"/>
          </a:xfrm>
        </p:spPr>
      </p:pic>
      <p:pic>
        <p:nvPicPr>
          <p:cNvPr id="26626" name="Picture 2" descr="C:\Users\Prasant tyagi\Desktop\9999\Images\life-tic-tac-toe-print-ladonna-j-hite (1).jpg"/>
          <p:cNvPicPr>
            <a:picLocks noChangeAspect="1" noChangeArrowheads="1"/>
          </p:cNvPicPr>
          <p:nvPr/>
        </p:nvPicPr>
        <p:blipFill>
          <a:blip r:embed="rId3"/>
          <a:srcRect/>
          <a:stretch>
            <a:fillRect/>
          </a:stretch>
        </p:blipFill>
        <p:spPr bwMode="auto">
          <a:xfrm>
            <a:off x="0" y="2438400"/>
            <a:ext cx="4038600" cy="4572000"/>
          </a:xfrm>
          <a:prstGeom prst="rect">
            <a:avLst/>
          </a:prstGeom>
          <a:noFill/>
        </p:spPr>
      </p:pic>
      <p:pic>
        <p:nvPicPr>
          <p:cNvPr id="26627" name="Picture 3" descr="C:\Users\Prasant tyagi\Desktop\9999\Images\tq.gif"/>
          <p:cNvPicPr>
            <a:picLocks noChangeAspect="1" noChangeArrowheads="1"/>
          </p:cNvPicPr>
          <p:nvPr/>
        </p:nvPicPr>
        <p:blipFill>
          <a:blip r:embed="rId4"/>
          <a:srcRect/>
          <a:stretch>
            <a:fillRect/>
          </a:stretch>
        </p:blipFill>
        <p:spPr bwMode="auto">
          <a:xfrm>
            <a:off x="0" y="0"/>
            <a:ext cx="9144000" cy="24384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Prasant tyagi\Desktop\9999\Images\GEN-thank-you-header.jpg"/>
          <p:cNvPicPr>
            <a:picLocks noChangeAspect="1" noChangeArrowheads="1"/>
          </p:cNvPicPr>
          <p:nvPr/>
        </p:nvPicPr>
        <p:blipFill>
          <a:blip r:embed="rId2"/>
          <a:srcRect l="23558"/>
          <a:stretch>
            <a:fillRect/>
          </a:stretch>
        </p:blipFill>
        <p:spPr bwMode="auto">
          <a:xfrm>
            <a:off x="-1" y="5486400"/>
            <a:ext cx="9144001" cy="1371600"/>
          </a:xfrm>
          <a:prstGeom prst="rect">
            <a:avLst/>
          </a:prstGeom>
          <a:noFill/>
        </p:spPr>
      </p:pic>
      <p:sp>
        <p:nvSpPr>
          <p:cNvPr id="3" name="Title 2"/>
          <p:cNvSpPr>
            <a:spLocks noGrp="1"/>
          </p:cNvSpPr>
          <p:nvPr>
            <p:ph type="title"/>
          </p:nvPr>
        </p:nvSpPr>
        <p:spPr>
          <a:xfrm>
            <a:off x="457200" y="0"/>
            <a:ext cx="8229600" cy="1143000"/>
          </a:xfrm>
        </p:spPr>
        <p:txBody>
          <a:bodyPr>
            <a:normAutofit fontScale="90000"/>
          </a:bodyPr>
          <a:lstStyle/>
          <a:p>
            <a:r>
              <a:rPr lang="en-US" dirty="0" smtClean="0"/>
              <a:t>Acknowledgement</a:t>
            </a:r>
            <a:br>
              <a:rPr lang="en-US" dirty="0" smtClean="0"/>
            </a:br>
            <a:endParaRPr lang="en-US" dirty="0"/>
          </a:p>
        </p:txBody>
      </p:sp>
      <p:sp>
        <p:nvSpPr>
          <p:cNvPr id="5" name="TextBox 4"/>
          <p:cNvSpPr txBox="1"/>
          <p:nvPr/>
        </p:nvSpPr>
        <p:spPr>
          <a:xfrm>
            <a:off x="457200" y="762000"/>
            <a:ext cx="8153400" cy="5016758"/>
          </a:xfrm>
          <a:prstGeom prst="rect">
            <a:avLst/>
          </a:prstGeom>
          <a:noFill/>
        </p:spPr>
        <p:txBody>
          <a:bodyPr wrap="square" rtlCol="0">
            <a:spAutoFit/>
          </a:bodyPr>
          <a:lstStyle/>
          <a:p>
            <a:r>
              <a:rPr lang="en-US" sz="2000" dirty="0" smtClean="0">
                <a:latin typeface="Times New Roman" pitchFamily="18" charset="0"/>
                <a:cs typeface="Times New Roman" pitchFamily="18" charset="0"/>
              </a:rPr>
              <a:t>I have taken efforts in this project. However, it would not have been possible without the kind support and help of many individuals and organizations. I would like to extend my sincere thanks to all of them.</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 am highly indebted to </a:t>
            </a:r>
            <a:r>
              <a:rPr lang="en-US" sz="2000" b="1" dirty="0" smtClean="0">
                <a:latin typeface="Times New Roman" pitchFamily="18" charset="0"/>
                <a:cs typeface="Times New Roman" pitchFamily="18" charset="0"/>
              </a:rPr>
              <a:t>Mr. </a:t>
            </a:r>
            <a:r>
              <a:rPr lang="en-US" sz="2000" b="1" dirty="0" err="1" smtClean="0">
                <a:latin typeface="Times New Roman" pitchFamily="18" charset="0"/>
                <a:cs typeface="Times New Roman" pitchFamily="18" charset="0"/>
              </a:rPr>
              <a:t>Vishwas</a:t>
            </a:r>
            <a:r>
              <a:rPr lang="en-US" sz="2000" b="1" dirty="0" smtClean="0">
                <a:latin typeface="Times New Roman" pitchFamily="18" charset="0"/>
                <a:cs typeface="Times New Roman" pitchFamily="18" charset="0"/>
              </a:rPr>
              <a:t> Chandra</a:t>
            </a:r>
            <a:r>
              <a:rPr lang="en-US" sz="2000" dirty="0" smtClean="0">
                <a:latin typeface="Times New Roman" pitchFamily="18" charset="0"/>
                <a:cs typeface="Times New Roman" pitchFamily="18" charset="0"/>
              </a:rPr>
              <a:t> (Assistant Professor) for their guidance and constant supervision as well as for providing necessary information regarding the project &amp; also for their support in completing the project.</a:t>
            </a:r>
          </a:p>
          <a:p>
            <a:r>
              <a:rPr lang="en-US" sz="2000" dirty="0" smtClean="0">
                <a:latin typeface="Times New Roman" pitchFamily="18" charset="0"/>
                <a:cs typeface="Times New Roman" pitchFamily="18" charset="0"/>
              </a:rPr>
              <a:t>I would like to express my gratitude towards my parents &amp; member of </a:t>
            </a:r>
            <a:r>
              <a:rPr lang="en-US" sz="2000" b="1" dirty="0" smtClean="0">
                <a:latin typeface="Times New Roman" pitchFamily="18" charset="0"/>
                <a:cs typeface="Times New Roman" pitchFamily="18" charset="0"/>
              </a:rPr>
              <a:t>IIMT College of Engineering Gr. Noida</a:t>
            </a:r>
            <a:r>
              <a:rPr lang="en-US" sz="2000" dirty="0" smtClean="0">
                <a:latin typeface="Times New Roman" pitchFamily="18" charset="0"/>
                <a:cs typeface="Times New Roman" pitchFamily="18" charset="0"/>
              </a:rPr>
              <a:t> for their kind co-operation and encouragement which help me in completion of this project.</a:t>
            </a:r>
          </a:p>
          <a:p>
            <a:r>
              <a:rPr lang="en-US" sz="2000" dirty="0" smtClean="0">
                <a:latin typeface="Times New Roman" pitchFamily="18" charset="0"/>
                <a:cs typeface="Times New Roman" pitchFamily="18" charset="0"/>
              </a:rPr>
              <a:t>I would like to express my special gratitude and thanks to industry persons for giving me such attention and time.</a:t>
            </a:r>
          </a:p>
          <a:p>
            <a:r>
              <a:rPr lang="en-US" sz="2000" dirty="0" smtClean="0">
                <a:latin typeface="Times New Roman" pitchFamily="18" charset="0"/>
                <a:cs typeface="Times New Roman" pitchFamily="18" charset="0"/>
              </a:rPr>
              <a:t>My thanks and appreciations also go to my colleague in developing the project and people who have willingly helped me out with their abilities.</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srcRect/>
          <a:stretch>
            <a:fillRect/>
          </a:stretch>
        </p:blipFill>
        <p:spPr bwMode="auto">
          <a:xfrm>
            <a:off x="0" y="0"/>
            <a:ext cx="9144000" cy="3124200"/>
          </a:xfrm>
          <a:prstGeom prst="rect">
            <a:avLst/>
          </a:prstGeom>
          <a:noFill/>
          <a:ln w="9525">
            <a:noFill/>
            <a:miter lim="800000"/>
            <a:headEnd/>
            <a:tailEnd/>
          </a:ln>
          <a:effectLst/>
        </p:spPr>
      </p:pic>
      <p:pic>
        <p:nvPicPr>
          <p:cNvPr id="2051" name="Picture 3" descr="C:\Users\Prasant tyagi\Desktop\9999\Images\estee-janssens-396876-unsplash.jpg"/>
          <p:cNvPicPr>
            <a:picLocks noChangeAspect="1" noChangeArrowheads="1"/>
          </p:cNvPicPr>
          <p:nvPr/>
        </p:nvPicPr>
        <p:blipFill>
          <a:blip r:embed="rId3"/>
          <a:srcRect/>
          <a:stretch>
            <a:fillRect/>
          </a:stretch>
        </p:blipFill>
        <p:spPr bwMode="auto">
          <a:xfrm>
            <a:off x="0" y="3124199"/>
            <a:ext cx="9144000" cy="3733801"/>
          </a:xfrm>
          <a:prstGeom prst="rect">
            <a:avLst/>
          </a:prstGeom>
          <a:noFill/>
        </p:spPr>
      </p:pic>
      <p:sp>
        <p:nvSpPr>
          <p:cNvPr id="2" name="Title 1"/>
          <p:cNvSpPr>
            <a:spLocks noGrp="1"/>
          </p:cNvSpPr>
          <p:nvPr>
            <p:ph type="title"/>
          </p:nvPr>
        </p:nvSpPr>
        <p:spPr>
          <a:xfrm>
            <a:off x="-1600200" y="533400"/>
            <a:ext cx="8229600" cy="1143000"/>
          </a:xfrm>
        </p:spPr>
        <p:txBody>
          <a:bodyPr>
            <a:normAutofit fontScale="90000"/>
          </a:bodyPr>
          <a:lstStyle/>
          <a:p>
            <a:pPr algn="ctr"/>
            <a:r>
              <a:rPr lang="en-US" dirty="0" smtClean="0"/>
              <a:t>Calendar (Note Entry)</a:t>
            </a:r>
            <a:br>
              <a:rPr lang="en-US" dirty="0" smtClean="0"/>
            </a:br>
            <a:r>
              <a:rPr lang="en-US" dirty="0" smtClean="0"/>
              <a:t>&amp;</a:t>
            </a:r>
            <a:br>
              <a:rPr lang="en-US" dirty="0" smtClean="0"/>
            </a:br>
            <a:r>
              <a:rPr lang="en-US" dirty="0" smtClean="0"/>
              <a:t>Tic </a:t>
            </a:r>
            <a:r>
              <a:rPr lang="en-US" dirty="0" err="1" smtClean="0"/>
              <a:t>Tac</a:t>
            </a:r>
            <a:r>
              <a:rPr lang="en-US" dirty="0" smtClean="0"/>
              <a:t> Toe Game</a:t>
            </a:r>
            <a:endParaRPr lang="en-US" dirty="0"/>
          </a:p>
        </p:txBody>
      </p:sp>
      <p:sp>
        <p:nvSpPr>
          <p:cNvPr id="5" name="TextBox 4"/>
          <p:cNvSpPr txBox="1"/>
          <p:nvPr/>
        </p:nvSpPr>
        <p:spPr>
          <a:xfrm>
            <a:off x="685800" y="2590800"/>
            <a:ext cx="8305800" cy="1200329"/>
          </a:xfrm>
          <a:prstGeom prst="rect">
            <a:avLst/>
          </a:prstGeom>
          <a:noFill/>
        </p:spPr>
        <p:txBody>
          <a:bodyPr wrap="square" rtlCol="0">
            <a:spAutoFit/>
          </a:bodyPr>
          <a:lstStyle/>
          <a:p>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Calendar</a:t>
            </a:r>
            <a:r>
              <a:rPr lang="en-US" sz="2400" dirty="0">
                <a:latin typeface="Times New Roman" pitchFamily="18" charset="0"/>
                <a:cs typeface="Times New Roman" pitchFamily="18" charset="0"/>
              </a:rPr>
              <a:t> and </a:t>
            </a:r>
            <a:r>
              <a:rPr lang="en-US" sz="2400" b="1" dirty="0">
                <a:latin typeface="Times New Roman" pitchFamily="18" charset="0"/>
                <a:cs typeface="Times New Roman" pitchFamily="18" charset="0"/>
              </a:rPr>
              <a:t>Tic </a:t>
            </a:r>
            <a:r>
              <a:rPr lang="en-US" sz="2400" b="1" dirty="0" err="1">
                <a:latin typeface="Times New Roman" pitchFamily="18" charset="0"/>
                <a:cs typeface="Times New Roman" pitchFamily="18" charset="0"/>
              </a:rPr>
              <a:t>Tac</a:t>
            </a:r>
            <a:r>
              <a:rPr lang="en-US" sz="2400" b="1" dirty="0">
                <a:latin typeface="Times New Roman" pitchFamily="18" charset="0"/>
                <a:cs typeface="Times New Roman" pitchFamily="18" charset="0"/>
              </a:rPr>
              <a:t> Toe</a:t>
            </a:r>
            <a:r>
              <a:rPr lang="en-US" sz="2400" dirty="0">
                <a:latin typeface="Times New Roman" pitchFamily="18" charset="0"/>
                <a:cs typeface="Times New Roman" pitchFamily="18" charset="0"/>
              </a:rPr>
              <a:t> game applications presented here are very simple console application developed in C programming language.</a:t>
            </a:r>
          </a:p>
        </p:txBody>
      </p:sp>
      <p:sp>
        <p:nvSpPr>
          <p:cNvPr id="6" name="TextBox 5"/>
          <p:cNvSpPr txBox="1"/>
          <p:nvPr/>
        </p:nvSpPr>
        <p:spPr>
          <a:xfrm>
            <a:off x="685800" y="3810000"/>
            <a:ext cx="8305800" cy="1200329"/>
          </a:xfrm>
          <a:prstGeom prst="rect">
            <a:avLst/>
          </a:prstGeom>
          <a:noFill/>
        </p:spPr>
        <p:txBody>
          <a:bodyPr wrap="square" rtlCol="0">
            <a:spAutoFit/>
          </a:bodyPr>
          <a:lstStyle/>
          <a:p>
            <a:pPr lvl="0"/>
            <a:r>
              <a:rPr lang="en-US" sz="2400" dirty="0">
                <a:latin typeface="Times New Roman" pitchFamily="18" charset="0"/>
                <a:cs typeface="Times New Roman" pitchFamily="18" charset="0"/>
              </a:rPr>
              <a:t>Both are built without using graphics properties; instead, both utilize many windows properties to give the application a colorful look and feel</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7" name="TextBox 6"/>
          <p:cNvSpPr txBox="1"/>
          <p:nvPr/>
        </p:nvSpPr>
        <p:spPr>
          <a:xfrm>
            <a:off x="685800" y="5029200"/>
            <a:ext cx="8305800" cy="830997"/>
          </a:xfrm>
          <a:prstGeom prst="rect">
            <a:avLst/>
          </a:prstGeom>
          <a:noFill/>
        </p:spPr>
        <p:txBody>
          <a:bodyPr wrap="square" rtlCol="0">
            <a:spAutoFit/>
          </a:bodyPr>
          <a:lstStyle/>
          <a:p>
            <a:pPr lvl="0"/>
            <a:r>
              <a:rPr lang="en-US" sz="2400" dirty="0">
                <a:latin typeface="Times New Roman" pitchFamily="18" charset="0"/>
                <a:cs typeface="Times New Roman" pitchFamily="18" charset="0"/>
              </a:rPr>
              <a:t>Both applications are combined in a single program and compiled in Code::Blocks using GCC compiler</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3330102-vector-seamless-pattern-with-calendar-torn-away-sheets-can-be-used-separately-as-scrapbook-design-el2.jpg"/>
          <p:cNvPicPr>
            <a:picLocks noChangeAspect="1"/>
          </p:cNvPicPr>
          <p:nvPr/>
        </p:nvPicPr>
        <p:blipFill>
          <a:blip r:embed="rId2"/>
          <a:stretch>
            <a:fillRect/>
          </a:stretch>
        </p:blipFill>
        <p:spPr>
          <a:xfrm>
            <a:off x="0" y="0"/>
            <a:ext cx="8915400" cy="6858000"/>
          </a:xfrm>
          <a:prstGeom prst="rect">
            <a:avLst/>
          </a:prstGeom>
        </p:spPr>
      </p:pic>
      <p:sp>
        <p:nvSpPr>
          <p:cNvPr id="2" name="Content Placeholder 1"/>
          <p:cNvSpPr>
            <a:spLocks noGrp="1"/>
          </p:cNvSpPr>
          <p:nvPr>
            <p:ph idx="1"/>
          </p:nvPr>
        </p:nvSpPr>
        <p:spPr/>
        <p:txBody>
          <a:bodyPr>
            <a:normAutofit/>
          </a:bodyPr>
          <a:lstStyle/>
          <a:p>
            <a:r>
              <a:rPr lang="en-US" dirty="0" smtClean="0">
                <a:latin typeface="Times New Roman" pitchFamily="18" charset="0"/>
                <a:cs typeface="Times New Roman" pitchFamily="18" charset="0"/>
              </a:rPr>
              <a:t>A</a:t>
            </a:r>
            <a:r>
              <a:rPr lang="en-US" b="1" dirty="0" smtClean="0">
                <a:latin typeface="Times New Roman" pitchFamily="18" charset="0"/>
                <a:cs typeface="Times New Roman" pitchFamily="18" charset="0"/>
              </a:rPr>
              <a:t> calendar</a:t>
            </a:r>
            <a:r>
              <a:rPr lang="en-US" dirty="0" smtClean="0">
                <a:latin typeface="Times New Roman" pitchFamily="18" charset="0"/>
                <a:cs typeface="Times New Roman" pitchFamily="18" charset="0"/>
              </a:rPr>
              <a:t> is a system of organizing units of time for the purpose of reckoning time over extended periods. By convention, the day is the smallest </a:t>
            </a:r>
            <a:r>
              <a:rPr lang="en-US" dirty="0" err="1" smtClean="0">
                <a:latin typeface="Times New Roman" pitchFamily="18" charset="0"/>
                <a:cs typeface="Times New Roman" pitchFamily="18" charset="0"/>
              </a:rPr>
              <a:t>calendrical</a:t>
            </a:r>
            <a:r>
              <a:rPr lang="en-US" dirty="0" smtClean="0">
                <a:latin typeface="Times New Roman" pitchFamily="18" charset="0"/>
                <a:cs typeface="Times New Roman" pitchFamily="18" charset="0"/>
              </a:rPr>
              <a:t> unit of time; the measurement of fractions of a day is classified as timekeeping. The generality of this definition is due to the diversity of methods that have been used in creating calendars. Although some calendars replicate astronomical cycles according to fixed rules, others are based on abstract, perpetually repeating cycles of no astronomical significance.</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Calendar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ic-tac-toe-starting-in-python-project-with-source-code2.png"/>
          <p:cNvPicPr>
            <a:picLocks noChangeAspect="1"/>
          </p:cNvPicPr>
          <p:nvPr/>
        </p:nvPicPr>
        <p:blipFill>
          <a:blip r:embed="rId2"/>
          <a:stretch>
            <a:fillRect/>
          </a:stretch>
        </p:blipFill>
        <p:spPr>
          <a:xfrm>
            <a:off x="0" y="457200"/>
            <a:ext cx="9144000" cy="6396861"/>
          </a:xfrm>
          <a:prstGeom prst="rect">
            <a:avLst/>
          </a:prstGeom>
        </p:spPr>
      </p:pic>
      <p:sp>
        <p:nvSpPr>
          <p:cNvPr id="3" name="Title 2"/>
          <p:cNvSpPr>
            <a:spLocks noGrp="1"/>
          </p:cNvSpPr>
          <p:nvPr>
            <p:ph type="title"/>
          </p:nvPr>
        </p:nvSpPr>
        <p:spPr/>
        <p:txBody>
          <a:bodyPr/>
          <a:lstStyle/>
          <a:p>
            <a:r>
              <a:rPr lang="en-US" dirty="0" smtClean="0"/>
              <a:t>Tic </a:t>
            </a:r>
            <a:r>
              <a:rPr lang="en-US" dirty="0" err="1" smtClean="0"/>
              <a:t>Tac</a:t>
            </a:r>
            <a:r>
              <a:rPr lang="en-US" dirty="0" smtClean="0"/>
              <a:t> Toe</a:t>
            </a:r>
            <a:endParaRPr lang="en-US" dirty="0"/>
          </a:p>
        </p:txBody>
      </p:sp>
      <p:sp>
        <p:nvSpPr>
          <p:cNvPr id="4" name="TextBox 3"/>
          <p:cNvSpPr txBox="1"/>
          <p:nvPr/>
        </p:nvSpPr>
        <p:spPr>
          <a:xfrm>
            <a:off x="685800" y="2133600"/>
            <a:ext cx="8077200" cy="2677656"/>
          </a:xfrm>
          <a:prstGeom prst="rect">
            <a:avLst/>
          </a:prstGeom>
          <a:noFill/>
        </p:spPr>
        <p:txBody>
          <a:bodyPr wrap="square" rtlCol="0">
            <a:spAutoFit/>
          </a:bodyPr>
          <a:lstStyle/>
          <a:p>
            <a:r>
              <a:rPr lang="en-US" sz="2400" dirty="0">
                <a:latin typeface="Times New Roman" pitchFamily="18" charset="0"/>
                <a:cs typeface="Times New Roman" pitchFamily="18" charset="0"/>
              </a:rPr>
              <a:t>Tic-tac-toe, also called </a:t>
            </a:r>
            <a:r>
              <a:rPr lang="en-US" sz="2400" b="1" dirty="0" err="1">
                <a:latin typeface="Times New Roman" pitchFamily="18" charset="0"/>
                <a:cs typeface="Times New Roman" pitchFamily="18" charset="0"/>
              </a:rPr>
              <a:t>Noughts</a:t>
            </a:r>
            <a:r>
              <a:rPr lang="en-US" sz="2400" b="1" dirty="0">
                <a:latin typeface="Times New Roman" pitchFamily="18" charset="0"/>
                <a:cs typeface="Times New Roman" pitchFamily="18" charset="0"/>
              </a:rPr>
              <a:t> and Crosses</a:t>
            </a:r>
            <a:r>
              <a:rPr lang="en-US" sz="2400" dirty="0">
                <a:latin typeface="Times New Roman" pitchFamily="18" charset="0"/>
                <a:cs typeface="Times New Roman" pitchFamily="18" charset="0"/>
              </a:rPr>
              <a:t> (in the British Commonwealth countries), Xs and Os (in Ireland) and X and 0 (in India) is a pencil-and-paper game for two players, X and O, who take turns marking the spaces in a 3×3grid. The player who succeeds in placing three respective marks in a horizontal, vertical, or diagonal row wins the game. Hence, tic-tac-toe is most often played by young children.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rasant tyagi\Desktop\9999\Images\c-features-of-c-programming-language-atnyla.png"/>
          <p:cNvPicPr>
            <a:picLocks noChangeAspect="1" noChangeArrowheads="1"/>
          </p:cNvPicPr>
          <p:nvPr/>
        </p:nvPicPr>
        <p:blipFill>
          <a:blip r:embed="rId2"/>
          <a:srcRect r="15183"/>
          <a:stretch>
            <a:fillRect/>
          </a:stretch>
        </p:blipFill>
        <p:spPr bwMode="auto">
          <a:xfrm>
            <a:off x="5029200" y="3124200"/>
            <a:ext cx="4114800" cy="2883379"/>
          </a:xfrm>
          <a:prstGeom prst="rect">
            <a:avLst/>
          </a:prstGeom>
          <a:noFill/>
        </p:spPr>
      </p:pic>
      <p:sp>
        <p:nvSpPr>
          <p:cNvPr id="2" name="Content Placeholder 1"/>
          <p:cNvSpPr>
            <a:spLocks noGrp="1"/>
          </p:cNvSpPr>
          <p:nvPr>
            <p:ph idx="1"/>
          </p:nvPr>
        </p:nvSpPr>
        <p:spPr>
          <a:xfrm>
            <a:off x="0" y="1295400"/>
            <a:ext cx="8229600" cy="4525963"/>
          </a:xfrm>
        </p:spPr>
        <p:txBody>
          <a:bodyPr>
            <a:normAutofit fontScale="92500" lnSpcReduction="10000"/>
          </a:bodyPr>
          <a:lstStyle/>
          <a:p>
            <a:pPr>
              <a:buNone/>
            </a:pPr>
            <a:r>
              <a:rPr lang="en-US" dirty="0" smtClean="0">
                <a:latin typeface="Times New Roman" pitchFamily="18" charset="0"/>
                <a:cs typeface="Times New Roman" pitchFamily="18" charset="0"/>
              </a:rPr>
              <a:t>	C is a general-purpose high level language that was originally developed by Dennis Ritchie for the UNIX operating system. It was first implemented on the Digital Equipment Corporation PDP-11 computer in 1972.</a:t>
            </a:r>
          </a:p>
          <a:p>
            <a:pPr>
              <a:buNone/>
            </a:pPr>
            <a:r>
              <a:rPr lang="en-US" dirty="0" smtClean="0">
                <a:latin typeface="Times New Roman" pitchFamily="18" charset="0"/>
                <a:cs typeface="Times New Roman" pitchFamily="18" charset="0"/>
              </a:rPr>
              <a:t>	C-language has now become a widely used professional language for various reasons:</a:t>
            </a:r>
          </a:p>
          <a:p>
            <a:pPr lvl="0">
              <a:buFont typeface="Wingdings" pitchFamily="2" charset="2"/>
              <a:buChar char="q"/>
            </a:pPr>
            <a:r>
              <a:rPr lang="en-US" dirty="0" smtClean="0">
                <a:latin typeface="Times New Roman" pitchFamily="18" charset="0"/>
                <a:cs typeface="Times New Roman" pitchFamily="18" charset="0"/>
              </a:rPr>
              <a:t>Easy to learn.</a:t>
            </a:r>
          </a:p>
          <a:p>
            <a:pPr lvl="0">
              <a:buFont typeface="Wingdings" pitchFamily="2" charset="2"/>
              <a:buChar char="q"/>
            </a:pPr>
            <a:r>
              <a:rPr lang="en-US" dirty="0" smtClean="0">
                <a:latin typeface="Times New Roman" pitchFamily="18" charset="0"/>
                <a:cs typeface="Times New Roman" pitchFamily="18" charset="0"/>
              </a:rPr>
              <a:t>Structured language.</a:t>
            </a:r>
          </a:p>
          <a:p>
            <a:pPr lvl="0">
              <a:buFont typeface="Wingdings" pitchFamily="2" charset="2"/>
              <a:buChar char="q"/>
            </a:pPr>
            <a:r>
              <a:rPr lang="en-US" dirty="0" smtClean="0">
                <a:latin typeface="Times New Roman" pitchFamily="18" charset="0"/>
                <a:cs typeface="Times New Roman" pitchFamily="18" charset="0"/>
              </a:rPr>
              <a:t>It produces efficient programs.</a:t>
            </a:r>
          </a:p>
          <a:p>
            <a:pPr lvl="0">
              <a:buFont typeface="Wingdings" pitchFamily="2" charset="2"/>
              <a:buChar char="q"/>
            </a:pPr>
            <a:r>
              <a:rPr lang="en-US" dirty="0" smtClean="0">
                <a:latin typeface="Times New Roman" pitchFamily="18" charset="0"/>
                <a:cs typeface="Times New Roman" pitchFamily="18" charset="0"/>
              </a:rPr>
              <a:t>It can handle low-level activities.</a:t>
            </a:r>
          </a:p>
          <a:p>
            <a:pPr lvl="0">
              <a:buFont typeface="Wingdings" pitchFamily="2" charset="2"/>
              <a:buChar char="q"/>
            </a:pPr>
            <a:r>
              <a:rPr lang="en-US" dirty="0" smtClean="0">
                <a:latin typeface="Times New Roman" pitchFamily="18" charset="0"/>
                <a:cs typeface="Times New Roman" pitchFamily="18" charset="0"/>
              </a:rPr>
              <a:t>It can be compiled on a variety of computers.</a:t>
            </a:r>
          </a:p>
          <a:p>
            <a:endParaRPr lang="en-US" dirty="0"/>
          </a:p>
        </p:txBody>
      </p:sp>
      <p:sp>
        <p:nvSpPr>
          <p:cNvPr id="3" name="Title 2"/>
          <p:cNvSpPr>
            <a:spLocks noGrp="1"/>
          </p:cNvSpPr>
          <p:nvPr>
            <p:ph type="title"/>
          </p:nvPr>
        </p:nvSpPr>
        <p:spPr/>
        <p:txBody>
          <a:bodyPr/>
          <a:lstStyle/>
          <a:p>
            <a:r>
              <a:rPr lang="en-US" dirty="0" smtClean="0"/>
              <a:t>Technology Description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de_Blockz_Logo.png"/>
          <p:cNvPicPr>
            <a:picLocks noGrp="1" noChangeAspect="1"/>
          </p:cNvPicPr>
          <p:nvPr>
            <p:ph idx="1"/>
          </p:nvPr>
        </p:nvPicPr>
        <p:blipFill>
          <a:blip r:embed="rId2"/>
          <a:stretch>
            <a:fillRect/>
          </a:stretch>
        </p:blipFill>
        <p:spPr>
          <a:xfrm>
            <a:off x="1676400" y="1219200"/>
            <a:ext cx="5587302" cy="1523810"/>
          </a:xfrm>
        </p:spPr>
      </p:pic>
      <p:sp>
        <p:nvSpPr>
          <p:cNvPr id="3" name="Title 2"/>
          <p:cNvSpPr>
            <a:spLocks noGrp="1"/>
          </p:cNvSpPr>
          <p:nvPr>
            <p:ph type="title"/>
          </p:nvPr>
        </p:nvSpPr>
        <p:spPr/>
        <p:txBody>
          <a:bodyPr/>
          <a:lstStyle/>
          <a:p>
            <a:r>
              <a:rPr lang="en-US" dirty="0" smtClean="0"/>
              <a:t>IDE Description</a:t>
            </a:r>
            <a:endParaRPr lang="en-US" dirty="0"/>
          </a:p>
        </p:txBody>
      </p:sp>
      <p:sp>
        <p:nvSpPr>
          <p:cNvPr id="7" name="TextBox 6"/>
          <p:cNvSpPr txBox="1"/>
          <p:nvPr/>
        </p:nvSpPr>
        <p:spPr>
          <a:xfrm>
            <a:off x="304800" y="4114800"/>
            <a:ext cx="8839199" cy="1754326"/>
          </a:xfrm>
          <a:prstGeom prst="rect">
            <a:avLst/>
          </a:prstGeom>
          <a:noFill/>
        </p:spPr>
        <p:txBody>
          <a:bodyPr wrap="square" rtlCol="0">
            <a:spAutoFit/>
          </a:bodyPr>
          <a:lstStyle/>
          <a:p>
            <a:pPr lvl="0" algn="just">
              <a:buFont typeface="Arial" pitchFamily="34" charset="0"/>
              <a:buChar char="•"/>
            </a:pPr>
            <a:r>
              <a:rPr lang="en-US" sz="2200" dirty="0" smtClean="0">
                <a:latin typeface="Times New Roman" pitchFamily="18" charset="0"/>
                <a:cs typeface="Times New Roman" pitchFamily="18" charset="0"/>
              </a:rPr>
              <a:t>Open Source! GPLv3, no hidden costs.</a:t>
            </a:r>
          </a:p>
          <a:p>
            <a:pPr lvl="0" algn="just">
              <a:buFont typeface="Arial" pitchFamily="34" charset="0"/>
              <a:buChar char="•"/>
            </a:pPr>
            <a:r>
              <a:rPr lang="en-US" sz="2200" dirty="0" smtClean="0">
                <a:latin typeface="Times New Roman" pitchFamily="18" charset="0"/>
                <a:cs typeface="Times New Roman" pitchFamily="18" charset="0"/>
              </a:rPr>
              <a:t>Cross-platform. Runs on Linux, Mac, Windows (uses </a:t>
            </a:r>
            <a:r>
              <a:rPr lang="en-US" sz="2200" dirty="0" err="1" smtClean="0">
                <a:latin typeface="Times New Roman" pitchFamily="18" charset="0"/>
                <a:cs typeface="Times New Roman" pitchFamily="18" charset="0"/>
              </a:rPr>
              <a:t>wxWidgets</a:t>
            </a:r>
            <a:r>
              <a:rPr lang="en-US" sz="2200" dirty="0" smtClean="0">
                <a:latin typeface="Times New Roman" pitchFamily="18" charset="0"/>
                <a:cs typeface="Times New Roman" pitchFamily="18" charset="0"/>
              </a:rPr>
              <a:t>).</a:t>
            </a:r>
          </a:p>
          <a:p>
            <a:pPr lvl="0" algn="just">
              <a:buFont typeface="Arial" pitchFamily="34" charset="0"/>
              <a:buChar char="•"/>
            </a:pPr>
            <a:r>
              <a:rPr lang="en-US" sz="2200" dirty="0" smtClean="0">
                <a:latin typeface="Times New Roman" pitchFamily="18" charset="0"/>
                <a:cs typeface="Times New Roman" pitchFamily="18" charset="0"/>
              </a:rPr>
              <a:t>Written in C++. No interpreted languages or proprietary libraries needed.</a:t>
            </a:r>
          </a:p>
          <a:p>
            <a:pPr lvl="0" algn="just">
              <a:buFont typeface="Arial" pitchFamily="34" charset="0"/>
              <a:buChar char="•"/>
            </a:pPr>
            <a:r>
              <a:rPr lang="en-US" sz="2200" dirty="0" smtClean="0">
                <a:latin typeface="Times New Roman" pitchFamily="18" charset="0"/>
                <a:cs typeface="Times New Roman" pitchFamily="18" charset="0"/>
              </a:rPr>
              <a:t>Extensible through </a:t>
            </a:r>
            <a:r>
              <a:rPr lang="en-US" sz="2200" dirty="0" err="1" smtClean="0">
                <a:latin typeface="Times New Roman" pitchFamily="18" charset="0"/>
                <a:cs typeface="Times New Roman" pitchFamily="18" charset="0"/>
              </a:rPr>
              <a:t>plugins</a:t>
            </a:r>
            <a:r>
              <a:rPr lang="en-US" sz="22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p:txBody>
      </p:sp>
      <p:sp>
        <p:nvSpPr>
          <p:cNvPr id="8" name="Title 2"/>
          <p:cNvSpPr txBox="1">
            <a:spLocks/>
          </p:cNvSpPr>
          <p:nvPr/>
        </p:nvSpPr>
        <p:spPr>
          <a:xfrm>
            <a:off x="457200" y="2819400"/>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a:spcBef>
                <a:spcPct val="0"/>
              </a:spcBef>
            </a:pPr>
            <a:r>
              <a:rPr lang="en-US" sz="4400" dirty="0" smtClean="0">
                <a:latin typeface="Times New Roman" pitchFamily="18" charset="0"/>
                <a:cs typeface="Times New Roman" pitchFamily="18" charset="0"/>
              </a:rPr>
              <a:t>Why Code::Blocks?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Prasant tyagi\Desktop\9999\Images\depositphotos_123336580-stock-photo-tic-tac-toe-on-a.jpg"/>
          <p:cNvPicPr>
            <a:picLocks noChangeAspect="1" noChangeArrowheads="1"/>
          </p:cNvPicPr>
          <p:nvPr/>
        </p:nvPicPr>
        <p:blipFill>
          <a:blip r:embed="rId2"/>
          <a:srcRect/>
          <a:stretch>
            <a:fillRect/>
          </a:stretch>
        </p:blipFill>
        <p:spPr bwMode="auto">
          <a:xfrm>
            <a:off x="-85725" y="-1443038"/>
            <a:ext cx="9315450" cy="9744076"/>
          </a:xfrm>
          <a:prstGeom prst="rect">
            <a:avLst/>
          </a:prstGeom>
          <a:noFill/>
        </p:spPr>
      </p:pic>
      <p:sp>
        <p:nvSpPr>
          <p:cNvPr id="2" name="Content Placeholder 1"/>
          <p:cNvSpPr>
            <a:spLocks noGrp="1"/>
          </p:cNvSpPr>
          <p:nvPr>
            <p:ph idx="1"/>
          </p:nvPr>
        </p:nvSpPr>
        <p:spPr>
          <a:xfrm>
            <a:off x="0" y="990600"/>
            <a:ext cx="9144000" cy="6096000"/>
          </a:xfrm>
        </p:spPr>
        <p:txBody>
          <a:bodyPr>
            <a:noAutofit/>
          </a:bodyPr>
          <a:lstStyle/>
          <a:p>
            <a:pPr lvl="0">
              <a:buFont typeface="Wingdings" pitchFamily="2" charset="2"/>
              <a:buChar char="q"/>
            </a:pPr>
            <a:r>
              <a:rPr lang="en-US" sz="2200" dirty="0" smtClean="0">
                <a:latin typeface="Times New Roman" pitchFamily="18" charset="0"/>
                <a:cs typeface="Times New Roman" pitchFamily="18" charset="0"/>
              </a:rPr>
              <a:t>Users are allowed to choose the number from 1 to 9 in the given layout to which he/she wants his symbol to be replaced.</a:t>
            </a:r>
          </a:p>
          <a:p>
            <a:pPr lvl="0">
              <a:buFont typeface="Wingdings" pitchFamily="2" charset="2"/>
              <a:buChar char="q"/>
            </a:pPr>
            <a:r>
              <a:rPr lang="en-US" sz="2200" dirty="0" smtClean="0">
                <a:latin typeface="Times New Roman" pitchFamily="18" charset="0"/>
                <a:cs typeface="Times New Roman" pitchFamily="18" charset="0"/>
              </a:rPr>
              <a:t>System will read that number and compare it to the numbers which are already stored in the memory and replace the number to the symbol (either ‘X’ or ‘O) and then display the updated layout.</a:t>
            </a:r>
          </a:p>
          <a:p>
            <a:pPr lvl="0">
              <a:buFont typeface="Wingdings" pitchFamily="2" charset="2"/>
              <a:buChar char="q"/>
            </a:pPr>
            <a:r>
              <a:rPr lang="en-US" sz="2200" dirty="0" smtClean="0">
                <a:latin typeface="Times New Roman" pitchFamily="18" charset="0"/>
                <a:cs typeface="Times New Roman" pitchFamily="18" charset="0"/>
              </a:rPr>
              <a:t>No symbol can be replaced twice because when the value was first update it also update the value of count variable and conditions are applied that symbols are replaced only at former  value of count.</a:t>
            </a:r>
          </a:p>
          <a:p>
            <a:pPr lvl="0">
              <a:buFont typeface="Wingdings" pitchFamily="2" charset="2"/>
              <a:buChar char="q"/>
            </a:pPr>
            <a:r>
              <a:rPr lang="en-US" sz="2200" dirty="0" smtClean="0">
                <a:latin typeface="Times New Roman" pitchFamily="18" charset="0"/>
                <a:cs typeface="Times New Roman" pitchFamily="18" charset="0"/>
              </a:rPr>
              <a:t>On entering value of the position to be replaced by the symbol a function matches the elements of three consecutive positions, if following positions matches then it declares the matched symbol as winner otherwise it continues to get the input for rest positions up to 9 positions. </a:t>
            </a:r>
          </a:p>
          <a:p>
            <a:pPr lvl="0">
              <a:buFont typeface="Wingdings" pitchFamily="2" charset="2"/>
              <a:buChar char="q"/>
            </a:pPr>
            <a:r>
              <a:rPr lang="en-US" sz="2200" dirty="0" smtClean="0">
                <a:latin typeface="Times New Roman" pitchFamily="18" charset="0"/>
                <a:cs typeface="Times New Roman" pitchFamily="18" charset="0"/>
              </a:rPr>
              <a:t>Input can be entered maximum nine times.</a:t>
            </a:r>
          </a:p>
          <a:p>
            <a:pPr>
              <a:buFont typeface="Wingdings" pitchFamily="2" charset="2"/>
              <a:buChar char="q"/>
            </a:pPr>
            <a:r>
              <a:rPr lang="en-US" sz="2200" dirty="0" smtClean="0">
                <a:latin typeface="Times New Roman" pitchFamily="18" charset="0"/>
                <a:cs typeface="Times New Roman" pitchFamily="18" charset="0"/>
              </a:rPr>
              <a:t>If no three consecutive symbols matched then the game will be declared as Draw.</a:t>
            </a:r>
            <a:endParaRPr lang="en-US" sz="2200"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534400" cy="563562"/>
          </a:xfrm>
        </p:spPr>
        <p:txBody>
          <a:bodyPr>
            <a:normAutofit fontScale="90000"/>
          </a:bodyPr>
          <a:lstStyle/>
          <a:p>
            <a:r>
              <a:rPr lang="en-US" dirty="0" smtClean="0"/>
              <a:t>Implementation of Tic </a:t>
            </a:r>
            <a:r>
              <a:rPr lang="en-US" dirty="0" err="1" smtClean="0"/>
              <a:t>Tac</a:t>
            </a:r>
            <a:r>
              <a:rPr lang="en-US" dirty="0" smtClean="0"/>
              <a:t> Toe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Prasant tyagi\Desktop\9999\Images\b.png"/>
          <p:cNvPicPr>
            <a:picLocks noChangeAspect="1" noChangeArrowheads="1"/>
          </p:cNvPicPr>
          <p:nvPr/>
        </p:nvPicPr>
        <p:blipFill>
          <a:blip r:embed="rId2"/>
          <a:srcRect/>
          <a:stretch>
            <a:fillRect/>
          </a:stretch>
        </p:blipFill>
        <p:spPr bwMode="auto">
          <a:xfrm>
            <a:off x="3352800" y="990600"/>
            <a:ext cx="2133600" cy="1347345"/>
          </a:xfrm>
          <a:prstGeom prst="rect">
            <a:avLst/>
          </a:prstGeom>
          <a:noFill/>
        </p:spPr>
      </p:pic>
      <p:pic>
        <p:nvPicPr>
          <p:cNvPr id="5123" name="Picture 3" descr="C:\Users\Prasant tyagi\Desktop\9999\Images\c.png"/>
          <p:cNvPicPr>
            <a:picLocks noChangeAspect="1" noChangeArrowheads="1"/>
          </p:cNvPicPr>
          <p:nvPr/>
        </p:nvPicPr>
        <p:blipFill>
          <a:blip r:embed="rId3"/>
          <a:srcRect/>
          <a:stretch>
            <a:fillRect/>
          </a:stretch>
        </p:blipFill>
        <p:spPr bwMode="auto">
          <a:xfrm>
            <a:off x="533400" y="3505200"/>
            <a:ext cx="2014728" cy="1296986"/>
          </a:xfrm>
          <a:prstGeom prst="rect">
            <a:avLst/>
          </a:prstGeom>
          <a:noFill/>
        </p:spPr>
      </p:pic>
      <p:pic>
        <p:nvPicPr>
          <p:cNvPr id="5124" name="Picture 4" descr="C:\Users\Prasant tyagi\Desktop\9999\Images\a.png"/>
          <p:cNvPicPr>
            <a:picLocks noChangeAspect="1" noChangeArrowheads="1"/>
          </p:cNvPicPr>
          <p:nvPr/>
        </p:nvPicPr>
        <p:blipFill>
          <a:blip r:embed="rId4"/>
          <a:srcRect/>
          <a:stretch>
            <a:fillRect/>
          </a:stretch>
        </p:blipFill>
        <p:spPr bwMode="auto">
          <a:xfrm>
            <a:off x="304800" y="990600"/>
            <a:ext cx="2115883" cy="1316736"/>
          </a:xfrm>
          <a:prstGeom prst="rect">
            <a:avLst/>
          </a:prstGeom>
          <a:noFill/>
        </p:spPr>
      </p:pic>
      <p:pic>
        <p:nvPicPr>
          <p:cNvPr id="5125" name="Picture 5" descr="C:\Users\Prasant tyagi\Desktop\9999\Images\e.png"/>
          <p:cNvPicPr>
            <a:picLocks noChangeAspect="1" noChangeArrowheads="1"/>
          </p:cNvPicPr>
          <p:nvPr/>
        </p:nvPicPr>
        <p:blipFill>
          <a:blip r:embed="rId5"/>
          <a:srcRect/>
          <a:stretch>
            <a:fillRect/>
          </a:stretch>
        </p:blipFill>
        <p:spPr bwMode="auto">
          <a:xfrm>
            <a:off x="6248400" y="3505200"/>
            <a:ext cx="1981200" cy="1257300"/>
          </a:xfrm>
          <a:prstGeom prst="rect">
            <a:avLst/>
          </a:prstGeom>
          <a:noFill/>
        </p:spPr>
      </p:pic>
      <p:pic>
        <p:nvPicPr>
          <p:cNvPr id="5126" name="Picture 6" descr="C:\Users\Prasant tyagi\Desktop\9999\Images\d.png"/>
          <p:cNvPicPr>
            <a:picLocks noChangeAspect="1" noChangeArrowheads="1"/>
          </p:cNvPicPr>
          <p:nvPr/>
        </p:nvPicPr>
        <p:blipFill>
          <a:blip r:embed="rId6"/>
          <a:srcRect/>
          <a:stretch>
            <a:fillRect/>
          </a:stretch>
        </p:blipFill>
        <p:spPr bwMode="auto">
          <a:xfrm>
            <a:off x="6172200" y="1066800"/>
            <a:ext cx="2095500" cy="1304925"/>
          </a:xfrm>
          <a:prstGeom prst="rect">
            <a:avLst/>
          </a:prstGeom>
          <a:noFill/>
        </p:spPr>
      </p:pic>
      <p:sp>
        <p:nvSpPr>
          <p:cNvPr id="10" name="Flowchart: Process 9"/>
          <p:cNvSpPr/>
          <p:nvPr/>
        </p:nvSpPr>
        <p:spPr>
          <a:xfrm>
            <a:off x="685800" y="3581400"/>
            <a:ext cx="533400" cy="1066800"/>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038600" y="1524000"/>
            <a:ext cx="762000" cy="381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Process 11"/>
          <p:cNvSpPr/>
          <p:nvPr/>
        </p:nvSpPr>
        <p:spPr>
          <a:xfrm>
            <a:off x="6324600" y="1219200"/>
            <a:ext cx="609600" cy="381000"/>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Process 12"/>
          <p:cNvSpPr/>
          <p:nvPr/>
        </p:nvSpPr>
        <p:spPr>
          <a:xfrm>
            <a:off x="6934200" y="1524000"/>
            <a:ext cx="609600" cy="304800"/>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09600" y="2438400"/>
            <a:ext cx="1264512" cy="646331"/>
          </a:xfrm>
          <a:prstGeom prst="rect">
            <a:avLst/>
          </a:prstGeom>
          <a:noFill/>
        </p:spPr>
        <p:txBody>
          <a:bodyPr wrap="none" rtlCol="0">
            <a:spAutoFit/>
          </a:bodyPr>
          <a:lstStyle/>
          <a:p>
            <a:pPr algn="ctr"/>
            <a:r>
              <a:rPr lang="en-US" dirty="0" smtClean="0">
                <a:latin typeface="Times New Roman" pitchFamily="18" charset="0"/>
                <a:cs typeface="Times New Roman" pitchFamily="18" charset="0"/>
              </a:rPr>
              <a:t>Tic </a:t>
            </a:r>
            <a:r>
              <a:rPr lang="en-US" dirty="0" err="1" smtClean="0">
                <a:latin typeface="Times New Roman" pitchFamily="18" charset="0"/>
                <a:cs typeface="Times New Roman" pitchFamily="18" charset="0"/>
              </a:rPr>
              <a:t>Tac</a:t>
            </a:r>
            <a:r>
              <a:rPr lang="en-US" dirty="0" smtClean="0">
                <a:latin typeface="Times New Roman" pitchFamily="18" charset="0"/>
                <a:cs typeface="Times New Roman" pitchFamily="18" charset="0"/>
              </a:rPr>
              <a:t> Toe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Board</a:t>
            </a:r>
            <a:endParaRPr lang="en-US" dirty="0">
              <a:latin typeface="Times New Roman" pitchFamily="18" charset="0"/>
              <a:cs typeface="Times New Roman" pitchFamily="18" charset="0"/>
            </a:endParaRPr>
          </a:p>
        </p:txBody>
      </p:sp>
      <p:sp>
        <p:nvSpPr>
          <p:cNvPr id="15" name="TextBox 14"/>
          <p:cNvSpPr txBox="1"/>
          <p:nvPr/>
        </p:nvSpPr>
        <p:spPr>
          <a:xfrm>
            <a:off x="3429000" y="2590800"/>
            <a:ext cx="2095446" cy="369332"/>
          </a:xfrm>
          <a:prstGeom prst="rect">
            <a:avLst/>
          </a:prstGeom>
          <a:noFill/>
        </p:spPr>
        <p:txBody>
          <a:bodyPr wrap="none" rtlCol="0">
            <a:spAutoFit/>
          </a:bodyPr>
          <a:lstStyle/>
          <a:p>
            <a:pPr algn="ctr"/>
            <a:r>
              <a:rPr lang="en-US" dirty="0" smtClean="0">
                <a:latin typeface="Times New Roman" pitchFamily="18" charset="0"/>
                <a:cs typeface="Times New Roman" pitchFamily="18" charset="0"/>
              </a:rPr>
              <a:t>5 is Replaced by ‘X’</a:t>
            </a:r>
            <a:endParaRPr lang="en-US" dirty="0">
              <a:latin typeface="Times New Roman" pitchFamily="18" charset="0"/>
              <a:cs typeface="Times New Roman" pitchFamily="18" charset="0"/>
            </a:endParaRPr>
          </a:p>
        </p:txBody>
      </p:sp>
      <p:sp>
        <p:nvSpPr>
          <p:cNvPr id="16" name="TextBox 15"/>
          <p:cNvSpPr txBox="1"/>
          <p:nvPr/>
        </p:nvSpPr>
        <p:spPr>
          <a:xfrm>
            <a:off x="6172200" y="2590800"/>
            <a:ext cx="2044149" cy="369332"/>
          </a:xfrm>
          <a:prstGeom prst="rect">
            <a:avLst/>
          </a:prstGeom>
          <a:noFill/>
        </p:spPr>
        <p:txBody>
          <a:bodyPr wrap="none" rtlCol="0">
            <a:spAutoFit/>
          </a:bodyPr>
          <a:lstStyle/>
          <a:p>
            <a:pPr algn="ctr"/>
            <a:r>
              <a:rPr lang="en-US" dirty="0" smtClean="0">
                <a:latin typeface="Times New Roman" pitchFamily="18" charset="0"/>
                <a:cs typeface="Times New Roman" pitchFamily="18" charset="0"/>
              </a:rPr>
              <a:t>1 is Replaced by ‘0’</a:t>
            </a:r>
            <a:endParaRPr lang="en-US" dirty="0">
              <a:latin typeface="Times New Roman" pitchFamily="18" charset="0"/>
              <a:cs typeface="Times New Roman" pitchFamily="18" charset="0"/>
            </a:endParaRPr>
          </a:p>
        </p:txBody>
      </p:sp>
      <p:sp>
        <p:nvSpPr>
          <p:cNvPr id="17" name="TextBox 16"/>
          <p:cNvSpPr txBox="1"/>
          <p:nvPr/>
        </p:nvSpPr>
        <p:spPr>
          <a:xfrm>
            <a:off x="0" y="5029200"/>
            <a:ext cx="3046731" cy="646331"/>
          </a:xfrm>
          <a:prstGeom prst="rect">
            <a:avLst/>
          </a:prstGeom>
          <a:noFill/>
        </p:spPr>
        <p:txBody>
          <a:bodyPr wrap="none" rtlCol="0">
            <a:spAutoFit/>
          </a:bodyPr>
          <a:lstStyle/>
          <a:p>
            <a:pPr algn="ctr"/>
            <a:r>
              <a:rPr lang="en-US" dirty="0" smtClean="0">
                <a:latin typeface="Times New Roman" pitchFamily="18" charset="0"/>
                <a:cs typeface="Times New Roman" pitchFamily="18" charset="0"/>
              </a:rPr>
              <a:t>First Vertical Column Matched</a:t>
            </a:r>
          </a:p>
          <a:p>
            <a:pPr algn="ctr"/>
            <a:r>
              <a:rPr lang="en-US" dirty="0" smtClean="0">
                <a:latin typeface="Times New Roman" pitchFamily="18" charset="0"/>
                <a:cs typeface="Times New Roman" pitchFamily="18" charset="0"/>
              </a:rPr>
              <a:t>‘0’ will be declared as winner.</a:t>
            </a:r>
            <a:endParaRPr lang="en-US" dirty="0">
              <a:latin typeface="Times New Roman" pitchFamily="18" charset="0"/>
              <a:cs typeface="Times New Roman" pitchFamily="18" charset="0"/>
            </a:endParaRPr>
          </a:p>
        </p:txBody>
      </p:sp>
      <p:sp>
        <p:nvSpPr>
          <p:cNvPr id="18" name="TextBox 17"/>
          <p:cNvSpPr txBox="1"/>
          <p:nvPr/>
        </p:nvSpPr>
        <p:spPr>
          <a:xfrm>
            <a:off x="4648200" y="4876800"/>
            <a:ext cx="4390947" cy="646331"/>
          </a:xfrm>
          <a:prstGeom prst="rect">
            <a:avLst/>
          </a:prstGeom>
          <a:noFill/>
        </p:spPr>
        <p:txBody>
          <a:bodyPr wrap="none" rtlCol="0">
            <a:spAutoFit/>
          </a:bodyPr>
          <a:lstStyle/>
          <a:p>
            <a:pPr algn="ctr"/>
            <a:r>
              <a:rPr lang="en-US" dirty="0" smtClean="0">
                <a:latin typeface="Times New Roman" pitchFamily="18" charset="0"/>
                <a:cs typeface="Times New Roman" pitchFamily="18" charset="0"/>
              </a:rPr>
              <a:t>When no three consecutive symbols matches,</a:t>
            </a:r>
          </a:p>
          <a:p>
            <a:pPr algn="ctr"/>
            <a:r>
              <a:rPr lang="en-US" dirty="0" smtClean="0">
                <a:latin typeface="Times New Roman" pitchFamily="18" charset="0"/>
                <a:cs typeface="Times New Roman" pitchFamily="18" charset="0"/>
              </a:rPr>
              <a:t>Match will be declared as DRAW!!</a:t>
            </a:r>
            <a:endParaRPr lang="en-US" dirty="0">
              <a:latin typeface="Times New Roman" pitchFamily="18" charset="0"/>
              <a:cs typeface="Times New Roman" pitchFamily="18" charset="0"/>
            </a:endParaRPr>
          </a:p>
        </p:txBody>
      </p:sp>
      <p:sp>
        <p:nvSpPr>
          <p:cNvPr id="19" name="Rounded Rectangle 18"/>
          <p:cNvSpPr/>
          <p:nvPr/>
        </p:nvSpPr>
        <p:spPr>
          <a:xfrm>
            <a:off x="3048000" y="3429000"/>
            <a:ext cx="2667000" cy="1447800"/>
          </a:xfrm>
          <a:prstGeom prst="roundRect">
            <a:avLst>
              <a:gd name="adj" fmla="val 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accent1">
                      <a:lumMod val="60000"/>
                      <a:lumOff val="40000"/>
                    </a:schemeClr>
                  </a:solidFill>
                </a:ln>
                <a:solidFill>
                  <a:schemeClr val="bg1"/>
                </a:solidFill>
                <a:effectLst>
                  <a:glow rad="63500">
                    <a:schemeClr val="accent1">
                      <a:satMod val="175000"/>
                      <a:alpha val="40000"/>
                    </a:schemeClr>
                  </a:glow>
                </a:effectLst>
              </a:rPr>
              <a:t>Program will continue to take inputs until the declaration of WINNER or DRAW</a:t>
            </a:r>
            <a:r>
              <a:rPr lang="en-US" dirty="0" smtClean="0">
                <a:solidFill>
                  <a:schemeClr val="bg1"/>
                </a:solidFill>
              </a:rPr>
              <a:t>.</a:t>
            </a:r>
            <a:endParaRPr lang="en-US" dirty="0">
              <a:solidFill>
                <a:schemeClr val="bg1"/>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856</TotalTime>
  <Words>1053</Words>
  <Application>Microsoft Office PowerPoint</Application>
  <PresentationFormat>On-screen Show (4:3)</PresentationFormat>
  <Paragraphs>84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Lucida Sans Unicode</vt:lpstr>
      <vt:lpstr>Times New Roman</vt:lpstr>
      <vt:lpstr>Verdana</vt:lpstr>
      <vt:lpstr>Wingdings</vt:lpstr>
      <vt:lpstr>Wingdings 2</vt:lpstr>
      <vt:lpstr>Wingdings 3</vt:lpstr>
      <vt:lpstr>Concourse</vt:lpstr>
      <vt:lpstr>IIMT COLLEGE OF ENGINEERING, Gr. NOIDA</vt:lpstr>
      <vt:lpstr>Acknowledgement </vt:lpstr>
      <vt:lpstr>Calendar (Note Entry) &amp; Tic Tac Toe Game</vt:lpstr>
      <vt:lpstr>Calendar</vt:lpstr>
      <vt:lpstr>Tic Tac Toe</vt:lpstr>
      <vt:lpstr>Technology Description</vt:lpstr>
      <vt:lpstr>IDE Description</vt:lpstr>
      <vt:lpstr>Implementation of Tic Tac Toe</vt:lpstr>
      <vt:lpstr>PowerPoint Presentation</vt:lpstr>
      <vt:lpstr>PowerPoint Presentation</vt:lpstr>
      <vt:lpstr>Implementation of Calendar</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IIMT COLLEGE OF ENGINEERING, Gr. NOIDA</dc:title>
  <dc:creator>Prasant tyagi</dc:creator>
  <cp:lastModifiedBy>Prasant tyagi</cp:lastModifiedBy>
  <cp:revision>59</cp:revision>
  <dcterms:created xsi:type="dcterms:W3CDTF">2020-12-02T13:29:13Z</dcterms:created>
  <dcterms:modified xsi:type="dcterms:W3CDTF">2020-12-26T04:07:23Z</dcterms:modified>
</cp:coreProperties>
</file>