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E085C3-AFA9-48E7-93BF-F1747061D87A}"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961CDD76-246B-4357-B454-99B138E40820}"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3407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085C3-AFA9-48E7-93BF-F1747061D87A}"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DD76-246B-4357-B454-99B138E40820}" type="slidenum">
              <a:rPr lang="en-US" smtClean="0"/>
              <a:t>‹#›</a:t>
            </a:fld>
            <a:endParaRPr lang="en-US"/>
          </a:p>
        </p:txBody>
      </p:sp>
    </p:spTree>
    <p:extLst>
      <p:ext uri="{BB962C8B-B14F-4D97-AF65-F5344CB8AC3E}">
        <p14:creationId xmlns:p14="http://schemas.microsoft.com/office/powerpoint/2010/main" val="342226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085C3-AFA9-48E7-93BF-F1747061D87A}"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DD76-246B-4357-B454-99B138E40820}" type="slidenum">
              <a:rPr lang="en-US" smtClean="0"/>
              <a:t>‹#›</a:t>
            </a:fld>
            <a:endParaRPr lang="en-US"/>
          </a:p>
        </p:txBody>
      </p:sp>
    </p:spTree>
    <p:extLst>
      <p:ext uri="{BB962C8B-B14F-4D97-AF65-F5344CB8AC3E}">
        <p14:creationId xmlns:p14="http://schemas.microsoft.com/office/powerpoint/2010/main" val="11187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085C3-AFA9-48E7-93BF-F1747061D87A}"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DD76-246B-4357-B454-99B138E40820}"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8454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E085C3-AFA9-48E7-93BF-F1747061D87A}"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DD76-246B-4357-B454-99B138E40820}" type="slidenum">
              <a:rPr lang="en-US" smtClean="0"/>
              <a:t>‹#›</a:t>
            </a:fld>
            <a:endParaRPr lang="en-US"/>
          </a:p>
        </p:txBody>
      </p:sp>
    </p:spTree>
    <p:extLst>
      <p:ext uri="{BB962C8B-B14F-4D97-AF65-F5344CB8AC3E}">
        <p14:creationId xmlns:p14="http://schemas.microsoft.com/office/powerpoint/2010/main" val="124355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E085C3-AFA9-48E7-93BF-F1747061D87A}"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CDD76-246B-4357-B454-99B138E40820}"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1237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E085C3-AFA9-48E7-93BF-F1747061D87A}"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CDD76-246B-4357-B454-99B138E40820}" type="slidenum">
              <a:rPr lang="en-US" smtClean="0"/>
              <a:t>‹#›</a:t>
            </a:fld>
            <a:endParaRPr lang="en-US"/>
          </a:p>
        </p:txBody>
      </p:sp>
    </p:spTree>
    <p:extLst>
      <p:ext uri="{BB962C8B-B14F-4D97-AF65-F5344CB8AC3E}">
        <p14:creationId xmlns:p14="http://schemas.microsoft.com/office/powerpoint/2010/main" val="250380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E085C3-AFA9-48E7-93BF-F1747061D87A}"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CDD76-246B-4357-B454-99B138E40820}"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5683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0E085C3-AFA9-48E7-93BF-F1747061D87A}" type="datetimeFigureOut">
              <a:rPr lang="en-US" smtClean="0"/>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CDD76-246B-4357-B454-99B138E40820}" type="slidenum">
              <a:rPr lang="en-US" smtClean="0"/>
              <a:t>‹#›</a:t>
            </a:fld>
            <a:endParaRPr lang="en-US"/>
          </a:p>
        </p:txBody>
      </p:sp>
    </p:spTree>
    <p:extLst>
      <p:ext uri="{BB962C8B-B14F-4D97-AF65-F5344CB8AC3E}">
        <p14:creationId xmlns:p14="http://schemas.microsoft.com/office/powerpoint/2010/main" val="281690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E085C3-AFA9-48E7-93BF-F1747061D87A}"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CDD76-246B-4357-B454-99B138E40820}" type="slidenum">
              <a:rPr lang="en-US" smtClean="0"/>
              <a:t>‹#›</a:t>
            </a:fld>
            <a:endParaRPr lang="en-US"/>
          </a:p>
        </p:txBody>
      </p:sp>
    </p:spTree>
    <p:extLst>
      <p:ext uri="{BB962C8B-B14F-4D97-AF65-F5344CB8AC3E}">
        <p14:creationId xmlns:p14="http://schemas.microsoft.com/office/powerpoint/2010/main" val="319472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E085C3-AFA9-48E7-93BF-F1747061D87A}"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CDD76-246B-4357-B454-99B138E40820}" type="slidenum">
              <a:rPr lang="en-US" smtClean="0"/>
              <a:t>‹#›</a:t>
            </a:fld>
            <a:endParaRPr lang="en-US"/>
          </a:p>
        </p:txBody>
      </p:sp>
    </p:spTree>
    <p:extLst>
      <p:ext uri="{BB962C8B-B14F-4D97-AF65-F5344CB8AC3E}">
        <p14:creationId xmlns:p14="http://schemas.microsoft.com/office/powerpoint/2010/main" val="37012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0E085C3-AFA9-48E7-93BF-F1747061D87A}" type="datetimeFigureOut">
              <a:rPr lang="en-US" smtClean="0"/>
              <a:t>8/4/2019</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61CDD76-246B-4357-B454-99B138E40820}"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7447176"/>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13" name="Picture 12">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4" name="TextBox 3">
            <a:extLst>
              <a:ext uri="{FF2B5EF4-FFF2-40B4-BE49-F238E27FC236}">
                <a16:creationId xmlns:a16="http://schemas.microsoft.com/office/drawing/2014/main" id="{58C3FF6B-E211-4838-B01A-438504D5C90D}"/>
              </a:ext>
            </a:extLst>
          </p:cNvPr>
          <p:cNvSpPr txBox="1"/>
          <p:nvPr/>
        </p:nvSpPr>
        <p:spPr>
          <a:xfrm>
            <a:off x="3039048" y="2568817"/>
            <a:ext cx="7155598" cy="313396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600">
                <a:solidFill>
                  <a:srgbClr val="1F2D29"/>
                </a:solidFill>
                <a:latin typeface="+mj-lt"/>
                <a:ea typeface="+mj-ea"/>
                <a:cs typeface="+mj-cs"/>
              </a:rPr>
              <a:t>GDP Analysis- Assignment</a:t>
            </a:r>
          </a:p>
        </p:txBody>
      </p:sp>
      <p:sp>
        <p:nvSpPr>
          <p:cNvPr id="15" name="Rectangle 14">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ight Triangle 16">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B03A6B6-1169-4BFC-902E-BD07A3484766}"/>
              </a:ext>
            </a:extLst>
          </p:cNvPr>
          <p:cNvSpPr txBox="1"/>
          <p:nvPr/>
        </p:nvSpPr>
        <p:spPr>
          <a:xfrm>
            <a:off x="9410616" y="4475377"/>
            <a:ext cx="2581087" cy="1200329"/>
          </a:xfrm>
          <a:prstGeom prst="rect">
            <a:avLst/>
          </a:prstGeom>
          <a:noFill/>
        </p:spPr>
        <p:txBody>
          <a:bodyPr wrap="square" rtlCol="0">
            <a:spAutoFit/>
          </a:bodyPr>
          <a:lstStyle/>
          <a:p>
            <a:r>
              <a:rPr lang="en-US" sz="3600" b="1" dirty="0">
                <a:latin typeface="Arabic Typesetting" panose="03020402040406030203" pitchFamily="66" charset="-78"/>
                <a:cs typeface="Arabic Typesetting" panose="03020402040406030203" pitchFamily="66" charset="-78"/>
              </a:rPr>
              <a:t>From-</a:t>
            </a:r>
          </a:p>
          <a:p>
            <a:r>
              <a:rPr lang="en-US" sz="3600" b="1" dirty="0">
                <a:latin typeface="Arabic Typesetting" panose="03020402040406030203" pitchFamily="66" charset="-78"/>
                <a:cs typeface="Arabic Typesetting" panose="03020402040406030203" pitchFamily="66" charset="-78"/>
              </a:rPr>
              <a:t>       Riya Tyagi</a:t>
            </a:r>
          </a:p>
        </p:txBody>
      </p:sp>
    </p:spTree>
    <p:extLst>
      <p:ext uri="{BB962C8B-B14F-4D97-AF65-F5344CB8AC3E}">
        <p14:creationId xmlns:p14="http://schemas.microsoft.com/office/powerpoint/2010/main" val="206901090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88EBC0-7854-41DB-9BEF-9E7048BF98E4}"/>
              </a:ext>
            </a:extLst>
          </p:cNvPr>
          <p:cNvSpPr/>
          <p:nvPr/>
        </p:nvSpPr>
        <p:spPr>
          <a:xfrm>
            <a:off x="1181971" y="274710"/>
            <a:ext cx="9126216" cy="830997"/>
          </a:xfrm>
          <a:prstGeom prst="rect">
            <a:avLst/>
          </a:prstGeom>
        </p:spPr>
        <p:txBody>
          <a:bodyPr wrap="none">
            <a:spAutoFit/>
          </a:bodyPr>
          <a:lstStyle/>
          <a:p>
            <a:pPr algn="ctr"/>
            <a:r>
              <a:rPr lang="en-US" sz="4800" b="1" dirty="0">
                <a:latin typeface="Arabic Typesetting" panose="03020402040406030203" pitchFamily="66" charset="-78"/>
                <a:cs typeface="Arabic Typesetting" panose="03020402040406030203" pitchFamily="66" charset="-78"/>
              </a:rPr>
              <a:t>Bottom 5 states of India based upon GDP per capita</a:t>
            </a:r>
            <a:endParaRPr lang="en-US" sz="4800" dirty="0">
              <a:latin typeface="Arabic Typesetting" panose="03020402040406030203" pitchFamily="66" charset="-78"/>
              <a:cs typeface="Arabic Typesetting" panose="03020402040406030203" pitchFamily="66" charset="-78"/>
            </a:endParaRPr>
          </a:p>
        </p:txBody>
      </p:sp>
      <p:pic>
        <p:nvPicPr>
          <p:cNvPr id="3" name="Picture 2">
            <a:extLst>
              <a:ext uri="{FF2B5EF4-FFF2-40B4-BE49-F238E27FC236}">
                <a16:creationId xmlns:a16="http://schemas.microsoft.com/office/drawing/2014/main" id="{3CE8CA93-16DB-426A-9E4B-8DAC4F98E04F}"/>
              </a:ext>
            </a:extLst>
          </p:cNvPr>
          <p:cNvPicPr>
            <a:picLocks noChangeAspect="1"/>
          </p:cNvPicPr>
          <p:nvPr/>
        </p:nvPicPr>
        <p:blipFill>
          <a:blip r:embed="rId2"/>
          <a:stretch>
            <a:fillRect/>
          </a:stretch>
        </p:blipFill>
        <p:spPr>
          <a:xfrm>
            <a:off x="1783312" y="1785801"/>
            <a:ext cx="8524875" cy="4000500"/>
          </a:xfrm>
          <a:prstGeom prst="rect">
            <a:avLst/>
          </a:prstGeom>
        </p:spPr>
      </p:pic>
    </p:spTree>
    <p:extLst>
      <p:ext uri="{BB962C8B-B14F-4D97-AF65-F5344CB8AC3E}">
        <p14:creationId xmlns:p14="http://schemas.microsoft.com/office/powerpoint/2010/main" val="277490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66EA32A-BD3F-4DEC-8462-5117E0910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308" y="28575"/>
            <a:ext cx="6670675" cy="6829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CF40029-DBE2-447E-82D5-2BD97CB922EC}"/>
              </a:ext>
            </a:extLst>
          </p:cNvPr>
          <p:cNvSpPr/>
          <p:nvPr/>
        </p:nvSpPr>
        <p:spPr>
          <a:xfrm>
            <a:off x="975360" y="470994"/>
            <a:ext cx="3614057" cy="4524315"/>
          </a:xfrm>
          <a:prstGeom prst="rect">
            <a:avLst/>
          </a:prstGeom>
        </p:spPr>
        <p:txBody>
          <a:bodyPr wrap="square">
            <a:spAutoFit/>
          </a:bodyPr>
          <a:lstStyle/>
          <a:p>
            <a:r>
              <a:rPr lang="en-US" b="1" dirty="0"/>
              <a:t>Percentage Contribution of Primary, secondary and Tertiary sectors across different states:-</a:t>
            </a:r>
          </a:p>
          <a:p>
            <a:endParaRPr lang="en-US" b="1" dirty="0"/>
          </a:p>
          <a:p>
            <a:endParaRPr lang="en-US" b="1" dirty="0"/>
          </a:p>
          <a:p>
            <a:pPr marL="285750" indent="-285750">
              <a:buFont typeface="Arial" panose="020B0604020202020204" pitchFamily="34" charset="0"/>
              <a:buChar char="•"/>
            </a:pPr>
            <a:r>
              <a:rPr lang="en-US" dirty="0"/>
              <a:t>In primary sector Arunachal Pradesh(43) has the highest contribution.</a:t>
            </a:r>
          </a:p>
          <a:p>
            <a:endParaRPr lang="en-US" dirty="0"/>
          </a:p>
          <a:p>
            <a:pPr marL="285750" indent="-285750">
              <a:buFont typeface="Arial" panose="020B0604020202020204" pitchFamily="34" charset="0"/>
              <a:buChar char="•"/>
            </a:pPr>
            <a:r>
              <a:rPr lang="en-US" dirty="0"/>
              <a:t>In secondary sector Sikkim(56) has the highest contribution.</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In tertiary sector Manipur(65) has the highest contribution.</a:t>
            </a:r>
          </a:p>
        </p:txBody>
      </p:sp>
    </p:spTree>
    <p:extLst>
      <p:ext uri="{BB962C8B-B14F-4D97-AF65-F5344CB8AC3E}">
        <p14:creationId xmlns:p14="http://schemas.microsoft.com/office/powerpoint/2010/main" val="393488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12B61B5-51B7-446F-BC23-20DC408ED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748" y="0"/>
            <a:ext cx="6835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2315988-D0C9-4EDE-A128-3F5ECDC1FA77}"/>
              </a:ext>
            </a:extLst>
          </p:cNvPr>
          <p:cNvSpPr/>
          <p:nvPr/>
        </p:nvSpPr>
        <p:spPr>
          <a:xfrm>
            <a:off x="940526" y="223297"/>
            <a:ext cx="3770811" cy="646331"/>
          </a:xfrm>
          <a:prstGeom prst="rect">
            <a:avLst/>
          </a:prstGeom>
        </p:spPr>
        <p:txBody>
          <a:bodyPr wrap="square">
            <a:spAutoFit/>
          </a:bodyPr>
          <a:lstStyle/>
          <a:p>
            <a:r>
              <a:rPr lang="en-US" b="1" dirty="0"/>
              <a:t>Sub-sector contribution in GSDP across all four categories-</a:t>
            </a:r>
          </a:p>
        </p:txBody>
      </p:sp>
      <p:sp>
        <p:nvSpPr>
          <p:cNvPr id="3" name="Rectangle 2">
            <a:extLst>
              <a:ext uri="{FF2B5EF4-FFF2-40B4-BE49-F238E27FC236}">
                <a16:creationId xmlns:a16="http://schemas.microsoft.com/office/drawing/2014/main" id="{3F33D762-DC9E-4A8F-A1C9-E235D0644686}"/>
              </a:ext>
            </a:extLst>
          </p:cNvPr>
          <p:cNvSpPr/>
          <p:nvPr/>
        </p:nvSpPr>
        <p:spPr>
          <a:xfrm>
            <a:off x="940526" y="1092925"/>
            <a:ext cx="3601222" cy="5078313"/>
          </a:xfrm>
          <a:prstGeom prst="rect">
            <a:avLst/>
          </a:prstGeom>
        </p:spPr>
        <p:txBody>
          <a:bodyPr wrap="square">
            <a:spAutoFit/>
          </a:bodyPr>
          <a:lstStyle/>
          <a:p>
            <a:pPr marL="285750" indent="-285750">
              <a:buFont typeface="Arial" panose="020B0604020202020204" pitchFamily="34" charset="0"/>
              <a:buChar char="•"/>
            </a:pPr>
            <a:r>
              <a:rPr lang="en-US" dirty="0"/>
              <a:t>C1 category states need to work in ‘Mining and quarrying’ sub-sector for improvement.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C2 category states have less contribution from the sub-sector ‘Mining and quarrying’.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C3 Category need to work on sub-sector ‘Electricity, gas, water supply &amp; other utility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C4 Category have to focus on sub-sector ‘Electricity, gas, water supply &amp; other utility services’.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68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E1850B-81EE-4905-9A6F-BDF593EC7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a:extLst>
              <a:ext uri="{FF2B5EF4-FFF2-40B4-BE49-F238E27FC236}">
                <a16:creationId xmlns:a16="http://schemas.microsoft.com/office/drawing/2014/main" id="{BEB34955-95F7-4B49-864A-689BB52E26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19105" y="326017"/>
            <a:ext cx="7738629" cy="621025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FA250539-5364-4CFC-82C6-D791BC0C8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238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A498F3-4C7A-4AAB-9A42-F95CC0EB570C}"/>
              </a:ext>
            </a:extLst>
          </p:cNvPr>
          <p:cNvSpPr/>
          <p:nvPr/>
        </p:nvSpPr>
        <p:spPr>
          <a:xfrm>
            <a:off x="1097280" y="371343"/>
            <a:ext cx="10023565" cy="707886"/>
          </a:xfrm>
          <a:prstGeom prst="rect">
            <a:avLst/>
          </a:prstGeom>
        </p:spPr>
        <p:txBody>
          <a:bodyPr wrap="square">
            <a:spAutoFit/>
          </a:bodyPr>
          <a:lstStyle/>
          <a:p>
            <a:r>
              <a:rPr lang="en-US" sz="4000" dirty="0">
                <a:latin typeface="Arabic Typesetting" panose="03020402040406030203" pitchFamily="66" charset="-78"/>
                <a:cs typeface="Arabic Typesetting" panose="03020402040406030203" pitchFamily="66" charset="-78"/>
              </a:rPr>
              <a:t>Correlation GDP per Capita vs Primary level Dropout for 2014-15</a:t>
            </a:r>
          </a:p>
        </p:txBody>
      </p:sp>
      <p:pic>
        <p:nvPicPr>
          <p:cNvPr id="3" name="Picture 2">
            <a:extLst>
              <a:ext uri="{FF2B5EF4-FFF2-40B4-BE49-F238E27FC236}">
                <a16:creationId xmlns:a16="http://schemas.microsoft.com/office/drawing/2014/main" id="{DF0EF9FE-6479-44E9-915C-ED5D84763645}"/>
              </a:ext>
            </a:extLst>
          </p:cNvPr>
          <p:cNvPicPr>
            <a:picLocks noChangeAspect="1"/>
          </p:cNvPicPr>
          <p:nvPr/>
        </p:nvPicPr>
        <p:blipFill>
          <a:blip r:embed="rId2"/>
          <a:stretch>
            <a:fillRect/>
          </a:stretch>
        </p:blipFill>
        <p:spPr>
          <a:xfrm>
            <a:off x="2592297" y="1079229"/>
            <a:ext cx="6467475" cy="5584371"/>
          </a:xfrm>
          <a:prstGeom prst="rect">
            <a:avLst/>
          </a:prstGeom>
        </p:spPr>
      </p:pic>
    </p:spTree>
    <p:extLst>
      <p:ext uri="{BB962C8B-B14F-4D97-AF65-F5344CB8AC3E}">
        <p14:creationId xmlns:p14="http://schemas.microsoft.com/office/powerpoint/2010/main" val="14108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3FC7C1-7F35-48B2-B075-1BCD2F776392}"/>
              </a:ext>
            </a:extLst>
          </p:cNvPr>
          <p:cNvSpPr/>
          <p:nvPr/>
        </p:nvSpPr>
        <p:spPr>
          <a:xfrm>
            <a:off x="1097279" y="441013"/>
            <a:ext cx="10136778" cy="646331"/>
          </a:xfrm>
          <a:prstGeom prst="rect">
            <a:avLst/>
          </a:prstGeom>
        </p:spPr>
        <p:txBody>
          <a:bodyPr wrap="square">
            <a:spAutoFit/>
          </a:bodyPr>
          <a:lstStyle/>
          <a:p>
            <a:r>
              <a:rPr lang="en-US" sz="3600" dirty="0">
                <a:latin typeface="Arabic Typesetting" panose="03020402040406030203" pitchFamily="66" charset="-78"/>
                <a:cs typeface="Arabic Typesetting" panose="03020402040406030203" pitchFamily="66" charset="-78"/>
              </a:rPr>
              <a:t>Correlation GDP per Capita vs Upper Primary level Dropout for 2014-15</a:t>
            </a:r>
          </a:p>
        </p:txBody>
      </p:sp>
      <p:pic>
        <p:nvPicPr>
          <p:cNvPr id="6146" name="Picture 2">
            <a:extLst>
              <a:ext uri="{FF2B5EF4-FFF2-40B4-BE49-F238E27FC236}">
                <a16:creationId xmlns:a16="http://schemas.microsoft.com/office/drawing/2014/main" id="{37F0461E-14FD-4F44-BA19-EE41E6A2F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699" y="1679665"/>
            <a:ext cx="4953272" cy="473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13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669915-705C-4D52-B71B-B46677B72CA2}"/>
              </a:ext>
            </a:extLst>
          </p:cNvPr>
          <p:cNvSpPr/>
          <p:nvPr/>
        </p:nvSpPr>
        <p:spPr>
          <a:xfrm>
            <a:off x="1132114" y="519390"/>
            <a:ext cx="9936480" cy="646331"/>
          </a:xfrm>
          <a:prstGeom prst="rect">
            <a:avLst/>
          </a:prstGeom>
        </p:spPr>
        <p:txBody>
          <a:bodyPr wrap="square">
            <a:spAutoFit/>
          </a:bodyPr>
          <a:lstStyle/>
          <a:p>
            <a:r>
              <a:rPr lang="en-US" sz="3600" b="1" dirty="0">
                <a:latin typeface="Arabic Typesetting" panose="03020402040406030203" pitchFamily="66" charset="-78"/>
                <a:cs typeface="Arabic Typesetting" panose="03020402040406030203" pitchFamily="66" charset="-78"/>
              </a:rPr>
              <a:t>Correlation GDP per Capita vs Secondary level Dropout for 2014-15</a:t>
            </a:r>
          </a:p>
        </p:txBody>
      </p:sp>
      <p:pic>
        <p:nvPicPr>
          <p:cNvPr id="7170" name="Picture 2">
            <a:extLst>
              <a:ext uri="{FF2B5EF4-FFF2-40B4-BE49-F238E27FC236}">
                <a16:creationId xmlns:a16="http://schemas.microsoft.com/office/drawing/2014/main" id="{7DF69306-4641-4823-A887-B8484422C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503" y="1418408"/>
            <a:ext cx="5303520" cy="516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25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D54362-9026-471B-AD4D-5B4EB25822AE}"/>
              </a:ext>
            </a:extLst>
          </p:cNvPr>
          <p:cNvSpPr/>
          <p:nvPr/>
        </p:nvSpPr>
        <p:spPr>
          <a:xfrm>
            <a:off x="2743199" y="353088"/>
            <a:ext cx="6174377" cy="923330"/>
          </a:xfrm>
          <a:prstGeom prst="rect">
            <a:avLst/>
          </a:prstGeom>
        </p:spPr>
        <p:txBody>
          <a:bodyPr wrap="square">
            <a:spAutoFit/>
          </a:bodyPr>
          <a:lstStyle/>
          <a:p>
            <a:pPr algn="ctr"/>
            <a:r>
              <a:rPr lang="en-US" sz="5400" b="1" u="sng" dirty="0">
                <a:latin typeface="Arabic Typesetting" panose="03020402040406030203" pitchFamily="66" charset="-78"/>
                <a:cs typeface="Arabic Typesetting" panose="03020402040406030203" pitchFamily="66" charset="-78"/>
              </a:rPr>
              <a:t>RECOMMENDATION</a:t>
            </a:r>
          </a:p>
        </p:txBody>
      </p:sp>
      <p:sp>
        <p:nvSpPr>
          <p:cNvPr id="5" name="Rectangle 4">
            <a:extLst>
              <a:ext uri="{FF2B5EF4-FFF2-40B4-BE49-F238E27FC236}">
                <a16:creationId xmlns:a16="http://schemas.microsoft.com/office/drawing/2014/main" id="{A75F6B4C-654D-41F8-9655-E13CD346C1CC}"/>
              </a:ext>
            </a:extLst>
          </p:cNvPr>
          <p:cNvSpPr/>
          <p:nvPr/>
        </p:nvSpPr>
        <p:spPr>
          <a:xfrm>
            <a:off x="1367245" y="1553370"/>
            <a:ext cx="9457509" cy="4524315"/>
          </a:xfrm>
          <a:prstGeom prst="rect">
            <a:avLst/>
          </a:prstGeom>
        </p:spPr>
        <p:txBody>
          <a:bodyPr wrap="square">
            <a:spAutoFit/>
          </a:bodyPr>
          <a:lstStyle/>
          <a:p>
            <a:pPr marL="285750" indent="-285750">
              <a:buFont typeface="Arial" panose="020B0604020202020204" pitchFamily="34" charset="0"/>
              <a:buChar char="•"/>
            </a:pPr>
            <a:r>
              <a:rPr lang="en-US" dirty="0"/>
              <a:t>We have to focus on Primary sectors because they have less rate in compare of all other three.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‘Mining and quarrying’ and ‘Electricity, gas, water supply &amp; other utility services’ sub-sectors need more facility. So that they can improve in their respective areas and overall in state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 proper guidance in people about the secondary level of education because most of students drop in secondary level which is not a good part of state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Uttar Pradesh having large number of population so we can increase the GDP per capita their very easily by provide work to the people which will surely increase the GDP of the state as well as of our country also.</a:t>
            </a:r>
          </a:p>
        </p:txBody>
      </p:sp>
    </p:spTree>
    <p:extLst>
      <p:ext uri="{BB962C8B-B14F-4D97-AF65-F5344CB8AC3E}">
        <p14:creationId xmlns:p14="http://schemas.microsoft.com/office/powerpoint/2010/main" val="222696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38397E-98EF-4766-8B61-5AF0C9C5F349}"/>
              </a:ext>
            </a:extLst>
          </p:cNvPr>
          <p:cNvSpPr/>
          <p:nvPr/>
        </p:nvSpPr>
        <p:spPr>
          <a:xfrm>
            <a:off x="1889759" y="344380"/>
            <a:ext cx="7628709" cy="923330"/>
          </a:xfrm>
          <a:prstGeom prst="rect">
            <a:avLst/>
          </a:prstGeom>
        </p:spPr>
        <p:txBody>
          <a:bodyPr wrap="square">
            <a:spAutoFit/>
          </a:bodyPr>
          <a:lstStyle/>
          <a:p>
            <a:pPr algn="ctr"/>
            <a:r>
              <a:rPr lang="en-US" sz="5400" b="1" u="sng" dirty="0">
                <a:latin typeface="Arabic Typesetting" panose="03020402040406030203" pitchFamily="66" charset="-78"/>
                <a:cs typeface="Arabic Typesetting" panose="03020402040406030203" pitchFamily="66" charset="-78"/>
              </a:rPr>
              <a:t>Data Exploration</a:t>
            </a:r>
          </a:p>
        </p:txBody>
      </p:sp>
      <p:sp>
        <p:nvSpPr>
          <p:cNvPr id="5" name="Rectangle 4">
            <a:extLst>
              <a:ext uri="{FF2B5EF4-FFF2-40B4-BE49-F238E27FC236}">
                <a16:creationId xmlns:a16="http://schemas.microsoft.com/office/drawing/2014/main" id="{D054FFF3-A736-447A-9DD4-2A5868F034FD}"/>
              </a:ext>
            </a:extLst>
          </p:cNvPr>
          <p:cNvSpPr/>
          <p:nvPr/>
        </p:nvSpPr>
        <p:spPr>
          <a:xfrm>
            <a:off x="1288868" y="1267710"/>
            <a:ext cx="10180320" cy="6186309"/>
          </a:xfrm>
          <a:prstGeom prst="rect">
            <a:avLst/>
          </a:prstGeom>
        </p:spPr>
        <p:txBody>
          <a:bodyPr wrap="square">
            <a:spAutoFit/>
          </a:bodyPr>
          <a:lstStyle/>
          <a:p>
            <a:r>
              <a:rPr lang="en-US" dirty="0"/>
              <a:t>We have three datasets which are source from </a:t>
            </a:r>
            <a:r>
              <a:rPr lang="en-US" dirty="0">
                <a:hlinkClick r:id="rId2"/>
              </a:rPr>
              <a:t>https://data.gov.in/</a:t>
            </a:r>
            <a:r>
              <a:rPr lang="en-US" dirty="0"/>
              <a:t>, an Open Government Data (OGD) platform of India.</a:t>
            </a:r>
          </a:p>
          <a:p>
            <a:endParaRPr lang="en-US" dirty="0"/>
          </a:p>
          <a:p>
            <a:pPr marL="342900" indent="-342900">
              <a:buFont typeface="+mj-lt"/>
              <a:buAutoNum type="arabicPeriod"/>
            </a:pPr>
            <a:r>
              <a:rPr lang="en-US" b="1" dirty="0"/>
              <a:t>Data I-A</a:t>
            </a:r>
            <a:r>
              <a:rPr lang="en-US" dirty="0"/>
              <a:t>:-This dataset consists of the GSDP (Gross State Domestic Product) data for the states and union territories in different time duration. This dataset contains 36 columns.</a:t>
            </a:r>
          </a:p>
          <a:p>
            <a:pPr marL="857250" lvl="1" indent="-400050">
              <a:buFont typeface="+mj-lt"/>
              <a:buAutoNum type="romanUcPeriod"/>
            </a:pPr>
            <a:r>
              <a:rPr lang="en-US" dirty="0"/>
              <a:t>    1</a:t>
            </a:r>
            <a:r>
              <a:rPr lang="en-US" baseline="30000" dirty="0"/>
              <a:t>st</a:t>
            </a:r>
            <a:r>
              <a:rPr lang="en-US" dirty="0"/>
              <a:t> column- Items Description</a:t>
            </a:r>
          </a:p>
          <a:p>
            <a:pPr marL="857250" lvl="1" indent="-400050">
              <a:buFont typeface="+mj-lt"/>
              <a:buAutoNum type="romanUcPeriod"/>
            </a:pPr>
            <a:r>
              <a:rPr lang="en-US" dirty="0"/>
              <a:t>    2</a:t>
            </a:r>
            <a:r>
              <a:rPr lang="en-US" baseline="30000" dirty="0"/>
              <a:t>nd</a:t>
            </a:r>
            <a:r>
              <a:rPr lang="en-US" dirty="0"/>
              <a:t> column- Duration</a:t>
            </a:r>
          </a:p>
          <a:p>
            <a:pPr marL="857250" lvl="1" indent="-400050">
              <a:buFont typeface="+mj-lt"/>
              <a:buAutoNum type="romanUcPeriod"/>
            </a:pPr>
            <a:r>
              <a:rPr lang="en-US" dirty="0"/>
              <a:t>    3</a:t>
            </a:r>
            <a:r>
              <a:rPr lang="en-US" baseline="30000" dirty="0"/>
              <a:t>rd</a:t>
            </a:r>
            <a:r>
              <a:rPr lang="en-US" dirty="0"/>
              <a:t> – 35</a:t>
            </a:r>
            <a:r>
              <a:rPr lang="en-US" baseline="30000" dirty="0"/>
              <a:t>th</a:t>
            </a:r>
            <a:r>
              <a:rPr lang="en-US" dirty="0"/>
              <a:t> column–States od India</a:t>
            </a:r>
          </a:p>
          <a:p>
            <a:pPr marL="857250" lvl="1" indent="-400050">
              <a:buFont typeface="+mj-lt"/>
              <a:buAutoNum type="romanUcPeriod"/>
            </a:pPr>
            <a:r>
              <a:rPr lang="en-US" dirty="0"/>
              <a:t>    36</a:t>
            </a:r>
            <a:r>
              <a:rPr lang="en-US" baseline="30000" dirty="0"/>
              <a:t>th</a:t>
            </a:r>
            <a:r>
              <a:rPr lang="en-US" dirty="0"/>
              <a:t> column- All India GDP.</a:t>
            </a:r>
          </a:p>
          <a:p>
            <a:pPr lvl="1"/>
            <a:endParaRPr lang="en-US" dirty="0"/>
          </a:p>
          <a:p>
            <a:pPr marL="342900" indent="-342900">
              <a:buFont typeface="+mj-lt"/>
              <a:buAutoNum type="arabicPeriod"/>
            </a:pPr>
            <a:r>
              <a:rPr lang="en-US" b="1" dirty="0"/>
              <a:t>Data I-B</a:t>
            </a:r>
            <a:r>
              <a:rPr lang="en-US" dirty="0"/>
              <a:t>:-This dataset is a group of different states of India. This dataset contains the distribution of GSDP among three sectors: the primary sector (agriculture), the secondary sector (industry) and the tertiary sector (services) along with taxes and subsidies. There is separate dataset for each of the states.</a:t>
            </a:r>
          </a:p>
          <a:p>
            <a:pPr marL="342900" indent="-342900">
              <a:buFont typeface="+mj-lt"/>
              <a:buAutoNum type="arabicPeriod"/>
            </a:pPr>
            <a:endParaRPr lang="en-US" dirty="0"/>
          </a:p>
          <a:p>
            <a:pPr marL="342900" indent="-342900">
              <a:buFont typeface="+mj-lt"/>
              <a:buAutoNum type="arabicPeriod"/>
            </a:pPr>
            <a:r>
              <a:rPr lang="en-US" b="1" dirty="0"/>
              <a:t>Data II</a:t>
            </a:r>
            <a:r>
              <a:rPr lang="en-US" dirty="0"/>
              <a:t>:-This dataset contains the drop rates of 3 different education level- Primary, secondary and senior secondary across different states of India.</a:t>
            </a:r>
          </a:p>
          <a:p>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39359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96EE13-0298-4BEF-8944-7D613D06BF11}"/>
              </a:ext>
            </a:extLst>
          </p:cNvPr>
          <p:cNvSpPr/>
          <p:nvPr/>
        </p:nvSpPr>
        <p:spPr>
          <a:xfrm>
            <a:off x="3559087" y="0"/>
            <a:ext cx="5073825" cy="1200329"/>
          </a:xfrm>
          <a:prstGeom prst="rect">
            <a:avLst/>
          </a:prstGeom>
        </p:spPr>
        <p:txBody>
          <a:bodyPr wrap="none">
            <a:spAutoFit/>
          </a:bodyPr>
          <a:lstStyle/>
          <a:p>
            <a:r>
              <a:rPr lang="en-US" sz="7200" b="1" u="sng" dirty="0">
                <a:latin typeface="Arabic Typesetting" panose="03020402040406030203" pitchFamily="66" charset="-78"/>
                <a:cs typeface="Arabic Typesetting" panose="03020402040406030203" pitchFamily="66" charset="-78"/>
              </a:rPr>
              <a:t>Problem Statement</a:t>
            </a:r>
            <a:endParaRPr lang="en-US" sz="7200" u="sng" dirty="0"/>
          </a:p>
        </p:txBody>
      </p:sp>
      <p:sp>
        <p:nvSpPr>
          <p:cNvPr id="5" name="Rectangle 4">
            <a:extLst>
              <a:ext uri="{FF2B5EF4-FFF2-40B4-BE49-F238E27FC236}">
                <a16:creationId xmlns:a16="http://schemas.microsoft.com/office/drawing/2014/main" id="{1B25BC6F-D6B4-474E-8289-C34A96FB8AC4}"/>
              </a:ext>
            </a:extLst>
          </p:cNvPr>
          <p:cNvSpPr/>
          <p:nvPr/>
        </p:nvSpPr>
        <p:spPr>
          <a:xfrm>
            <a:off x="1236617" y="1859340"/>
            <a:ext cx="9675223" cy="4524315"/>
          </a:xfrm>
          <a:prstGeom prst="rect">
            <a:avLst/>
          </a:prstGeom>
        </p:spPr>
        <p:txBody>
          <a:bodyPr wrap="square">
            <a:spAutoFit/>
          </a:bodyPr>
          <a:lstStyle/>
          <a:p>
            <a:r>
              <a:rPr lang="en-US" sz="3200" dirty="0">
                <a:latin typeface="Arabic Typesetting" panose="03020402040406030203" pitchFamily="66" charset="-78"/>
                <a:cs typeface="Arabic Typesetting" panose="03020402040406030203" pitchFamily="66" charset="-78"/>
              </a:rPr>
              <a:t>As the chief data scientist at NITI  Aayog, we have to provide top-level recommendations to the Chief Minister of various state, which will help them priorities areas of development for their respective states. Basically our overall goal is to help the CMs focus on areas that will foster economic development of their respective states.</a:t>
            </a:r>
          </a:p>
          <a:p>
            <a:endParaRPr lang="en-US" sz="3200" dirty="0">
              <a:latin typeface="Arabic Typesetting" panose="03020402040406030203" pitchFamily="66" charset="-78"/>
              <a:cs typeface="Arabic Typesetting" panose="03020402040406030203" pitchFamily="66" charset="-78"/>
            </a:endParaRPr>
          </a:p>
          <a:p>
            <a:endParaRPr lang="en-US" sz="3200" dirty="0">
              <a:latin typeface="Arabic Typesetting" panose="03020402040406030203" pitchFamily="66" charset="-78"/>
              <a:cs typeface="Arabic Typesetting" panose="03020402040406030203" pitchFamily="66" charset="-78"/>
            </a:endParaRPr>
          </a:p>
          <a:p>
            <a:r>
              <a:rPr lang="en-US" sz="3200" dirty="0">
                <a:latin typeface="Arabic Typesetting" panose="03020402040406030203" pitchFamily="66" charset="-78"/>
                <a:cs typeface="Arabic Typesetting" panose="03020402040406030203" pitchFamily="66" charset="-78"/>
              </a:rPr>
              <a:t>So, to solve this problem we are focusing on GDP(Gross Domestic Product) of each state of India and based upon this we provide our recommendation to CM.</a:t>
            </a:r>
          </a:p>
        </p:txBody>
      </p:sp>
    </p:spTree>
    <p:extLst>
      <p:ext uri="{BB962C8B-B14F-4D97-AF65-F5344CB8AC3E}">
        <p14:creationId xmlns:p14="http://schemas.microsoft.com/office/powerpoint/2010/main" val="253255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F4FCAE-DC06-4DED-8CAC-11C5DA94A111}"/>
              </a:ext>
            </a:extLst>
          </p:cNvPr>
          <p:cNvSpPr/>
          <p:nvPr/>
        </p:nvSpPr>
        <p:spPr>
          <a:xfrm>
            <a:off x="1088571" y="189365"/>
            <a:ext cx="9814560" cy="6093976"/>
          </a:xfrm>
          <a:prstGeom prst="rect">
            <a:avLst/>
          </a:prstGeom>
        </p:spPr>
        <p:txBody>
          <a:bodyPr wrap="square">
            <a:spAutoFit/>
          </a:bodyPr>
          <a:lstStyle/>
          <a:p>
            <a:r>
              <a:rPr lang="en-US" sz="4800" b="1" dirty="0">
                <a:latin typeface="Arabic Typesetting" panose="03020402040406030203" pitchFamily="66" charset="-78"/>
                <a:cs typeface="Arabic Typesetting" panose="03020402040406030203" pitchFamily="66" charset="-78"/>
              </a:rPr>
              <a:t>Data Cleaning and Analysis of Dataset 1-A:-</a:t>
            </a:r>
          </a:p>
          <a:p>
            <a:endParaRPr lang="en-US" dirty="0"/>
          </a:p>
          <a:p>
            <a:pPr marL="285750" indent="-285750">
              <a:buFont typeface="Arial" panose="020B0604020202020204" pitchFamily="34" charset="0"/>
              <a:buChar char="•"/>
            </a:pPr>
            <a:r>
              <a:rPr lang="en-US" dirty="0"/>
              <a:t>We identify that in dataset 1-A, state West Bengal has all the null values. So, we drop the West Bengal column from the dataset.</a:t>
            </a:r>
          </a:p>
          <a:p>
            <a:endParaRPr lang="en-US" dirty="0"/>
          </a:p>
          <a:p>
            <a:endParaRPr lang="en-US" dirty="0"/>
          </a:p>
          <a:p>
            <a:pPr marL="285750" indent="-285750">
              <a:buFont typeface="Arial" panose="020B0604020202020204" pitchFamily="34" charset="0"/>
              <a:buChar char="•"/>
            </a:pPr>
            <a:r>
              <a:rPr lang="en-US" dirty="0"/>
              <a:t>Delete the '(% Growth over the previous year)' and 'GSDP - CURRENT PRICES (` in Crore)' for the year 2016-17 in dataset 1-A.</a:t>
            </a:r>
          </a:p>
          <a:p>
            <a:endParaRPr lang="en-US" dirty="0"/>
          </a:p>
          <a:p>
            <a:endParaRPr lang="en-US" dirty="0"/>
          </a:p>
          <a:p>
            <a:pPr marL="285750" indent="-285750">
              <a:buFont typeface="Arial" panose="020B0604020202020204" pitchFamily="34" charset="0"/>
              <a:buChar char="•"/>
            </a:pPr>
            <a:r>
              <a:rPr lang="en-US" dirty="0"/>
              <a:t>Drop the column All India GDP from dataset 1-A because we want to analysis only for state of India.</a:t>
            </a:r>
          </a:p>
          <a:p>
            <a:endParaRPr lang="en-US" dirty="0"/>
          </a:p>
          <a:p>
            <a:endParaRPr lang="en-US" dirty="0"/>
          </a:p>
          <a:p>
            <a:pPr marL="285750" indent="-285750">
              <a:buFont typeface="Arial" panose="020B0604020202020204" pitchFamily="34" charset="0"/>
              <a:buChar char="•"/>
            </a:pPr>
            <a:r>
              <a:rPr lang="en-US" dirty="0"/>
              <a:t>Extract only 2013-14, 2014-15,2015-16 duration rows from the dataset to calculate the average GDP of the states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705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3561941-7A99-496E-86AF-F7C5F84F0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537" y="1200149"/>
            <a:ext cx="9518469" cy="54706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E262D56-E2AA-4A8C-AD7C-4B176C266532}"/>
              </a:ext>
            </a:extLst>
          </p:cNvPr>
          <p:cNvSpPr txBox="1"/>
          <p:nvPr/>
        </p:nvSpPr>
        <p:spPr>
          <a:xfrm>
            <a:off x="1706880" y="243840"/>
            <a:ext cx="9239794" cy="769441"/>
          </a:xfrm>
          <a:prstGeom prst="rect">
            <a:avLst/>
          </a:prstGeom>
          <a:noFill/>
        </p:spPr>
        <p:txBody>
          <a:bodyPr wrap="square" rtlCol="0">
            <a:spAutoFit/>
          </a:bodyPr>
          <a:lstStyle/>
          <a:p>
            <a:pPr algn="ctr"/>
            <a:r>
              <a:rPr lang="en-US" sz="4400" u="sng" dirty="0">
                <a:latin typeface="Arabic Typesetting" panose="03020402040406030203" pitchFamily="66" charset="-78"/>
                <a:cs typeface="Arabic Typesetting" panose="03020402040406030203" pitchFamily="66" charset="-78"/>
              </a:rPr>
              <a:t>GDP mean of different states of India</a:t>
            </a:r>
          </a:p>
        </p:txBody>
      </p:sp>
    </p:spTree>
    <p:extLst>
      <p:ext uri="{BB962C8B-B14F-4D97-AF65-F5344CB8AC3E}">
        <p14:creationId xmlns:p14="http://schemas.microsoft.com/office/powerpoint/2010/main" val="252445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A524C-8BD4-4D6F-A5DF-B5261B2A2668}"/>
              </a:ext>
            </a:extLst>
          </p:cNvPr>
          <p:cNvSpPr txBox="1"/>
          <p:nvPr/>
        </p:nvSpPr>
        <p:spPr>
          <a:xfrm>
            <a:off x="1201783" y="418011"/>
            <a:ext cx="8900160" cy="923330"/>
          </a:xfrm>
          <a:prstGeom prst="rect">
            <a:avLst/>
          </a:prstGeom>
          <a:noFill/>
        </p:spPr>
        <p:txBody>
          <a:bodyPr wrap="square" rtlCol="0">
            <a:spAutoFit/>
          </a:bodyPr>
          <a:lstStyle/>
          <a:p>
            <a:r>
              <a:rPr lang="en-US" sz="5400" dirty="0">
                <a:latin typeface="Arabic Typesetting" panose="03020402040406030203" pitchFamily="66" charset="-78"/>
                <a:cs typeface="Arabic Typesetting" panose="03020402040406030203" pitchFamily="66" charset="-78"/>
              </a:rPr>
              <a:t>Top 5 Fast growing and Struggling states-</a:t>
            </a:r>
          </a:p>
        </p:txBody>
      </p:sp>
      <p:pic>
        <p:nvPicPr>
          <p:cNvPr id="1026" name="Picture 2">
            <a:extLst>
              <a:ext uri="{FF2B5EF4-FFF2-40B4-BE49-F238E27FC236}">
                <a16:creationId xmlns:a16="http://schemas.microsoft.com/office/drawing/2014/main" id="{0BC93292-00CD-42F6-9D1E-084E6A0D9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625781"/>
            <a:ext cx="790575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47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47E310-9EC4-4070-9680-38E35B4FFAB1}"/>
              </a:ext>
            </a:extLst>
          </p:cNvPr>
          <p:cNvSpPr txBox="1"/>
          <p:nvPr/>
        </p:nvSpPr>
        <p:spPr>
          <a:xfrm>
            <a:off x="1436914" y="461554"/>
            <a:ext cx="8961120" cy="923330"/>
          </a:xfrm>
          <a:prstGeom prst="rect">
            <a:avLst/>
          </a:prstGeom>
          <a:noFill/>
        </p:spPr>
        <p:txBody>
          <a:bodyPr wrap="square" rtlCol="0">
            <a:spAutoFit/>
          </a:bodyPr>
          <a:lstStyle/>
          <a:p>
            <a:r>
              <a:rPr lang="en-US" sz="5400" dirty="0">
                <a:latin typeface="Arabic Typesetting" panose="03020402040406030203" pitchFamily="66" charset="-78"/>
                <a:cs typeface="Arabic Typesetting" panose="03020402040406030203" pitchFamily="66" charset="-78"/>
              </a:rPr>
              <a:t>Top 5 and Bottom 5 states based on GDP</a:t>
            </a:r>
          </a:p>
        </p:txBody>
      </p:sp>
      <p:pic>
        <p:nvPicPr>
          <p:cNvPr id="2050" name="Picture 2">
            <a:extLst>
              <a:ext uri="{FF2B5EF4-FFF2-40B4-BE49-F238E27FC236}">
                <a16:creationId xmlns:a16="http://schemas.microsoft.com/office/drawing/2014/main" id="{83BFDF8D-17C9-4D7C-8F86-EDC510FD9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17073"/>
            <a:ext cx="82296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92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1A0491-EF6B-4748-A3FD-752EFE6C65E2}"/>
              </a:ext>
            </a:extLst>
          </p:cNvPr>
          <p:cNvSpPr/>
          <p:nvPr/>
        </p:nvSpPr>
        <p:spPr>
          <a:xfrm>
            <a:off x="1236617" y="361797"/>
            <a:ext cx="8969829" cy="923330"/>
          </a:xfrm>
          <a:prstGeom prst="rect">
            <a:avLst/>
          </a:prstGeom>
        </p:spPr>
        <p:txBody>
          <a:bodyPr wrap="square">
            <a:spAutoFit/>
          </a:bodyPr>
          <a:lstStyle/>
          <a:p>
            <a:pPr algn="ctr"/>
            <a:r>
              <a:rPr lang="en-US" sz="5400" dirty="0">
                <a:latin typeface="Arabic Typesetting" panose="03020402040406030203" pitchFamily="66" charset="-78"/>
                <a:cs typeface="Arabic Typesetting" panose="03020402040406030203" pitchFamily="66" charset="-78"/>
              </a:rPr>
              <a:t>Data Cleaning and analysis of Data 1-B</a:t>
            </a:r>
          </a:p>
        </p:txBody>
      </p:sp>
      <p:sp>
        <p:nvSpPr>
          <p:cNvPr id="3" name="Rectangle 2">
            <a:extLst>
              <a:ext uri="{FF2B5EF4-FFF2-40B4-BE49-F238E27FC236}">
                <a16:creationId xmlns:a16="http://schemas.microsoft.com/office/drawing/2014/main" id="{202842F3-8A4D-479D-A90D-3D216ED303D5}"/>
              </a:ext>
            </a:extLst>
          </p:cNvPr>
          <p:cNvSpPr/>
          <p:nvPr/>
        </p:nvSpPr>
        <p:spPr>
          <a:xfrm>
            <a:off x="1097280" y="1582341"/>
            <a:ext cx="9849394" cy="3416320"/>
          </a:xfrm>
          <a:prstGeom prst="rect">
            <a:avLst/>
          </a:prstGeom>
        </p:spPr>
        <p:txBody>
          <a:bodyPr wrap="square">
            <a:spAutoFit/>
          </a:bodyPr>
          <a:lstStyle/>
          <a:p>
            <a:pPr marL="285750" indent="-285750">
              <a:buFont typeface="Arial" panose="020B0604020202020204" pitchFamily="34" charset="0"/>
              <a:buChar char="•"/>
            </a:pPr>
            <a:r>
              <a:rPr lang="en-US" dirty="0"/>
              <a:t>Remove the Union territories states from our dataset like Chandigarh, Delhi, Dadra and Nagar Haveli, Daman and Diu, Lakshadweep, Andaman and Nicobar Island and Puducherry because they are governed by central government not state governments.</a:t>
            </a:r>
          </a:p>
          <a:p>
            <a:endParaRPr lang="en-US" dirty="0"/>
          </a:p>
          <a:p>
            <a:endParaRPr lang="en-US" dirty="0"/>
          </a:p>
          <a:p>
            <a:pPr marL="285750" indent="-285750">
              <a:buFont typeface="Arial" panose="020B0604020202020204" pitchFamily="34" charset="0"/>
              <a:buChar char="•"/>
            </a:pPr>
            <a:r>
              <a:rPr lang="en-US" dirty="0"/>
              <a:t>Merge all the state data in to one file for further analysis.</a:t>
            </a:r>
          </a:p>
          <a:p>
            <a:endParaRPr lang="en-US" dirty="0"/>
          </a:p>
          <a:p>
            <a:endParaRPr lang="en-US" dirty="0"/>
          </a:p>
          <a:p>
            <a:pPr marL="285750" indent="-285750">
              <a:buFont typeface="Arial" panose="020B0604020202020204" pitchFamily="34" charset="0"/>
              <a:buChar char="•"/>
            </a:pPr>
            <a:r>
              <a:rPr lang="en-US" dirty="0"/>
              <a:t>Extract only duration year 2014-15 data as we just need to analysis this year data.</a:t>
            </a:r>
          </a:p>
          <a:p>
            <a:endParaRPr lang="en-US" dirty="0"/>
          </a:p>
          <a:p>
            <a:endParaRPr lang="en-US" dirty="0"/>
          </a:p>
          <a:p>
            <a:pPr marL="285750" indent="-285750">
              <a:buFont typeface="Arial" panose="020B0604020202020204" pitchFamily="34" charset="0"/>
              <a:buChar char="•"/>
            </a:pPr>
            <a:r>
              <a:rPr lang="en-US" dirty="0"/>
              <a:t>Now, we are focusing on GDP per capita.</a:t>
            </a:r>
          </a:p>
        </p:txBody>
      </p:sp>
    </p:spTree>
    <p:extLst>
      <p:ext uri="{BB962C8B-B14F-4D97-AF65-F5344CB8AC3E}">
        <p14:creationId xmlns:p14="http://schemas.microsoft.com/office/powerpoint/2010/main" val="315018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01484A-0D5B-44F8-BD2C-F37EF139C4AB}"/>
              </a:ext>
            </a:extLst>
          </p:cNvPr>
          <p:cNvSpPr/>
          <p:nvPr/>
        </p:nvSpPr>
        <p:spPr>
          <a:xfrm>
            <a:off x="2062161" y="300838"/>
            <a:ext cx="7856638" cy="769441"/>
          </a:xfrm>
          <a:prstGeom prst="rect">
            <a:avLst/>
          </a:prstGeom>
        </p:spPr>
        <p:txBody>
          <a:bodyPr wrap="none">
            <a:spAutoFit/>
          </a:bodyPr>
          <a:lstStyle/>
          <a:p>
            <a:pPr algn="ctr"/>
            <a:r>
              <a:rPr lang="en-US" sz="4400" b="1" dirty="0">
                <a:latin typeface="Arabic Typesetting" panose="03020402040406030203" pitchFamily="66" charset="-78"/>
                <a:cs typeface="Arabic Typesetting" panose="03020402040406030203" pitchFamily="66" charset="-78"/>
              </a:rPr>
              <a:t>Top 5 states of India based upon GDP per capita</a:t>
            </a:r>
            <a:endParaRPr lang="en-US" sz="4400" dirty="0">
              <a:latin typeface="Arabic Typesetting" panose="03020402040406030203" pitchFamily="66" charset="-78"/>
              <a:cs typeface="Arabic Typesetting" panose="03020402040406030203" pitchFamily="66" charset="-78"/>
            </a:endParaRPr>
          </a:p>
        </p:txBody>
      </p:sp>
      <p:pic>
        <p:nvPicPr>
          <p:cNvPr id="3" name="Picture 2">
            <a:extLst>
              <a:ext uri="{FF2B5EF4-FFF2-40B4-BE49-F238E27FC236}">
                <a16:creationId xmlns:a16="http://schemas.microsoft.com/office/drawing/2014/main" id="{92372B28-626C-4330-8D65-B6B58D2B4B68}"/>
              </a:ext>
            </a:extLst>
          </p:cNvPr>
          <p:cNvPicPr>
            <a:picLocks noChangeAspect="1"/>
          </p:cNvPicPr>
          <p:nvPr/>
        </p:nvPicPr>
        <p:blipFill>
          <a:blip r:embed="rId2"/>
          <a:stretch>
            <a:fillRect/>
          </a:stretch>
        </p:blipFill>
        <p:spPr>
          <a:xfrm>
            <a:off x="1838325" y="1727971"/>
            <a:ext cx="8515350" cy="4029075"/>
          </a:xfrm>
          <a:prstGeom prst="rect">
            <a:avLst/>
          </a:prstGeom>
        </p:spPr>
      </p:pic>
    </p:spTree>
    <p:extLst>
      <p:ext uri="{BB962C8B-B14F-4D97-AF65-F5344CB8AC3E}">
        <p14:creationId xmlns:p14="http://schemas.microsoft.com/office/powerpoint/2010/main" val="4074980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32</TotalTime>
  <Words>576</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Arabic Typesetting</vt:lpstr>
      <vt:lpstr>Arial</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 -X (anmagarw - WIPRO LIMITED at Cisco)</dc:creator>
  <cp:lastModifiedBy>Anmol Agarwal -X (anmagarw - WIPRO LIMITED at Cisco)</cp:lastModifiedBy>
  <cp:revision>5</cp:revision>
  <dcterms:created xsi:type="dcterms:W3CDTF">2019-08-04T08:33:40Z</dcterms:created>
  <dcterms:modified xsi:type="dcterms:W3CDTF">2019-08-04T12:56:24Z</dcterms:modified>
</cp:coreProperties>
</file>