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3" r:id="rId2"/>
    <p:sldId id="258" r:id="rId3"/>
    <p:sldId id="257" r:id="rId4"/>
    <p:sldId id="259" r:id="rId5"/>
    <p:sldId id="289" r:id="rId6"/>
    <p:sldId id="295" r:id="rId7"/>
    <p:sldId id="294" r:id="rId8"/>
    <p:sldId id="296" r:id="rId9"/>
    <p:sldId id="303" r:id="rId10"/>
    <p:sldId id="299" r:id="rId11"/>
    <p:sldId id="304" r:id="rId12"/>
    <p:sldId id="297" r:id="rId13"/>
    <p:sldId id="308" r:id="rId14"/>
    <p:sldId id="302" r:id="rId15"/>
    <p:sldId id="300" r:id="rId16"/>
    <p:sldId id="298" r:id="rId17"/>
    <p:sldId id="305" r:id="rId18"/>
    <p:sldId id="306" r:id="rId19"/>
    <p:sldId id="30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0F779-680C-29A2-0CAA-5C2A8C5A61DA}" v="533" dt="2022-03-25T00:03:48.260"/>
    <p1510:client id="{B67BDD83-67B0-1619-D90F-35EE1379155F}" v="69" dt="2022-03-24T21:06:16.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9"/>
    <p:restoredTop sz="94635"/>
  </p:normalViewPr>
  <p:slideViewPr>
    <p:cSldViewPr snapToGrid="0">
      <p:cViewPr varScale="1">
        <p:scale>
          <a:sx n="128" d="100"/>
          <a:sy n="128" d="100"/>
        </p:scale>
        <p:origin x="20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n, Vaishnavi" userId="S::v_k55@txstate.edu::7009f5e4-65c9-44bb-9fc9-48f3a0fc32d6" providerId="AD" clId="Web-{1900F779-680C-29A2-0CAA-5C2A8C5A61DA}"/>
    <pc:docChg chg="addSld delSld modSld">
      <pc:chgData name="Krishnan, Vaishnavi" userId="S::v_k55@txstate.edu::7009f5e4-65c9-44bb-9fc9-48f3a0fc32d6" providerId="AD" clId="Web-{1900F779-680C-29A2-0CAA-5C2A8C5A61DA}" dt="2022-03-25T00:03:48.260" v="521" actId="20577"/>
      <pc:docMkLst>
        <pc:docMk/>
      </pc:docMkLst>
      <pc:sldChg chg="modSp">
        <pc:chgData name="Krishnan, Vaishnavi" userId="S::v_k55@txstate.edu::7009f5e4-65c9-44bb-9fc9-48f3a0fc32d6" providerId="AD" clId="Web-{1900F779-680C-29A2-0CAA-5C2A8C5A61DA}" dt="2022-03-25T00:03:48.260" v="521" actId="20577"/>
        <pc:sldMkLst>
          <pc:docMk/>
          <pc:sldMk cId="0" sldId="257"/>
        </pc:sldMkLst>
        <pc:spChg chg="mod">
          <ac:chgData name="Krishnan, Vaishnavi" userId="S::v_k55@txstate.edu::7009f5e4-65c9-44bb-9fc9-48f3a0fc32d6" providerId="AD" clId="Web-{1900F779-680C-29A2-0CAA-5C2A8C5A61DA}" dt="2022-03-25T00:03:48.260" v="521" actId="20577"/>
          <ac:spMkLst>
            <pc:docMk/>
            <pc:sldMk cId="0" sldId="257"/>
            <ac:spMk id="7" creationId="{F2CF8F2E-4529-4293-803F-4F4273CC160F}"/>
          </ac:spMkLst>
        </pc:spChg>
      </pc:sldChg>
      <pc:sldChg chg="modSp">
        <pc:chgData name="Krishnan, Vaishnavi" userId="S::v_k55@txstate.edu::7009f5e4-65c9-44bb-9fc9-48f3a0fc32d6" providerId="AD" clId="Web-{1900F779-680C-29A2-0CAA-5C2A8C5A61DA}" dt="2022-03-25T00:00:14.379" v="437" actId="20577"/>
        <pc:sldMkLst>
          <pc:docMk/>
          <pc:sldMk cId="1710662046" sldId="302"/>
        </pc:sldMkLst>
        <pc:spChg chg="mod">
          <ac:chgData name="Krishnan, Vaishnavi" userId="S::v_k55@txstate.edu::7009f5e4-65c9-44bb-9fc9-48f3a0fc32d6" providerId="AD" clId="Web-{1900F779-680C-29A2-0CAA-5C2A8C5A61DA}" dt="2022-03-24T23:59:29.737" v="429" actId="20577"/>
          <ac:spMkLst>
            <pc:docMk/>
            <pc:sldMk cId="1710662046" sldId="302"/>
            <ac:spMk id="2" creationId="{108909CE-201A-460B-842C-7B638682B668}"/>
          </ac:spMkLst>
        </pc:spChg>
        <pc:spChg chg="mod">
          <ac:chgData name="Krishnan, Vaishnavi" userId="S::v_k55@txstate.edu::7009f5e4-65c9-44bb-9fc9-48f3a0fc32d6" providerId="AD" clId="Web-{1900F779-680C-29A2-0CAA-5C2A8C5A61DA}" dt="2022-03-25T00:00:14.379" v="437" actId="20577"/>
          <ac:spMkLst>
            <pc:docMk/>
            <pc:sldMk cId="1710662046" sldId="302"/>
            <ac:spMk id="3" creationId="{8327CBB9-41CF-45F0-BC81-2177A93CE1F3}"/>
          </ac:spMkLst>
        </pc:spChg>
      </pc:sldChg>
      <pc:sldChg chg="modSp">
        <pc:chgData name="Krishnan, Vaishnavi" userId="S::v_k55@txstate.edu::7009f5e4-65c9-44bb-9fc9-48f3a0fc32d6" providerId="AD" clId="Web-{1900F779-680C-29A2-0CAA-5C2A8C5A61DA}" dt="2022-03-25T00:03:33.369" v="506" actId="20577"/>
        <pc:sldMkLst>
          <pc:docMk/>
          <pc:sldMk cId="1264370669" sldId="304"/>
        </pc:sldMkLst>
        <pc:spChg chg="mod">
          <ac:chgData name="Krishnan, Vaishnavi" userId="S::v_k55@txstate.edu::7009f5e4-65c9-44bb-9fc9-48f3a0fc32d6" providerId="AD" clId="Web-{1900F779-680C-29A2-0CAA-5C2A8C5A61DA}" dt="2022-03-25T00:03:33.369" v="506" actId="20577"/>
          <ac:spMkLst>
            <pc:docMk/>
            <pc:sldMk cId="1264370669" sldId="304"/>
            <ac:spMk id="221" creationId="{00000000-0000-0000-0000-000000000000}"/>
          </ac:spMkLst>
        </pc:spChg>
      </pc:sldChg>
      <pc:sldChg chg="addSp delSp modSp add replId">
        <pc:chgData name="Krishnan, Vaishnavi" userId="S::v_k55@txstate.edu::7009f5e4-65c9-44bb-9fc9-48f3a0fc32d6" providerId="AD" clId="Web-{1900F779-680C-29A2-0CAA-5C2A8C5A61DA}" dt="2022-03-24T23:59:07.658" v="399" actId="20577"/>
        <pc:sldMkLst>
          <pc:docMk/>
          <pc:sldMk cId="1809404622" sldId="308"/>
        </pc:sldMkLst>
        <pc:spChg chg="mod">
          <ac:chgData name="Krishnan, Vaishnavi" userId="S::v_k55@txstate.edu::7009f5e4-65c9-44bb-9fc9-48f3a0fc32d6" providerId="AD" clId="Web-{1900F779-680C-29A2-0CAA-5C2A8C5A61DA}" dt="2022-03-24T23:59:07.658" v="399" actId="20577"/>
          <ac:spMkLst>
            <pc:docMk/>
            <pc:sldMk cId="1809404622" sldId="308"/>
            <ac:spMk id="2" creationId="{108909CE-201A-460B-842C-7B638682B668}"/>
          </ac:spMkLst>
        </pc:spChg>
        <pc:spChg chg="mod">
          <ac:chgData name="Krishnan, Vaishnavi" userId="S::v_k55@txstate.edu::7009f5e4-65c9-44bb-9fc9-48f3a0fc32d6" providerId="AD" clId="Web-{1900F779-680C-29A2-0CAA-5C2A8C5A61DA}" dt="2022-03-24T23:58:42.689" v="397" actId="14100"/>
          <ac:spMkLst>
            <pc:docMk/>
            <pc:sldMk cId="1809404622" sldId="308"/>
            <ac:spMk id="3" creationId="{8327CBB9-41CF-45F0-BC81-2177A93CE1F3}"/>
          </ac:spMkLst>
        </pc:spChg>
        <pc:spChg chg="add mod">
          <ac:chgData name="Krishnan, Vaishnavi" userId="S::v_k55@txstate.edu::7009f5e4-65c9-44bb-9fc9-48f3a0fc32d6" providerId="AD" clId="Web-{1900F779-680C-29A2-0CAA-5C2A8C5A61DA}" dt="2022-03-24T23:58:46.361" v="398" actId="1076"/>
          <ac:spMkLst>
            <pc:docMk/>
            <pc:sldMk cId="1809404622" sldId="308"/>
            <ac:spMk id="13" creationId="{A7B0B125-1873-4E03-9160-7333DBBAC24A}"/>
          </ac:spMkLst>
        </pc:spChg>
        <pc:graphicFrameChg chg="add del mod">
          <ac:chgData name="Krishnan, Vaishnavi" userId="S::v_k55@txstate.edu::7009f5e4-65c9-44bb-9fc9-48f3a0fc32d6" providerId="AD" clId="Web-{1900F779-680C-29A2-0CAA-5C2A8C5A61DA}" dt="2022-03-24T23:47:48.342" v="93"/>
          <ac:graphicFrameMkLst>
            <pc:docMk/>
            <pc:sldMk cId="1809404622" sldId="308"/>
            <ac:graphicFrameMk id="11" creationId="{66D31768-9167-D67B-FED6-D29B4196CC51}"/>
          </ac:graphicFrameMkLst>
        </pc:graphicFrameChg>
      </pc:sldChg>
      <pc:sldChg chg="modSp new del">
        <pc:chgData name="Krishnan, Vaishnavi" userId="S::v_k55@txstate.edu::7009f5e4-65c9-44bb-9fc9-48f3a0fc32d6" providerId="AD" clId="Web-{1900F779-680C-29A2-0CAA-5C2A8C5A61DA}" dt="2022-03-24T23:56:37.170" v="357"/>
        <pc:sldMkLst>
          <pc:docMk/>
          <pc:sldMk cId="332103317" sldId="309"/>
        </pc:sldMkLst>
        <pc:spChg chg="mod">
          <ac:chgData name="Krishnan, Vaishnavi" userId="S::v_k55@txstate.edu::7009f5e4-65c9-44bb-9fc9-48f3a0fc32d6" providerId="AD" clId="Web-{1900F779-680C-29A2-0CAA-5C2A8C5A61DA}" dt="2022-03-24T23:56:33.998" v="356" actId="20577"/>
          <ac:spMkLst>
            <pc:docMk/>
            <pc:sldMk cId="332103317" sldId="309"/>
            <ac:spMk id="3" creationId="{DD88F623-464C-8EFA-DB80-30524818E964}"/>
          </ac:spMkLst>
        </pc:spChg>
      </pc:sldChg>
    </pc:docChg>
  </pc:docChgLst>
  <pc:docChgLst>
    <pc:chgData name="Sumalini Tyagi" userId="e0691d31-c330-421a-aff5-787cffef80cf" providerId="ADAL" clId="{A23D0D78-DDAF-7548-8D17-768D858F7C3D}"/>
    <pc:docChg chg="undo custSel addSld modSld">
      <pc:chgData name="Sumalini Tyagi" userId="e0691d31-c330-421a-aff5-787cffef80cf" providerId="ADAL" clId="{A23D0D78-DDAF-7548-8D17-768D858F7C3D}" dt="2022-03-25T00:16:08.002" v="631" actId="20577"/>
      <pc:docMkLst>
        <pc:docMk/>
      </pc:docMkLst>
      <pc:sldChg chg="modSp mod">
        <pc:chgData name="Sumalini Tyagi" userId="e0691d31-c330-421a-aff5-787cffef80cf" providerId="ADAL" clId="{A23D0D78-DDAF-7548-8D17-768D858F7C3D}" dt="2022-03-24T22:48:04.124" v="52" actId="20577"/>
        <pc:sldMkLst>
          <pc:docMk/>
          <pc:sldMk cId="0" sldId="257"/>
        </pc:sldMkLst>
        <pc:spChg chg="mod">
          <ac:chgData name="Sumalini Tyagi" userId="e0691d31-c330-421a-aff5-787cffef80cf" providerId="ADAL" clId="{A23D0D78-DDAF-7548-8D17-768D858F7C3D}" dt="2022-03-24T22:48:04.124" v="52" actId="20577"/>
          <ac:spMkLst>
            <pc:docMk/>
            <pc:sldMk cId="0" sldId="257"/>
            <ac:spMk id="7" creationId="{F2CF8F2E-4529-4293-803F-4F4273CC160F}"/>
          </ac:spMkLst>
        </pc:spChg>
      </pc:sldChg>
      <pc:sldChg chg="modTransition">
        <pc:chgData name="Sumalini Tyagi" userId="e0691d31-c330-421a-aff5-787cffef80cf" providerId="ADAL" clId="{A23D0D78-DDAF-7548-8D17-768D858F7C3D}" dt="2022-03-24T22:50:08.725" v="65"/>
        <pc:sldMkLst>
          <pc:docMk/>
          <pc:sldMk cId="0" sldId="279"/>
        </pc:sldMkLst>
      </pc:sldChg>
      <pc:sldChg chg="modSp mod modNotesTx">
        <pc:chgData name="Sumalini Tyagi" userId="e0691d31-c330-421a-aff5-787cffef80cf" providerId="ADAL" clId="{A23D0D78-DDAF-7548-8D17-768D858F7C3D}" dt="2022-03-24T23:02:58.628" v="66" actId="20577"/>
        <pc:sldMkLst>
          <pc:docMk/>
          <pc:sldMk cId="1454615559" sldId="296"/>
        </pc:sldMkLst>
        <pc:spChg chg="mod">
          <ac:chgData name="Sumalini Tyagi" userId="e0691d31-c330-421a-aff5-787cffef80cf" providerId="ADAL" clId="{A23D0D78-DDAF-7548-8D17-768D858F7C3D}" dt="2022-03-24T22:48:15.708" v="56" actId="20577"/>
          <ac:spMkLst>
            <pc:docMk/>
            <pc:sldMk cId="1454615559" sldId="296"/>
            <ac:spMk id="237" creationId="{00000000-0000-0000-0000-000000000000}"/>
          </ac:spMkLst>
        </pc:spChg>
      </pc:sldChg>
      <pc:sldChg chg="modSp mod">
        <pc:chgData name="Sumalini Tyagi" userId="e0691d31-c330-421a-aff5-787cffef80cf" providerId="ADAL" clId="{A23D0D78-DDAF-7548-8D17-768D858F7C3D}" dt="2022-03-24T22:11:25.638" v="25" actId="20577"/>
        <pc:sldMkLst>
          <pc:docMk/>
          <pc:sldMk cId="4078708384" sldId="297"/>
        </pc:sldMkLst>
        <pc:spChg chg="mod">
          <ac:chgData name="Sumalini Tyagi" userId="e0691d31-c330-421a-aff5-787cffef80cf" providerId="ADAL" clId="{A23D0D78-DDAF-7548-8D17-768D858F7C3D}" dt="2022-03-24T22:11:25.638" v="25" actId="20577"/>
          <ac:spMkLst>
            <pc:docMk/>
            <pc:sldMk cId="4078708384" sldId="297"/>
            <ac:spMk id="3" creationId="{8327CBB9-41CF-45F0-BC81-2177A93CE1F3}"/>
          </ac:spMkLst>
        </pc:spChg>
      </pc:sldChg>
      <pc:sldChg chg="modSp mod">
        <pc:chgData name="Sumalini Tyagi" userId="e0691d31-c330-421a-aff5-787cffef80cf" providerId="ADAL" clId="{A23D0D78-DDAF-7548-8D17-768D858F7C3D}" dt="2022-03-24T22:48:27.130" v="58" actId="14100"/>
        <pc:sldMkLst>
          <pc:docMk/>
          <pc:sldMk cId="3927337648" sldId="299"/>
        </pc:sldMkLst>
        <pc:spChg chg="mod">
          <ac:chgData name="Sumalini Tyagi" userId="e0691d31-c330-421a-aff5-787cffef80cf" providerId="ADAL" clId="{A23D0D78-DDAF-7548-8D17-768D858F7C3D}" dt="2022-03-24T22:48:27.130" v="58" actId="14100"/>
          <ac:spMkLst>
            <pc:docMk/>
            <pc:sldMk cId="3927337648" sldId="299"/>
            <ac:spMk id="3" creationId="{8327CBB9-41CF-45F0-BC81-2177A93CE1F3}"/>
          </ac:spMkLst>
        </pc:spChg>
      </pc:sldChg>
      <pc:sldChg chg="addSp delSp modSp mod modNotesTx">
        <pc:chgData name="Sumalini Tyagi" userId="e0691d31-c330-421a-aff5-787cffef80cf" providerId="ADAL" clId="{A23D0D78-DDAF-7548-8D17-768D858F7C3D}" dt="2022-03-25T00:11:27.750" v="538" actId="20577"/>
        <pc:sldMkLst>
          <pc:docMk/>
          <pc:sldMk cId="1333788163" sldId="300"/>
        </pc:sldMkLst>
        <pc:spChg chg="mod">
          <ac:chgData name="Sumalini Tyagi" userId="e0691d31-c330-421a-aff5-787cffef80cf" providerId="ADAL" clId="{A23D0D78-DDAF-7548-8D17-768D858F7C3D}" dt="2022-03-24T21:56:22.153" v="4" actId="14100"/>
          <ac:spMkLst>
            <pc:docMk/>
            <pc:sldMk cId="1333788163" sldId="300"/>
            <ac:spMk id="3" creationId="{8327CBB9-41CF-45F0-BC81-2177A93CE1F3}"/>
          </ac:spMkLst>
        </pc:spChg>
        <pc:spChg chg="add del">
          <ac:chgData name="Sumalini Tyagi" userId="e0691d31-c330-421a-aff5-787cffef80cf" providerId="ADAL" clId="{A23D0D78-DDAF-7548-8D17-768D858F7C3D}" dt="2022-03-24T21:56:56.822" v="6"/>
          <ac:spMkLst>
            <pc:docMk/>
            <pc:sldMk cId="1333788163" sldId="300"/>
            <ac:spMk id="5" creationId="{FEB17427-D892-184A-AE25-67376FE03A27}"/>
          </ac:spMkLst>
        </pc:spChg>
        <pc:spChg chg="add del">
          <ac:chgData name="Sumalini Tyagi" userId="e0691d31-c330-421a-aff5-787cffef80cf" providerId="ADAL" clId="{A23D0D78-DDAF-7548-8D17-768D858F7C3D}" dt="2022-03-24T21:58:47.758" v="13"/>
          <ac:spMkLst>
            <pc:docMk/>
            <pc:sldMk cId="1333788163" sldId="300"/>
            <ac:spMk id="12" creationId="{33F642A5-6E76-1F40-BF99-6CC305EF19E9}"/>
          </ac:spMkLst>
        </pc:spChg>
        <pc:picChg chg="add del mod">
          <ac:chgData name="Sumalini Tyagi" userId="e0691d31-c330-421a-aff5-787cffef80cf" providerId="ADAL" clId="{A23D0D78-DDAF-7548-8D17-768D858F7C3D}" dt="2022-03-24T21:58:44.314" v="11" actId="478"/>
          <ac:picMkLst>
            <pc:docMk/>
            <pc:sldMk cId="1333788163" sldId="300"/>
            <ac:picMk id="11" creationId="{FBD68ACF-CDCE-E446-AC1F-884FF9ED31D9}"/>
          </ac:picMkLst>
        </pc:picChg>
        <pc:picChg chg="add mod">
          <ac:chgData name="Sumalini Tyagi" userId="e0691d31-c330-421a-aff5-787cffef80cf" providerId="ADAL" clId="{A23D0D78-DDAF-7548-8D17-768D858F7C3D}" dt="2022-03-24T21:58:52.473" v="16" actId="1076"/>
          <ac:picMkLst>
            <pc:docMk/>
            <pc:sldMk cId="1333788163" sldId="300"/>
            <ac:picMk id="13" creationId="{02952D8E-763C-2646-88D8-5C68F637AB48}"/>
          </ac:picMkLst>
        </pc:picChg>
      </pc:sldChg>
      <pc:sldChg chg="add modNotesTx">
        <pc:chgData name="Sumalini Tyagi" userId="e0691d31-c330-421a-aff5-787cffef80cf" providerId="ADAL" clId="{A23D0D78-DDAF-7548-8D17-768D858F7C3D}" dt="2022-03-25T00:16:08.002" v="631" actId="20577"/>
        <pc:sldMkLst>
          <pc:docMk/>
          <pc:sldMk cId="1809404622" sldId="308"/>
        </pc:sldMkLst>
      </pc:sldChg>
    </pc:docChg>
  </pc:docChgLst>
  <pc:docChgLst>
    <pc:chgData name="Goel, Anjali" userId="S::a_m1886@txstate.edu::2d613bfa-8eba-4c70-baaa-b9fcca966fc5" providerId="AD" clId="Web-{B67BDD83-67B0-1619-D90F-35EE1379155F}"/>
    <pc:docChg chg="addSld modSld">
      <pc:chgData name="Goel, Anjali" userId="S::a_m1886@txstate.edu::2d613bfa-8eba-4c70-baaa-b9fcca966fc5" providerId="AD" clId="Web-{B67BDD83-67B0-1619-D90F-35EE1379155F}" dt="2022-03-24T21:06:12.011" v="60" actId="20577"/>
      <pc:docMkLst>
        <pc:docMk/>
      </pc:docMkLst>
      <pc:sldChg chg="modSp">
        <pc:chgData name="Goel, Anjali" userId="S::a_m1886@txstate.edu::2d613bfa-8eba-4c70-baaa-b9fcca966fc5" providerId="AD" clId="Web-{B67BDD83-67B0-1619-D90F-35EE1379155F}" dt="2022-03-24T21:05:39.227" v="50" actId="20577"/>
        <pc:sldMkLst>
          <pc:docMk/>
          <pc:sldMk cId="1540876776" sldId="298"/>
        </pc:sldMkLst>
        <pc:spChg chg="mod">
          <ac:chgData name="Goel, Anjali" userId="S::a_m1886@txstate.edu::2d613bfa-8eba-4c70-baaa-b9fcca966fc5" providerId="AD" clId="Web-{B67BDD83-67B0-1619-D90F-35EE1379155F}" dt="2022-03-24T21:05:39.227" v="50" actId="20577"/>
          <ac:spMkLst>
            <pc:docMk/>
            <pc:sldMk cId="1540876776" sldId="298"/>
            <ac:spMk id="224" creationId="{00000000-0000-0000-0000-000000000000}"/>
          </ac:spMkLst>
        </pc:spChg>
      </pc:sldChg>
      <pc:sldChg chg="modSp">
        <pc:chgData name="Goel, Anjali" userId="S::a_m1886@txstate.edu::2d613bfa-8eba-4c70-baaa-b9fcca966fc5" providerId="AD" clId="Web-{B67BDD83-67B0-1619-D90F-35EE1379155F}" dt="2022-03-24T21:06:12.011" v="60" actId="20577"/>
        <pc:sldMkLst>
          <pc:docMk/>
          <pc:sldMk cId="3927337648" sldId="299"/>
        </pc:sldMkLst>
        <pc:spChg chg="mod">
          <ac:chgData name="Goel, Anjali" userId="S::a_m1886@txstate.edu::2d613bfa-8eba-4c70-baaa-b9fcca966fc5" providerId="AD" clId="Web-{B67BDD83-67B0-1619-D90F-35EE1379155F}" dt="2022-03-24T21:06:12.011" v="60" actId="20577"/>
          <ac:spMkLst>
            <pc:docMk/>
            <pc:sldMk cId="3927337648" sldId="299"/>
            <ac:spMk id="2" creationId="{108909CE-201A-460B-842C-7B638682B668}"/>
          </ac:spMkLst>
        </pc:spChg>
      </pc:sldChg>
      <pc:sldChg chg="addSp modSp">
        <pc:chgData name="Goel, Anjali" userId="S::a_m1886@txstate.edu::2d613bfa-8eba-4c70-baaa-b9fcca966fc5" providerId="AD" clId="Web-{B67BDD83-67B0-1619-D90F-35EE1379155F}" dt="2022-03-24T19:27:51.158" v="39" actId="14100"/>
        <pc:sldMkLst>
          <pc:docMk/>
          <pc:sldMk cId="4243526266" sldId="305"/>
        </pc:sldMkLst>
        <pc:spChg chg="mod">
          <ac:chgData name="Goel, Anjali" userId="S::a_m1886@txstate.edu::2d613bfa-8eba-4c70-baaa-b9fcca966fc5" providerId="AD" clId="Web-{B67BDD83-67B0-1619-D90F-35EE1379155F}" dt="2022-03-24T19:25:51.279" v="21" actId="20577"/>
          <ac:spMkLst>
            <pc:docMk/>
            <pc:sldMk cId="4243526266" sldId="305"/>
            <ac:spMk id="2" creationId="{108909CE-201A-460B-842C-7B638682B668}"/>
          </ac:spMkLst>
        </pc:spChg>
        <pc:picChg chg="add mod">
          <ac:chgData name="Goel, Anjali" userId="S::a_m1886@txstate.edu::2d613bfa-8eba-4c70-baaa-b9fcca966fc5" providerId="AD" clId="Web-{B67BDD83-67B0-1619-D90F-35EE1379155F}" dt="2022-03-24T19:27:51.158" v="39" actId="14100"/>
          <ac:picMkLst>
            <pc:docMk/>
            <pc:sldMk cId="4243526266" sldId="305"/>
            <ac:picMk id="5" creationId="{51F8D4D4-18AD-2CF6-9DBE-7FA5C26F3F60}"/>
          </ac:picMkLst>
        </pc:picChg>
      </pc:sldChg>
      <pc:sldChg chg="addSp delSp modSp add replId">
        <pc:chgData name="Goel, Anjali" userId="S::a_m1886@txstate.edu::2d613bfa-8eba-4c70-baaa-b9fcca966fc5" providerId="AD" clId="Web-{B67BDD83-67B0-1619-D90F-35EE1379155F}" dt="2022-03-24T19:28:28.534" v="43" actId="20577"/>
        <pc:sldMkLst>
          <pc:docMk/>
          <pc:sldMk cId="2420229659" sldId="306"/>
        </pc:sldMkLst>
        <pc:spChg chg="mod">
          <ac:chgData name="Goel, Anjali" userId="S::a_m1886@txstate.edu::2d613bfa-8eba-4c70-baaa-b9fcca966fc5" providerId="AD" clId="Web-{B67BDD83-67B0-1619-D90F-35EE1379155F}" dt="2022-03-24T19:28:28.534" v="43" actId="20577"/>
          <ac:spMkLst>
            <pc:docMk/>
            <pc:sldMk cId="2420229659" sldId="306"/>
            <ac:spMk id="2" creationId="{108909CE-201A-460B-842C-7B638682B668}"/>
          </ac:spMkLst>
        </pc:spChg>
        <pc:picChg chg="del">
          <ac:chgData name="Goel, Anjali" userId="S::a_m1886@txstate.edu::2d613bfa-8eba-4c70-baaa-b9fcca966fc5" providerId="AD" clId="Web-{B67BDD83-67B0-1619-D90F-35EE1379155F}" dt="2022-03-24T19:27:14.923" v="34"/>
          <ac:picMkLst>
            <pc:docMk/>
            <pc:sldMk cId="2420229659" sldId="306"/>
            <ac:picMk id="5" creationId="{51F8D4D4-18AD-2CF6-9DBE-7FA5C26F3F60}"/>
          </ac:picMkLst>
        </pc:picChg>
        <pc:picChg chg="add mod">
          <ac:chgData name="Goel, Anjali" userId="S::a_m1886@txstate.edu::2d613bfa-8eba-4c70-baaa-b9fcca966fc5" providerId="AD" clId="Web-{B67BDD83-67B0-1619-D90F-35EE1379155F}" dt="2022-03-24T19:27:38.361" v="38" actId="14100"/>
          <ac:picMkLst>
            <pc:docMk/>
            <pc:sldMk cId="2420229659" sldId="306"/>
            <ac:picMk id="11" creationId="{E8B8F25D-8951-22C6-4416-678404615730}"/>
          </ac:picMkLst>
        </pc:picChg>
      </pc:sldChg>
      <pc:sldChg chg="addSp delSp modSp add replId">
        <pc:chgData name="Goel, Anjali" userId="S::a_m1886@txstate.edu::2d613bfa-8eba-4c70-baaa-b9fcca966fc5" providerId="AD" clId="Web-{B67BDD83-67B0-1619-D90F-35EE1379155F}" dt="2022-03-24T19:29:40.521" v="48" actId="1076"/>
        <pc:sldMkLst>
          <pc:docMk/>
          <pc:sldMk cId="3647452251" sldId="307"/>
        </pc:sldMkLst>
        <pc:spChg chg="mod">
          <ac:chgData name="Goel, Anjali" userId="S::a_m1886@txstate.edu::2d613bfa-8eba-4c70-baaa-b9fcca966fc5" providerId="AD" clId="Web-{B67BDD83-67B0-1619-D90F-35EE1379155F}" dt="2022-03-24T19:28:21.925" v="42" actId="20577"/>
          <ac:spMkLst>
            <pc:docMk/>
            <pc:sldMk cId="3647452251" sldId="307"/>
            <ac:spMk id="2" creationId="{108909CE-201A-460B-842C-7B638682B668}"/>
          </ac:spMkLst>
        </pc:spChg>
        <pc:picChg chg="add mod">
          <ac:chgData name="Goel, Anjali" userId="S::a_m1886@txstate.edu::2d613bfa-8eba-4c70-baaa-b9fcca966fc5" providerId="AD" clId="Web-{B67BDD83-67B0-1619-D90F-35EE1379155F}" dt="2022-03-24T19:29:40.521" v="48" actId="1076"/>
          <ac:picMkLst>
            <pc:docMk/>
            <pc:sldMk cId="3647452251" sldId="307"/>
            <ac:picMk id="5" creationId="{9C0D038E-A7F7-DE21-53C2-B0BD409D1500}"/>
          </ac:picMkLst>
        </pc:picChg>
        <pc:picChg chg="del">
          <ac:chgData name="Goel, Anjali" userId="S::a_m1886@txstate.edu::2d613bfa-8eba-4c70-baaa-b9fcca966fc5" providerId="AD" clId="Web-{B67BDD83-67B0-1619-D90F-35EE1379155F}" dt="2022-03-24T19:29:28.145" v="44"/>
          <ac:picMkLst>
            <pc:docMk/>
            <pc:sldMk cId="3647452251" sldId="307"/>
            <ac:picMk id="11" creationId="{E8B8F25D-8951-22C6-4416-6784046157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534D9-0B2F-479A-836D-71BB71FD525C}"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0E9E9-FF47-48A2-B18D-8EE32EDE8ADE}" type="slidenum">
              <a:rPr lang="en-US" smtClean="0"/>
              <a:t>‹#›</a:t>
            </a:fld>
            <a:endParaRPr lang="en-US"/>
          </a:p>
        </p:txBody>
      </p:sp>
    </p:spTree>
    <p:extLst>
      <p:ext uri="{BB962C8B-B14F-4D97-AF65-F5344CB8AC3E}">
        <p14:creationId xmlns:p14="http://schemas.microsoft.com/office/powerpoint/2010/main" val="301278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95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F0E9E9-FF47-48A2-B18D-8EE32EDE8ADE}" type="slidenum">
              <a:rPr lang="en-US" smtClean="0"/>
              <a:t>12</a:t>
            </a:fld>
            <a:endParaRPr lang="en-US"/>
          </a:p>
        </p:txBody>
      </p:sp>
    </p:spTree>
    <p:extLst>
      <p:ext uri="{BB962C8B-B14F-4D97-AF65-F5344CB8AC3E}">
        <p14:creationId xmlns:p14="http://schemas.microsoft.com/office/powerpoint/2010/main" val="2089752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initially the dataset which had uber trips data had all these columns, since some of them were not needed in our analysis and model we cleaned our dataset and used the columns that I will show in next slides</a:t>
            </a:r>
          </a:p>
          <a:p>
            <a:r>
              <a:rPr lang="en-US"/>
              <a:t>We also did datatype conversion for date from string to date type</a:t>
            </a:r>
          </a:p>
        </p:txBody>
      </p:sp>
      <p:sp>
        <p:nvSpPr>
          <p:cNvPr id="4" name="Slide Number Placeholder 3"/>
          <p:cNvSpPr>
            <a:spLocks noGrp="1"/>
          </p:cNvSpPr>
          <p:nvPr>
            <p:ph type="sldNum" sz="quarter" idx="5"/>
          </p:nvPr>
        </p:nvSpPr>
        <p:spPr/>
        <p:txBody>
          <a:bodyPr/>
          <a:lstStyle/>
          <a:p>
            <a:fld id="{6FF0E9E9-FF47-48A2-B18D-8EE32EDE8ADE}" type="slidenum">
              <a:rPr lang="en-US" smtClean="0"/>
              <a:t>13</a:t>
            </a:fld>
            <a:endParaRPr lang="en-US"/>
          </a:p>
        </p:txBody>
      </p:sp>
    </p:spTree>
    <p:extLst>
      <p:ext uri="{BB962C8B-B14F-4D97-AF65-F5344CB8AC3E}">
        <p14:creationId xmlns:p14="http://schemas.microsoft.com/office/powerpoint/2010/main" val="2645288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using these 3 different datasets we would be able to achieve our goal to predict the demand for specific neighborhood in new York city</a:t>
            </a:r>
          </a:p>
        </p:txBody>
      </p:sp>
      <p:sp>
        <p:nvSpPr>
          <p:cNvPr id="4" name="Slide Number Placeholder 3"/>
          <p:cNvSpPr>
            <a:spLocks noGrp="1"/>
          </p:cNvSpPr>
          <p:nvPr>
            <p:ph type="sldNum" sz="quarter" idx="5"/>
          </p:nvPr>
        </p:nvSpPr>
        <p:spPr/>
        <p:txBody>
          <a:bodyPr/>
          <a:lstStyle/>
          <a:p>
            <a:fld id="{6FF0E9E9-FF47-48A2-B18D-8EE32EDE8ADE}" type="slidenum">
              <a:rPr lang="en-US" smtClean="0"/>
              <a:t>15</a:t>
            </a:fld>
            <a:endParaRPr lang="en-US"/>
          </a:p>
        </p:txBody>
      </p:sp>
    </p:spTree>
    <p:extLst>
      <p:ext uri="{BB962C8B-B14F-4D97-AF65-F5344CB8AC3E}">
        <p14:creationId xmlns:p14="http://schemas.microsoft.com/office/powerpoint/2010/main" val="2968458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7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6000</a:t>
            </a:r>
            <a:endParaRPr/>
          </a:p>
        </p:txBody>
      </p:sp>
    </p:spTree>
    <p:extLst>
      <p:ext uri="{BB962C8B-B14F-4D97-AF65-F5344CB8AC3E}">
        <p14:creationId xmlns:p14="http://schemas.microsoft.com/office/powerpoint/2010/main" val="397863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cs typeface="Calibri"/>
            </a:endParaRPr>
          </a:p>
        </p:txBody>
      </p:sp>
    </p:spTree>
    <p:extLst>
      <p:ext uri="{BB962C8B-B14F-4D97-AF65-F5344CB8AC3E}">
        <p14:creationId xmlns:p14="http://schemas.microsoft.com/office/powerpoint/2010/main" val="296686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14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a:p>
        </p:txBody>
      </p:sp>
    </p:spTree>
    <p:extLst>
      <p:ext uri="{BB962C8B-B14F-4D97-AF65-F5344CB8AC3E}">
        <p14:creationId xmlns:p14="http://schemas.microsoft.com/office/powerpoint/2010/main" val="333354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34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278818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667">
                <a:solidFill>
                  <a:schemeClr val="accent5"/>
                </a:solidFill>
              </a:defRPr>
            </a:lvl1pPr>
            <a:lvl2pPr lvl="1" rtl="0">
              <a:spcBef>
                <a:spcPts val="1333"/>
              </a:spcBef>
              <a:spcAft>
                <a:spcPts val="0"/>
              </a:spcAft>
              <a:buClr>
                <a:schemeClr val="accent5"/>
              </a:buClr>
              <a:buSzPts val="2000"/>
              <a:buNone/>
              <a:defRPr sz="2667">
                <a:solidFill>
                  <a:schemeClr val="accent5"/>
                </a:solidFill>
              </a:defRPr>
            </a:lvl2pPr>
            <a:lvl3pPr lvl="2" rtl="0">
              <a:spcBef>
                <a:spcPts val="1333"/>
              </a:spcBef>
              <a:spcAft>
                <a:spcPts val="0"/>
              </a:spcAft>
              <a:buClr>
                <a:schemeClr val="accent5"/>
              </a:buClr>
              <a:buSzPts val="2000"/>
              <a:buNone/>
              <a:defRPr sz="2667">
                <a:solidFill>
                  <a:schemeClr val="accent5"/>
                </a:solidFill>
              </a:defRPr>
            </a:lvl3pPr>
            <a:lvl4pPr lvl="3" rtl="0">
              <a:spcBef>
                <a:spcPts val="1333"/>
              </a:spcBef>
              <a:spcAft>
                <a:spcPts val="0"/>
              </a:spcAft>
              <a:buClr>
                <a:schemeClr val="accent5"/>
              </a:buClr>
              <a:buSzPts val="2000"/>
              <a:buNone/>
              <a:defRPr sz="2667">
                <a:solidFill>
                  <a:schemeClr val="accent5"/>
                </a:solidFill>
              </a:defRPr>
            </a:lvl4pPr>
            <a:lvl5pPr lvl="4" rtl="0">
              <a:spcBef>
                <a:spcPts val="1333"/>
              </a:spcBef>
              <a:spcAft>
                <a:spcPts val="0"/>
              </a:spcAft>
              <a:buClr>
                <a:schemeClr val="accent5"/>
              </a:buClr>
              <a:buSzPts val="2000"/>
              <a:buNone/>
              <a:defRPr sz="2667">
                <a:solidFill>
                  <a:schemeClr val="accent5"/>
                </a:solidFill>
              </a:defRPr>
            </a:lvl5pPr>
            <a:lvl6pPr lvl="5" rtl="0">
              <a:spcBef>
                <a:spcPts val="1333"/>
              </a:spcBef>
              <a:spcAft>
                <a:spcPts val="0"/>
              </a:spcAft>
              <a:buClr>
                <a:schemeClr val="accent5"/>
              </a:buClr>
              <a:buSzPts val="2000"/>
              <a:buNone/>
              <a:defRPr sz="2667">
                <a:solidFill>
                  <a:schemeClr val="accent5"/>
                </a:solidFill>
              </a:defRPr>
            </a:lvl6pPr>
            <a:lvl7pPr lvl="6" rtl="0">
              <a:spcBef>
                <a:spcPts val="1333"/>
              </a:spcBef>
              <a:spcAft>
                <a:spcPts val="0"/>
              </a:spcAft>
              <a:buClr>
                <a:schemeClr val="accent5"/>
              </a:buClr>
              <a:buSzPts val="2000"/>
              <a:buNone/>
              <a:defRPr sz="2667">
                <a:solidFill>
                  <a:schemeClr val="accent5"/>
                </a:solidFill>
              </a:defRPr>
            </a:lvl7pPr>
            <a:lvl8pPr lvl="7" rtl="0">
              <a:spcBef>
                <a:spcPts val="1333"/>
              </a:spcBef>
              <a:spcAft>
                <a:spcPts val="0"/>
              </a:spcAft>
              <a:buClr>
                <a:schemeClr val="accent5"/>
              </a:buClr>
              <a:buSzPts val="2000"/>
              <a:buNone/>
              <a:defRPr sz="2667">
                <a:solidFill>
                  <a:schemeClr val="accent5"/>
                </a:solidFill>
              </a:defRPr>
            </a:lvl8pPr>
            <a:lvl9pPr lvl="8" rtl="0">
              <a:spcBef>
                <a:spcPts val="1333"/>
              </a:spcBef>
              <a:spcAft>
                <a:spcPts val="1333"/>
              </a:spcAft>
              <a:buClr>
                <a:schemeClr val="accent5"/>
              </a:buClr>
              <a:buSzPts val="2000"/>
              <a:buNone/>
              <a:defRPr sz="2667">
                <a:solidFill>
                  <a:schemeClr val="accent5"/>
                </a:solidFill>
              </a:defRPr>
            </a:lvl9pPr>
          </a:lstStyle>
          <a:p>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6479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9262456" y="5963632"/>
            <a:ext cx="2937107"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 name="Google Shape;51;p4"/>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52" name="Google Shape;52;p4"/>
          <p:cNvGrpSpPr/>
          <p:nvPr/>
        </p:nvGrpSpPr>
        <p:grpSpPr>
          <a:xfrm>
            <a:off x="0" y="-9451"/>
            <a:ext cx="11548531"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55" name="Google Shape;55;p4"/>
          <p:cNvGrpSpPr/>
          <p:nvPr/>
        </p:nvGrpSpPr>
        <p:grpSpPr>
          <a:xfrm rot="10800000" flipH="1">
            <a:off x="2" y="1454351"/>
            <a:ext cx="11796669"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8" name="Google Shape;58;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endParaRPr/>
          </a:p>
        </p:txBody>
      </p:sp>
      <p:sp>
        <p:nvSpPr>
          <p:cNvPr id="59" name="Google Shape;59;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chemeClr val="accent5"/>
                </a:solidFill>
              </a:rPr>
              <a:t>“</a:t>
            </a:r>
            <a:endParaRPr sz="9600" b="1">
              <a:solidFill>
                <a:schemeClr val="accent5"/>
              </a:solidFill>
            </a:endParaRPr>
          </a:p>
        </p:txBody>
      </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765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9262456" y="5963632"/>
            <a:ext cx="2937107"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0" name="Google Shape;70;p5"/>
          <p:cNvGrpSpPr/>
          <p:nvPr/>
        </p:nvGrpSpPr>
        <p:grpSpPr>
          <a:xfrm>
            <a:off x="-6" y="54"/>
            <a:ext cx="9429907"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endParaRP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6562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303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9569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3659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3288185" y="5963632"/>
            <a:ext cx="8915767"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9"/>
          <p:cNvSpPr txBox="1">
            <a:spLocks noGrp="1"/>
          </p:cNvSpPr>
          <p:nvPr>
            <p:ph type="body" idx="1"/>
          </p:nvPr>
        </p:nvSpPr>
        <p:spPr>
          <a:xfrm>
            <a:off x="3577067" y="6182000"/>
            <a:ext cx="8005600" cy="420800"/>
          </a:xfrm>
          <a:prstGeom prst="rect">
            <a:avLst/>
          </a:prstGeom>
        </p:spPr>
        <p:txBody>
          <a:bodyPr spcFirstLastPara="1" wrap="square" lIns="91425" tIns="91425" rIns="91425" bIns="91425" anchor="ctr" anchorCtr="0">
            <a:noAutofit/>
          </a:bodyPr>
          <a:lstStyle>
            <a:lvl1pPr marL="609585" lvl="0" indent="-304792">
              <a:spcBef>
                <a:spcPts val="0"/>
              </a:spcBef>
              <a:spcAft>
                <a:spcPts val="0"/>
              </a:spcAft>
              <a:buSzPts val="1300"/>
              <a:buNone/>
              <a:defRPr sz="1733"/>
            </a:lvl1pPr>
          </a:lstStyle>
          <a:p>
            <a:endParaRPr/>
          </a:p>
        </p:txBody>
      </p:sp>
      <p:sp>
        <p:nvSpPr>
          <p:cNvPr id="153" name="Google Shape;153;p9"/>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3736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11" y="-2"/>
            <a:ext cx="2937107"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1" name="Google Shape;171;p10"/>
          <p:cNvGrpSpPr/>
          <p:nvPr/>
        </p:nvGrpSpPr>
        <p:grpSpPr>
          <a:xfrm>
            <a:off x="9262456" y="5963632"/>
            <a:ext cx="2937107"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9" name="Google Shape;179;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165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chemeClr val="lt1"/>
                </a:solidFill>
                <a:latin typeface="Roboto Condensed"/>
                <a:ea typeface="Roboto Condensed"/>
                <a:cs typeface="Roboto Condensed"/>
                <a:sym typeface="Roboto Condensed"/>
              </a:defRPr>
            </a:lvl1pPr>
            <a:lvl2pPr lvl="1" algn="r">
              <a:buNone/>
              <a:defRPr sz="1600" b="1">
                <a:solidFill>
                  <a:schemeClr val="lt1"/>
                </a:solidFill>
                <a:latin typeface="Roboto Condensed"/>
                <a:ea typeface="Roboto Condensed"/>
                <a:cs typeface="Roboto Condensed"/>
                <a:sym typeface="Roboto Condensed"/>
              </a:defRPr>
            </a:lvl2pPr>
            <a:lvl3pPr lvl="2" algn="r">
              <a:buNone/>
              <a:defRPr sz="1600" b="1">
                <a:solidFill>
                  <a:schemeClr val="lt1"/>
                </a:solidFill>
                <a:latin typeface="Roboto Condensed"/>
                <a:ea typeface="Roboto Condensed"/>
                <a:cs typeface="Roboto Condensed"/>
                <a:sym typeface="Roboto Condensed"/>
              </a:defRPr>
            </a:lvl3pPr>
            <a:lvl4pPr lvl="3" algn="r">
              <a:buNone/>
              <a:defRPr sz="1600" b="1">
                <a:solidFill>
                  <a:schemeClr val="lt1"/>
                </a:solidFill>
                <a:latin typeface="Roboto Condensed"/>
                <a:ea typeface="Roboto Condensed"/>
                <a:cs typeface="Roboto Condensed"/>
                <a:sym typeface="Roboto Condensed"/>
              </a:defRPr>
            </a:lvl4pPr>
            <a:lvl5pPr lvl="4" algn="r">
              <a:buNone/>
              <a:defRPr sz="1600" b="1">
                <a:solidFill>
                  <a:schemeClr val="lt1"/>
                </a:solidFill>
                <a:latin typeface="Roboto Condensed"/>
                <a:ea typeface="Roboto Condensed"/>
                <a:cs typeface="Roboto Condensed"/>
                <a:sym typeface="Roboto Condensed"/>
              </a:defRPr>
            </a:lvl5pPr>
            <a:lvl6pPr lvl="5" algn="r">
              <a:buNone/>
              <a:defRPr sz="1600" b="1">
                <a:solidFill>
                  <a:schemeClr val="lt1"/>
                </a:solidFill>
                <a:latin typeface="Roboto Condensed"/>
                <a:ea typeface="Roboto Condensed"/>
                <a:cs typeface="Roboto Condensed"/>
                <a:sym typeface="Roboto Condensed"/>
              </a:defRPr>
            </a:lvl6pPr>
            <a:lvl7pPr lvl="6" algn="r">
              <a:buNone/>
              <a:defRPr sz="1600" b="1">
                <a:solidFill>
                  <a:schemeClr val="lt1"/>
                </a:solidFill>
                <a:latin typeface="Roboto Condensed"/>
                <a:ea typeface="Roboto Condensed"/>
                <a:cs typeface="Roboto Condensed"/>
                <a:sym typeface="Roboto Condensed"/>
              </a:defRPr>
            </a:lvl7pPr>
            <a:lvl8pPr lvl="7" algn="r">
              <a:buNone/>
              <a:defRPr sz="1600" b="1">
                <a:solidFill>
                  <a:schemeClr val="lt1"/>
                </a:solidFill>
                <a:latin typeface="Roboto Condensed"/>
                <a:ea typeface="Roboto Condensed"/>
                <a:cs typeface="Roboto Condensed"/>
                <a:sym typeface="Roboto Condensed"/>
              </a:defRPr>
            </a:lvl8pPr>
            <a:lvl9pPr lvl="8" algn="r">
              <a:buNone/>
              <a:defRPr sz="1600" b="1">
                <a:solidFill>
                  <a:schemeClr val="lt1"/>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30567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vethirtyeight/uber-tlc-foil-response/tree/master/uber-trip-data"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data.cityofnewyork.us/City-Government/2010-Neighborhood-Tabulation-Areas-NTAs-/cpf4-rkhq" TargetMode="External"/><Relationship Id="rId4" Type="http://schemas.openxmlformats.org/officeDocument/2006/relationships/hyperlink" Target="https://www.kaggle.com/c/nyc-taxi-trip-duration/data?select=train.zi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914400" y="1454333"/>
            <a:ext cx="8240358" cy="3949200"/>
          </a:xfrm>
          <a:prstGeom prst="rect">
            <a:avLst/>
          </a:prstGeom>
        </p:spPr>
        <p:txBody>
          <a:bodyPr spcFirstLastPara="1" wrap="square" lIns="121900" tIns="121900" rIns="121900" bIns="121900" anchor="ctr" anchorCtr="0">
            <a:noAutofit/>
          </a:bodyPr>
          <a:lstStyle/>
          <a:p>
            <a:r>
              <a:rPr lang="en" sz="5400" dirty="0"/>
              <a:t>UBER’S MARKET DEMAND PREDICTION FOR NYC NEIGHBORHOODS</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USAGE IN PROJECT</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232099" y="1751123"/>
            <a:ext cx="10977767" cy="2665651"/>
          </a:xfrm>
        </p:spPr>
        <p:txBody>
          <a:bodyPr/>
          <a:lstStyle/>
          <a:p>
            <a:endParaRPr lang="en-US" sz="1800" dirty="0"/>
          </a:p>
          <a:p>
            <a:endParaRPr lang="en-US" sz="1800" dirty="0"/>
          </a:p>
          <a:p>
            <a:endParaRPr lang="en-US" sz="1800" dirty="0"/>
          </a:p>
          <a:p>
            <a:endParaRPr lang="en-US" sz="1800" dirty="0"/>
          </a:p>
          <a:p>
            <a:r>
              <a:rPr lang="en-US" sz="1800" dirty="0"/>
              <a:t>By forecasting supply and demand, we would be able to direct partner drivers to areas where demand is high, thus increasing their earnings. </a:t>
            </a:r>
            <a:br>
              <a:rPr lang="en-US" sz="1800" dirty="0"/>
            </a:br>
            <a:endParaRPr lang="en-US" sz="1800" dirty="0"/>
          </a:p>
          <a:p>
            <a:r>
              <a:rPr lang="en-US" sz="1800" dirty="0"/>
              <a:t>Machine learning will assist in building more robust estimates as well as enabling us to make data-driven marketing decisions for increasing uber cars in hotspots.</a:t>
            </a:r>
          </a:p>
          <a:p>
            <a:pPr marL="608965" indent="-507365"/>
            <a:endParaRPr lang="en-US"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10</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9273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17244" y="4229249"/>
            <a:ext cx="5459200" cy="1546400"/>
          </a:xfrm>
          <a:prstGeom prst="rect">
            <a:avLst/>
          </a:prstGeom>
        </p:spPr>
        <p:txBody>
          <a:bodyPr spcFirstLastPara="1" wrap="square" lIns="121900" tIns="121900" rIns="121900" bIns="121900" anchor="b" anchorCtr="0">
            <a:noAutofit/>
          </a:bodyPr>
          <a:lstStyle/>
          <a:p>
            <a:r>
              <a:rPr lang="en" dirty="0"/>
              <a:t>DATA CLEANING AND VARIABLES USED</a:t>
            </a:r>
          </a:p>
        </p:txBody>
      </p:sp>
      <p:sp>
        <p:nvSpPr>
          <p:cNvPr id="223" name="Google Shape;223;p14"/>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11</a:t>
            </a:fld>
            <a:endParaRPr/>
          </a:p>
        </p:txBody>
      </p:sp>
      <p:sp>
        <p:nvSpPr>
          <p:cNvPr id="224" name="Google Shape;224;p14"/>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r>
              <a:rPr lang="en" sz="16000" b="1" dirty="0">
                <a:solidFill>
                  <a:srgbClr val="3F5378"/>
                </a:solidFill>
                <a:latin typeface="Roboto Condensed"/>
                <a:ea typeface="Roboto Condensed"/>
                <a:cs typeface="Roboto Condensed"/>
                <a:sym typeface="Roboto Condensed"/>
              </a:rPr>
              <a:t>4</a:t>
            </a:r>
            <a:endParaRPr sz="4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64370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a:t>DATASET</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376283" y="1673502"/>
            <a:ext cx="11640457" cy="4274457"/>
          </a:xfrm>
        </p:spPr>
        <p:txBody>
          <a:bodyPr/>
          <a:lstStyle/>
          <a:p>
            <a:pPr marL="608965" indent="-507365"/>
            <a:r>
              <a:rPr lang="en-US" sz="1800" dirty="0"/>
              <a:t>The </a:t>
            </a:r>
            <a:r>
              <a:rPr lang="en-US" sz="1800"/>
              <a:t>datasets are collected </a:t>
            </a:r>
            <a:r>
              <a:rPr lang="en-US" sz="1800" dirty="0"/>
              <a:t>from 3 different sources</a:t>
            </a:r>
          </a:p>
          <a:p>
            <a:pPr marL="608965" indent="-507365"/>
            <a:endParaRPr lang="en-US" sz="1800" dirty="0"/>
          </a:p>
          <a:p>
            <a:pPr marL="608965" indent="-507365"/>
            <a:r>
              <a:rPr lang="en-US" sz="1800" dirty="0"/>
              <a:t>2 dataset with different year’s NYC uber trips data </a:t>
            </a:r>
          </a:p>
          <a:p>
            <a:pPr marL="711185" lvl="1" indent="0">
              <a:buNone/>
            </a:pPr>
            <a:r>
              <a:rPr lang="en-US" sz="1800" dirty="0">
                <a:hlinkClick r:id="rId3"/>
              </a:rPr>
              <a:t>https://github.com/fivethirtyeight/uber-tlc-foil-response/tree/master/uber-trip-data</a:t>
            </a:r>
            <a:endParaRPr lang="en-US" sz="1800" dirty="0"/>
          </a:p>
          <a:p>
            <a:pPr marL="711185" lvl="1" indent="0">
              <a:buNone/>
            </a:pPr>
            <a:r>
              <a:rPr lang="en-US" sz="1800" dirty="0">
                <a:hlinkClick r:id="rId4"/>
              </a:rPr>
              <a:t>https://www.kaggle.com/c/nyc-taxi-trip-duration/data?select=train.zip</a:t>
            </a:r>
            <a:endParaRPr lang="en-US" sz="1800" dirty="0"/>
          </a:p>
          <a:p>
            <a:pPr marL="711185" lvl="1" indent="0">
              <a:buNone/>
            </a:pPr>
            <a:endParaRPr lang="en-US" sz="1800" dirty="0"/>
          </a:p>
          <a:p>
            <a:pPr marL="608965" indent="-507365"/>
            <a:r>
              <a:rPr lang="en-US" sz="1800" dirty="0"/>
              <a:t>1 dataset with NYC neighborhood geospatial location data</a:t>
            </a:r>
          </a:p>
          <a:p>
            <a:pPr marL="711185" lvl="1" indent="0">
              <a:buNone/>
            </a:pPr>
            <a:r>
              <a:rPr lang="en-US" sz="1800" dirty="0">
                <a:hlinkClick r:id="rId5"/>
              </a:rPr>
              <a:t>https://data.cityofnewyork.us/City-Government/2010-Neighborhood-Tabulation-Areas-NTAs-/cpf4-rkhq</a:t>
            </a:r>
            <a:endParaRPr lang="en-US" sz="1800"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12</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407870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DATA CLEANING </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507662" y="1988810"/>
            <a:ext cx="4769319" cy="4340148"/>
          </a:xfrm>
        </p:spPr>
        <p:txBody>
          <a:bodyPr/>
          <a:lstStyle/>
          <a:p>
            <a:pPr marL="608965" indent="-507365"/>
            <a:r>
              <a:rPr lang="en-US" sz="1800" dirty="0"/>
              <a:t>The first dataset initially had  columns: </a:t>
            </a:r>
          </a:p>
          <a:p>
            <a:pPr marL="1218565" lvl="1" indent="-507365">
              <a:spcBef>
                <a:spcPts val="400"/>
              </a:spcBef>
            </a:pPr>
            <a:r>
              <a:rPr lang="en-US" sz="1800" dirty="0"/>
              <a:t>Id</a:t>
            </a:r>
          </a:p>
          <a:p>
            <a:pPr marL="1218565" lvl="1" indent="-507365">
              <a:spcBef>
                <a:spcPts val="400"/>
              </a:spcBef>
            </a:pPr>
            <a:r>
              <a:rPr lang="en-US" sz="1800" dirty="0" err="1"/>
              <a:t>vendor_id</a:t>
            </a:r>
          </a:p>
          <a:p>
            <a:pPr marL="1218565" lvl="1" indent="-507365">
              <a:spcBef>
                <a:spcPts val="400"/>
              </a:spcBef>
            </a:pPr>
            <a:r>
              <a:rPr lang="en-US" sz="1800" dirty="0" err="1"/>
              <a:t>pickup_datetime</a:t>
            </a:r>
            <a:endParaRPr lang="en-US" sz="1800" dirty="0"/>
          </a:p>
          <a:p>
            <a:pPr marL="1218565" lvl="1" indent="-507365">
              <a:spcBef>
                <a:spcPts val="400"/>
              </a:spcBef>
            </a:pPr>
            <a:r>
              <a:rPr lang="en-US" sz="1800" dirty="0" err="1"/>
              <a:t>Dropoff_datetime</a:t>
            </a:r>
            <a:endParaRPr lang="en-US" sz="1800"/>
          </a:p>
          <a:p>
            <a:pPr marL="1218565" lvl="1" indent="-507365">
              <a:spcBef>
                <a:spcPts val="400"/>
              </a:spcBef>
            </a:pPr>
            <a:r>
              <a:rPr lang="en-US" sz="1800" dirty="0" err="1"/>
              <a:t>passenger_count</a:t>
            </a:r>
          </a:p>
          <a:p>
            <a:pPr marL="1218565" lvl="1" indent="-507365">
              <a:spcBef>
                <a:spcPts val="400"/>
              </a:spcBef>
            </a:pPr>
            <a:r>
              <a:rPr lang="en-US" sz="1800" dirty="0" err="1"/>
              <a:t>pickup_longitude</a:t>
            </a:r>
            <a:endParaRPr lang="en-US" sz="1800"/>
          </a:p>
          <a:p>
            <a:pPr marL="1218565" lvl="1" indent="-507365">
              <a:spcBef>
                <a:spcPts val="400"/>
              </a:spcBef>
            </a:pPr>
            <a:r>
              <a:rPr lang="en-US" sz="1800" dirty="0" err="1"/>
              <a:t>pickup_latitude</a:t>
            </a:r>
            <a:endParaRPr lang="en-US" sz="1800"/>
          </a:p>
          <a:p>
            <a:pPr marL="1218565" lvl="1" indent="-507365">
              <a:spcBef>
                <a:spcPts val="400"/>
              </a:spcBef>
            </a:pPr>
            <a:r>
              <a:rPr lang="en-US" sz="1800" dirty="0" err="1"/>
              <a:t>dropoff_longitude</a:t>
            </a:r>
            <a:endParaRPr lang="en-US" sz="1800"/>
          </a:p>
          <a:p>
            <a:pPr marL="1218565" lvl="1" indent="-507365">
              <a:spcBef>
                <a:spcPts val="400"/>
              </a:spcBef>
            </a:pPr>
            <a:r>
              <a:rPr lang="en-US" sz="1800" dirty="0" err="1"/>
              <a:t>dropoff_latitude</a:t>
            </a:r>
            <a:endParaRPr lang="en-US" sz="1800"/>
          </a:p>
          <a:p>
            <a:pPr marL="1218565" lvl="1" indent="-507365">
              <a:spcBef>
                <a:spcPts val="400"/>
              </a:spcBef>
            </a:pPr>
            <a:r>
              <a:rPr lang="en-US" sz="1800" dirty="0" err="1"/>
              <a:t>store_and_fwd_flag</a:t>
            </a:r>
            <a:endParaRPr lang="en-US" sz="1800" dirty="0"/>
          </a:p>
          <a:p>
            <a:pPr marL="1218565" lvl="1" indent="-507365">
              <a:spcBef>
                <a:spcPts val="400"/>
              </a:spcBef>
            </a:pPr>
            <a:r>
              <a:rPr lang="en-US" sz="1800" dirty="0" err="1"/>
              <a:t>trip_duration</a:t>
            </a:r>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13</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3" name="Text Placeholder 2">
            <a:extLst>
              <a:ext uri="{FF2B5EF4-FFF2-40B4-BE49-F238E27FC236}">
                <a16:creationId xmlns:a16="http://schemas.microsoft.com/office/drawing/2014/main" id="{A7B0B125-1873-4E03-9160-7333DBBAC24A}"/>
              </a:ext>
            </a:extLst>
          </p:cNvPr>
          <p:cNvSpPr txBox="1">
            <a:spLocks/>
          </p:cNvSpPr>
          <p:nvPr/>
        </p:nvSpPr>
        <p:spPr>
          <a:xfrm>
            <a:off x="6269959" y="1720797"/>
            <a:ext cx="4690492" cy="42481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609585" marR="0" lvl="0" indent="-507987" algn="l" rtl="0">
              <a:lnSpc>
                <a:spcPct val="100000"/>
              </a:lnSpc>
              <a:spcBef>
                <a:spcPts val="8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1219170" marR="0" lvl="1"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828754" marR="0" lvl="2"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2438339" marR="0" lvl="3"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3047924" marR="0" lvl="4"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3657509" marR="0" lvl="5"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4267093" marR="0" lvl="6"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4876678" marR="0" lvl="7" indent="-507987" algn="l" rtl="0">
              <a:lnSpc>
                <a:spcPct val="100000"/>
              </a:lnSpc>
              <a:spcBef>
                <a:spcPts val="1333"/>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5486263" marR="0" lvl="8" indent="-507987" algn="l" rtl="0">
              <a:lnSpc>
                <a:spcPct val="100000"/>
              </a:lnSpc>
              <a:spcBef>
                <a:spcPts val="1333"/>
              </a:spcBef>
              <a:spcAft>
                <a:spcPts val="1333"/>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608965" indent="-507365"/>
            <a:r>
              <a:rPr lang="en-US" sz="1800" kern="0" dirty="0"/>
              <a:t>The second dataset had columns: </a:t>
            </a:r>
          </a:p>
          <a:p>
            <a:pPr marL="1218565" lvl="1" indent="-507365">
              <a:spcBef>
                <a:spcPts val="400"/>
              </a:spcBef>
            </a:pPr>
            <a:r>
              <a:rPr lang="en-US" sz="1800" kern="0" dirty="0" err="1"/>
              <a:t>Dispatching_base_num</a:t>
            </a:r>
          </a:p>
          <a:p>
            <a:pPr marL="1218565" lvl="1" indent="-507365">
              <a:spcBef>
                <a:spcPts val="400"/>
              </a:spcBef>
            </a:pPr>
            <a:r>
              <a:rPr lang="en-US" sz="1800" kern="0" dirty="0" err="1"/>
              <a:t>Pickup_date</a:t>
            </a:r>
          </a:p>
          <a:p>
            <a:pPr marL="1218565" lvl="1" indent="-507365">
              <a:spcBef>
                <a:spcPts val="400"/>
              </a:spcBef>
            </a:pPr>
            <a:r>
              <a:rPr lang="en-US" sz="1800" kern="0" dirty="0" err="1"/>
              <a:t>Affiliated_base_num</a:t>
            </a:r>
          </a:p>
          <a:p>
            <a:pPr marL="1218565" lvl="1" indent="-507365">
              <a:spcBef>
                <a:spcPts val="400"/>
              </a:spcBef>
            </a:pPr>
            <a:r>
              <a:rPr lang="en-US" sz="1800" kern="0" dirty="0" err="1"/>
              <a:t>LocationID</a:t>
            </a:r>
          </a:p>
          <a:p>
            <a:pPr marL="1218565" lvl="1" indent="-507365">
              <a:spcBef>
                <a:spcPts val="400"/>
              </a:spcBef>
            </a:pPr>
            <a:r>
              <a:rPr lang="en-US" sz="1800" kern="0" dirty="0" err="1"/>
              <a:t>pickup_longitude</a:t>
            </a:r>
          </a:p>
          <a:p>
            <a:pPr marL="1218565" lvl="1" indent="-507365">
              <a:spcBef>
                <a:spcPts val="400"/>
              </a:spcBef>
            </a:pPr>
            <a:r>
              <a:rPr lang="en-US" sz="1800" kern="0" dirty="0" err="1"/>
              <a:t>pickup_latitude</a:t>
            </a:r>
            <a:endParaRPr lang="en-US" dirty="0" err="1"/>
          </a:p>
          <a:p>
            <a:pPr marL="1218565" lvl="1" indent="-507365">
              <a:spcBef>
                <a:spcPts val="400"/>
              </a:spcBef>
            </a:pPr>
            <a:endParaRPr lang="en-US" sz="1800" kern="0" dirty="0"/>
          </a:p>
          <a:p>
            <a:pPr marL="101600" indent="0">
              <a:buFont typeface="Roboto Condensed Light"/>
              <a:buNone/>
            </a:pPr>
            <a:endParaRPr lang="en-US" sz="1800" kern="0" dirty="0"/>
          </a:p>
          <a:p>
            <a:pPr marL="710565" lvl="1" indent="0">
              <a:buFont typeface="Roboto Condensed Light"/>
              <a:buNone/>
            </a:pPr>
            <a:endParaRPr lang="en-US" sz="1800" kern="0" dirty="0"/>
          </a:p>
        </p:txBody>
      </p:sp>
    </p:spTree>
    <p:extLst>
      <p:ext uri="{BB962C8B-B14F-4D97-AF65-F5344CB8AC3E}">
        <p14:creationId xmlns:p14="http://schemas.microsoft.com/office/powerpoint/2010/main" val="180940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DATASET TRANSFORMATION </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587164" y="1279188"/>
            <a:ext cx="10334170" cy="3968737"/>
          </a:xfrm>
        </p:spPr>
        <p:txBody>
          <a:bodyPr/>
          <a:lstStyle/>
          <a:p>
            <a:pPr marL="101600" indent="0">
              <a:buNone/>
            </a:pPr>
            <a:endParaRPr lang="en-US" sz="1800" dirty="0"/>
          </a:p>
          <a:p>
            <a:pPr marL="608965" indent="-507365"/>
            <a:r>
              <a:rPr lang="en-US" sz="1800" dirty="0"/>
              <a:t>Dataset 1 and 2 with uber trips data</a:t>
            </a:r>
            <a:r>
              <a:rPr lang="en-US" sz="1800"/>
              <a:t> </a:t>
            </a:r>
            <a:endParaRPr lang="en-US" sz="1800" dirty="0"/>
          </a:p>
          <a:p>
            <a:pPr marL="608965" indent="-507365"/>
            <a:endParaRPr lang="en-US" sz="1800" dirty="0"/>
          </a:p>
          <a:p>
            <a:pPr marL="710565" lvl="1" indent="0">
              <a:buNone/>
            </a:pPr>
            <a:r>
              <a:rPr lang="en-US" sz="1800" b="1" dirty="0" err="1"/>
              <a:t>pickup_datetime</a:t>
            </a:r>
            <a:r>
              <a:rPr lang="en-US" sz="1800" b="1" dirty="0"/>
              <a:t>: </a:t>
            </a:r>
            <a:r>
              <a:rPr lang="en-US" sz="1800" dirty="0"/>
              <a:t>date and time when the meter was engaged</a:t>
            </a:r>
          </a:p>
          <a:p>
            <a:pPr marL="710565" lvl="1" indent="0">
              <a:buNone/>
            </a:pPr>
            <a:r>
              <a:rPr lang="en-US" sz="1800" b="1" dirty="0" err="1"/>
              <a:t>pickup_longitude</a:t>
            </a:r>
            <a:r>
              <a:rPr lang="en-US" sz="1800" b="1" dirty="0"/>
              <a:t> : </a:t>
            </a:r>
            <a:r>
              <a:rPr lang="en-US" sz="1800" dirty="0"/>
              <a:t>the longitude where the meter was engaged</a:t>
            </a:r>
          </a:p>
          <a:p>
            <a:pPr marL="710565" lvl="1" indent="0">
              <a:buNone/>
            </a:pPr>
            <a:r>
              <a:rPr lang="en-US" sz="1800" b="1" dirty="0" err="1"/>
              <a:t>pickup_latitude</a:t>
            </a:r>
            <a:r>
              <a:rPr lang="en-US" sz="1800" b="1" dirty="0"/>
              <a:t>: </a:t>
            </a:r>
            <a:r>
              <a:rPr lang="en-US" sz="1800" dirty="0"/>
              <a:t>the latitude where the meter was engaged</a:t>
            </a:r>
          </a:p>
          <a:p>
            <a:pPr marL="101600" indent="0">
              <a:buNone/>
            </a:pPr>
            <a:endParaRPr lang="en-US"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14</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71066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DATASET VARIABLES USED</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453385" y="1955932"/>
            <a:ext cx="8176800" cy="2198626"/>
          </a:xfrm>
        </p:spPr>
        <p:txBody>
          <a:bodyPr/>
          <a:lstStyle/>
          <a:p>
            <a:pPr marL="608965" indent="-507365"/>
            <a:r>
              <a:rPr lang="en-US" sz="1800" dirty="0"/>
              <a:t>Dataset with neighborhood geospatial location data</a:t>
            </a:r>
          </a:p>
          <a:p>
            <a:pPr marL="711185" lvl="1" indent="0">
              <a:buNone/>
            </a:pPr>
            <a:endParaRPr lang="en-US" sz="1800" dirty="0"/>
          </a:p>
          <a:p>
            <a:pPr marL="711185" lvl="1" indent="0">
              <a:buNone/>
            </a:pPr>
            <a:r>
              <a:rPr lang="en-US" sz="1800" b="1" dirty="0" err="1"/>
              <a:t>ntaname</a:t>
            </a:r>
            <a:r>
              <a:rPr lang="en-US" sz="1800" b="1" dirty="0"/>
              <a:t>: </a:t>
            </a:r>
            <a:r>
              <a:rPr lang="en-US" sz="1800" dirty="0"/>
              <a:t>neighborhood name</a:t>
            </a:r>
          </a:p>
          <a:p>
            <a:pPr marL="711185" lvl="1" indent="0">
              <a:buNone/>
            </a:pPr>
            <a:r>
              <a:rPr lang="en-US" sz="1800" b="1" dirty="0"/>
              <a:t>coordinates: </a:t>
            </a:r>
            <a:r>
              <a:rPr lang="en-US" sz="1800" dirty="0"/>
              <a:t>set of neighborhood location coordinates</a:t>
            </a:r>
          </a:p>
          <a:p>
            <a:pPr marL="101600" indent="0">
              <a:buNone/>
            </a:pPr>
            <a:endParaRPr lang="en-US"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15</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13" name="Picture 12">
            <a:extLst>
              <a:ext uri="{FF2B5EF4-FFF2-40B4-BE49-F238E27FC236}">
                <a16:creationId xmlns:a16="http://schemas.microsoft.com/office/drawing/2014/main" id="{02952D8E-763C-2646-88D8-5C68F637AB48}"/>
              </a:ext>
            </a:extLst>
          </p:cNvPr>
          <p:cNvPicPr>
            <a:picLocks noChangeAspect="1"/>
          </p:cNvPicPr>
          <p:nvPr/>
        </p:nvPicPr>
        <p:blipFill>
          <a:blip r:embed="rId3"/>
          <a:stretch>
            <a:fillRect/>
          </a:stretch>
        </p:blipFill>
        <p:spPr>
          <a:xfrm>
            <a:off x="1230678" y="4110368"/>
            <a:ext cx="7582018" cy="2282032"/>
          </a:xfrm>
          <a:prstGeom prst="rect">
            <a:avLst/>
          </a:prstGeom>
        </p:spPr>
      </p:pic>
    </p:spTree>
    <p:extLst>
      <p:ext uri="{BB962C8B-B14F-4D97-AF65-F5344CB8AC3E}">
        <p14:creationId xmlns:p14="http://schemas.microsoft.com/office/powerpoint/2010/main" val="133378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17244" y="4200495"/>
            <a:ext cx="6710030" cy="1704550"/>
          </a:xfrm>
          <a:prstGeom prst="rect">
            <a:avLst/>
          </a:prstGeom>
        </p:spPr>
        <p:txBody>
          <a:bodyPr spcFirstLastPara="1" wrap="square" lIns="121900" tIns="121900" rIns="121900" bIns="121900" anchor="b" anchorCtr="0">
            <a:noAutofit/>
          </a:bodyPr>
          <a:lstStyle/>
          <a:p>
            <a:r>
              <a:rPr lang="en" dirty="0"/>
              <a:t>EXPLORATORY DATA ANALYSIS</a:t>
            </a:r>
            <a:endParaRPr lang="en-US" dirty="0"/>
          </a:p>
        </p:txBody>
      </p:sp>
      <p:sp>
        <p:nvSpPr>
          <p:cNvPr id="223" name="Google Shape;223;p14"/>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16</a:t>
            </a:fld>
            <a:endParaRPr/>
          </a:p>
        </p:txBody>
      </p:sp>
      <p:sp>
        <p:nvSpPr>
          <p:cNvPr id="224" name="Google Shape;224;p14"/>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r>
              <a:rPr lang="en" sz="16000" b="1" dirty="0">
                <a:solidFill>
                  <a:srgbClr val="3F5378"/>
                </a:solidFill>
                <a:latin typeface="Roboto Condensed"/>
                <a:ea typeface="Roboto Condensed"/>
                <a:cs typeface="Roboto Condensed"/>
              </a:rPr>
              <a:t>5</a:t>
            </a:r>
          </a:p>
        </p:txBody>
      </p:sp>
    </p:spTree>
    <p:extLst>
      <p:ext uri="{BB962C8B-B14F-4D97-AF65-F5344CB8AC3E}">
        <p14:creationId xmlns:p14="http://schemas.microsoft.com/office/powerpoint/2010/main" val="154087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Number of trips in months</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481723" y="1545033"/>
            <a:ext cx="8176800" cy="4194000"/>
          </a:xfrm>
        </p:spPr>
        <p:txBody>
          <a:bodyPr/>
          <a:lstStyle/>
          <a:p>
            <a:pPr marL="101600" indent="0">
              <a:buNone/>
            </a:pPr>
            <a:endParaRPr lang="en-US"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17</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5" name="Picture 10" descr="Chart, bar chart&#10;&#10;Description automatically generated">
            <a:extLst>
              <a:ext uri="{FF2B5EF4-FFF2-40B4-BE49-F238E27FC236}">
                <a16:creationId xmlns:a16="http://schemas.microsoft.com/office/drawing/2014/main" id="{51F8D4D4-18AD-2CF6-9DBE-7FA5C26F3F60}"/>
              </a:ext>
            </a:extLst>
          </p:cNvPr>
          <p:cNvPicPr>
            <a:picLocks noChangeAspect="1"/>
          </p:cNvPicPr>
          <p:nvPr/>
        </p:nvPicPr>
        <p:blipFill>
          <a:blip r:embed="rId2"/>
          <a:stretch>
            <a:fillRect/>
          </a:stretch>
        </p:blipFill>
        <p:spPr>
          <a:xfrm>
            <a:off x="627414" y="2016529"/>
            <a:ext cx="5504211" cy="3676004"/>
          </a:xfrm>
          <a:prstGeom prst="rect">
            <a:avLst/>
          </a:prstGeom>
        </p:spPr>
      </p:pic>
    </p:spTree>
    <p:extLst>
      <p:ext uri="{BB962C8B-B14F-4D97-AF65-F5344CB8AC3E}">
        <p14:creationId xmlns:p14="http://schemas.microsoft.com/office/powerpoint/2010/main" val="424352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Number of trips in days of month</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481723" y="1545033"/>
            <a:ext cx="8176800" cy="4194000"/>
          </a:xfrm>
        </p:spPr>
        <p:txBody>
          <a:bodyPr/>
          <a:lstStyle/>
          <a:p>
            <a:pPr marL="101600" indent="0">
              <a:buNone/>
            </a:pPr>
            <a:endParaRPr lang="en-US"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18</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11" name="Picture 11" descr="Chart, bar chart, histogram&#10;&#10;Description automatically generated">
            <a:extLst>
              <a:ext uri="{FF2B5EF4-FFF2-40B4-BE49-F238E27FC236}">
                <a16:creationId xmlns:a16="http://schemas.microsoft.com/office/drawing/2014/main" id="{E8B8F25D-8951-22C6-4416-678404615730}"/>
              </a:ext>
            </a:extLst>
          </p:cNvPr>
          <p:cNvPicPr>
            <a:picLocks noChangeAspect="1"/>
          </p:cNvPicPr>
          <p:nvPr/>
        </p:nvPicPr>
        <p:blipFill>
          <a:blip r:embed="rId2"/>
          <a:stretch>
            <a:fillRect/>
          </a:stretch>
        </p:blipFill>
        <p:spPr>
          <a:xfrm>
            <a:off x="568036" y="1962972"/>
            <a:ext cx="5573484" cy="3555510"/>
          </a:xfrm>
          <a:prstGeom prst="rect">
            <a:avLst/>
          </a:prstGeom>
        </p:spPr>
      </p:pic>
    </p:spTree>
    <p:extLst>
      <p:ext uri="{BB962C8B-B14F-4D97-AF65-F5344CB8AC3E}">
        <p14:creationId xmlns:p14="http://schemas.microsoft.com/office/powerpoint/2010/main" val="2420229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09CE-201A-460B-842C-7B638682B668}"/>
              </a:ext>
            </a:extLst>
          </p:cNvPr>
          <p:cNvSpPr>
            <a:spLocks noGrp="1"/>
          </p:cNvSpPr>
          <p:nvPr>
            <p:ph type="title"/>
          </p:nvPr>
        </p:nvSpPr>
        <p:spPr/>
        <p:txBody>
          <a:bodyPr/>
          <a:lstStyle/>
          <a:p>
            <a:r>
              <a:rPr lang="en-US" dirty="0"/>
              <a:t>Number of trips in days of week</a:t>
            </a:r>
          </a:p>
        </p:txBody>
      </p:sp>
      <p:sp>
        <p:nvSpPr>
          <p:cNvPr id="3" name="Text Placeholder 2">
            <a:extLst>
              <a:ext uri="{FF2B5EF4-FFF2-40B4-BE49-F238E27FC236}">
                <a16:creationId xmlns:a16="http://schemas.microsoft.com/office/drawing/2014/main" id="{8327CBB9-41CF-45F0-BC81-2177A93CE1F3}"/>
              </a:ext>
            </a:extLst>
          </p:cNvPr>
          <p:cNvSpPr>
            <a:spLocks noGrp="1"/>
          </p:cNvSpPr>
          <p:nvPr>
            <p:ph type="body" idx="1"/>
          </p:nvPr>
        </p:nvSpPr>
        <p:spPr>
          <a:xfrm>
            <a:off x="481723" y="1545033"/>
            <a:ext cx="8176800" cy="4194000"/>
          </a:xfrm>
        </p:spPr>
        <p:txBody>
          <a:bodyPr/>
          <a:lstStyle/>
          <a:p>
            <a:pPr marL="101600" indent="0">
              <a:buNone/>
            </a:pPr>
            <a:endParaRPr lang="en-US" dirty="0"/>
          </a:p>
        </p:txBody>
      </p:sp>
      <p:sp>
        <p:nvSpPr>
          <p:cNvPr id="4" name="Slide Number Placeholder 3">
            <a:extLst>
              <a:ext uri="{FF2B5EF4-FFF2-40B4-BE49-F238E27FC236}">
                <a16:creationId xmlns:a16="http://schemas.microsoft.com/office/drawing/2014/main" id="{D3105FA1-2855-4895-911D-D9DF89BCC580}"/>
              </a:ext>
            </a:extLst>
          </p:cNvPr>
          <p:cNvSpPr>
            <a:spLocks noGrp="1"/>
          </p:cNvSpPr>
          <p:nvPr>
            <p:ph type="sldNum" idx="12"/>
          </p:nvPr>
        </p:nvSpPr>
        <p:spPr/>
        <p:txBody>
          <a:bodyPr/>
          <a:lstStyle/>
          <a:p>
            <a:fld id="{00000000-1234-1234-1234-123412341234}" type="slidenum">
              <a:rPr lang="en" smtClean="0"/>
              <a:pPr/>
              <a:t>19</a:t>
            </a:fld>
            <a:endParaRPr lang="en"/>
          </a:p>
        </p:txBody>
      </p:sp>
      <p:grpSp>
        <p:nvGrpSpPr>
          <p:cNvPr id="10" name="Google Shape;239;p16">
            <a:extLst>
              <a:ext uri="{FF2B5EF4-FFF2-40B4-BE49-F238E27FC236}">
                <a16:creationId xmlns:a16="http://schemas.microsoft.com/office/drawing/2014/main" id="{DB9FA0BF-2C76-413C-93D8-FF5E351EBF63}"/>
              </a:ext>
            </a:extLst>
          </p:cNvPr>
          <p:cNvGrpSpPr/>
          <p:nvPr/>
        </p:nvGrpSpPr>
        <p:grpSpPr>
          <a:xfrm>
            <a:off x="376283" y="787889"/>
            <a:ext cx="492672" cy="492672"/>
            <a:chOff x="2594050" y="1631825"/>
            <a:chExt cx="439625" cy="439625"/>
          </a:xfrm>
        </p:grpSpPr>
        <p:sp>
          <p:nvSpPr>
            <p:cNvPr id="6" name="Google Shape;240;p16">
              <a:extLst>
                <a:ext uri="{FF2B5EF4-FFF2-40B4-BE49-F238E27FC236}">
                  <a16:creationId xmlns:a16="http://schemas.microsoft.com/office/drawing/2014/main" id="{41768757-9F31-453A-8A3E-BD7B8CDEC2DD}"/>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241;p16">
              <a:extLst>
                <a:ext uri="{FF2B5EF4-FFF2-40B4-BE49-F238E27FC236}">
                  <a16:creationId xmlns:a16="http://schemas.microsoft.com/office/drawing/2014/main" id="{302FDCA9-C918-41F0-BF64-75B9813EBDAC}"/>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242;p16">
              <a:extLst>
                <a:ext uri="{FF2B5EF4-FFF2-40B4-BE49-F238E27FC236}">
                  <a16:creationId xmlns:a16="http://schemas.microsoft.com/office/drawing/2014/main" id="{C8776D83-1D9B-4AEE-83DE-E7C492C8EE20}"/>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Google Shape;243;p16">
              <a:extLst>
                <a:ext uri="{FF2B5EF4-FFF2-40B4-BE49-F238E27FC236}">
                  <a16:creationId xmlns:a16="http://schemas.microsoft.com/office/drawing/2014/main" id="{2812F298-7FF3-4917-AE17-9E750054D9F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5" name="Picture 11" descr="Chart, bar chart&#10;&#10;Description automatically generated">
            <a:extLst>
              <a:ext uri="{FF2B5EF4-FFF2-40B4-BE49-F238E27FC236}">
                <a16:creationId xmlns:a16="http://schemas.microsoft.com/office/drawing/2014/main" id="{9C0D038E-A7F7-DE21-53C2-B0BD409D1500}"/>
              </a:ext>
            </a:extLst>
          </p:cNvPr>
          <p:cNvPicPr>
            <a:picLocks noChangeAspect="1"/>
          </p:cNvPicPr>
          <p:nvPr/>
        </p:nvPicPr>
        <p:blipFill>
          <a:blip r:embed="rId2"/>
          <a:stretch>
            <a:fillRect/>
          </a:stretch>
        </p:blipFill>
        <p:spPr>
          <a:xfrm>
            <a:off x="627413" y="2028577"/>
            <a:ext cx="5524005" cy="3552948"/>
          </a:xfrm>
          <a:prstGeom prst="rect">
            <a:avLst/>
          </a:prstGeom>
        </p:spPr>
      </p:pic>
    </p:spTree>
    <p:extLst>
      <p:ext uri="{BB962C8B-B14F-4D97-AF65-F5344CB8AC3E}">
        <p14:creationId xmlns:p14="http://schemas.microsoft.com/office/powerpoint/2010/main" val="364745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700199" y="1216709"/>
            <a:ext cx="8791600" cy="1546400"/>
          </a:xfrm>
          <a:prstGeom prst="rect">
            <a:avLst/>
          </a:prstGeom>
        </p:spPr>
        <p:txBody>
          <a:bodyPr spcFirstLastPara="1" wrap="square" lIns="121900" tIns="121900" rIns="121900" bIns="121900" anchor="ctr" anchorCtr="0">
            <a:noAutofit/>
          </a:bodyPr>
          <a:lstStyle/>
          <a:p>
            <a:pPr algn="ctr"/>
            <a:r>
              <a:rPr lang="en" sz="5333" dirty="0">
                <a:solidFill>
                  <a:schemeClr val="accent5"/>
                </a:solidFill>
              </a:rPr>
              <a:t>TEAM D</a:t>
            </a:r>
          </a:p>
        </p:txBody>
      </p:sp>
      <p:sp>
        <p:nvSpPr>
          <p:cNvPr id="214" name="Google Shape;214;p13"/>
          <p:cNvSpPr txBox="1">
            <a:spLocks noGrp="1"/>
          </p:cNvSpPr>
          <p:nvPr>
            <p:ph type="subTitle" idx="4294967295"/>
          </p:nvPr>
        </p:nvSpPr>
        <p:spPr>
          <a:xfrm>
            <a:off x="271450" y="3306206"/>
            <a:ext cx="11649099" cy="1789600"/>
          </a:xfrm>
          <a:prstGeom prst="rect">
            <a:avLst/>
          </a:prstGeom>
        </p:spPr>
        <p:txBody>
          <a:bodyPr spcFirstLastPara="1" wrap="square" lIns="121900" tIns="121900" rIns="121900" bIns="121900" anchor="ctr" anchorCtr="0">
            <a:noAutofit/>
          </a:bodyPr>
          <a:lstStyle/>
          <a:p>
            <a:pPr algn="ctr">
              <a:buNone/>
            </a:pPr>
            <a:r>
              <a:rPr lang="en-US" sz="2800" dirty="0">
                <a:solidFill>
                  <a:schemeClr val="tx1"/>
                </a:solidFill>
                <a:latin typeface="Roboto Condensed"/>
                <a:cs typeface="Arial"/>
              </a:rPr>
              <a:t>Anjali Goel</a:t>
            </a:r>
          </a:p>
          <a:p>
            <a:pPr algn="ctr">
              <a:buNone/>
            </a:pPr>
            <a:r>
              <a:rPr lang="en-US" sz="2800" dirty="0">
                <a:solidFill>
                  <a:schemeClr val="tx1"/>
                </a:solidFill>
                <a:latin typeface="Roboto Condensed"/>
                <a:cs typeface="Arial"/>
              </a:rPr>
              <a:t>Sravani Bhagavathula</a:t>
            </a:r>
          </a:p>
          <a:p>
            <a:pPr algn="ctr">
              <a:buNone/>
            </a:pPr>
            <a:r>
              <a:rPr lang="en-US" sz="2800" dirty="0">
                <a:solidFill>
                  <a:schemeClr val="tx1"/>
                </a:solidFill>
                <a:latin typeface="Roboto Condensed"/>
                <a:cs typeface="Arial"/>
              </a:rPr>
              <a:t>Sumalini Tyagi</a:t>
            </a:r>
          </a:p>
          <a:p>
            <a:pPr algn="ctr">
              <a:buNone/>
            </a:pPr>
            <a:r>
              <a:rPr lang="en-US" sz="2800" dirty="0">
                <a:solidFill>
                  <a:schemeClr val="tx1"/>
                </a:solidFill>
                <a:latin typeface="Roboto Condensed"/>
                <a:cs typeface="Arial"/>
              </a:rPr>
              <a:t>Vaishnavi Krishnan</a:t>
            </a:r>
            <a:endParaRPr lang="en" sz="2800" dirty="0">
              <a:solidFill>
                <a:schemeClr val="tx1"/>
              </a:solidFill>
              <a:latin typeface="Roboto Condensed"/>
            </a:endParaRPr>
          </a:p>
          <a:p>
            <a:pPr marL="0" indent="0" algn="ctr">
              <a:spcBef>
                <a:spcPts val="0"/>
              </a:spcBef>
              <a:buNone/>
            </a:pPr>
            <a:endParaRPr lang="en" sz="2667" b="1" dirty="0">
              <a:latin typeface="Roboto Condensed"/>
            </a:endParaRPr>
          </a:p>
        </p:txBody>
      </p:sp>
      <p:sp>
        <p:nvSpPr>
          <p:cNvPr id="216" name="Google Shape;216;p13"/>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2</a:t>
            </a:fld>
            <a:endParaRPr kern="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20</a:t>
            </a:fld>
            <a:endParaRPr/>
          </a:p>
        </p:txBody>
      </p:sp>
      <p:sp>
        <p:nvSpPr>
          <p:cNvPr id="503" name="Google Shape;503;p34"/>
          <p:cNvSpPr txBox="1">
            <a:spLocks noGrp="1"/>
          </p:cNvSpPr>
          <p:nvPr>
            <p:ph type="ctrTitle" idx="4294967295"/>
          </p:nvPr>
        </p:nvSpPr>
        <p:spPr>
          <a:xfrm>
            <a:off x="1700200" y="1758631"/>
            <a:ext cx="8791600" cy="1546400"/>
          </a:xfrm>
          <a:prstGeom prst="rect">
            <a:avLst/>
          </a:prstGeom>
        </p:spPr>
        <p:txBody>
          <a:bodyPr spcFirstLastPara="1" wrap="square" lIns="121900" tIns="121900" rIns="121900" bIns="121900" anchor="ctr" anchorCtr="0">
            <a:noAutofit/>
          </a:bodyPr>
          <a:lstStyle/>
          <a:p>
            <a:pPr algn="ctr"/>
            <a:r>
              <a:rPr lang="en" sz="8000">
                <a:solidFill>
                  <a:schemeClr val="accent5"/>
                </a:solidFill>
              </a:rPr>
              <a:t>THANK YOU!</a:t>
            </a:r>
            <a:endParaRPr sz="8000">
              <a:solidFill>
                <a:schemeClr val="accent5"/>
              </a:solidFill>
            </a:endParaRPr>
          </a:p>
        </p:txBody>
      </p:sp>
      <p:sp>
        <p:nvSpPr>
          <p:cNvPr id="504" name="Google Shape;504;p34"/>
          <p:cNvSpPr txBox="1">
            <a:spLocks noGrp="1"/>
          </p:cNvSpPr>
          <p:nvPr>
            <p:ph type="subTitle" idx="4294967295"/>
          </p:nvPr>
        </p:nvSpPr>
        <p:spPr>
          <a:xfrm>
            <a:off x="1663029" y="3182252"/>
            <a:ext cx="8791600" cy="1789600"/>
          </a:xfrm>
          <a:prstGeom prst="rect">
            <a:avLst/>
          </a:prstGeom>
        </p:spPr>
        <p:txBody>
          <a:bodyPr spcFirstLastPara="1" wrap="square" lIns="121900" tIns="121900" rIns="121900" bIns="121900" anchor="ctr" anchorCtr="0">
            <a:noAutofit/>
          </a:bodyPr>
          <a:lstStyle/>
          <a:p>
            <a:pPr marL="0" indent="0" algn="ctr">
              <a:spcBef>
                <a:spcPts val="0"/>
              </a:spcBef>
              <a:buNone/>
            </a:pPr>
            <a:r>
              <a:rPr lang="en" sz="2667" b="1"/>
              <a:t>Any questions?</a:t>
            </a:r>
            <a:endParaRPr sz="2667"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p:bldP spid="5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a:t>AGENDA</a:t>
            </a:r>
            <a:endParaRPr lang="en-US"/>
          </a:p>
        </p:txBody>
      </p:sp>
      <p:sp>
        <p:nvSpPr>
          <p:cNvPr id="192" name="Google Shape;192;p12"/>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solidFill>
                  <a:srgbClr val="FFFFFF"/>
                </a:solidFill>
              </a:rPr>
              <a:pPr defTabSz="1219170">
                <a:buClr>
                  <a:srgbClr val="000000"/>
                </a:buClr>
              </a:pPr>
              <a:t>3</a:t>
            </a:fld>
            <a:endParaRPr kern="0">
              <a:solidFill>
                <a:srgbClr val="FFFFFF"/>
              </a:solidFill>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7" name="Text Placeholder 6">
            <a:extLst>
              <a:ext uri="{FF2B5EF4-FFF2-40B4-BE49-F238E27FC236}">
                <a16:creationId xmlns:a16="http://schemas.microsoft.com/office/drawing/2014/main" id="{F2CF8F2E-4529-4293-803F-4F4273CC160F}"/>
              </a:ext>
            </a:extLst>
          </p:cNvPr>
          <p:cNvSpPr>
            <a:spLocks noGrp="1"/>
          </p:cNvSpPr>
          <p:nvPr>
            <p:ph type="body" idx="2"/>
          </p:nvPr>
        </p:nvSpPr>
        <p:spPr>
          <a:xfrm>
            <a:off x="868393" y="2020572"/>
            <a:ext cx="7338668" cy="3435332"/>
          </a:xfrm>
        </p:spPr>
        <p:txBody>
          <a:bodyPr/>
          <a:lstStyle/>
          <a:p>
            <a:pPr marL="608965" indent="-473710"/>
            <a:r>
              <a:rPr lang="en-US" sz="2133" dirty="0">
                <a:latin typeface="Roboto Condensed" panose="02000000000000000000" pitchFamily="2" charset="0"/>
                <a:ea typeface="Roboto Condensed" panose="02000000000000000000" pitchFamily="2" charset="0"/>
              </a:rPr>
              <a:t>Introduction</a:t>
            </a:r>
            <a:endParaRPr lang="en-US"/>
          </a:p>
          <a:p>
            <a:pPr marL="608965" indent="-473710"/>
            <a:r>
              <a:rPr lang="en-US" sz="2133" dirty="0">
                <a:latin typeface="Roboto Condensed" panose="02000000000000000000" pitchFamily="2" charset="0"/>
                <a:ea typeface="Roboto Condensed" panose="02000000000000000000" pitchFamily="2" charset="0"/>
              </a:rPr>
              <a:t>Business scenario</a:t>
            </a:r>
          </a:p>
          <a:p>
            <a:pPr marL="608965" indent="-473710"/>
            <a:r>
              <a:rPr lang="en-US" sz="2133" dirty="0">
                <a:latin typeface="Roboto Condensed" panose="02000000000000000000" pitchFamily="2" charset="0"/>
              </a:rPr>
              <a:t>Machine Learning use</a:t>
            </a:r>
          </a:p>
          <a:p>
            <a:pPr marL="608965" indent="-473710"/>
            <a:r>
              <a:rPr lang="en-US" sz="2100">
                <a:latin typeface="Roboto Condensed"/>
              </a:rPr>
              <a:t>Data Cleaning and Variables used</a:t>
            </a:r>
          </a:p>
          <a:p>
            <a:pPr marL="608965" indent="-473710"/>
            <a:r>
              <a:rPr lang="en-US" sz="2100">
                <a:latin typeface="Roboto Condensed"/>
              </a:rPr>
              <a:t>Exploratory Data Analysis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17244" y="4229249"/>
            <a:ext cx="5459200" cy="1546400"/>
          </a:xfrm>
          <a:prstGeom prst="rect">
            <a:avLst/>
          </a:prstGeom>
        </p:spPr>
        <p:txBody>
          <a:bodyPr spcFirstLastPara="1" wrap="square" lIns="121900" tIns="121900" rIns="121900" bIns="121900" anchor="b" anchorCtr="0">
            <a:noAutofit/>
          </a:bodyPr>
          <a:lstStyle/>
          <a:p>
            <a:r>
              <a:rPr lang="en" dirty="0"/>
              <a:t>INTRODUCTION</a:t>
            </a:r>
            <a:endParaRPr lang="en-US" dirty="0"/>
          </a:p>
        </p:txBody>
      </p:sp>
      <p:sp>
        <p:nvSpPr>
          <p:cNvPr id="223" name="Google Shape;223;p14"/>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4</a:t>
            </a:fld>
            <a:endParaRPr/>
          </a:p>
        </p:txBody>
      </p:sp>
      <p:sp>
        <p:nvSpPr>
          <p:cNvPr id="224" name="Google Shape;224;p14"/>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r>
              <a:rPr lang="en" sz="16000" b="1">
                <a:solidFill>
                  <a:srgbClr val="3F5378"/>
                </a:solidFill>
                <a:latin typeface="Roboto Condensed"/>
                <a:ea typeface="Roboto Condensed"/>
                <a:cs typeface="Roboto Condensed"/>
                <a:sym typeface="Roboto Condensed"/>
              </a:rPr>
              <a:t>1</a:t>
            </a:r>
            <a:endParaRPr sz="4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900" tIns="121900" rIns="121900" bIns="121900" anchor="ctr" anchorCtr="0">
            <a:noAutofit/>
          </a:bodyPr>
          <a:lstStyle/>
          <a:p>
            <a:r>
              <a:rPr lang="en" dirty="0"/>
              <a:t>INTRODUCTION</a:t>
            </a:r>
            <a:endParaRPr dirty="0"/>
          </a:p>
        </p:txBody>
      </p:sp>
      <p:sp>
        <p:nvSpPr>
          <p:cNvPr id="237" name="Google Shape;237;p16"/>
          <p:cNvSpPr txBox="1">
            <a:spLocks noGrp="1"/>
          </p:cNvSpPr>
          <p:nvPr>
            <p:ph type="body" idx="1"/>
          </p:nvPr>
        </p:nvSpPr>
        <p:spPr>
          <a:xfrm>
            <a:off x="241454" y="1786754"/>
            <a:ext cx="9915879" cy="4395246"/>
          </a:xfrm>
          <a:prstGeom prst="rect">
            <a:avLst/>
          </a:prstGeom>
        </p:spPr>
        <p:txBody>
          <a:bodyPr spcFirstLastPara="1" wrap="square" lIns="121900" tIns="121900" rIns="121900" bIns="121900" anchor="ctr" anchorCtr="0">
            <a:noAutofit/>
          </a:bodyPr>
          <a:lstStyle/>
          <a:p>
            <a:pPr marL="608965" indent="-507365">
              <a:lnSpc>
                <a:spcPct val="110000"/>
              </a:lnSpc>
              <a:spcBef>
                <a:spcPts val="1333"/>
              </a:spcBef>
              <a:spcAft>
                <a:spcPts val="1067"/>
              </a:spcAft>
            </a:pPr>
            <a:r>
              <a:rPr lang="en-US" sz="1800" dirty="0"/>
              <a:t>Uber is a platform where those who drive and deliver can connect with riders, eaters, and restaurants.</a:t>
            </a:r>
          </a:p>
          <a:p>
            <a:pPr marL="608965" indent="-507365">
              <a:lnSpc>
                <a:spcPct val="110000"/>
              </a:lnSpc>
              <a:spcBef>
                <a:spcPts val="1333"/>
              </a:spcBef>
              <a:spcAft>
                <a:spcPts val="1067"/>
              </a:spcAft>
            </a:pPr>
            <a:r>
              <a:rPr lang="en-US" sz="1800" dirty="0"/>
              <a:t>A rider can use the Uber app to request a ride.</a:t>
            </a:r>
          </a:p>
          <a:p>
            <a:pPr marL="608965" indent="-507365">
              <a:lnSpc>
                <a:spcPct val="110000"/>
              </a:lnSpc>
              <a:spcBef>
                <a:spcPts val="1333"/>
              </a:spcBef>
              <a:spcAft>
                <a:spcPts val="1067"/>
              </a:spcAft>
            </a:pPr>
            <a:r>
              <a:rPr lang="en-US" sz="1800" dirty="0"/>
              <a:t>The Uber app provides info about the driver with whom the user(rider) will ride.</a:t>
            </a:r>
            <a:endParaRPr lang="en-US" sz="1800" dirty="0">
              <a:solidFill>
                <a:schemeClr val="tx1"/>
              </a:solidFill>
            </a:endParaRPr>
          </a:p>
          <a:p>
            <a:pPr marL="608965" indent="-507365">
              <a:lnSpc>
                <a:spcPct val="110000"/>
              </a:lnSpc>
              <a:spcBef>
                <a:spcPts val="1333"/>
              </a:spcBef>
              <a:spcAft>
                <a:spcPts val="1067"/>
              </a:spcAft>
            </a:pPr>
            <a:r>
              <a:rPr lang="en-US" sz="1800" dirty="0"/>
              <a:t>The user's preferred destination can be entered in the app any time before or during the ride.</a:t>
            </a:r>
            <a:endParaRPr lang="en-US" sz="1800" dirty="0">
              <a:solidFill>
                <a:schemeClr val="tx1"/>
              </a:solidFill>
            </a:endParaRPr>
          </a:p>
          <a:p>
            <a:pPr marL="608965" indent="-507365">
              <a:lnSpc>
                <a:spcPct val="110000"/>
              </a:lnSpc>
              <a:spcBef>
                <a:spcPts val="1333"/>
              </a:spcBef>
              <a:spcAft>
                <a:spcPts val="1067"/>
              </a:spcAft>
            </a:pPr>
            <a:r>
              <a:rPr lang="en-US" sz="1800" dirty="0">
                <a:solidFill>
                  <a:schemeClr val="tx1"/>
                </a:solidFill>
              </a:rPr>
              <a:t>Once the rider reaches the destination and exits the vehicle, the payment will be calculated and charged to the linked payment account in the Uber app.</a:t>
            </a:r>
          </a:p>
          <a:p>
            <a:pPr marL="608965" indent="-507365">
              <a:lnSpc>
                <a:spcPct val="110000"/>
              </a:lnSpc>
              <a:spcBef>
                <a:spcPts val="1333"/>
              </a:spcBef>
              <a:spcAft>
                <a:spcPts val="1067"/>
              </a:spcAft>
            </a:pPr>
            <a:r>
              <a:rPr lang="en-US" sz="1800" dirty="0">
                <a:solidFill>
                  <a:schemeClr val="tx1"/>
                </a:solidFill>
              </a:rPr>
              <a:t>The user will be asked to provide rating to the driver based on the experience during the ride. </a:t>
            </a: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5</a:t>
            </a:fld>
            <a:endParaRPr/>
          </a:p>
        </p:txBody>
      </p:sp>
      <p:grpSp>
        <p:nvGrpSpPr>
          <p:cNvPr id="239" name="Google Shape;239;p16"/>
          <p:cNvGrpSpPr/>
          <p:nvPr/>
        </p:nvGrpSpPr>
        <p:grpSpPr>
          <a:xfrm>
            <a:off x="376289" y="787892"/>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77033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900" tIns="121900" rIns="121900" bIns="121900" anchor="ctr" anchorCtr="0">
            <a:noAutofit/>
          </a:bodyPr>
          <a:lstStyle/>
          <a:p>
            <a:r>
              <a:rPr lang="en"/>
              <a:t>BUSINESS MODEL</a:t>
            </a:r>
            <a:endParaRPr/>
          </a:p>
        </p:txBody>
      </p:sp>
      <p:sp>
        <p:nvSpPr>
          <p:cNvPr id="237" name="Google Shape;237;p16"/>
          <p:cNvSpPr txBox="1">
            <a:spLocks noGrp="1"/>
          </p:cNvSpPr>
          <p:nvPr>
            <p:ph type="body" idx="1"/>
          </p:nvPr>
        </p:nvSpPr>
        <p:spPr>
          <a:xfrm>
            <a:off x="232047" y="1955528"/>
            <a:ext cx="5211289" cy="4732975"/>
          </a:xfrm>
          <a:prstGeom prst="rect">
            <a:avLst/>
          </a:prstGeom>
        </p:spPr>
        <p:txBody>
          <a:bodyPr spcFirstLastPara="1" wrap="square" lIns="121900" tIns="121900" rIns="121900" bIns="121900" anchor="ctr" anchorCtr="0">
            <a:noAutofit/>
          </a:bodyPr>
          <a:lstStyle/>
          <a:p>
            <a:pPr marL="608965" indent="-507365">
              <a:lnSpc>
                <a:spcPct val="110000"/>
              </a:lnSpc>
              <a:spcBef>
                <a:spcPts val="1333"/>
              </a:spcBef>
              <a:spcAft>
                <a:spcPts val="1067"/>
              </a:spcAft>
            </a:pPr>
            <a:r>
              <a:rPr lang="en-US" sz="1800" dirty="0">
                <a:solidFill>
                  <a:schemeClr val="tx1"/>
                </a:solidFill>
              </a:rPr>
              <a:t>Uber uses the two – sided marketplace business model.</a:t>
            </a:r>
          </a:p>
          <a:p>
            <a:pPr marL="608965" indent="-507365">
              <a:lnSpc>
                <a:spcPct val="110000"/>
              </a:lnSpc>
              <a:spcBef>
                <a:spcPts val="1333"/>
              </a:spcBef>
              <a:spcAft>
                <a:spcPts val="1067"/>
              </a:spcAft>
            </a:pPr>
            <a:r>
              <a:rPr lang="en-US" sz="1800" dirty="0"/>
              <a:t>Uber's value proposition was created to make up for the scarcity of cab drivers and the inefficiencies of urban mobility.</a:t>
            </a:r>
            <a:endParaRPr lang="en-US" sz="1800" dirty="0">
              <a:solidFill>
                <a:schemeClr val="tx1"/>
              </a:solidFill>
            </a:endParaRPr>
          </a:p>
          <a:p>
            <a:pPr marL="608965" indent="-507365"/>
            <a:r>
              <a:rPr lang="en-US" sz="1800" dirty="0"/>
              <a:t>It attracts two key players:</a:t>
            </a:r>
            <a:endParaRPr lang="en-US" sz="1800" dirty="0">
              <a:solidFill>
                <a:schemeClr val="tx1"/>
              </a:solidFill>
            </a:endParaRPr>
          </a:p>
          <a:p>
            <a:pPr marL="1218565" lvl="1" indent="-507365"/>
            <a:r>
              <a:rPr lang="en-US" sz="1800" dirty="0"/>
              <a:t>Drivers.</a:t>
            </a:r>
          </a:p>
          <a:p>
            <a:pPr marL="1218565" lvl="1" indent="-507365"/>
            <a:r>
              <a:rPr lang="en-US" sz="1800" dirty="0"/>
              <a:t>And riders.</a:t>
            </a:r>
          </a:p>
          <a:p>
            <a:pPr marL="608965" indent="-507365">
              <a:lnSpc>
                <a:spcPct val="110000"/>
              </a:lnSpc>
              <a:spcBef>
                <a:spcPts val="1333"/>
              </a:spcBef>
              <a:spcAft>
                <a:spcPts val="1067"/>
              </a:spcAft>
            </a:pPr>
            <a:endParaRPr lang="en-US" sz="1700" dirty="0">
              <a:solidFill>
                <a:schemeClr val="tx1"/>
              </a:solidFill>
            </a:endParaRPr>
          </a:p>
          <a:p>
            <a:pPr marL="608965" indent="-507365">
              <a:lnSpc>
                <a:spcPct val="110000"/>
              </a:lnSpc>
              <a:spcBef>
                <a:spcPts val="1333"/>
              </a:spcBef>
              <a:spcAft>
                <a:spcPts val="1067"/>
              </a:spcAft>
            </a:pPr>
            <a:endParaRPr lang="en-US" sz="1700" dirty="0">
              <a:solidFill>
                <a:schemeClr val="tx1"/>
              </a:solidFill>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6</a:t>
            </a:fld>
            <a:endParaRPr/>
          </a:p>
        </p:txBody>
      </p:sp>
      <p:grpSp>
        <p:nvGrpSpPr>
          <p:cNvPr id="239" name="Google Shape;239;p16"/>
          <p:cNvGrpSpPr/>
          <p:nvPr/>
        </p:nvGrpSpPr>
        <p:grpSpPr>
          <a:xfrm>
            <a:off x="376289" y="787892"/>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3" name="Picture 3" descr="Timeline&#10;&#10;Description automatically generated">
            <a:extLst>
              <a:ext uri="{FF2B5EF4-FFF2-40B4-BE49-F238E27FC236}">
                <a16:creationId xmlns:a16="http://schemas.microsoft.com/office/drawing/2014/main" id="{C8B6FAE4-4C70-4B55-9D28-BF5F06835593}"/>
              </a:ext>
            </a:extLst>
          </p:cNvPr>
          <p:cNvPicPr>
            <a:picLocks noChangeAspect="1"/>
          </p:cNvPicPr>
          <p:nvPr/>
        </p:nvPicPr>
        <p:blipFill>
          <a:blip r:embed="rId3"/>
          <a:stretch>
            <a:fillRect/>
          </a:stretch>
        </p:blipFill>
        <p:spPr>
          <a:xfrm>
            <a:off x="5611661" y="2008829"/>
            <a:ext cx="6480130" cy="3623220"/>
          </a:xfrm>
          <a:prstGeom prst="rect">
            <a:avLst/>
          </a:prstGeom>
        </p:spPr>
      </p:pic>
    </p:spTree>
    <p:extLst>
      <p:ext uri="{BB962C8B-B14F-4D97-AF65-F5344CB8AC3E}">
        <p14:creationId xmlns:p14="http://schemas.microsoft.com/office/powerpoint/2010/main" val="84217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17244" y="4229249"/>
            <a:ext cx="5459200" cy="1546400"/>
          </a:xfrm>
          <a:prstGeom prst="rect">
            <a:avLst/>
          </a:prstGeom>
        </p:spPr>
        <p:txBody>
          <a:bodyPr spcFirstLastPara="1" wrap="square" lIns="121900" tIns="121900" rIns="121900" bIns="121900" anchor="b" anchorCtr="0">
            <a:noAutofit/>
          </a:bodyPr>
          <a:lstStyle/>
          <a:p>
            <a:r>
              <a:rPr lang="en" dirty="0"/>
              <a:t>BUSINESS SCENARIO</a:t>
            </a:r>
            <a:endParaRPr lang="en-US" dirty="0"/>
          </a:p>
        </p:txBody>
      </p:sp>
      <p:sp>
        <p:nvSpPr>
          <p:cNvPr id="223" name="Google Shape;223;p14"/>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7</a:t>
            </a:fld>
            <a:endParaRPr/>
          </a:p>
        </p:txBody>
      </p:sp>
      <p:sp>
        <p:nvSpPr>
          <p:cNvPr id="224" name="Google Shape;224;p14"/>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r>
              <a:rPr lang="en" sz="16000" b="1">
                <a:solidFill>
                  <a:srgbClr val="3F5378"/>
                </a:solidFill>
                <a:latin typeface="Roboto Condensed"/>
                <a:ea typeface="Roboto Condensed"/>
                <a:cs typeface="Roboto Condensed"/>
                <a:sym typeface="Roboto Condensed"/>
              </a:rPr>
              <a:t>2</a:t>
            </a:r>
            <a:endParaRPr sz="4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6906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085700" y="523433"/>
            <a:ext cx="7323200" cy="1021600"/>
          </a:xfrm>
          <a:prstGeom prst="rect">
            <a:avLst/>
          </a:prstGeom>
        </p:spPr>
        <p:txBody>
          <a:bodyPr spcFirstLastPara="1" wrap="square" lIns="121900" tIns="121900" rIns="121900" bIns="121900" anchor="ctr" anchorCtr="0">
            <a:noAutofit/>
          </a:bodyPr>
          <a:lstStyle/>
          <a:p>
            <a:r>
              <a:rPr lang="en" dirty="0"/>
              <a:t>BUSINESS SCENARIO</a:t>
            </a:r>
            <a:endParaRPr dirty="0"/>
          </a:p>
        </p:txBody>
      </p:sp>
      <p:sp>
        <p:nvSpPr>
          <p:cNvPr id="237" name="Google Shape;237;p16"/>
          <p:cNvSpPr txBox="1">
            <a:spLocks noGrp="1"/>
          </p:cNvSpPr>
          <p:nvPr>
            <p:ph type="body" idx="1"/>
          </p:nvPr>
        </p:nvSpPr>
        <p:spPr>
          <a:xfrm>
            <a:off x="318576" y="1659425"/>
            <a:ext cx="11554847" cy="4732975"/>
          </a:xfrm>
          <a:prstGeom prst="rect">
            <a:avLst/>
          </a:prstGeom>
        </p:spPr>
        <p:txBody>
          <a:bodyPr spcFirstLastPara="1" wrap="square" lIns="121900" tIns="121900" rIns="121900" bIns="121900" anchor="ctr" anchorCtr="0">
            <a:noAutofit/>
          </a:bodyPr>
          <a:lstStyle/>
          <a:p>
            <a:pPr marL="608965" indent="-507365">
              <a:lnSpc>
                <a:spcPct val="110000"/>
              </a:lnSpc>
              <a:spcBef>
                <a:spcPts val="1333"/>
              </a:spcBef>
              <a:spcAft>
                <a:spcPts val="1067"/>
              </a:spcAft>
            </a:pPr>
            <a:r>
              <a:rPr lang="en-US" sz="1800" dirty="0"/>
              <a:t>Forecasting future market demand for Uber ride sharing trips for NYC neighborhood.</a:t>
            </a:r>
            <a:endParaRPr lang="en-US" sz="1800" dirty="0">
              <a:solidFill>
                <a:srgbClr val="FF0000"/>
              </a:solidFill>
            </a:endParaRPr>
          </a:p>
          <a:p>
            <a:pPr marL="608965" indent="-507365">
              <a:lnSpc>
                <a:spcPct val="110000"/>
              </a:lnSpc>
              <a:spcBef>
                <a:spcPts val="1333"/>
              </a:spcBef>
              <a:spcAft>
                <a:spcPts val="1067"/>
              </a:spcAft>
            </a:pPr>
            <a:r>
              <a:rPr lang="en-US" sz="1800" dirty="0">
                <a:solidFill>
                  <a:schemeClr val="tx1">
                    <a:lumMod val="50000"/>
                  </a:schemeClr>
                </a:solidFill>
              </a:rPr>
              <a:t>Company must consider the market demand when planning their marketing strategies.</a:t>
            </a:r>
          </a:p>
          <a:p>
            <a:pPr marL="608965" indent="-507365">
              <a:lnSpc>
                <a:spcPct val="110000"/>
              </a:lnSpc>
              <a:spcBef>
                <a:spcPts val="1333"/>
              </a:spcBef>
              <a:spcAft>
                <a:spcPts val="1067"/>
              </a:spcAft>
            </a:pPr>
            <a:r>
              <a:rPr lang="en-US" sz="1800" dirty="0">
                <a:solidFill>
                  <a:schemeClr val="tx1">
                    <a:lumMod val="50000"/>
                  </a:schemeClr>
                </a:solidFill>
              </a:rPr>
              <a:t>With competition in the market, forecasting such demand becomes crucial, as even a slight imbalance can motivate a client to switch providers.</a:t>
            </a:r>
          </a:p>
          <a:p>
            <a:pPr marL="608965" indent="-507365">
              <a:lnSpc>
                <a:spcPct val="110000"/>
              </a:lnSpc>
              <a:spcBef>
                <a:spcPts val="1333"/>
              </a:spcBef>
              <a:spcAft>
                <a:spcPts val="1067"/>
              </a:spcAft>
            </a:pPr>
            <a:r>
              <a:rPr lang="en-US" sz="1800" dirty="0"/>
              <a:t>Look at machine learning algorithms, which can be used to predict the demand for user trips in NYC neighborhoods.</a:t>
            </a:r>
          </a:p>
          <a:p>
            <a:pPr marL="101600" indent="0">
              <a:lnSpc>
                <a:spcPct val="110000"/>
              </a:lnSpc>
              <a:spcBef>
                <a:spcPts val="1333"/>
              </a:spcBef>
              <a:spcAft>
                <a:spcPts val="1067"/>
              </a:spcAft>
              <a:buNone/>
            </a:pPr>
            <a:endParaRPr lang="en-US" sz="1700" dirty="0">
              <a:solidFill>
                <a:schemeClr val="tx1"/>
              </a:solidFill>
            </a:endParaRPr>
          </a:p>
        </p:txBody>
      </p:sp>
      <p:sp>
        <p:nvSpPr>
          <p:cNvPr id="238" name="Google Shape;238;p16"/>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8</a:t>
            </a:fld>
            <a:endParaRPr/>
          </a:p>
        </p:txBody>
      </p:sp>
      <p:grpSp>
        <p:nvGrpSpPr>
          <p:cNvPr id="239" name="Google Shape;239;p16"/>
          <p:cNvGrpSpPr/>
          <p:nvPr/>
        </p:nvGrpSpPr>
        <p:grpSpPr>
          <a:xfrm>
            <a:off x="376289" y="787892"/>
            <a:ext cx="492673" cy="492673"/>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45461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317244" y="4229249"/>
            <a:ext cx="5459200" cy="1546400"/>
          </a:xfrm>
          <a:prstGeom prst="rect">
            <a:avLst/>
          </a:prstGeom>
        </p:spPr>
        <p:txBody>
          <a:bodyPr spcFirstLastPara="1" wrap="square" lIns="121900" tIns="121900" rIns="121900" bIns="121900" anchor="b" anchorCtr="0">
            <a:noAutofit/>
          </a:bodyPr>
          <a:lstStyle/>
          <a:p>
            <a:r>
              <a:rPr lang="en" dirty="0"/>
              <a:t>MACHINE LEARNING USE</a:t>
            </a:r>
            <a:endParaRPr lang="en-US" dirty="0"/>
          </a:p>
        </p:txBody>
      </p:sp>
      <p:sp>
        <p:nvSpPr>
          <p:cNvPr id="223" name="Google Shape;223;p14"/>
          <p:cNvSpPr txBox="1">
            <a:spLocks noGrp="1"/>
          </p:cNvSpPr>
          <p:nvPr>
            <p:ph type="sldNum" idx="12"/>
          </p:nvPr>
        </p:nvSpPr>
        <p:spPr>
          <a:xfrm>
            <a:off x="10157333" y="6182000"/>
            <a:ext cx="1983200" cy="420800"/>
          </a:xfrm>
          <a:prstGeom prst="rect">
            <a:avLst/>
          </a:prstGeom>
        </p:spPr>
        <p:txBody>
          <a:bodyPr spcFirstLastPara="1" wrap="square" lIns="121900" tIns="121900" rIns="121900" bIns="121900" anchor="ctr" anchorCtr="0">
            <a:noAutofit/>
          </a:bodyPr>
          <a:lstStyle/>
          <a:p>
            <a:fld id="{00000000-1234-1234-1234-123412341234}" type="slidenum">
              <a:rPr lang="en"/>
              <a:pPr/>
              <a:t>9</a:t>
            </a:fld>
            <a:endParaRPr/>
          </a:p>
        </p:txBody>
      </p:sp>
      <p:sp>
        <p:nvSpPr>
          <p:cNvPr id="224" name="Google Shape;224;p14"/>
          <p:cNvSpPr txBox="1"/>
          <p:nvPr/>
        </p:nvSpPr>
        <p:spPr>
          <a:xfrm>
            <a:off x="618033" y="0"/>
            <a:ext cx="2908800" cy="4181600"/>
          </a:xfrm>
          <a:prstGeom prst="rect">
            <a:avLst/>
          </a:prstGeom>
          <a:noFill/>
          <a:ln>
            <a:noFill/>
          </a:ln>
        </p:spPr>
        <p:txBody>
          <a:bodyPr spcFirstLastPara="1" wrap="square" lIns="121900" tIns="121900" rIns="121900" bIns="121900" anchor="b" anchorCtr="0">
            <a:noAutofit/>
          </a:bodyPr>
          <a:lstStyle/>
          <a:p>
            <a:r>
              <a:rPr lang="en" sz="16000" b="1" dirty="0">
                <a:solidFill>
                  <a:srgbClr val="3F5378"/>
                </a:solidFill>
                <a:latin typeface="Roboto Condensed"/>
                <a:ea typeface="Roboto Condensed"/>
                <a:cs typeface="Roboto Condensed"/>
                <a:sym typeface="Roboto Condensed"/>
              </a:rPr>
              <a:t>3</a:t>
            </a:r>
            <a:endParaRPr sz="4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030409974"/>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559</Words>
  <Application>Microsoft Office PowerPoint</Application>
  <PresentationFormat>Widescreen</PresentationFormat>
  <Paragraphs>93</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Salerio template</vt:lpstr>
      <vt:lpstr>UBER’S MARKET DEMAND PREDICTION FOR NYC NEIGHBORHOODS</vt:lpstr>
      <vt:lpstr>TEAM D</vt:lpstr>
      <vt:lpstr>AGENDA</vt:lpstr>
      <vt:lpstr>INTRODUCTION</vt:lpstr>
      <vt:lpstr>INTRODUCTION</vt:lpstr>
      <vt:lpstr>BUSINESS MODEL</vt:lpstr>
      <vt:lpstr>BUSINESS SCENARIO</vt:lpstr>
      <vt:lpstr>BUSINESS SCENARIO</vt:lpstr>
      <vt:lpstr>MACHINE LEARNING USE</vt:lpstr>
      <vt:lpstr>USAGE IN PROJECT</vt:lpstr>
      <vt:lpstr>DATA CLEANING AND VARIABLES USED</vt:lpstr>
      <vt:lpstr>DATASET</vt:lpstr>
      <vt:lpstr>DATA CLEANING </vt:lpstr>
      <vt:lpstr>DATASET TRANSFORMATION </vt:lpstr>
      <vt:lpstr>DATASET VARIABLES USED</vt:lpstr>
      <vt:lpstr>EXPLORATORY DATA ANALYSIS</vt:lpstr>
      <vt:lpstr>Number of trips in months</vt:lpstr>
      <vt:lpstr>Number of trips in days of month</vt:lpstr>
      <vt:lpstr>Number of trips in days of week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COLONY OPTIMIZATION</dc:title>
  <dc:creator>Krishnan, Vaishnavi</dc:creator>
  <cp:lastModifiedBy>Sumalini Tyagi</cp:lastModifiedBy>
  <cp:revision>214</cp:revision>
  <dcterms:created xsi:type="dcterms:W3CDTF">2021-12-03T23:29:42Z</dcterms:created>
  <dcterms:modified xsi:type="dcterms:W3CDTF">2022-03-25T00:37:32Z</dcterms:modified>
</cp:coreProperties>
</file>