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93" r:id="rId2"/>
    <p:sldId id="258" r:id="rId3"/>
    <p:sldId id="257" r:id="rId4"/>
    <p:sldId id="259" r:id="rId5"/>
    <p:sldId id="289" r:id="rId6"/>
    <p:sldId id="295" r:id="rId7"/>
    <p:sldId id="294" r:id="rId8"/>
    <p:sldId id="296" r:id="rId9"/>
    <p:sldId id="303" r:id="rId10"/>
    <p:sldId id="299" r:id="rId11"/>
    <p:sldId id="304" r:id="rId12"/>
    <p:sldId id="297" r:id="rId13"/>
    <p:sldId id="302" r:id="rId14"/>
    <p:sldId id="300" r:id="rId15"/>
    <p:sldId id="298" r:id="rId16"/>
    <p:sldId id="305" r:id="rId17"/>
    <p:sldId id="306" r:id="rId18"/>
    <p:sldId id="307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7BDD83-67B0-1619-D90F-35EE1379155F}" v="69" dt="2022-03-24T21:06:16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8"/>
    <p:restoredTop sz="94592"/>
  </p:normalViewPr>
  <p:slideViewPr>
    <p:cSldViewPr snapToGrid="0">
      <p:cViewPr varScale="1">
        <p:scale>
          <a:sx n="151" d="100"/>
          <a:sy n="151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alini Tyagi" userId="e0691d31-c330-421a-aff5-787cffef80cf" providerId="ADAL" clId="{A23D0D78-DDAF-7548-8D17-768D858F7C3D}"/>
    <pc:docChg chg="undo custSel modSld">
      <pc:chgData name="Sumalini Tyagi" userId="e0691d31-c330-421a-aff5-787cffef80cf" providerId="ADAL" clId="{A23D0D78-DDAF-7548-8D17-768D858F7C3D}" dt="2022-03-24T22:50:08.725" v="65"/>
      <pc:docMkLst>
        <pc:docMk/>
      </pc:docMkLst>
      <pc:sldChg chg="modSp mod">
        <pc:chgData name="Sumalini Tyagi" userId="e0691d31-c330-421a-aff5-787cffef80cf" providerId="ADAL" clId="{A23D0D78-DDAF-7548-8D17-768D858F7C3D}" dt="2022-03-24T22:48:04.124" v="52" actId="20577"/>
        <pc:sldMkLst>
          <pc:docMk/>
          <pc:sldMk cId="0" sldId="257"/>
        </pc:sldMkLst>
        <pc:spChg chg="mod">
          <ac:chgData name="Sumalini Tyagi" userId="e0691d31-c330-421a-aff5-787cffef80cf" providerId="ADAL" clId="{A23D0D78-DDAF-7548-8D17-768D858F7C3D}" dt="2022-03-24T22:48:04.124" v="52" actId="20577"/>
          <ac:spMkLst>
            <pc:docMk/>
            <pc:sldMk cId="0" sldId="257"/>
            <ac:spMk id="7" creationId="{F2CF8F2E-4529-4293-803F-4F4273CC160F}"/>
          </ac:spMkLst>
        </pc:spChg>
      </pc:sldChg>
      <pc:sldChg chg="modTransition">
        <pc:chgData name="Sumalini Tyagi" userId="e0691d31-c330-421a-aff5-787cffef80cf" providerId="ADAL" clId="{A23D0D78-DDAF-7548-8D17-768D858F7C3D}" dt="2022-03-24T22:50:08.725" v="65"/>
        <pc:sldMkLst>
          <pc:docMk/>
          <pc:sldMk cId="0" sldId="279"/>
        </pc:sldMkLst>
      </pc:sldChg>
      <pc:sldChg chg="modSp mod">
        <pc:chgData name="Sumalini Tyagi" userId="e0691d31-c330-421a-aff5-787cffef80cf" providerId="ADAL" clId="{A23D0D78-DDAF-7548-8D17-768D858F7C3D}" dt="2022-03-24T22:48:15.708" v="56" actId="20577"/>
        <pc:sldMkLst>
          <pc:docMk/>
          <pc:sldMk cId="1454615559" sldId="296"/>
        </pc:sldMkLst>
        <pc:spChg chg="mod">
          <ac:chgData name="Sumalini Tyagi" userId="e0691d31-c330-421a-aff5-787cffef80cf" providerId="ADAL" clId="{A23D0D78-DDAF-7548-8D17-768D858F7C3D}" dt="2022-03-24T22:48:15.708" v="56" actId="20577"/>
          <ac:spMkLst>
            <pc:docMk/>
            <pc:sldMk cId="1454615559" sldId="296"/>
            <ac:spMk id="237" creationId="{00000000-0000-0000-0000-000000000000}"/>
          </ac:spMkLst>
        </pc:spChg>
      </pc:sldChg>
      <pc:sldChg chg="modSp mod">
        <pc:chgData name="Sumalini Tyagi" userId="e0691d31-c330-421a-aff5-787cffef80cf" providerId="ADAL" clId="{A23D0D78-DDAF-7548-8D17-768D858F7C3D}" dt="2022-03-24T22:11:25.638" v="25" actId="20577"/>
        <pc:sldMkLst>
          <pc:docMk/>
          <pc:sldMk cId="4078708384" sldId="297"/>
        </pc:sldMkLst>
        <pc:spChg chg="mod">
          <ac:chgData name="Sumalini Tyagi" userId="e0691d31-c330-421a-aff5-787cffef80cf" providerId="ADAL" clId="{A23D0D78-DDAF-7548-8D17-768D858F7C3D}" dt="2022-03-24T22:11:25.638" v="25" actId="20577"/>
          <ac:spMkLst>
            <pc:docMk/>
            <pc:sldMk cId="4078708384" sldId="297"/>
            <ac:spMk id="3" creationId="{8327CBB9-41CF-45F0-BC81-2177A93CE1F3}"/>
          </ac:spMkLst>
        </pc:spChg>
      </pc:sldChg>
      <pc:sldChg chg="modSp mod">
        <pc:chgData name="Sumalini Tyagi" userId="e0691d31-c330-421a-aff5-787cffef80cf" providerId="ADAL" clId="{A23D0D78-DDAF-7548-8D17-768D858F7C3D}" dt="2022-03-24T22:48:27.130" v="58" actId="14100"/>
        <pc:sldMkLst>
          <pc:docMk/>
          <pc:sldMk cId="3927337648" sldId="299"/>
        </pc:sldMkLst>
        <pc:spChg chg="mod">
          <ac:chgData name="Sumalini Tyagi" userId="e0691d31-c330-421a-aff5-787cffef80cf" providerId="ADAL" clId="{A23D0D78-DDAF-7548-8D17-768D858F7C3D}" dt="2022-03-24T22:48:27.130" v="58" actId="14100"/>
          <ac:spMkLst>
            <pc:docMk/>
            <pc:sldMk cId="3927337648" sldId="299"/>
            <ac:spMk id="3" creationId="{8327CBB9-41CF-45F0-BC81-2177A93CE1F3}"/>
          </ac:spMkLst>
        </pc:spChg>
      </pc:sldChg>
      <pc:sldChg chg="addSp delSp modSp mod">
        <pc:chgData name="Sumalini Tyagi" userId="e0691d31-c330-421a-aff5-787cffef80cf" providerId="ADAL" clId="{A23D0D78-DDAF-7548-8D17-768D858F7C3D}" dt="2022-03-24T21:58:52.473" v="16" actId="1076"/>
        <pc:sldMkLst>
          <pc:docMk/>
          <pc:sldMk cId="1333788163" sldId="300"/>
        </pc:sldMkLst>
        <pc:spChg chg="mod">
          <ac:chgData name="Sumalini Tyagi" userId="e0691d31-c330-421a-aff5-787cffef80cf" providerId="ADAL" clId="{A23D0D78-DDAF-7548-8D17-768D858F7C3D}" dt="2022-03-24T21:56:22.153" v="4" actId="14100"/>
          <ac:spMkLst>
            <pc:docMk/>
            <pc:sldMk cId="1333788163" sldId="300"/>
            <ac:spMk id="3" creationId="{8327CBB9-41CF-45F0-BC81-2177A93CE1F3}"/>
          </ac:spMkLst>
        </pc:spChg>
        <pc:spChg chg="add del">
          <ac:chgData name="Sumalini Tyagi" userId="e0691d31-c330-421a-aff5-787cffef80cf" providerId="ADAL" clId="{A23D0D78-DDAF-7548-8D17-768D858F7C3D}" dt="2022-03-24T21:56:56.822" v="6"/>
          <ac:spMkLst>
            <pc:docMk/>
            <pc:sldMk cId="1333788163" sldId="300"/>
            <ac:spMk id="5" creationId="{FEB17427-D892-184A-AE25-67376FE03A27}"/>
          </ac:spMkLst>
        </pc:spChg>
        <pc:spChg chg="add del">
          <ac:chgData name="Sumalini Tyagi" userId="e0691d31-c330-421a-aff5-787cffef80cf" providerId="ADAL" clId="{A23D0D78-DDAF-7548-8D17-768D858F7C3D}" dt="2022-03-24T21:58:47.758" v="13"/>
          <ac:spMkLst>
            <pc:docMk/>
            <pc:sldMk cId="1333788163" sldId="300"/>
            <ac:spMk id="12" creationId="{33F642A5-6E76-1F40-BF99-6CC305EF19E9}"/>
          </ac:spMkLst>
        </pc:spChg>
        <pc:picChg chg="add del mod">
          <ac:chgData name="Sumalini Tyagi" userId="e0691d31-c330-421a-aff5-787cffef80cf" providerId="ADAL" clId="{A23D0D78-DDAF-7548-8D17-768D858F7C3D}" dt="2022-03-24T21:58:44.314" v="11" actId="478"/>
          <ac:picMkLst>
            <pc:docMk/>
            <pc:sldMk cId="1333788163" sldId="300"/>
            <ac:picMk id="11" creationId="{FBD68ACF-CDCE-E446-AC1F-884FF9ED31D9}"/>
          </ac:picMkLst>
        </pc:picChg>
        <pc:picChg chg="add mod">
          <ac:chgData name="Sumalini Tyagi" userId="e0691d31-c330-421a-aff5-787cffef80cf" providerId="ADAL" clId="{A23D0D78-DDAF-7548-8D17-768D858F7C3D}" dt="2022-03-24T21:58:52.473" v="16" actId="1076"/>
          <ac:picMkLst>
            <pc:docMk/>
            <pc:sldMk cId="1333788163" sldId="300"/>
            <ac:picMk id="13" creationId="{02952D8E-763C-2646-88D8-5C68F637AB48}"/>
          </ac:picMkLst>
        </pc:picChg>
      </pc:sldChg>
    </pc:docChg>
  </pc:docChgLst>
  <pc:docChgLst>
    <pc:chgData name="Goel, Anjali" userId="S::a_m1886@txstate.edu::2d613bfa-8eba-4c70-baaa-b9fcca966fc5" providerId="AD" clId="Web-{B67BDD83-67B0-1619-D90F-35EE1379155F}"/>
    <pc:docChg chg="addSld modSld">
      <pc:chgData name="Goel, Anjali" userId="S::a_m1886@txstate.edu::2d613bfa-8eba-4c70-baaa-b9fcca966fc5" providerId="AD" clId="Web-{B67BDD83-67B0-1619-D90F-35EE1379155F}" dt="2022-03-24T21:06:12.011" v="60" actId="20577"/>
      <pc:docMkLst>
        <pc:docMk/>
      </pc:docMkLst>
      <pc:sldChg chg="modSp">
        <pc:chgData name="Goel, Anjali" userId="S::a_m1886@txstate.edu::2d613bfa-8eba-4c70-baaa-b9fcca966fc5" providerId="AD" clId="Web-{B67BDD83-67B0-1619-D90F-35EE1379155F}" dt="2022-03-24T21:05:39.227" v="50" actId="20577"/>
        <pc:sldMkLst>
          <pc:docMk/>
          <pc:sldMk cId="1540876776" sldId="298"/>
        </pc:sldMkLst>
        <pc:spChg chg="mod">
          <ac:chgData name="Goel, Anjali" userId="S::a_m1886@txstate.edu::2d613bfa-8eba-4c70-baaa-b9fcca966fc5" providerId="AD" clId="Web-{B67BDD83-67B0-1619-D90F-35EE1379155F}" dt="2022-03-24T21:05:39.227" v="50" actId="20577"/>
          <ac:spMkLst>
            <pc:docMk/>
            <pc:sldMk cId="1540876776" sldId="298"/>
            <ac:spMk id="224" creationId="{00000000-0000-0000-0000-000000000000}"/>
          </ac:spMkLst>
        </pc:spChg>
      </pc:sldChg>
      <pc:sldChg chg="modSp">
        <pc:chgData name="Goel, Anjali" userId="S::a_m1886@txstate.edu::2d613bfa-8eba-4c70-baaa-b9fcca966fc5" providerId="AD" clId="Web-{B67BDD83-67B0-1619-D90F-35EE1379155F}" dt="2022-03-24T21:06:12.011" v="60" actId="20577"/>
        <pc:sldMkLst>
          <pc:docMk/>
          <pc:sldMk cId="3927337648" sldId="299"/>
        </pc:sldMkLst>
        <pc:spChg chg="mod">
          <ac:chgData name="Goel, Anjali" userId="S::a_m1886@txstate.edu::2d613bfa-8eba-4c70-baaa-b9fcca966fc5" providerId="AD" clId="Web-{B67BDD83-67B0-1619-D90F-35EE1379155F}" dt="2022-03-24T21:06:12.011" v="60" actId="20577"/>
          <ac:spMkLst>
            <pc:docMk/>
            <pc:sldMk cId="3927337648" sldId="299"/>
            <ac:spMk id="2" creationId="{108909CE-201A-460B-842C-7B638682B668}"/>
          </ac:spMkLst>
        </pc:spChg>
      </pc:sldChg>
      <pc:sldChg chg="addSp modSp">
        <pc:chgData name="Goel, Anjali" userId="S::a_m1886@txstate.edu::2d613bfa-8eba-4c70-baaa-b9fcca966fc5" providerId="AD" clId="Web-{B67BDD83-67B0-1619-D90F-35EE1379155F}" dt="2022-03-24T19:27:51.158" v="39" actId="14100"/>
        <pc:sldMkLst>
          <pc:docMk/>
          <pc:sldMk cId="4243526266" sldId="305"/>
        </pc:sldMkLst>
        <pc:spChg chg="mod">
          <ac:chgData name="Goel, Anjali" userId="S::a_m1886@txstate.edu::2d613bfa-8eba-4c70-baaa-b9fcca966fc5" providerId="AD" clId="Web-{B67BDD83-67B0-1619-D90F-35EE1379155F}" dt="2022-03-24T19:25:51.279" v="21" actId="20577"/>
          <ac:spMkLst>
            <pc:docMk/>
            <pc:sldMk cId="4243526266" sldId="305"/>
            <ac:spMk id="2" creationId="{108909CE-201A-460B-842C-7B638682B668}"/>
          </ac:spMkLst>
        </pc:spChg>
        <pc:picChg chg="add mod">
          <ac:chgData name="Goel, Anjali" userId="S::a_m1886@txstate.edu::2d613bfa-8eba-4c70-baaa-b9fcca966fc5" providerId="AD" clId="Web-{B67BDD83-67B0-1619-D90F-35EE1379155F}" dt="2022-03-24T19:27:51.158" v="39" actId="14100"/>
          <ac:picMkLst>
            <pc:docMk/>
            <pc:sldMk cId="4243526266" sldId="305"/>
            <ac:picMk id="5" creationId="{51F8D4D4-18AD-2CF6-9DBE-7FA5C26F3F60}"/>
          </ac:picMkLst>
        </pc:picChg>
      </pc:sldChg>
      <pc:sldChg chg="addSp delSp modSp add replId">
        <pc:chgData name="Goel, Anjali" userId="S::a_m1886@txstate.edu::2d613bfa-8eba-4c70-baaa-b9fcca966fc5" providerId="AD" clId="Web-{B67BDD83-67B0-1619-D90F-35EE1379155F}" dt="2022-03-24T19:28:28.534" v="43" actId="20577"/>
        <pc:sldMkLst>
          <pc:docMk/>
          <pc:sldMk cId="2420229659" sldId="306"/>
        </pc:sldMkLst>
        <pc:spChg chg="mod">
          <ac:chgData name="Goel, Anjali" userId="S::a_m1886@txstate.edu::2d613bfa-8eba-4c70-baaa-b9fcca966fc5" providerId="AD" clId="Web-{B67BDD83-67B0-1619-D90F-35EE1379155F}" dt="2022-03-24T19:28:28.534" v="43" actId="20577"/>
          <ac:spMkLst>
            <pc:docMk/>
            <pc:sldMk cId="2420229659" sldId="306"/>
            <ac:spMk id="2" creationId="{108909CE-201A-460B-842C-7B638682B668}"/>
          </ac:spMkLst>
        </pc:spChg>
        <pc:picChg chg="del">
          <ac:chgData name="Goel, Anjali" userId="S::a_m1886@txstate.edu::2d613bfa-8eba-4c70-baaa-b9fcca966fc5" providerId="AD" clId="Web-{B67BDD83-67B0-1619-D90F-35EE1379155F}" dt="2022-03-24T19:27:14.923" v="34"/>
          <ac:picMkLst>
            <pc:docMk/>
            <pc:sldMk cId="2420229659" sldId="306"/>
            <ac:picMk id="5" creationId="{51F8D4D4-18AD-2CF6-9DBE-7FA5C26F3F60}"/>
          </ac:picMkLst>
        </pc:picChg>
        <pc:picChg chg="add mod">
          <ac:chgData name="Goel, Anjali" userId="S::a_m1886@txstate.edu::2d613bfa-8eba-4c70-baaa-b9fcca966fc5" providerId="AD" clId="Web-{B67BDD83-67B0-1619-D90F-35EE1379155F}" dt="2022-03-24T19:27:38.361" v="38" actId="14100"/>
          <ac:picMkLst>
            <pc:docMk/>
            <pc:sldMk cId="2420229659" sldId="306"/>
            <ac:picMk id="11" creationId="{E8B8F25D-8951-22C6-4416-678404615730}"/>
          </ac:picMkLst>
        </pc:picChg>
      </pc:sldChg>
      <pc:sldChg chg="addSp delSp modSp add replId">
        <pc:chgData name="Goel, Anjali" userId="S::a_m1886@txstate.edu::2d613bfa-8eba-4c70-baaa-b9fcca966fc5" providerId="AD" clId="Web-{B67BDD83-67B0-1619-D90F-35EE1379155F}" dt="2022-03-24T19:29:40.521" v="48" actId="1076"/>
        <pc:sldMkLst>
          <pc:docMk/>
          <pc:sldMk cId="3647452251" sldId="307"/>
        </pc:sldMkLst>
        <pc:spChg chg="mod">
          <ac:chgData name="Goel, Anjali" userId="S::a_m1886@txstate.edu::2d613bfa-8eba-4c70-baaa-b9fcca966fc5" providerId="AD" clId="Web-{B67BDD83-67B0-1619-D90F-35EE1379155F}" dt="2022-03-24T19:28:21.925" v="42" actId="20577"/>
          <ac:spMkLst>
            <pc:docMk/>
            <pc:sldMk cId="3647452251" sldId="307"/>
            <ac:spMk id="2" creationId="{108909CE-201A-460B-842C-7B638682B668}"/>
          </ac:spMkLst>
        </pc:spChg>
        <pc:picChg chg="add mod">
          <ac:chgData name="Goel, Anjali" userId="S::a_m1886@txstate.edu::2d613bfa-8eba-4c70-baaa-b9fcca966fc5" providerId="AD" clId="Web-{B67BDD83-67B0-1619-D90F-35EE1379155F}" dt="2022-03-24T19:29:40.521" v="48" actId="1076"/>
          <ac:picMkLst>
            <pc:docMk/>
            <pc:sldMk cId="3647452251" sldId="307"/>
            <ac:picMk id="5" creationId="{9C0D038E-A7F7-DE21-53C2-B0BD409D1500}"/>
          </ac:picMkLst>
        </pc:picChg>
        <pc:picChg chg="del">
          <ac:chgData name="Goel, Anjali" userId="S::a_m1886@txstate.edu::2d613bfa-8eba-4c70-baaa-b9fcca966fc5" providerId="AD" clId="Web-{B67BDD83-67B0-1619-D90F-35EE1379155F}" dt="2022-03-24T19:29:28.145" v="44"/>
          <ac:picMkLst>
            <pc:docMk/>
            <pc:sldMk cId="3647452251" sldId="307"/>
            <ac:picMk id="11" creationId="{E8B8F25D-8951-22C6-4416-67840461573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534D9-0B2F-479A-836D-71BB71FD525C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0E9E9-FF47-48A2-B18D-8EE32EDE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8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959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8179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6000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8633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6861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147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Market demand plays a crucial part in the marketing strategy of any company. Forecasting such demand becomes crucial when the market is filled with competition, and a small mismatch in supply and demand can lead to a customer switching to another service provider.</a:t>
            </a:r>
          </a:p>
        </p:txBody>
      </p:sp>
    </p:spTree>
    <p:extLst>
      <p:ext uri="{BB962C8B-B14F-4D97-AF65-F5344CB8AC3E}">
        <p14:creationId xmlns:p14="http://schemas.microsoft.com/office/powerpoint/2010/main" val="3333549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34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4902982" y="5704465"/>
            <a:ext cx="7307772" cy="577328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1454333"/>
            <a:ext cx="7157200" cy="3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818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3899768"/>
            <a:ext cx="8785449" cy="2703024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618033" y="3828197"/>
            <a:ext cx="5459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618033" y="5300599"/>
            <a:ext cx="5459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479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1106367" y="1602667"/>
            <a:ext cx="6787600" cy="3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 i="1">
                <a:solidFill>
                  <a:srgbClr val="FFFFFF"/>
                </a:solidFill>
              </a:defRPr>
            </a:lvl1pPr>
            <a:lvl2pPr marL="1219170" lvl="1" indent="-558786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2pPr>
            <a:lvl3pPr marL="1828754" lvl="2" indent="-558786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3pPr>
            <a:lvl4pPr marL="2438339" lvl="3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4pPr>
            <a:lvl5pPr marL="3047924" lvl="4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5pPr>
            <a:lvl6pPr marL="3657509" lvl="5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6pPr>
            <a:lvl7pPr marL="4267093" lvl="6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7pPr>
            <a:lvl8pPr marL="4876678" lvl="7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8pPr>
            <a:lvl9pPr marL="5486263" lvl="8" indent="-558786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382133" y="1352767"/>
            <a:ext cx="902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5"/>
                </a:solidFill>
              </a:rPr>
              <a:t>“</a:t>
            </a:r>
            <a:endParaRPr sz="96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765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323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▰"/>
              <a:defRPr/>
            </a:lvl1pPr>
            <a:lvl2pPr marL="1219170" lvl="1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2pPr>
            <a:lvl3pPr marL="1828754" lvl="2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3pPr>
            <a:lvl4pPr marL="2438339" lvl="3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4pPr>
            <a:lvl5pPr marL="3047924" lvl="4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5pPr>
            <a:lvl6pPr marL="3657509" lvl="5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6pPr>
            <a:lvl7pPr marL="4267093" lvl="6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7pPr>
            <a:lvl8pPr marL="4876678" lvl="7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8pPr>
            <a:lvl9pPr marL="5486263" lvl="8" indent="-507987">
              <a:spcBef>
                <a:spcPts val="1333"/>
              </a:spcBef>
              <a:spcAft>
                <a:spcPts val="1333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562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1085700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5861497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303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1160600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4311516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7387533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569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659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3288185" y="5963632"/>
            <a:ext cx="8915767" cy="894393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3577067" y="6182000"/>
            <a:ext cx="80056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736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165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0567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nyc-taxi-trip-duration/data?select=train.zip" TargetMode="External"/><Relationship Id="rId2" Type="http://schemas.openxmlformats.org/officeDocument/2006/relationships/hyperlink" Target="https://github.com/fivethirtyeight/uber-tlc-foil-response/tree/master/uber-trip-data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ata.cityofnewyork.us/City-Government/2010-Neighborhood-Tabulation-Areas-NTAs-/cpf4-rkhq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914400" y="1454333"/>
            <a:ext cx="8240358" cy="394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5400" dirty="0"/>
              <a:t>UBER’S MARKET DEMAND PREDICTION FOR NYC NEIGHBORHOODS</a:t>
            </a:r>
            <a:endParaRPr lang="en-US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09CE-201A-460B-842C-7B638682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IN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7CBB9-41CF-45F0-BC81-2177A93CE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099" y="1751123"/>
            <a:ext cx="10977767" cy="2665651"/>
          </a:xfrm>
        </p:spPr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By forecasting supply and demand, we would be able to direct partner drivers to areas where demand is high, thus increasing their earnings. 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Machine learning will assist in building more robust estimates as well as enabling us to make data-driven marketing decisions for increasing uber cars in hotspots.</a:t>
            </a:r>
          </a:p>
          <a:p>
            <a:pPr marL="608965" indent="-507365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05FA1-2855-4895-911D-D9DF89BCC5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grpSp>
        <p:nvGrpSpPr>
          <p:cNvPr id="10" name="Google Shape;239;p16">
            <a:extLst>
              <a:ext uri="{FF2B5EF4-FFF2-40B4-BE49-F238E27FC236}">
                <a16:creationId xmlns:a16="http://schemas.microsoft.com/office/drawing/2014/main" id="{DB9FA0BF-2C76-413C-93D8-FF5E351EBF63}"/>
              </a:ext>
            </a:extLst>
          </p:cNvPr>
          <p:cNvGrpSpPr/>
          <p:nvPr/>
        </p:nvGrpSpPr>
        <p:grpSpPr>
          <a:xfrm>
            <a:off x="376283" y="787889"/>
            <a:ext cx="492672" cy="492672"/>
            <a:chOff x="2594050" y="1631825"/>
            <a:chExt cx="439625" cy="439625"/>
          </a:xfrm>
        </p:grpSpPr>
        <p:sp>
          <p:nvSpPr>
            <p:cNvPr id="6" name="Google Shape;240;p16">
              <a:extLst>
                <a:ext uri="{FF2B5EF4-FFF2-40B4-BE49-F238E27FC236}">
                  <a16:creationId xmlns:a16="http://schemas.microsoft.com/office/drawing/2014/main" id="{41768757-9F31-453A-8A3E-BD7B8CDEC2DD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" name="Google Shape;241;p16">
              <a:extLst>
                <a:ext uri="{FF2B5EF4-FFF2-40B4-BE49-F238E27FC236}">
                  <a16:creationId xmlns:a16="http://schemas.microsoft.com/office/drawing/2014/main" id="{302FDCA9-C918-41F0-BF64-75B9813EBDAC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242;p16">
              <a:extLst>
                <a:ext uri="{FF2B5EF4-FFF2-40B4-BE49-F238E27FC236}">
                  <a16:creationId xmlns:a16="http://schemas.microsoft.com/office/drawing/2014/main" id="{C8776D83-1D9B-4AEE-83DE-E7C492C8EE20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243;p16">
              <a:extLst>
                <a:ext uri="{FF2B5EF4-FFF2-40B4-BE49-F238E27FC236}">
                  <a16:creationId xmlns:a16="http://schemas.microsoft.com/office/drawing/2014/main" id="{2812F298-7FF3-4917-AE17-9E750054D9F2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27337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317244" y="4229249"/>
            <a:ext cx="5459200" cy="154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DATA SOURCE AND VARIABLES</a:t>
            </a:r>
            <a:endParaRPr lang="en-US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618033" y="0"/>
            <a:ext cx="2908800" cy="4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16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4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64370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09CE-201A-460B-842C-7B638682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7CBB9-41CF-45F0-BC81-2177A93CE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283" y="1673502"/>
            <a:ext cx="11640457" cy="4274457"/>
          </a:xfrm>
        </p:spPr>
        <p:txBody>
          <a:bodyPr/>
          <a:lstStyle/>
          <a:p>
            <a:pPr marL="608965" indent="-507365"/>
            <a:r>
              <a:rPr lang="en-US" sz="1800" dirty="0"/>
              <a:t>The datasets are collected from 3 different sources</a:t>
            </a:r>
          </a:p>
          <a:p>
            <a:pPr marL="608965" indent="-507365"/>
            <a:endParaRPr lang="en-US" sz="1800" dirty="0"/>
          </a:p>
          <a:p>
            <a:pPr marL="608965" indent="-507365"/>
            <a:r>
              <a:rPr lang="en-US" sz="1800" dirty="0"/>
              <a:t>2 dataset with different year’s NYC uber trips data </a:t>
            </a:r>
          </a:p>
          <a:p>
            <a:pPr marL="711185" lvl="1" indent="0">
              <a:buNone/>
            </a:pPr>
            <a:r>
              <a:rPr lang="en-US" sz="1800" dirty="0">
                <a:hlinkClick r:id="rId2"/>
              </a:rPr>
              <a:t>https://github.com/fivethirtyeight/uber-tlc-foil-response/tree/master/uber-trip-data</a:t>
            </a:r>
            <a:endParaRPr lang="en-US" sz="1800" dirty="0"/>
          </a:p>
          <a:p>
            <a:pPr marL="711185" lvl="1" indent="0">
              <a:buNone/>
            </a:pPr>
            <a:r>
              <a:rPr lang="en-US" sz="1800" dirty="0">
                <a:hlinkClick r:id="rId3"/>
              </a:rPr>
              <a:t>https://www.kaggle.com/c/nyc-taxi-trip-duration/data?select=train.zip</a:t>
            </a:r>
            <a:endParaRPr lang="en-US" sz="1800" dirty="0"/>
          </a:p>
          <a:p>
            <a:pPr marL="711185" lvl="1" indent="0">
              <a:buNone/>
            </a:pPr>
            <a:endParaRPr lang="en-US" sz="1800" dirty="0"/>
          </a:p>
          <a:p>
            <a:pPr marL="608965" indent="-507365"/>
            <a:r>
              <a:rPr lang="en-US" sz="1800" dirty="0"/>
              <a:t>1 dataset with NYC neighborhood geospatial location data</a:t>
            </a:r>
          </a:p>
          <a:p>
            <a:pPr marL="711185" lvl="1" indent="0">
              <a:buNone/>
            </a:pPr>
            <a:r>
              <a:rPr lang="en-US" sz="1800" dirty="0">
                <a:hlinkClick r:id="rId4"/>
              </a:rPr>
              <a:t>https://data.cityofnewyork.us/City-Government/2010-Neighborhood-Tabulation-Areas-NTAs-/cpf4-rkhq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05FA1-2855-4895-911D-D9DF89BCC5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grpSp>
        <p:nvGrpSpPr>
          <p:cNvPr id="10" name="Google Shape;239;p16">
            <a:extLst>
              <a:ext uri="{FF2B5EF4-FFF2-40B4-BE49-F238E27FC236}">
                <a16:creationId xmlns:a16="http://schemas.microsoft.com/office/drawing/2014/main" id="{DB9FA0BF-2C76-413C-93D8-FF5E351EBF63}"/>
              </a:ext>
            </a:extLst>
          </p:cNvPr>
          <p:cNvGrpSpPr/>
          <p:nvPr/>
        </p:nvGrpSpPr>
        <p:grpSpPr>
          <a:xfrm>
            <a:off x="376283" y="787889"/>
            <a:ext cx="492672" cy="492672"/>
            <a:chOff x="2594050" y="1631825"/>
            <a:chExt cx="439625" cy="439625"/>
          </a:xfrm>
        </p:grpSpPr>
        <p:sp>
          <p:nvSpPr>
            <p:cNvPr id="6" name="Google Shape;240;p16">
              <a:extLst>
                <a:ext uri="{FF2B5EF4-FFF2-40B4-BE49-F238E27FC236}">
                  <a16:creationId xmlns:a16="http://schemas.microsoft.com/office/drawing/2014/main" id="{41768757-9F31-453A-8A3E-BD7B8CDEC2DD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" name="Google Shape;241;p16">
              <a:extLst>
                <a:ext uri="{FF2B5EF4-FFF2-40B4-BE49-F238E27FC236}">
                  <a16:creationId xmlns:a16="http://schemas.microsoft.com/office/drawing/2014/main" id="{302FDCA9-C918-41F0-BF64-75B9813EBDAC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242;p16">
              <a:extLst>
                <a:ext uri="{FF2B5EF4-FFF2-40B4-BE49-F238E27FC236}">
                  <a16:creationId xmlns:a16="http://schemas.microsoft.com/office/drawing/2014/main" id="{C8776D83-1D9B-4AEE-83DE-E7C492C8EE20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243;p16">
              <a:extLst>
                <a:ext uri="{FF2B5EF4-FFF2-40B4-BE49-F238E27FC236}">
                  <a16:creationId xmlns:a16="http://schemas.microsoft.com/office/drawing/2014/main" id="{2812F298-7FF3-4917-AE17-9E750054D9F2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78708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09CE-201A-460B-842C-7B638682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VARIABLES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7CBB9-41CF-45F0-BC81-2177A93CE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164" y="1279188"/>
            <a:ext cx="10334170" cy="3968737"/>
          </a:xfrm>
        </p:spPr>
        <p:txBody>
          <a:bodyPr/>
          <a:lstStyle/>
          <a:p>
            <a:pPr marL="101600" indent="0">
              <a:buNone/>
            </a:pPr>
            <a:endParaRPr lang="en-US" sz="1800" dirty="0"/>
          </a:p>
          <a:p>
            <a:pPr marL="608965" indent="-507365"/>
            <a:r>
              <a:rPr lang="en-US" sz="1800" dirty="0"/>
              <a:t>Dataset 1 and 2 with uber trips data </a:t>
            </a:r>
          </a:p>
          <a:p>
            <a:pPr marL="101600" indent="0">
              <a:buNone/>
            </a:pPr>
            <a:endParaRPr lang="en-US" sz="1800" dirty="0"/>
          </a:p>
          <a:p>
            <a:pPr marL="711185" lvl="1" indent="0">
              <a:buNone/>
            </a:pPr>
            <a:r>
              <a:rPr lang="en-US" sz="1800" b="1" dirty="0" err="1"/>
              <a:t>pickup_datetime</a:t>
            </a:r>
            <a:r>
              <a:rPr lang="en-US" sz="1800" b="1" dirty="0"/>
              <a:t>: </a:t>
            </a:r>
            <a:r>
              <a:rPr lang="en-US" sz="1800" dirty="0"/>
              <a:t>date and time when the meter was engaged</a:t>
            </a:r>
          </a:p>
          <a:p>
            <a:pPr marL="711185" lvl="1" indent="0">
              <a:buNone/>
            </a:pPr>
            <a:r>
              <a:rPr lang="en-US" sz="1800" b="1" dirty="0" err="1"/>
              <a:t>pickup_longitude</a:t>
            </a:r>
            <a:r>
              <a:rPr lang="en-US" sz="1800" b="1" dirty="0"/>
              <a:t> : </a:t>
            </a:r>
            <a:r>
              <a:rPr lang="en-US" sz="1800" dirty="0"/>
              <a:t>the longitude where the meter was engaged</a:t>
            </a:r>
          </a:p>
          <a:p>
            <a:pPr marL="711185" lvl="1" indent="0">
              <a:buNone/>
            </a:pPr>
            <a:r>
              <a:rPr lang="en-US" sz="1800" b="1" dirty="0" err="1"/>
              <a:t>pickup_latitude</a:t>
            </a:r>
            <a:r>
              <a:rPr lang="en-US" sz="1800" b="1" dirty="0"/>
              <a:t>: </a:t>
            </a:r>
            <a:r>
              <a:rPr lang="en-US" sz="1800" dirty="0"/>
              <a:t>the latitude where the meter was engaged</a:t>
            </a:r>
          </a:p>
          <a:p>
            <a:pPr marL="1016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05FA1-2855-4895-911D-D9DF89BCC5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grpSp>
        <p:nvGrpSpPr>
          <p:cNvPr id="10" name="Google Shape;239;p16">
            <a:extLst>
              <a:ext uri="{FF2B5EF4-FFF2-40B4-BE49-F238E27FC236}">
                <a16:creationId xmlns:a16="http://schemas.microsoft.com/office/drawing/2014/main" id="{DB9FA0BF-2C76-413C-93D8-FF5E351EBF63}"/>
              </a:ext>
            </a:extLst>
          </p:cNvPr>
          <p:cNvGrpSpPr/>
          <p:nvPr/>
        </p:nvGrpSpPr>
        <p:grpSpPr>
          <a:xfrm>
            <a:off x="376283" y="787889"/>
            <a:ext cx="492672" cy="492672"/>
            <a:chOff x="2594050" y="1631825"/>
            <a:chExt cx="439625" cy="439625"/>
          </a:xfrm>
        </p:grpSpPr>
        <p:sp>
          <p:nvSpPr>
            <p:cNvPr id="6" name="Google Shape;240;p16">
              <a:extLst>
                <a:ext uri="{FF2B5EF4-FFF2-40B4-BE49-F238E27FC236}">
                  <a16:creationId xmlns:a16="http://schemas.microsoft.com/office/drawing/2014/main" id="{41768757-9F31-453A-8A3E-BD7B8CDEC2DD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" name="Google Shape;241;p16">
              <a:extLst>
                <a:ext uri="{FF2B5EF4-FFF2-40B4-BE49-F238E27FC236}">
                  <a16:creationId xmlns:a16="http://schemas.microsoft.com/office/drawing/2014/main" id="{302FDCA9-C918-41F0-BF64-75B9813EBDAC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242;p16">
              <a:extLst>
                <a:ext uri="{FF2B5EF4-FFF2-40B4-BE49-F238E27FC236}">
                  <a16:creationId xmlns:a16="http://schemas.microsoft.com/office/drawing/2014/main" id="{C8776D83-1D9B-4AEE-83DE-E7C492C8EE20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243;p16">
              <a:extLst>
                <a:ext uri="{FF2B5EF4-FFF2-40B4-BE49-F238E27FC236}">
                  <a16:creationId xmlns:a16="http://schemas.microsoft.com/office/drawing/2014/main" id="{2812F298-7FF3-4917-AE17-9E750054D9F2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10662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09CE-201A-460B-842C-7B638682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VARIABLES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7CBB9-41CF-45F0-BC81-2177A93CE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385" y="1955932"/>
            <a:ext cx="8176800" cy="2198626"/>
          </a:xfrm>
        </p:spPr>
        <p:txBody>
          <a:bodyPr/>
          <a:lstStyle/>
          <a:p>
            <a:pPr marL="608965" indent="-507365"/>
            <a:r>
              <a:rPr lang="en-US" sz="1800" dirty="0"/>
              <a:t>Dataset with neighborhood geospatial location data</a:t>
            </a:r>
          </a:p>
          <a:p>
            <a:pPr marL="711185" lvl="1" indent="0">
              <a:buNone/>
            </a:pPr>
            <a:endParaRPr lang="en-US" sz="1800" dirty="0"/>
          </a:p>
          <a:p>
            <a:pPr marL="711185" lvl="1" indent="0">
              <a:buNone/>
            </a:pPr>
            <a:r>
              <a:rPr lang="en-US" sz="1800" b="1" dirty="0" err="1"/>
              <a:t>ntaname</a:t>
            </a:r>
            <a:r>
              <a:rPr lang="en-US" sz="1800" b="1" dirty="0"/>
              <a:t>: </a:t>
            </a:r>
            <a:r>
              <a:rPr lang="en-US" sz="1800" dirty="0"/>
              <a:t>neighborhood name</a:t>
            </a:r>
          </a:p>
          <a:p>
            <a:pPr marL="711185" lvl="1" indent="0">
              <a:buNone/>
            </a:pPr>
            <a:r>
              <a:rPr lang="en-US" sz="1800" b="1" dirty="0"/>
              <a:t>coordinates: </a:t>
            </a:r>
            <a:r>
              <a:rPr lang="en-US" sz="1800" dirty="0"/>
              <a:t>set of neighborhood location coordinates</a:t>
            </a:r>
          </a:p>
          <a:p>
            <a:pPr marL="1016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05FA1-2855-4895-911D-D9DF89BCC5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grpSp>
        <p:nvGrpSpPr>
          <p:cNvPr id="10" name="Google Shape;239;p16">
            <a:extLst>
              <a:ext uri="{FF2B5EF4-FFF2-40B4-BE49-F238E27FC236}">
                <a16:creationId xmlns:a16="http://schemas.microsoft.com/office/drawing/2014/main" id="{DB9FA0BF-2C76-413C-93D8-FF5E351EBF63}"/>
              </a:ext>
            </a:extLst>
          </p:cNvPr>
          <p:cNvGrpSpPr/>
          <p:nvPr/>
        </p:nvGrpSpPr>
        <p:grpSpPr>
          <a:xfrm>
            <a:off x="376283" y="787889"/>
            <a:ext cx="492672" cy="492672"/>
            <a:chOff x="2594050" y="1631825"/>
            <a:chExt cx="439625" cy="439625"/>
          </a:xfrm>
        </p:grpSpPr>
        <p:sp>
          <p:nvSpPr>
            <p:cNvPr id="6" name="Google Shape;240;p16">
              <a:extLst>
                <a:ext uri="{FF2B5EF4-FFF2-40B4-BE49-F238E27FC236}">
                  <a16:creationId xmlns:a16="http://schemas.microsoft.com/office/drawing/2014/main" id="{41768757-9F31-453A-8A3E-BD7B8CDEC2DD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" name="Google Shape;241;p16">
              <a:extLst>
                <a:ext uri="{FF2B5EF4-FFF2-40B4-BE49-F238E27FC236}">
                  <a16:creationId xmlns:a16="http://schemas.microsoft.com/office/drawing/2014/main" id="{302FDCA9-C918-41F0-BF64-75B9813EBDAC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242;p16">
              <a:extLst>
                <a:ext uri="{FF2B5EF4-FFF2-40B4-BE49-F238E27FC236}">
                  <a16:creationId xmlns:a16="http://schemas.microsoft.com/office/drawing/2014/main" id="{C8776D83-1D9B-4AEE-83DE-E7C492C8EE20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243;p16">
              <a:extLst>
                <a:ext uri="{FF2B5EF4-FFF2-40B4-BE49-F238E27FC236}">
                  <a16:creationId xmlns:a16="http://schemas.microsoft.com/office/drawing/2014/main" id="{2812F298-7FF3-4917-AE17-9E750054D9F2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2952D8E-763C-2646-88D8-5C68F637A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78" y="4110368"/>
            <a:ext cx="7582018" cy="228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88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317244" y="4200495"/>
            <a:ext cx="6710030" cy="170455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EXPLORATORY DATA ANALYSIS</a:t>
            </a:r>
            <a:endParaRPr lang="en-US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618033" y="0"/>
            <a:ext cx="2908800" cy="4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16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40876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09CE-201A-460B-842C-7B638682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trips in months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7CBB9-41CF-45F0-BC81-2177A93CE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723" y="1545033"/>
            <a:ext cx="8176800" cy="4194000"/>
          </a:xfrm>
        </p:spPr>
        <p:txBody>
          <a:bodyPr/>
          <a:lstStyle/>
          <a:p>
            <a:pPr marL="1016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05FA1-2855-4895-911D-D9DF89BCC5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grpSp>
        <p:nvGrpSpPr>
          <p:cNvPr id="10" name="Google Shape;239;p16">
            <a:extLst>
              <a:ext uri="{FF2B5EF4-FFF2-40B4-BE49-F238E27FC236}">
                <a16:creationId xmlns:a16="http://schemas.microsoft.com/office/drawing/2014/main" id="{DB9FA0BF-2C76-413C-93D8-FF5E351EBF63}"/>
              </a:ext>
            </a:extLst>
          </p:cNvPr>
          <p:cNvGrpSpPr/>
          <p:nvPr/>
        </p:nvGrpSpPr>
        <p:grpSpPr>
          <a:xfrm>
            <a:off x="376283" y="787889"/>
            <a:ext cx="492672" cy="492672"/>
            <a:chOff x="2594050" y="1631825"/>
            <a:chExt cx="439625" cy="439625"/>
          </a:xfrm>
        </p:grpSpPr>
        <p:sp>
          <p:nvSpPr>
            <p:cNvPr id="6" name="Google Shape;240;p16">
              <a:extLst>
                <a:ext uri="{FF2B5EF4-FFF2-40B4-BE49-F238E27FC236}">
                  <a16:creationId xmlns:a16="http://schemas.microsoft.com/office/drawing/2014/main" id="{41768757-9F31-453A-8A3E-BD7B8CDEC2DD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" name="Google Shape;241;p16">
              <a:extLst>
                <a:ext uri="{FF2B5EF4-FFF2-40B4-BE49-F238E27FC236}">
                  <a16:creationId xmlns:a16="http://schemas.microsoft.com/office/drawing/2014/main" id="{302FDCA9-C918-41F0-BF64-75B9813EBDAC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242;p16">
              <a:extLst>
                <a:ext uri="{FF2B5EF4-FFF2-40B4-BE49-F238E27FC236}">
                  <a16:creationId xmlns:a16="http://schemas.microsoft.com/office/drawing/2014/main" id="{C8776D83-1D9B-4AEE-83DE-E7C492C8EE20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243;p16">
              <a:extLst>
                <a:ext uri="{FF2B5EF4-FFF2-40B4-BE49-F238E27FC236}">
                  <a16:creationId xmlns:a16="http://schemas.microsoft.com/office/drawing/2014/main" id="{2812F298-7FF3-4917-AE17-9E750054D9F2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5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51F8D4D4-18AD-2CF6-9DBE-7FA5C26F3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14" y="2016529"/>
            <a:ext cx="5504211" cy="367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26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09CE-201A-460B-842C-7B638682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trips in days of month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7CBB9-41CF-45F0-BC81-2177A93CE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723" y="1545033"/>
            <a:ext cx="8176800" cy="4194000"/>
          </a:xfrm>
        </p:spPr>
        <p:txBody>
          <a:bodyPr/>
          <a:lstStyle/>
          <a:p>
            <a:pPr marL="1016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05FA1-2855-4895-911D-D9DF89BCC5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grpSp>
        <p:nvGrpSpPr>
          <p:cNvPr id="10" name="Google Shape;239;p16">
            <a:extLst>
              <a:ext uri="{FF2B5EF4-FFF2-40B4-BE49-F238E27FC236}">
                <a16:creationId xmlns:a16="http://schemas.microsoft.com/office/drawing/2014/main" id="{DB9FA0BF-2C76-413C-93D8-FF5E351EBF63}"/>
              </a:ext>
            </a:extLst>
          </p:cNvPr>
          <p:cNvGrpSpPr/>
          <p:nvPr/>
        </p:nvGrpSpPr>
        <p:grpSpPr>
          <a:xfrm>
            <a:off x="376283" y="787889"/>
            <a:ext cx="492672" cy="492672"/>
            <a:chOff x="2594050" y="1631825"/>
            <a:chExt cx="439625" cy="439625"/>
          </a:xfrm>
        </p:grpSpPr>
        <p:sp>
          <p:nvSpPr>
            <p:cNvPr id="6" name="Google Shape;240;p16">
              <a:extLst>
                <a:ext uri="{FF2B5EF4-FFF2-40B4-BE49-F238E27FC236}">
                  <a16:creationId xmlns:a16="http://schemas.microsoft.com/office/drawing/2014/main" id="{41768757-9F31-453A-8A3E-BD7B8CDEC2DD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" name="Google Shape;241;p16">
              <a:extLst>
                <a:ext uri="{FF2B5EF4-FFF2-40B4-BE49-F238E27FC236}">
                  <a16:creationId xmlns:a16="http://schemas.microsoft.com/office/drawing/2014/main" id="{302FDCA9-C918-41F0-BF64-75B9813EBDAC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242;p16">
              <a:extLst>
                <a:ext uri="{FF2B5EF4-FFF2-40B4-BE49-F238E27FC236}">
                  <a16:creationId xmlns:a16="http://schemas.microsoft.com/office/drawing/2014/main" id="{C8776D83-1D9B-4AEE-83DE-E7C492C8EE20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243;p16">
              <a:extLst>
                <a:ext uri="{FF2B5EF4-FFF2-40B4-BE49-F238E27FC236}">
                  <a16:creationId xmlns:a16="http://schemas.microsoft.com/office/drawing/2014/main" id="{2812F298-7FF3-4917-AE17-9E750054D9F2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11" name="Picture 11" descr="Chart, bar chart, histogram&#10;&#10;Description automatically generated">
            <a:extLst>
              <a:ext uri="{FF2B5EF4-FFF2-40B4-BE49-F238E27FC236}">
                <a16:creationId xmlns:a16="http://schemas.microsoft.com/office/drawing/2014/main" id="{E8B8F25D-8951-22C6-4416-678404615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6" y="1962972"/>
            <a:ext cx="5573484" cy="355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29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09CE-201A-460B-842C-7B638682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trips in days of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7CBB9-41CF-45F0-BC81-2177A93CE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723" y="1545033"/>
            <a:ext cx="8176800" cy="4194000"/>
          </a:xfrm>
        </p:spPr>
        <p:txBody>
          <a:bodyPr/>
          <a:lstStyle/>
          <a:p>
            <a:pPr marL="1016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05FA1-2855-4895-911D-D9DF89BCC5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grpSp>
        <p:nvGrpSpPr>
          <p:cNvPr id="10" name="Google Shape;239;p16">
            <a:extLst>
              <a:ext uri="{FF2B5EF4-FFF2-40B4-BE49-F238E27FC236}">
                <a16:creationId xmlns:a16="http://schemas.microsoft.com/office/drawing/2014/main" id="{DB9FA0BF-2C76-413C-93D8-FF5E351EBF63}"/>
              </a:ext>
            </a:extLst>
          </p:cNvPr>
          <p:cNvGrpSpPr/>
          <p:nvPr/>
        </p:nvGrpSpPr>
        <p:grpSpPr>
          <a:xfrm>
            <a:off x="376283" y="787889"/>
            <a:ext cx="492672" cy="492672"/>
            <a:chOff x="2594050" y="1631825"/>
            <a:chExt cx="439625" cy="439625"/>
          </a:xfrm>
        </p:grpSpPr>
        <p:sp>
          <p:nvSpPr>
            <p:cNvPr id="6" name="Google Shape;240;p16">
              <a:extLst>
                <a:ext uri="{FF2B5EF4-FFF2-40B4-BE49-F238E27FC236}">
                  <a16:creationId xmlns:a16="http://schemas.microsoft.com/office/drawing/2014/main" id="{41768757-9F31-453A-8A3E-BD7B8CDEC2DD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" name="Google Shape;241;p16">
              <a:extLst>
                <a:ext uri="{FF2B5EF4-FFF2-40B4-BE49-F238E27FC236}">
                  <a16:creationId xmlns:a16="http://schemas.microsoft.com/office/drawing/2014/main" id="{302FDCA9-C918-41F0-BF64-75B9813EBDAC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242;p16">
              <a:extLst>
                <a:ext uri="{FF2B5EF4-FFF2-40B4-BE49-F238E27FC236}">
                  <a16:creationId xmlns:a16="http://schemas.microsoft.com/office/drawing/2014/main" id="{C8776D83-1D9B-4AEE-83DE-E7C492C8EE20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243;p16">
              <a:extLst>
                <a:ext uri="{FF2B5EF4-FFF2-40B4-BE49-F238E27FC236}">
                  <a16:creationId xmlns:a16="http://schemas.microsoft.com/office/drawing/2014/main" id="{2812F298-7FF3-4917-AE17-9E750054D9F2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5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9C0D038E-A7F7-DE21-53C2-B0BD409D1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13" y="2028577"/>
            <a:ext cx="5524005" cy="355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52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700200" y="1758631"/>
            <a:ext cx="8791600" cy="15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8000" dirty="0">
                <a:solidFill>
                  <a:schemeClr val="accent5"/>
                </a:solidFill>
              </a:rPr>
              <a:t>THANK YOU!</a:t>
            </a:r>
            <a:endParaRPr sz="8000" dirty="0">
              <a:solidFill>
                <a:schemeClr val="accent5"/>
              </a:solidFill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663029" y="3182252"/>
            <a:ext cx="8791600" cy="178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" sz="2667" b="1" dirty="0"/>
              <a:t>Any questions?</a:t>
            </a:r>
            <a:endParaRPr sz="2667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" grpId="0"/>
      <p:bldP spid="5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700199" y="1216709"/>
            <a:ext cx="8791600" cy="15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5333" dirty="0">
                <a:solidFill>
                  <a:schemeClr val="accent5"/>
                </a:solidFill>
              </a:rPr>
              <a:t>TEAM D</a:t>
            </a: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271450" y="3306206"/>
            <a:ext cx="11649099" cy="178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None/>
            </a:pPr>
            <a:r>
              <a:rPr lang="en-US" sz="2800" dirty="0">
                <a:solidFill>
                  <a:schemeClr val="tx1"/>
                </a:solidFill>
                <a:latin typeface="Roboto Condensed"/>
                <a:cs typeface="Arial"/>
              </a:rPr>
              <a:t>Anjali Goel</a:t>
            </a:r>
          </a:p>
          <a:p>
            <a:pPr algn="ctr">
              <a:buNone/>
            </a:pPr>
            <a:r>
              <a:rPr lang="en-US" sz="2800" dirty="0">
                <a:solidFill>
                  <a:schemeClr val="tx1"/>
                </a:solidFill>
                <a:latin typeface="Roboto Condensed"/>
                <a:cs typeface="Arial"/>
              </a:rPr>
              <a:t>Sravani Bhagavathula</a:t>
            </a:r>
          </a:p>
          <a:p>
            <a:pPr algn="ctr">
              <a:buNone/>
            </a:pPr>
            <a:r>
              <a:rPr lang="en-US" sz="2800" dirty="0">
                <a:solidFill>
                  <a:schemeClr val="tx1"/>
                </a:solidFill>
                <a:latin typeface="Roboto Condensed"/>
                <a:cs typeface="Arial"/>
              </a:rPr>
              <a:t>Sumalini Tyagi</a:t>
            </a:r>
          </a:p>
          <a:p>
            <a:pPr algn="ctr">
              <a:buNone/>
            </a:pPr>
            <a:r>
              <a:rPr lang="en-US" sz="2800" dirty="0">
                <a:solidFill>
                  <a:schemeClr val="tx1"/>
                </a:solidFill>
                <a:latin typeface="Roboto Condensed"/>
                <a:cs typeface="Arial"/>
              </a:rPr>
              <a:t>Vaishnavi Krishnan</a:t>
            </a:r>
            <a:endParaRPr lang="en" sz="2800" dirty="0">
              <a:solidFill>
                <a:schemeClr val="tx1"/>
              </a:solidFill>
              <a:latin typeface="Roboto Condensed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" sz="2667" b="1" dirty="0">
              <a:latin typeface="Roboto Condensed"/>
            </a:endParaRPr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2</a:t>
            </a:fld>
            <a:endParaRPr ker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AGENDA</a:t>
            </a:r>
            <a:endParaRPr lang="en-US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3</a:t>
            </a:fld>
            <a:endParaRPr kern="0">
              <a:solidFill>
                <a:srgbClr val="FFFFFF"/>
              </a:solidFill>
            </a:endParaRPr>
          </a:p>
        </p:txBody>
      </p:sp>
      <p:grpSp>
        <p:nvGrpSpPr>
          <p:cNvPr id="194" name="Google Shape;194;p12"/>
          <p:cNvGrpSpPr/>
          <p:nvPr/>
        </p:nvGrpSpPr>
        <p:grpSpPr>
          <a:xfrm>
            <a:off x="391578" y="765489"/>
            <a:ext cx="412055" cy="537497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CF8F2E-4529-4293-803F-4F4273CC160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68393" y="2020572"/>
            <a:ext cx="7338668" cy="3632400"/>
          </a:xfrm>
        </p:spPr>
        <p:txBody>
          <a:bodyPr/>
          <a:lstStyle/>
          <a:p>
            <a:r>
              <a:rPr lang="en-US" sz="2133" dirty="0">
                <a:latin typeface="Roboto Condensed" panose="02000000000000000000" pitchFamily="2" charset="0"/>
                <a:ea typeface="Roboto Condensed" panose="02000000000000000000" pitchFamily="2" charset="0"/>
              </a:rPr>
              <a:t>Introduction</a:t>
            </a:r>
          </a:p>
          <a:p>
            <a:r>
              <a:rPr lang="en-US" sz="2133" dirty="0">
                <a:latin typeface="Roboto Condensed" panose="02000000000000000000" pitchFamily="2" charset="0"/>
                <a:ea typeface="Roboto Condensed" panose="02000000000000000000" pitchFamily="2" charset="0"/>
              </a:rPr>
              <a:t>Business scenario</a:t>
            </a:r>
          </a:p>
          <a:p>
            <a:r>
              <a:rPr lang="en-US" sz="2133" dirty="0">
                <a:latin typeface="Roboto Condensed" panose="02000000000000000000" pitchFamily="2" charset="0"/>
              </a:rPr>
              <a:t>Machine Learning use</a:t>
            </a:r>
          </a:p>
          <a:p>
            <a:r>
              <a:rPr lang="en-US" sz="2133" dirty="0">
                <a:latin typeface="Roboto Condensed" panose="02000000000000000000" pitchFamily="2" charset="0"/>
              </a:rPr>
              <a:t>Data Source and variables</a:t>
            </a:r>
          </a:p>
          <a:p>
            <a:r>
              <a:rPr lang="en-US" sz="2133" dirty="0">
                <a:latin typeface="Roboto Condensed" panose="02000000000000000000" pitchFamily="2" charset="0"/>
              </a:rPr>
              <a:t>Exploratory Data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317244" y="4229249"/>
            <a:ext cx="5459200" cy="154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INTRODUCTION</a:t>
            </a:r>
            <a:endParaRPr lang="en-US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618033" y="0"/>
            <a:ext cx="2908800" cy="4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16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4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323200" cy="102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INTRODUCTION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241454" y="1786754"/>
            <a:ext cx="9915879" cy="4395246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8965" indent="-507365">
              <a:lnSpc>
                <a:spcPct val="110000"/>
              </a:lnSpc>
              <a:spcBef>
                <a:spcPts val="1333"/>
              </a:spcBef>
              <a:spcAft>
                <a:spcPts val="1067"/>
              </a:spcAft>
            </a:pPr>
            <a:r>
              <a:rPr lang="en-US" sz="1800" dirty="0"/>
              <a:t>Uber is a platform where those who drive and deliver can connect with riders, eaters, and restaurants.</a:t>
            </a:r>
          </a:p>
          <a:p>
            <a:pPr marL="608965" indent="-507365">
              <a:lnSpc>
                <a:spcPct val="110000"/>
              </a:lnSpc>
              <a:spcBef>
                <a:spcPts val="1333"/>
              </a:spcBef>
              <a:spcAft>
                <a:spcPts val="1067"/>
              </a:spcAft>
            </a:pPr>
            <a:r>
              <a:rPr lang="en-US" sz="1800" dirty="0"/>
              <a:t>A rider can use the Uber app to request a ride.</a:t>
            </a:r>
          </a:p>
          <a:p>
            <a:pPr marL="608965" indent="-507365">
              <a:lnSpc>
                <a:spcPct val="110000"/>
              </a:lnSpc>
              <a:spcBef>
                <a:spcPts val="1333"/>
              </a:spcBef>
              <a:spcAft>
                <a:spcPts val="1067"/>
              </a:spcAft>
            </a:pPr>
            <a:r>
              <a:rPr lang="en-US" sz="1800" dirty="0"/>
              <a:t>The Uber app provides info about the driver with whom the user(rider) will ride.</a:t>
            </a:r>
            <a:endParaRPr lang="en-US" sz="1800" dirty="0">
              <a:solidFill>
                <a:schemeClr val="tx1"/>
              </a:solidFill>
            </a:endParaRPr>
          </a:p>
          <a:p>
            <a:pPr marL="608965" indent="-507365">
              <a:lnSpc>
                <a:spcPct val="110000"/>
              </a:lnSpc>
              <a:spcBef>
                <a:spcPts val="1333"/>
              </a:spcBef>
              <a:spcAft>
                <a:spcPts val="1067"/>
              </a:spcAft>
            </a:pPr>
            <a:r>
              <a:rPr lang="en-US" sz="1800" dirty="0"/>
              <a:t>The user's preferred destination can be entered in the app any time before or during the ride.</a:t>
            </a:r>
            <a:endParaRPr lang="en-US" sz="1800" dirty="0">
              <a:solidFill>
                <a:schemeClr val="tx1"/>
              </a:solidFill>
            </a:endParaRPr>
          </a:p>
          <a:p>
            <a:pPr marL="608965" indent="-507365">
              <a:lnSpc>
                <a:spcPct val="110000"/>
              </a:lnSpc>
              <a:spcBef>
                <a:spcPts val="1333"/>
              </a:spcBef>
              <a:spcAft>
                <a:spcPts val="1067"/>
              </a:spcAft>
            </a:pPr>
            <a:r>
              <a:rPr lang="en-US" sz="1800" dirty="0">
                <a:solidFill>
                  <a:schemeClr val="tx1"/>
                </a:solidFill>
              </a:rPr>
              <a:t>Once the rider reaches the destination and exits the vehicle, the payment will be calculated and charged to the linked payment account in the Uber app.</a:t>
            </a:r>
          </a:p>
          <a:p>
            <a:pPr marL="608965" indent="-507365">
              <a:lnSpc>
                <a:spcPct val="110000"/>
              </a:lnSpc>
              <a:spcBef>
                <a:spcPts val="1333"/>
              </a:spcBef>
              <a:spcAft>
                <a:spcPts val="1067"/>
              </a:spcAft>
            </a:pPr>
            <a:r>
              <a:rPr lang="en-US" sz="1800" dirty="0">
                <a:solidFill>
                  <a:schemeClr val="tx1"/>
                </a:solidFill>
              </a:rPr>
              <a:t>The user will be asked to provide rating to the driver based on the experience during the ride. 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376289" y="787892"/>
            <a:ext cx="492673" cy="492673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7033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323200" cy="102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BUSINESS MODEL</a:t>
            </a:r>
            <a:endParaRPr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232047" y="1955528"/>
            <a:ext cx="5211289" cy="473297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8965" indent="-507365">
              <a:lnSpc>
                <a:spcPct val="110000"/>
              </a:lnSpc>
              <a:spcBef>
                <a:spcPts val="1333"/>
              </a:spcBef>
              <a:spcAft>
                <a:spcPts val="1067"/>
              </a:spcAft>
            </a:pPr>
            <a:r>
              <a:rPr lang="en-US" sz="1800" dirty="0">
                <a:solidFill>
                  <a:schemeClr val="tx1"/>
                </a:solidFill>
              </a:rPr>
              <a:t>Uber uses the two – sided marketplace business model.</a:t>
            </a:r>
          </a:p>
          <a:p>
            <a:pPr marL="608965" indent="-507365">
              <a:lnSpc>
                <a:spcPct val="110000"/>
              </a:lnSpc>
              <a:spcBef>
                <a:spcPts val="1333"/>
              </a:spcBef>
              <a:spcAft>
                <a:spcPts val="1067"/>
              </a:spcAft>
            </a:pPr>
            <a:r>
              <a:rPr lang="en-US" sz="1800" dirty="0"/>
              <a:t>Uber's value proposition was created to make up for the scarcity of cab drivers and the inefficiencies of urban mobility.</a:t>
            </a:r>
            <a:endParaRPr lang="en-US" sz="1800" dirty="0">
              <a:solidFill>
                <a:schemeClr val="tx1"/>
              </a:solidFill>
            </a:endParaRPr>
          </a:p>
          <a:p>
            <a:pPr marL="608965" indent="-507365"/>
            <a:r>
              <a:rPr lang="en-US" sz="1800" dirty="0"/>
              <a:t>It attracts two key players:</a:t>
            </a:r>
            <a:endParaRPr lang="en-US" sz="1800" dirty="0">
              <a:solidFill>
                <a:schemeClr val="tx1"/>
              </a:solidFill>
            </a:endParaRPr>
          </a:p>
          <a:p>
            <a:pPr marL="1218565" lvl="1" indent="-507365"/>
            <a:r>
              <a:rPr lang="en-US" sz="1800" dirty="0"/>
              <a:t>Drivers.</a:t>
            </a:r>
          </a:p>
          <a:p>
            <a:pPr marL="1218565" lvl="1" indent="-507365"/>
            <a:r>
              <a:rPr lang="en-US" sz="1800" dirty="0"/>
              <a:t>And riders.</a:t>
            </a:r>
          </a:p>
          <a:p>
            <a:pPr marL="608965" indent="-507365">
              <a:lnSpc>
                <a:spcPct val="110000"/>
              </a:lnSpc>
              <a:spcBef>
                <a:spcPts val="1333"/>
              </a:spcBef>
              <a:spcAft>
                <a:spcPts val="1067"/>
              </a:spcAft>
            </a:pPr>
            <a:endParaRPr lang="en-US" sz="1700" dirty="0">
              <a:solidFill>
                <a:schemeClr val="tx1"/>
              </a:solidFill>
            </a:endParaRPr>
          </a:p>
          <a:p>
            <a:pPr marL="608965" indent="-507365">
              <a:lnSpc>
                <a:spcPct val="110000"/>
              </a:lnSpc>
              <a:spcBef>
                <a:spcPts val="1333"/>
              </a:spcBef>
              <a:spcAft>
                <a:spcPts val="1067"/>
              </a:spcAft>
            </a:pP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376289" y="787892"/>
            <a:ext cx="492673" cy="492673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3" name="Picture 3" descr="Timeline&#10;&#10;Description automatically generated">
            <a:extLst>
              <a:ext uri="{FF2B5EF4-FFF2-40B4-BE49-F238E27FC236}">
                <a16:creationId xmlns:a16="http://schemas.microsoft.com/office/drawing/2014/main" id="{C8B6FAE4-4C70-4B55-9D28-BF5F06835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661" y="2008829"/>
            <a:ext cx="6480130" cy="36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7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317244" y="4229249"/>
            <a:ext cx="5459200" cy="154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BUSINESS SCENARIO</a:t>
            </a:r>
            <a:endParaRPr lang="en-US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618033" y="0"/>
            <a:ext cx="2908800" cy="4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16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4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69061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323200" cy="102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BUSINESS SCENARIO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18576" y="1659425"/>
            <a:ext cx="11554847" cy="473297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8965" indent="-507365">
              <a:lnSpc>
                <a:spcPct val="110000"/>
              </a:lnSpc>
              <a:spcBef>
                <a:spcPts val="1333"/>
              </a:spcBef>
              <a:spcAft>
                <a:spcPts val="1067"/>
              </a:spcAft>
            </a:pPr>
            <a:r>
              <a:rPr lang="en-US" sz="1800" dirty="0"/>
              <a:t>Forecasting future market demand for Uber ride sharing trips for NYC neighborhood.</a:t>
            </a:r>
            <a:endParaRPr lang="en-US" sz="1800" dirty="0">
              <a:solidFill>
                <a:srgbClr val="FF0000"/>
              </a:solidFill>
            </a:endParaRPr>
          </a:p>
          <a:p>
            <a:pPr marL="608965" indent="-507365">
              <a:lnSpc>
                <a:spcPct val="110000"/>
              </a:lnSpc>
              <a:spcBef>
                <a:spcPts val="1333"/>
              </a:spcBef>
              <a:spcAft>
                <a:spcPts val="1067"/>
              </a:spcAft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Company must consider the market demand when planning their marketing strategies.</a:t>
            </a:r>
          </a:p>
          <a:p>
            <a:pPr marL="608965" indent="-507365">
              <a:lnSpc>
                <a:spcPct val="110000"/>
              </a:lnSpc>
              <a:spcBef>
                <a:spcPts val="1333"/>
              </a:spcBef>
              <a:spcAft>
                <a:spcPts val="1067"/>
              </a:spcAft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With competition in the market, forecasting such demand becomes crucial, as even a slight imbalance can motivate a client to switch providers.</a:t>
            </a:r>
          </a:p>
          <a:p>
            <a:pPr marL="608965" indent="-507365">
              <a:lnSpc>
                <a:spcPct val="110000"/>
              </a:lnSpc>
              <a:spcBef>
                <a:spcPts val="1333"/>
              </a:spcBef>
              <a:spcAft>
                <a:spcPts val="1067"/>
              </a:spcAft>
            </a:pPr>
            <a:r>
              <a:rPr lang="en-US" sz="1800" dirty="0"/>
              <a:t>Look at machine learning algorithms, which can be used to predict the demand for user trips in NYC neighborhoods.</a:t>
            </a:r>
          </a:p>
          <a:p>
            <a:pPr marL="101600" indent="0">
              <a:lnSpc>
                <a:spcPct val="110000"/>
              </a:lnSpc>
              <a:spcBef>
                <a:spcPts val="1333"/>
              </a:spcBef>
              <a:spcAft>
                <a:spcPts val="1067"/>
              </a:spcAft>
              <a:buNone/>
            </a:pP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376289" y="787892"/>
            <a:ext cx="492673" cy="492673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54615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317244" y="4229249"/>
            <a:ext cx="5459200" cy="154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MACHINE LEARNING USE</a:t>
            </a:r>
            <a:endParaRPr lang="en-US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618033" y="0"/>
            <a:ext cx="2908800" cy="4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16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4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3040997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566</Words>
  <Application>Microsoft Macintosh PowerPoint</Application>
  <PresentationFormat>Widescreen</PresentationFormat>
  <Paragraphs>93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Arvo</vt:lpstr>
      <vt:lpstr>Calibri</vt:lpstr>
      <vt:lpstr>Roboto Condensed</vt:lpstr>
      <vt:lpstr>Roboto Condensed Light</vt:lpstr>
      <vt:lpstr>Salerio template</vt:lpstr>
      <vt:lpstr>UBER’S MARKET DEMAND PREDICTION FOR NYC NEIGHBORHOODS</vt:lpstr>
      <vt:lpstr>TEAM D</vt:lpstr>
      <vt:lpstr>AGENDA</vt:lpstr>
      <vt:lpstr>INTRODUCTION</vt:lpstr>
      <vt:lpstr>INTRODUCTION</vt:lpstr>
      <vt:lpstr>BUSINESS MODEL</vt:lpstr>
      <vt:lpstr>BUSINESS SCENARIO</vt:lpstr>
      <vt:lpstr>BUSINESS SCENARIO</vt:lpstr>
      <vt:lpstr>MACHINE LEARNING USE</vt:lpstr>
      <vt:lpstr>USAGE IN PROJECT</vt:lpstr>
      <vt:lpstr>DATA SOURCE AND VARIABLES</vt:lpstr>
      <vt:lpstr>DATASET</vt:lpstr>
      <vt:lpstr>DATASET VARIABLES USED</vt:lpstr>
      <vt:lpstr>DATASET VARIABLES USED</vt:lpstr>
      <vt:lpstr>EXPLORATORY DATA ANALYSIS</vt:lpstr>
      <vt:lpstr>Number of trips in months</vt:lpstr>
      <vt:lpstr>Number of trips in days of month</vt:lpstr>
      <vt:lpstr>Number of trips in days of week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 COLONY OPTIMIZATION</dc:title>
  <dc:creator>Krishnan, Vaishnavi</dc:creator>
  <cp:lastModifiedBy>Sumalini Tyagi</cp:lastModifiedBy>
  <cp:revision>60</cp:revision>
  <dcterms:created xsi:type="dcterms:W3CDTF">2021-12-03T23:29:42Z</dcterms:created>
  <dcterms:modified xsi:type="dcterms:W3CDTF">2022-03-24T23:02:20Z</dcterms:modified>
</cp:coreProperties>
</file>