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940675A-B579-460E-94D1-54222C63F5D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55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1DF21F7-468F-4BA7-92F8-4CC64D62C840}" type="datetimeFigureOut">
              <a:rPr kumimoji="1" lang="ja-JP" altLang="en-US" smtClean="0"/>
              <a:pPr/>
              <a:t>2016/5/12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302418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1DF21F7-468F-4BA7-92F8-4CC64D62C840}" type="datetimeFigureOut">
              <a:rPr kumimoji="1" lang="ja-JP" altLang="en-US" smtClean="0"/>
              <a:pPr/>
              <a:t>2016/5/12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30553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1DF21F7-468F-4BA7-92F8-4CC64D62C840}" type="datetimeFigureOut">
              <a:rPr kumimoji="1" lang="ja-JP" altLang="en-US" smtClean="0"/>
              <a:pPr/>
              <a:t>2016/5/12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368790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1DF21F7-468F-4BA7-92F8-4CC64D62C840}" type="datetimeFigureOut">
              <a:rPr kumimoji="1" lang="ja-JP" altLang="en-US" smtClean="0"/>
              <a:pPr/>
              <a:t>2016/5/12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47488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31DF21F7-468F-4BA7-92F8-4CC64D62C840}" type="datetimeFigureOut">
              <a:rPr kumimoji="1" lang="ja-JP" altLang="en-US" smtClean="0"/>
              <a:pPr/>
              <a:t>2016/5/12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176998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1DF21F7-468F-4BA7-92F8-4CC64D62C840}" type="datetimeFigureOut">
              <a:rPr kumimoji="1" lang="ja-JP" altLang="en-US" smtClean="0"/>
              <a:pPr/>
              <a:t>2016/5/12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412537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31DF21F7-468F-4BA7-92F8-4CC64D62C840}" type="datetimeFigureOut">
              <a:rPr kumimoji="1" lang="ja-JP" altLang="en-US" smtClean="0"/>
              <a:pPr/>
              <a:t>2016/5/12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139042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31DF21F7-468F-4BA7-92F8-4CC64D62C840}" type="datetimeFigureOut">
              <a:rPr kumimoji="1" lang="ja-JP" altLang="en-US" smtClean="0"/>
              <a:pPr/>
              <a:t>2016/5/12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61915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1DF21F7-468F-4BA7-92F8-4CC64D62C840}" type="datetimeFigureOut">
              <a:rPr kumimoji="1" lang="ja-JP" altLang="en-US" smtClean="0"/>
              <a:pPr/>
              <a:t>2016/5/12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259671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1DF21F7-468F-4BA7-92F8-4CC64D62C840}" type="datetimeFigureOut">
              <a:rPr kumimoji="1" lang="ja-JP" altLang="en-US" smtClean="0"/>
              <a:pPr/>
              <a:t>2016/5/12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347822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1DF21F7-468F-4BA7-92F8-4CC64D62C840}" type="datetimeFigureOut">
              <a:rPr kumimoji="1" lang="ja-JP" altLang="en-US" smtClean="0"/>
              <a:pPr/>
              <a:t>2016/5/12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162400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F21F7-468F-4BA7-92F8-4CC64D62C840}" type="datetimeFigureOut">
              <a:rPr kumimoji="1" lang="ja-JP" altLang="en-US" smtClean="0"/>
              <a:pPr/>
              <a:t>2016/5/12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BE15F-2F96-42B9-84BE-9BEE00ADCE20}" type="slidenum">
              <a:rPr kumimoji="1" lang="ja-JP" altLang="en-US" smtClean="0"/>
              <a:pPr/>
              <a:t>&lt;#&gt;</a:t>
            </a:fld>
            <a:endParaRPr kumimoji="1" lang="ja-JP" altLang="en-US"/>
          </a:p>
        </p:txBody>
      </p:sp>
    </p:spTree>
    <p:extLst>
      <p:ext uri="{BB962C8B-B14F-4D97-AF65-F5344CB8AC3E}">
        <p14:creationId xmlns:p14="http://schemas.microsoft.com/office/powerpoint/2010/main" xmlns="" val="4182657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a.wikipedia.org/wiki/%E3%83%A9%E3%83%A0%E3%83%80%E8%A8%88%E7%AE%9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a:t>C++</a:t>
            </a:r>
            <a:r>
              <a:rPr lang="ja-JP" altLang="en-US"/>
              <a:t>勉強会</a:t>
            </a:r>
            <a:endParaRPr kumimoji="1" lang="ja-JP" altLang="en-US"/>
          </a:p>
        </p:txBody>
      </p:sp>
      <p:sp>
        <p:nvSpPr>
          <p:cNvPr id="3" name="サブタイトル 2"/>
          <p:cNvSpPr>
            <a:spLocks noGrp="1"/>
          </p:cNvSpPr>
          <p:nvPr>
            <p:ph type="subTitle" idx="1"/>
          </p:nvPr>
        </p:nvSpPr>
        <p:spPr/>
        <p:txBody>
          <a:bodyPr/>
          <a:lstStyle/>
          <a:p>
            <a:r>
              <a:rPr kumimoji="1" lang="ja-JP" altLang="en-US"/>
              <a:t>関数オブジェクト</a:t>
            </a:r>
            <a:r>
              <a:rPr kumimoji="1" lang="en-US" altLang="ja-JP"/>
              <a:t>, </a:t>
            </a:r>
            <a:r>
              <a:rPr kumimoji="1" lang="ja-JP" altLang="en-US"/>
              <a:t>ラムダ</a:t>
            </a:r>
          </a:p>
        </p:txBody>
      </p:sp>
    </p:spTree>
    <p:extLst>
      <p:ext uri="{BB962C8B-B14F-4D97-AF65-F5344CB8AC3E}">
        <p14:creationId xmlns:p14="http://schemas.microsoft.com/office/powerpoint/2010/main" xmlns="" val="1059790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関数オブジェクト</a:t>
            </a:r>
            <a:endParaRPr kumimoji="1" lang="ja-JP" altLang="en-US"/>
          </a:p>
        </p:txBody>
      </p:sp>
      <p:sp>
        <p:nvSpPr>
          <p:cNvPr id="3" name="コンテンツ プレースホルダー 2"/>
          <p:cNvSpPr>
            <a:spLocks noGrp="1"/>
          </p:cNvSpPr>
          <p:nvPr>
            <p:ph idx="1"/>
          </p:nvPr>
        </p:nvSpPr>
        <p:spPr/>
        <p:txBody>
          <a:bodyPr/>
          <a:lstStyle/>
          <a:p>
            <a:r>
              <a:rPr kumimoji="1" lang="ja-JP" altLang="en-US"/>
              <a:t>関数オブジェクトの例</a:t>
            </a:r>
          </a:p>
        </p:txBody>
      </p:sp>
      <p:graphicFrame>
        <p:nvGraphicFramePr>
          <p:cNvPr id="4" name="表 3"/>
          <p:cNvGraphicFramePr>
            <a:graphicFrameLocks noGrp="1"/>
          </p:cNvGraphicFramePr>
          <p:nvPr>
            <p:extLst>
              <p:ext uri="{D42A27DB-BD31-4B8C-83A1-F6EECF244321}">
                <p14:modId xmlns:p14="http://schemas.microsoft.com/office/powerpoint/2010/main" xmlns="" val="2673952742"/>
              </p:ext>
            </p:extLst>
          </p:nvPr>
        </p:nvGraphicFramePr>
        <p:xfrm>
          <a:off x="838200" y="2274277"/>
          <a:ext cx="10515600" cy="448056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xmlns="" val="2831088699"/>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&lt;algorithm&gt;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&lt;functional&gt;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&lt;iostream&gt;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&lt;vector&gt;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main() {</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plus</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 i_plus;</a:t>
                      </a:r>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足し算の関数オブジェクト</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i_plus</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1, 2</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2</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つの</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vector</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を要素ごとに足す</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vector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 nums = {1, 2, 3, 4};</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vector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 nums2 = {10, 100, 1000, 10000};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vector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 result(nums.size());</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std::transform(nums.cbegin(), nums.cend(), nums2.cbegin(), result.begin(), i_plus);</a:t>
                      </a:r>
                    </a:p>
                    <a:p>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pt-BR"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pt-BR"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auto</a:t>
                      </a:r>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num : result) std::cout </a:t>
                      </a:r>
                      <a:r>
                        <a:rPr lang="pt-BR"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num </a:t>
                      </a:r>
                      <a:r>
                        <a:rPr lang="pt-BR"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pt-BR"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pt-BR"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xmlns="" val="2790187262"/>
                  </a:ext>
                </a:extLst>
              </a:tr>
            </a:tbl>
          </a:graphicData>
        </a:graphic>
      </p:graphicFrame>
      <p:pic>
        <p:nvPicPr>
          <p:cNvPr id="5" name="図 4"/>
          <p:cNvPicPr>
            <a:picLocks noChangeAspect="1"/>
          </p:cNvPicPr>
          <p:nvPr/>
        </p:nvPicPr>
        <p:blipFill>
          <a:blip r:embed="rId2"/>
          <a:stretch>
            <a:fillRect/>
          </a:stretch>
        </p:blipFill>
        <p:spPr>
          <a:xfrm>
            <a:off x="4960460" y="2274277"/>
            <a:ext cx="6393340" cy="1243525"/>
          </a:xfrm>
          <a:prstGeom prst="rect">
            <a:avLst/>
          </a:prstGeom>
        </p:spPr>
      </p:pic>
    </p:spTree>
    <p:extLst>
      <p:ext uri="{BB962C8B-B14F-4D97-AF65-F5344CB8AC3E}">
        <p14:creationId xmlns:p14="http://schemas.microsoft.com/office/powerpoint/2010/main" xmlns="" val="196488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関数オブジェクト</a:t>
            </a:r>
            <a:endParaRPr kumimoji="1" lang="ja-JP" altLang="en-US"/>
          </a:p>
        </p:txBody>
      </p:sp>
      <p:sp>
        <p:nvSpPr>
          <p:cNvPr id="3" name="コンテンツ プレースホルダー 2"/>
          <p:cNvSpPr>
            <a:spLocks noGrp="1"/>
          </p:cNvSpPr>
          <p:nvPr>
            <p:ph idx="1"/>
          </p:nvPr>
        </p:nvSpPr>
        <p:spPr/>
        <p:txBody>
          <a:bodyPr/>
          <a:lstStyle/>
          <a:p>
            <a:r>
              <a:rPr kumimoji="1" lang="ja-JP" altLang="en-US"/>
              <a:t>関数ポインタより書きやすいと思う</a:t>
            </a:r>
            <a:endParaRPr kumimoji="1" lang="en-US" altLang="ja-JP"/>
          </a:p>
        </p:txBody>
      </p:sp>
      <p:graphicFrame>
        <p:nvGraphicFramePr>
          <p:cNvPr id="4" name="表 3"/>
          <p:cNvGraphicFramePr>
            <a:graphicFrameLocks noGrp="1"/>
          </p:cNvGraphicFramePr>
          <p:nvPr>
            <p:extLst>
              <p:ext uri="{D42A27DB-BD31-4B8C-83A1-F6EECF244321}">
                <p14:modId xmlns:p14="http://schemas.microsoft.com/office/powerpoint/2010/main" xmlns="" val="933997319"/>
              </p:ext>
            </p:extLst>
          </p:nvPr>
        </p:nvGraphicFramePr>
        <p:xfrm>
          <a:off x="482991" y="2311791"/>
          <a:ext cx="11226017" cy="4236720"/>
        </p:xfrm>
        <a:graphic>
          <a:graphicData uri="http://schemas.openxmlformats.org/drawingml/2006/table">
            <a:tbl>
              <a:tblPr firstRow="1" bandRow="1">
                <a:tableStyleId>{5940675A-B579-460E-94D1-54222C63F5DA}</a:tableStyleId>
              </a:tblPr>
              <a:tblGrid>
                <a:gridCol w="11226017">
                  <a:extLst>
                    <a:ext uri="{9D8B030D-6E8A-4147-A177-3AD203B41FA5}">
                      <a16:colId xmlns:a16="http://schemas.microsoft.com/office/drawing/2014/main" xmlns="" val="3758056639"/>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template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class</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a:t>
                      </a: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MyMax(</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Cmp</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関数ポインタの指定が煩雑</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Cmp</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TsunderePowerComp(</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main()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yui(</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古手川唯</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3);</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hinagiku(</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桂ヒナギク</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9);</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"Q.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yui.name_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　と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hinagiku.name_</a:t>
                      </a:r>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ってどっちがよりツンデレってるのか</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auto</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greater = MyMax(yui, hinagiku, &amp;TsunderePowerComp);</a:t>
                      </a:r>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&amp;</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でアドレス渡すの面倒</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greater.name_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だゾ</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xmlns="" val="50667915"/>
                  </a:ext>
                </a:extLst>
              </a:tr>
            </a:tbl>
          </a:graphicData>
        </a:graphic>
      </p:graphicFrame>
    </p:spTree>
    <p:extLst>
      <p:ext uri="{BB962C8B-B14F-4D97-AF65-F5344CB8AC3E}">
        <p14:creationId xmlns:p14="http://schemas.microsoft.com/office/powerpoint/2010/main" xmlns="" val="192490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ラムダ式</a:t>
            </a:r>
          </a:p>
        </p:txBody>
      </p:sp>
      <p:sp>
        <p:nvSpPr>
          <p:cNvPr id="3" name="コンテンツ プレースホルダー 2"/>
          <p:cNvSpPr>
            <a:spLocks noGrp="1"/>
          </p:cNvSpPr>
          <p:nvPr>
            <p:ph idx="1"/>
          </p:nvPr>
        </p:nvSpPr>
        <p:spPr/>
        <p:txBody>
          <a:bodyPr/>
          <a:lstStyle/>
          <a:p>
            <a:r>
              <a:rPr kumimoji="1" lang="ja-JP" altLang="en-US"/>
              <a:t>無名</a:t>
            </a:r>
            <a:r>
              <a:rPr kumimoji="1" lang="en-US" altLang="ja-JP"/>
              <a:t>(</a:t>
            </a:r>
            <a:r>
              <a:rPr kumimoji="1" lang="ja-JP" altLang="en-US"/>
              <a:t>匿名</a:t>
            </a:r>
            <a:r>
              <a:rPr kumimoji="1" lang="en-US" altLang="ja-JP"/>
              <a:t>)</a:t>
            </a:r>
            <a:r>
              <a:rPr kumimoji="1" lang="ja-JP" altLang="en-US"/>
              <a:t>の関数オブジェクトを定義＆利用するための記法</a:t>
            </a:r>
          </a:p>
        </p:txBody>
      </p:sp>
      <p:graphicFrame>
        <p:nvGraphicFramePr>
          <p:cNvPr id="4" name="表 3"/>
          <p:cNvGraphicFramePr>
            <a:graphicFrameLocks noGrp="1"/>
          </p:cNvGraphicFramePr>
          <p:nvPr>
            <p:extLst>
              <p:ext uri="{D42A27DB-BD31-4B8C-83A1-F6EECF244321}">
                <p14:modId xmlns:p14="http://schemas.microsoft.com/office/powerpoint/2010/main" xmlns="" val="1651300124"/>
              </p:ext>
            </p:extLst>
          </p:nvPr>
        </p:nvGraphicFramePr>
        <p:xfrm>
          <a:off x="838200" y="2351518"/>
          <a:ext cx="10711375" cy="3505200"/>
        </p:xfrm>
        <a:graphic>
          <a:graphicData uri="http://schemas.openxmlformats.org/drawingml/2006/table">
            <a:tbl>
              <a:tblPr firstRow="1" bandRow="1">
                <a:tableStyleId>{5940675A-B579-460E-94D1-54222C63F5DA}</a:tableStyleId>
              </a:tblPr>
              <a:tblGrid>
                <a:gridCol w="10711375">
                  <a:extLst>
                    <a:ext uri="{9D8B030D-6E8A-4147-A177-3AD203B41FA5}">
                      <a16:colId xmlns:a16="http://schemas.microsoft.com/office/drawing/2014/main" xmlns="" val="2647788759"/>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main()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yui(</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古手川唯</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3);</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hinagiku(</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桂ヒナギク</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9);</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"Q.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yui.name_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　と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hinagiku.name_</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ってどっちがよりツンデレってるのか</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ラムダ式の利用</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匿名の関数オブジェクトを作ってる</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baseline="0">
                          <a:solidFill>
                            <a:srgbClr val="0000FF"/>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auto</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greater = std::max(yui, hinagiku,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greater.name_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A31515"/>
                          </a:solidFill>
                          <a:highlight>
                            <a:srgbClr val="FFFFFF"/>
                          </a:highlight>
                          <a:latin typeface="ＭＳ ゴシック" panose="020B0609070205080204" pitchFamily="49" charset="-128"/>
                          <a:ea typeface="ＭＳ ゴシック" panose="020B0609070205080204" pitchFamily="49" charset="-128"/>
                        </a:rPr>
                        <a:t>だゾ</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xmlns="" val="865862720"/>
                  </a:ext>
                </a:extLst>
              </a:tr>
            </a:tbl>
          </a:graphicData>
        </a:graphic>
      </p:graphicFrame>
    </p:spTree>
    <p:extLst>
      <p:ext uri="{BB962C8B-B14F-4D97-AF65-F5344CB8AC3E}">
        <p14:creationId xmlns:p14="http://schemas.microsoft.com/office/powerpoint/2010/main" xmlns="" val="8645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ラムダ式</a:t>
            </a:r>
            <a:endParaRPr kumimoji="1" lang="ja-JP" altLang="en-US"/>
          </a:p>
        </p:txBody>
      </p:sp>
      <p:sp>
        <p:nvSpPr>
          <p:cNvPr id="3" name="コンテンツ プレースホルダー 2"/>
          <p:cNvSpPr>
            <a:spLocks noGrp="1"/>
          </p:cNvSpPr>
          <p:nvPr>
            <p:ph idx="1"/>
          </p:nvPr>
        </p:nvSpPr>
        <p:spPr/>
        <p:txBody>
          <a:bodyPr/>
          <a:lstStyle/>
          <a:p>
            <a:pPr marL="0" indent="0">
              <a:buNone/>
            </a:pPr>
            <a:endParaRPr lang="en-US" altLang="ja-JP"/>
          </a:p>
          <a:p>
            <a:pPr marL="0" indent="0">
              <a:buNone/>
            </a:pPr>
            <a:endParaRPr kumimoji="1" lang="en-US" altLang="ja-JP"/>
          </a:p>
          <a:p>
            <a:pPr marL="0" indent="0">
              <a:buNone/>
            </a:pPr>
            <a:r>
              <a:rPr lang="ja-JP" altLang="en-US"/>
              <a:t>↑のラムダ式は</a:t>
            </a:r>
            <a:r>
              <a:rPr lang="en-US" altLang="ja-JP"/>
              <a:t>,</a:t>
            </a:r>
          </a:p>
          <a:p>
            <a:pPr marL="0" indent="0">
              <a:buNone/>
            </a:pPr>
            <a:endParaRPr kumimoji="1" lang="en-US" altLang="ja-JP"/>
          </a:p>
          <a:p>
            <a:pPr marL="0" indent="0">
              <a:buNone/>
            </a:pPr>
            <a:endParaRPr lang="en-US" altLang="ja-JP"/>
          </a:p>
          <a:p>
            <a:pPr marL="0" indent="0">
              <a:buNone/>
            </a:pPr>
            <a:endParaRPr kumimoji="1" lang="en-US" altLang="ja-JP"/>
          </a:p>
          <a:p>
            <a:pPr marL="0" indent="0">
              <a:buNone/>
            </a:pPr>
            <a:r>
              <a:rPr lang="ja-JP" altLang="en-US"/>
              <a:t>このような匿名の関数オブジェクトを生成する</a:t>
            </a:r>
            <a:endParaRPr kumimoji="1" lang="en-US" altLang="ja-JP"/>
          </a:p>
        </p:txBody>
      </p:sp>
      <p:graphicFrame>
        <p:nvGraphicFramePr>
          <p:cNvPr id="5" name="表 4"/>
          <p:cNvGraphicFramePr>
            <a:graphicFrameLocks noGrp="1"/>
          </p:cNvGraphicFramePr>
          <p:nvPr>
            <p:extLst>
              <p:ext uri="{D42A27DB-BD31-4B8C-83A1-F6EECF244321}">
                <p14:modId xmlns:p14="http://schemas.microsoft.com/office/powerpoint/2010/main" xmlns="" val="3255407885"/>
              </p:ext>
            </p:extLst>
          </p:nvPr>
        </p:nvGraphicFramePr>
        <p:xfrm>
          <a:off x="838200" y="1825625"/>
          <a:ext cx="10515600" cy="82296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xmlns="" val="1689615889"/>
                    </a:ext>
                  </a:extLst>
                </a:gridCol>
              </a:tblGrid>
              <a:tr h="370840">
                <a:tc>
                  <a:txBody>
                    <a:bodyPr/>
                    <a:lstStyle/>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xmlns="" val="2659966136"/>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xmlns="" val="1784557712"/>
              </p:ext>
            </p:extLst>
          </p:nvPr>
        </p:nvGraphicFramePr>
        <p:xfrm>
          <a:off x="838200" y="3345974"/>
          <a:ext cx="10515600" cy="131064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xmlns="" val="1953264814"/>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struct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operator()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xmlns="" val="2918056600"/>
                  </a:ext>
                </a:extLst>
              </a:tr>
            </a:tbl>
          </a:graphicData>
        </a:graphic>
      </p:graphicFrame>
    </p:spTree>
    <p:extLst>
      <p:ext uri="{BB962C8B-B14F-4D97-AF65-F5344CB8AC3E}">
        <p14:creationId xmlns:p14="http://schemas.microsoft.com/office/powerpoint/2010/main" xmlns="" val="242303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ラムダ式</a:t>
            </a:r>
            <a:endParaRPr kumimoji="1" lang="ja-JP" altLang="en-US"/>
          </a:p>
        </p:txBody>
      </p:sp>
      <p:sp>
        <p:nvSpPr>
          <p:cNvPr id="3" name="コンテンツ プレースホルダー 2"/>
          <p:cNvSpPr>
            <a:spLocks noGrp="1"/>
          </p:cNvSpPr>
          <p:nvPr>
            <p:ph idx="1"/>
          </p:nvPr>
        </p:nvSpPr>
        <p:spPr/>
        <p:txBody>
          <a:bodyPr/>
          <a:lstStyle/>
          <a:p>
            <a:r>
              <a:rPr kumimoji="1" lang="ja-JP" altLang="en-US"/>
              <a:t>ラムダ式内での外部変数参照</a:t>
            </a:r>
          </a:p>
        </p:txBody>
      </p:sp>
      <p:graphicFrame>
        <p:nvGraphicFramePr>
          <p:cNvPr id="4" name="表 3"/>
          <p:cNvGraphicFramePr>
            <a:graphicFrameLocks noGrp="1"/>
          </p:cNvGraphicFramePr>
          <p:nvPr>
            <p:extLst>
              <p:ext uri="{D42A27DB-BD31-4B8C-83A1-F6EECF244321}">
                <p14:modId xmlns:p14="http://schemas.microsoft.com/office/powerpoint/2010/main" xmlns="" val="2447729169"/>
              </p:ext>
            </p:extLst>
          </p:nvPr>
        </p:nvGraphicFramePr>
        <p:xfrm>
          <a:off x="838200" y="2492534"/>
          <a:ext cx="10515600" cy="399288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xmlns="" val="491103931"/>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&lt;algorithm&gt;</a:t>
                      </a: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&lt;vector&gt;</a:t>
                      </a:r>
                      <a:endPar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endParaRPr>
                    </a:p>
                    <a:p>
                      <a:endPar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main() {</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偶数の数をカウント</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(std::count_if</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っぽいもの</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count = 0;</a:t>
                      </a:r>
                    </a:p>
                    <a:p>
                      <a:r>
                        <a:rPr lang="nl-NL"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nl-NL"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vector</a:t>
                      </a:r>
                      <a:r>
                        <a:rPr lang="nl-NL"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nl-NL"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nl-NL"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 nums = {1, 2, 3, 4, 5, 6};</a:t>
                      </a:r>
                    </a:p>
                    <a:p>
                      <a:endParaRPr lang="nl-NL"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ラムダ式で変数</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(count)</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を参照</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std::for_each(nums.begin(), nums.end(), [&amp;count](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num</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num</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2 == 0) count++;</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count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xmlns="" val="2389663337"/>
                  </a:ext>
                </a:extLst>
              </a:tr>
            </a:tbl>
          </a:graphicData>
        </a:graphic>
      </p:graphicFrame>
      <p:pic>
        <p:nvPicPr>
          <p:cNvPr id="5" name="図 4"/>
          <p:cNvPicPr>
            <a:picLocks noChangeAspect="1"/>
          </p:cNvPicPr>
          <p:nvPr/>
        </p:nvPicPr>
        <p:blipFill>
          <a:blip r:embed="rId2"/>
          <a:stretch>
            <a:fillRect/>
          </a:stretch>
        </p:blipFill>
        <p:spPr>
          <a:xfrm>
            <a:off x="4167300" y="5336187"/>
            <a:ext cx="7186500" cy="1149227"/>
          </a:xfrm>
          <a:prstGeom prst="rect">
            <a:avLst/>
          </a:prstGeom>
        </p:spPr>
      </p:pic>
    </p:spTree>
    <p:extLst>
      <p:ext uri="{BB962C8B-B14F-4D97-AF65-F5344CB8AC3E}">
        <p14:creationId xmlns:p14="http://schemas.microsoft.com/office/powerpoint/2010/main" xmlns="" val="196012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ラムダ式</a:t>
            </a:r>
            <a:endParaRPr kumimoji="1" lang="ja-JP" altLang="en-US"/>
          </a:p>
        </p:txBody>
      </p:sp>
      <p:sp>
        <p:nvSpPr>
          <p:cNvPr id="3" name="コンテンツ プレースホルダー 2"/>
          <p:cNvSpPr>
            <a:spLocks noGrp="1"/>
          </p:cNvSpPr>
          <p:nvPr>
            <p:ph idx="1"/>
          </p:nvPr>
        </p:nvSpPr>
        <p:spPr/>
        <p:txBody>
          <a:bodyPr/>
          <a:lstStyle/>
          <a:p>
            <a:r>
              <a:rPr kumimoji="1" lang="ja-JP" altLang="en-US"/>
              <a:t>なぜラムダという</a:t>
            </a:r>
            <a:r>
              <a:rPr kumimoji="1" lang="en-US" altLang="ja-JP"/>
              <a:t>?</a:t>
            </a:r>
          </a:p>
          <a:p>
            <a:pPr lvl="1"/>
            <a:r>
              <a:rPr lang="ja-JP" altLang="en-US"/>
              <a:t>ラムダ計算という計算体系がある</a:t>
            </a:r>
            <a:endParaRPr lang="en-US" altLang="ja-JP"/>
          </a:p>
          <a:p>
            <a:pPr lvl="1"/>
            <a:r>
              <a:rPr lang="ja-JP" altLang="en-US"/>
              <a:t>関数を表す式に文字ラムダ</a:t>
            </a:r>
            <a:r>
              <a:rPr lang="en-US" altLang="ja-JP"/>
              <a:t>(λ)</a:t>
            </a:r>
            <a:r>
              <a:rPr lang="ja-JP" altLang="en-US"/>
              <a:t>を使う慣習がある</a:t>
            </a:r>
            <a:endParaRPr lang="en-US" altLang="ja-JP"/>
          </a:p>
          <a:p>
            <a:pPr lvl="1"/>
            <a:r>
              <a:rPr lang="en-US" altLang="ja-JP"/>
              <a:t>ex) f(x) = x + 2 </a:t>
            </a:r>
            <a:r>
              <a:rPr lang="ja-JP" altLang="en-US"/>
              <a:t>は</a:t>
            </a:r>
            <a:r>
              <a:rPr lang="en-US" altLang="ja-JP"/>
              <a:t>, λ x. x + 2 </a:t>
            </a:r>
            <a:r>
              <a:rPr lang="ja-JP" altLang="en-US"/>
              <a:t>みたいに書く</a:t>
            </a:r>
            <a:endParaRPr lang="en-US" altLang="ja-JP"/>
          </a:p>
          <a:p>
            <a:pPr lvl="1"/>
            <a:r>
              <a:rPr lang="en-US" altLang="ja-JP">
                <a:hlinkClick r:id="rId2"/>
              </a:rPr>
              <a:t>https://ja.wikipedia.org/wiki/%E3%83%A9%E3%83%A0%E3%83%80%E8%A8%88%E7%AE%97</a:t>
            </a:r>
            <a:r>
              <a:rPr lang="en-US" altLang="ja-JP"/>
              <a:t> </a:t>
            </a:r>
          </a:p>
          <a:p>
            <a:endParaRPr kumimoji="1" lang="en-US" altLang="ja-JP"/>
          </a:p>
          <a:p>
            <a:r>
              <a:rPr kumimoji="1" lang="ja-JP" altLang="en-US"/>
              <a:t>ラムダ式の何がいいのか</a:t>
            </a:r>
            <a:r>
              <a:rPr kumimoji="1" lang="en-US" altLang="ja-JP"/>
              <a:t>?</a:t>
            </a:r>
          </a:p>
          <a:p>
            <a:pPr lvl="1"/>
            <a:r>
              <a:rPr lang="ja-JP" altLang="en-US"/>
              <a:t>一度しかやらない処理をわざわざ関数や関数オブジェクトとして名前を付けずに使えるところ</a:t>
            </a:r>
            <a:endParaRPr lang="en-US" altLang="ja-JP"/>
          </a:p>
        </p:txBody>
      </p:sp>
    </p:spTree>
    <p:extLst>
      <p:ext uri="{BB962C8B-B14F-4D97-AF65-F5344CB8AC3E}">
        <p14:creationId xmlns:p14="http://schemas.microsoft.com/office/powerpoint/2010/main" xmlns="" val="306581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練習問題</a:t>
            </a:r>
          </a:p>
        </p:txBody>
      </p:sp>
      <p:sp>
        <p:nvSpPr>
          <p:cNvPr id="3" name="コンテンツ プレースホルダー 2"/>
          <p:cNvSpPr>
            <a:spLocks noGrp="1"/>
          </p:cNvSpPr>
          <p:nvPr>
            <p:ph idx="1"/>
          </p:nvPr>
        </p:nvSpPr>
        <p:spPr>
          <a:xfrm>
            <a:off x="838199" y="1825625"/>
            <a:ext cx="11105271" cy="4701784"/>
          </a:xfrm>
        </p:spPr>
        <p:txBody>
          <a:bodyPr>
            <a:normAutofit/>
          </a:bodyPr>
          <a:lstStyle/>
          <a:p>
            <a:r>
              <a:rPr kumimoji="1" lang="ja-JP" altLang="en-US" dirty="0"/>
              <a:t>ハッシュマップと関数オブジェクトを使って簡単な計算機を作ろう</a:t>
            </a:r>
            <a:endParaRPr kumimoji="1" lang="en-US" altLang="ja-JP" dirty="0"/>
          </a:p>
          <a:p>
            <a:pPr marL="0" indent="0">
              <a:buNone/>
            </a:pPr>
            <a:r>
              <a:rPr lang="ja-JP" altLang="en-US" dirty="0"/>
              <a:t>要件</a:t>
            </a:r>
            <a:r>
              <a:rPr lang="en-US" altLang="ja-JP" dirty="0"/>
              <a:t>:</a:t>
            </a:r>
          </a:p>
          <a:p>
            <a:r>
              <a:rPr kumimoji="1" lang="ja-JP" altLang="en-US" dirty="0"/>
              <a:t>入力形式</a:t>
            </a:r>
            <a:r>
              <a:rPr kumimoji="1" lang="en-US" altLang="ja-JP" dirty="0"/>
              <a:t>: </a:t>
            </a:r>
            <a:r>
              <a:rPr lang="ja-JP" altLang="en-US" dirty="0"/>
              <a:t>命令</a:t>
            </a:r>
            <a:r>
              <a:rPr kumimoji="1" lang="ja-JP" altLang="en-US" dirty="0"/>
              <a:t> 数値</a:t>
            </a:r>
            <a:r>
              <a:rPr kumimoji="1" lang="en-US" altLang="ja-JP" dirty="0"/>
              <a:t>1 </a:t>
            </a:r>
            <a:r>
              <a:rPr kumimoji="1" lang="ja-JP" altLang="en-US" dirty="0"/>
              <a:t>数値</a:t>
            </a:r>
            <a:r>
              <a:rPr kumimoji="1" lang="en-US" altLang="ja-JP" dirty="0"/>
              <a:t>2 (</a:t>
            </a:r>
            <a:r>
              <a:rPr kumimoji="1" lang="ja-JP" altLang="en-US" dirty="0"/>
              <a:t>例</a:t>
            </a:r>
            <a:r>
              <a:rPr kumimoji="1" lang="en-US" altLang="ja-JP" dirty="0"/>
              <a:t>: + 1 2)</a:t>
            </a:r>
          </a:p>
          <a:p>
            <a:r>
              <a:rPr kumimoji="1" lang="ja-JP" altLang="en-US" dirty="0"/>
              <a:t>入力数値は</a:t>
            </a:r>
            <a:r>
              <a:rPr kumimoji="1" lang="en-US" altLang="ja-JP" dirty="0" err="1"/>
              <a:t>int</a:t>
            </a:r>
            <a:r>
              <a:rPr kumimoji="1" lang="ja-JP" altLang="en-US" dirty="0"/>
              <a:t>型のみ</a:t>
            </a:r>
            <a:endParaRPr kumimoji="1" lang="en-US" altLang="ja-JP" dirty="0"/>
          </a:p>
          <a:p>
            <a:r>
              <a:rPr lang="ja-JP" altLang="en-US" dirty="0"/>
              <a:t>命令として</a:t>
            </a:r>
            <a:r>
              <a:rPr lang="en-US" altLang="ja-JP" dirty="0"/>
              <a:t>+, -, *, / </a:t>
            </a:r>
            <a:r>
              <a:rPr lang="ja-JP" altLang="en-US" dirty="0"/>
              <a:t>を使えるようにする</a:t>
            </a:r>
            <a:r>
              <a:rPr lang="en-US" altLang="ja-JP" dirty="0"/>
              <a:t>(</a:t>
            </a:r>
            <a:r>
              <a:rPr lang="ja-JP" altLang="en-US" dirty="0"/>
              <a:t>ただし</a:t>
            </a:r>
            <a:r>
              <a:rPr lang="en-US" altLang="ja-JP" dirty="0"/>
              <a:t>, </a:t>
            </a:r>
            <a:r>
              <a:rPr lang="ja-JP" altLang="en-US" dirty="0"/>
              <a:t>プログラム上では</a:t>
            </a:r>
            <a:r>
              <a:rPr lang="en-US" altLang="ja-JP" dirty="0"/>
              <a:t>+-*/</a:t>
            </a:r>
            <a:r>
              <a:rPr lang="ja-JP" altLang="en-US" dirty="0"/>
              <a:t>演算子の代わりに</a:t>
            </a:r>
            <a:r>
              <a:rPr lang="en-US" altLang="ja-JP" dirty="0"/>
              <a:t>std::plus&lt;</a:t>
            </a:r>
            <a:r>
              <a:rPr lang="en-US" altLang="ja-JP" dirty="0" err="1"/>
              <a:t>int</a:t>
            </a:r>
            <a:r>
              <a:rPr lang="en-US" altLang="ja-JP" dirty="0"/>
              <a:t>&gt;</a:t>
            </a:r>
            <a:r>
              <a:rPr lang="ja-JP" altLang="en-US" dirty="0"/>
              <a:t>等の関数オブジェクトを使おう</a:t>
            </a:r>
            <a:r>
              <a:rPr lang="en-US" altLang="ja-JP" dirty="0"/>
              <a:t>)</a:t>
            </a:r>
          </a:p>
          <a:p>
            <a:r>
              <a:rPr kumimoji="1" lang="ja-JP" altLang="en-US" dirty="0"/>
              <a:t>エラー処理はしなくてよい</a:t>
            </a:r>
            <a:r>
              <a:rPr kumimoji="1" lang="en-US" altLang="ja-JP" dirty="0"/>
              <a:t>(</a:t>
            </a:r>
            <a:r>
              <a:rPr kumimoji="1" lang="ja-JP" altLang="en-US" dirty="0"/>
              <a:t>してもよい</a:t>
            </a:r>
            <a:r>
              <a:rPr kumimoji="1" lang="en-US" altLang="ja-JP" dirty="0"/>
              <a:t>)</a:t>
            </a:r>
          </a:p>
          <a:p>
            <a:r>
              <a:rPr lang="ja-JP" altLang="en-US" dirty="0" smtClean="0"/>
              <a:t>ハッシュマップ</a:t>
            </a:r>
            <a:r>
              <a:rPr lang="ja-JP" altLang="en-US" dirty="0"/>
              <a:t>をつかってみよう</a:t>
            </a:r>
            <a:r>
              <a:rPr lang="en-US" altLang="ja-JP" dirty="0"/>
              <a:t>(String -&gt; </a:t>
            </a:r>
            <a:r>
              <a:rPr lang="ja-JP" altLang="en-US" dirty="0"/>
              <a:t>関数オブジェクトなマップを使う</a:t>
            </a:r>
            <a:r>
              <a:rPr lang="en-US" altLang="ja-JP" dirty="0"/>
              <a:t>. std::function</a:t>
            </a:r>
            <a:r>
              <a:rPr lang="ja-JP" altLang="en-US" dirty="0"/>
              <a:t>でググ</a:t>
            </a:r>
            <a:r>
              <a:rPr lang="ja-JP" altLang="en-US" dirty="0" err="1"/>
              <a:t>ろう</a:t>
            </a:r>
            <a:r>
              <a:rPr lang="en-US" altLang="ja-JP" dirty="0"/>
              <a:t>)</a:t>
            </a:r>
            <a:endParaRPr kumimoji="1" lang="en-US" altLang="ja-JP" dirty="0"/>
          </a:p>
          <a:p>
            <a:endParaRPr kumimoji="1" lang="ja-JP" altLang="en-US" dirty="0"/>
          </a:p>
        </p:txBody>
      </p:sp>
    </p:spTree>
    <p:extLst>
      <p:ext uri="{BB962C8B-B14F-4D97-AF65-F5344CB8AC3E}">
        <p14:creationId xmlns:p14="http://schemas.microsoft.com/office/powerpoint/2010/main" xmlns="" val="218738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練習問題</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a:t>要件</a:t>
            </a:r>
            <a:r>
              <a:rPr kumimoji="1" lang="en-US" altLang="ja-JP"/>
              <a:t>: (</a:t>
            </a:r>
            <a:r>
              <a:rPr kumimoji="1" lang="ja-JP" altLang="en-US"/>
              <a:t>続き</a:t>
            </a:r>
            <a:r>
              <a:rPr kumimoji="1" lang="en-US" altLang="ja-JP"/>
              <a:t>)</a:t>
            </a:r>
          </a:p>
          <a:p>
            <a:r>
              <a:rPr lang="en-US" altLang="ja-JP"/>
              <a:t>special</a:t>
            </a:r>
            <a:r>
              <a:rPr lang="ja-JP" altLang="en-US"/>
              <a:t>命令で </a:t>
            </a:r>
            <a:r>
              <a:rPr lang="en-US" altLang="ja-JP"/>
              <a:t>(a + b) + (a – 2 * b) + (a * b) + (a / b)</a:t>
            </a:r>
            <a:r>
              <a:rPr lang="ja-JP" altLang="en-US"/>
              <a:t>を実行するようにしよう</a:t>
            </a:r>
            <a:r>
              <a:rPr lang="en-US" altLang="ja-JP"/>
              <a:t>(</a:t>
            </a:r>
            <a:r>
              <a:rPr lang="ja-JP" altLang="en-US"/>
              <a:t>そんな関数オブジェクトはないのでラムダ式を使ってみよう</a:t>
            </a:r>
            <a:r>
              <a:rPr lang="en-US" altLang="ja-JP"/>
              <a:t>)</a:t>
            </a:r>
          </a:p>
          <a:p>
            <a:pPr marL="0" indent="0">
              <a:buNone/>
            </a:pPr>
            <a:endParaRPr kumimoji="1" lang="en-US" altLang="ja-JP"/>
          </a:p>
          <a:p>
            <a:r>
              <a:rPr kumimoji="1" lang="ja-JP" altLang="en-US"/>
              <a:t>実行例</a:t>
            </a:r>
          </a:p>
        </p:txBody>
      </p:sp>
      <p:pic>
        <p:nvPicPr>
          <p:cNvPr id="5" name="図 4"/>
          <p:cNvPicPr>
            <a:picLocks noChangeAspect="1"/>
          </p:cNvPicPr>
          <p:nvPr/>
        </p:nvPicPr>
        <p:blipFill>
          <a:blip r:embed="rId2"/>
          <a:stretch>
            <a:fillRect/>
          </a:stretch>
        </p:blipFill>
        <p:spPr>
          <a:xfrm>
            <a:off x="3555059" y="3813516"/>
            <a:ext cx="5081881" cy="2628205"/>
          </a:xfrm>
          <a:prstGeom prst="rect">
            <a:avLst/>
          </a:prstGeom>
        </p:spPr>
      </p:pic>
    </p:spTree>
    <p:extLst>
      <p:ext uri="{BB962C8B-B14F-4D97-AF65-F5344CB8AC3E}">
        <p14:creationId xmlns:p14="http://schemas.microsoft.com/office/powerpoint/2010/main" xmlns="" val="234371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目次</a:t>
            </a:r>
          </a:p>
        </p:txBody>
      </p:sp>
      <p:sp>
        <p:nvSpPr>
          <p:cNvPr id="3" name="コンテンツ プレースホルダー 2"/>
          <p:cNvSpPr>
            <a:spLocks noGrp="1"/>
          </p:cNvSpPr>
          <p:nvPr>
            <p:ph idx="1"/>
          </p:nvPr>
        </p:nvSpPr>
        <p:spPr/>
        <p:txBody>
          <a:bodyPr/>
          <a:lstStyle/>
          <a:p>
            <a:r>
              <a:rPr lang="ja-JP" altLang="en-US"/>
              <a:t>演算子の多重定義</a:t>
            </a:r>
            <a:endParaRPr lang="en-US" altLang="ja-JP"/>
          </a:p>
          <a:p>
            <a:r>
              <a:rPr kumimoji="1" lang="ja-JP" altLang="en-US"/>
              <a:t>関数オブジェクト</a:t>
            </a:r>
            <a:endParaRPr kumimoji="1" lang="en-US" altLang="ja-JP"/>
          </a:p>
          <a:p>
            <a:r>
              <a:rPr lang="ja-JP" altLang="en-US"/>
              <a:t>ラムダ式</a:t>
            </a:r>
            <a:endParaRPr kumimoji="1" lang="en-US" altLang="ja-JP"/>
          </a:p>
          <a:p>
            <a:endParaRPr kumimoji="1" lang="ja-JP" altLang="en-US"/>
          </a:p>
        </p:txBody>
      </p:sp>
    </p:spTree>
    <p:extLst>
      <p:ext uri="{BB962C8B-B14F-4D97-AF65-F5344CB8AC3E}">
        <p14:creationId xmlns:p14="http://schemas.microsoft.com/office/powerpoint/2010/main" xmlns="" val="338488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前回の課題</a:t>
            </a:r>
          </a:p>
        </p:txBody>
      </p:sp>
      <p:sp>
        <p:nvSpPr>
          <p:cNvPr id="3" name="コンテンツ プレースホルダー 2"/>
          <p:cNvSpPr>
            <a:spLocks noGrp="1"/>
          </p:cNvSpPr>
          <p:nvPr>
            <p:ph idx="1"/>
          </p:nvPr>
        </p:nvSpPr>
        <p:spPr/>
        <p:txBody>
          <a:bodyPr/>
          <a:lstStyle/>
          <a:p>
            <a:r>
              <a:rPr kumimoji="1" lang="ja-JP" altLang="en-US"/>
              <a:t>第</a:t>
            </a:r>
            <a:r>
              <a:rPr kumimoji="1" lang="en-US" altLang="ja-JP"/>
              <a:t>2</a:t>
            </a:r>
            <a:r>
              <a:rPr kumimoji="1" lang="ja-JP" altLang="en-US"/>
              <a:t>回のフォルダの</a:t>
            </a:r>
            <a:r>
              <a:rPr kumimoji="1" lang="en-US" altLang="ja-JP"/>
              <a:t>practice2.cpp</a:t>
            </a:r>
            <a:r>
              <a:rPr kumimoji="1" lang="ja-JP" altLang="en-US"/>
              <a:t>を見てください</a:t>
            </a:r>
            <a:endParaRPr kumimoji="1" lang="en-US" altLang="ja-JP"/>
          </a:p>
          <a:p>
            <a:pPr marL="0" indent="0">
              <a:buNone/>
            </a:pPr>
            <a:r>
              <a:rPr lang="en-US" altLang="ja-JP"/>
              <a:t>  </a:t>
            </a:r>
            <a:r>
              <a:rPr kumimoji="1" lang="en-US" altLang="ja-JP"/>
              <a:t>(</a:t>
            </a:r>
            <a:r>
              <a:rPr kumimoji="1" lang="ja-JP" altLang="en-US"/>
              <a:t>パワポに載せるの面倒</a:t>
            </a:r>
            <a:r>
              <a:rPr kumimoji="1" lang="en-US" altLang="ja-JP"/>
              <a:t>)</a:t>
            </a:r>
            <a:endParaRPr kumimoji="1" lang="ja-JP" altLang="en-US"/>
          </a:p>
        </p:txBody>
      </p:sp>
    </p:spTree>
    <p:extLst>
      <p:ext uri="{BB962C8B-B14F-4D97-AF65-F5344CB8AC3E}">
        <p14:creationId xmlns:p14="http://schemas.microsoft.com/office/powerpoint/2010/main" xmlns="" val="17625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演算子の多重定義</a:t>
            </a:r>
            <a:endParaRPr kumimoji="1" lang="ja-JP" altLang="en-US"/>
          </a:p>
        </p:txBody>
      </p:sp>
      <p:sp>
        <p:nvSpPr>
          <p:cNvPr id="3" name="コンテンツ プレースホルダー 2"/>
          <p:cNvSpPr>
            <a:spLocks noGrp="1"/>
          </p:cNvSpPr>
          <p:nvPr>
            <p:ph idx="1"/>
          </p:nvPr>
        </p:nvSpPr>
        <p:spPr/>
        <p:txBody>
          <a:bodyPr/>
          <a:lstStyle/>
          <a:p>
            <a:r>
              <a:rPr lang="en-US" altLang="ja-JP"/>
              <a:t>C++</a:t>
            </a:r>
            <a:r>
              <a:rPr lang="ja-JP" altLang="en-US"/>
              <a:t>では演算子のふるまいを自分で定義できる</a:t>
            </a:r>
            <a:endParaRPr lang="en-US" altLang="ja-JP"/>
          </a:p>
          <a:p>
            <a:r>
              <a:rPr lang="en-US" altLang="ja-JP"/>
              <a:t>&lt; </a:t>
            </a:r>
            <a:r>
              <a:rPr lang="ja-JP" altLang="en-US"/>
              <a:t>演算子の例</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xmlns="" val="348669036"/>
              </p:ext>
            </p:extLst>
          </p:nvPr>
        </p:nvGraphicFramePr>
        <p:xfrm>
          <a:off x="1316110" y="3026767"/>
          <a:ext cx="9559779" cy="3505200"/>
        </p:xfrm>
        <a:graphic>
          <a:graphicData uri="http://schemas.openxmlformats.org/drawingml/2006/table">
            <a:tbl>
              <a:tblPr firstRow="1" bandRow="1">
                <a:tableStyleId>{5940675A-B579-460E-94D1-54222C63F5DA}</a:tableStyleId>
              </a:tblPr>
              <a:tblGrid>
                <a:gridCol w="9559779">
                  <a:extLst>
                    <a:ext uri="{9D8B030D-6E8A-4147-A177-3AD203B41FA5}">
                      <a16:colId xmlns:a16="http://schemas.microsoft.com/office/drawing/2014/main" xmlns="" val="1511563830"/>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&lt;iostream&gt;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&lt;string&gt;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struct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TsundereChara(</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string</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tsundere_power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name_(</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tsundere_power_(</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tsundere_power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string</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name_;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tsundere_power_;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グローバル関数として</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TsundereChara</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のツンデレ度比較演算子を定義</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operator&lt;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xmlns="" val="3618884734"/>
                  </a:ext>
                </a:extLst>
              </a:tr>
            </a:tbl>
          </a:graphicData>
        </a:graphic>
      </p:graphicFrame>
    </p:spTree>
    <p:extLst>
      <p:ext uri="{BB962C8B-B14F-4D97-AF65-F5344CB8AC3E}">
        <p14:creationId xmlns:p14="http://schemas.microsoft.com/office/powerpoint/2010/main" xmlns="" val="162877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演算子の多重定義</a:t>
            </a:r>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xmlns="" val="621832824"/>
              </p:ext>
            </p:extLst>
          </p:nvPr>
        </p:nvGraphicFramePr>
        <p:xfrm>
          <a:off x="838200" y="1825625"/>
          <a:ext cx="10515600" cy="277368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xmlns="" val="4772871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int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2B91AF"/>
                          </a:solidFill>
                          <a:effectLst/>
                          <a:highlight>
                            <a:srgbClr val="FFFFFF"/>
                          </a:highlight>
                          <a:uLnTx/>
                          <a:uFillTx/>
                          <a:latin typeface="ＭＳ ゴシック" panose="020B0609070205080204" pitchFamily="49" charset="-128"/>
                          <a:ea typeface="ＭＳ ゴシック" panose="020B0609070205080204" pitchFamily="49" charset="-128"/>
                          <a:cs typeface="+mn-cs"/>
                        </a:rPr>
                        <a:t>TsundereChara</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yui(</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古手川唯</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2B91AF"/>
                          </a:solidFill>
                          <a:effectLst/>
                          <a:highlight>
                            <a:srgbClr val="FFFFFF"/>
                          </a:highlight>
                          <a:uLnTx/>
                          <a:uFillTx/>
                          <a:latin typeface="ＭＳ ゴシック" panose="020B0609070205080204" pitchFamily="49" charset="-128"/>
                          <a:ea typeface="ＭＳ ゴシック" panose="020B0609070205080204" pitchFamily="49" charset="-128"/>
                          <a:cs typeface="+mn-cs"/>
                        </a:rPr>
                        <a:t>TsundereChara</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hinagiku(</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桂ヒナギク</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9);</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std::cout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"Q.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yui.name_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と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hinagiku.name_</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ってどっちがよりツンデレってるのか</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定義した </a:t>
                      </a:r>
                      <a:r>
                        <a:rPr kumimoji="1" lang="en-US" altLang="ja-JP"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&lt; </a:t>
                      </a:r>
                      <a:r>
                        <a:rPr kumimoji="1" lang="ja-JP" altLang="en-US"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演算子を利用</a:t>
                      </a:r>
                      <a:endPar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auto</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&amp; greater = (yui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hinagiku) ? hinagiku : yui;  </a:t>
                      </a:r>
                      <a:r>
                        <a:rPr kumimoji="1" lang="en-US" altLang="ja-JP"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 std::max(yui, hinagiku)</a:t>
                      </a:r>
                      <a:r>
                        <a:rPr kumimoji="1" lang="ja-JP" altLang="en-US"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でも可</a:t>
                      </a:r>
                      <a:endPar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std::cout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greater.name_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だゾ</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endPar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return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endParaRPr kumimoji="1" lang="ja-JP" altLang="en-US"/>
                    </a:p>
                  </a:txBody>
                  <a:tcPr/>
                </a:tc>
                <a:extLst>
                  <a:ext uri="{0D108BD9-81ED-4DB2-BD59-A6C34878D82A}">
                    <a16:rowId xmlns:a16="http://schemas.microsoft.com/office/drawing/2014/main" xmlns="" val="2782332856"/>
                  </a:ext>
                </a:extLst>
              </a:tr>
            </a:tbl>
          </a:graphicData>
        </a:graphic>
      </p:graphicFrame>
      <p:pic>
        <p:nvPicPr>
          <p:cNvPr id="5" name="図 4"/>
          <p:cNvPicPr>
            <a:picLocks noChangeAspect="1"/>
          </p:cNvPicPr>
          <p:nvPr/>
        </p:nvPicPr>
        <p:blipFill>
          <a:blip r:embed="rId2"/>
          <a:stretch>
            <a:fillRect/>
          </a:stretch>
        </p:blipFill>
        <p:spPr>
          <a:xfrm>
            <a:off x="2347777" y="4846784"/>
            <a:ext cx="7496445" cy="1244527"/>
          </a:xfrm>
          <a:prstGeom prst="rect">
            <a:avLst/>
          </a:prstGeom>
        </p:spPr>
      </p:pic>
    </p:spTree>
    <p:extLst>
      <p:ext uri="{BB962C8B-B14F-4D97-AF65-F5344CB8AC3E}">
        <p14:creationId xmlns:p14="http://schemas.microsoft.com/office/powerpoint/2010/main" xmlns="" val="382209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演算子の多重定義</a:t>
            </a:r>
            <a:endParaRPr kumimoji="1" lang="ja-JP" altLang="en-US"/>
          </a:p>
        </p:txBody>
      </p:sp>
      <p:sp>
        <p:nvSpPr>
          <p:cNvPr id="3" name="コンテンツ プレースホルダー 2"/>
          <p:cNvSpPr>
            <a:spLocks noGrp="1"/>
          </p:cNvSpPr>
          <p:nvPr>
            <p:ph idx="1"/>
          </p:nvPr>
        </p:nvSpPr>
        <p:spPr/>
        <p:txBody>
          <a:bodyPr/>
          <a:lstStyle/>
          <a:p>
            <a:r>
              <a:rPr kumimoji="1" lang="ja-JP" altLang="en-US"/>
              <a:t>メンバ関数として定義する場合</a:t>
            </a:r>
            <a:endParaRPr kumimoji="1" lang="en-US" altLang="ja-JP"/>
          </a:p>
          <a:p>
            <a:r>
              <a:rPr lang="ja-JP" altLang="en-US"/>
              <a:t>先のグローバル関数も同時に定義するとエラーになるため注意</a:t>
            </a:r>
            <a:endParaRPr kumimoji="1" lang="ja-JP" altLang="en-US"/>
          </a:p>
        </p:txBody>
      </p:sp>
      <p:graphicFrame>
        <p:nvGraphicFramePr>
          <p:cNvPr id="4" name="コンテンツ プレースホルダー 3"/>
          <p:cNvGraphicFramePr>
            <a:graphicFrameLocks/>
          </p:cNvGraphicFramePr>
          <p:nvPr>
            <p:extLst>
              <p:ext uri="{D42A27DB-BD31-4B8C-83A1-F6EECF244321}">
                <p14:modId xmlns:p14="http://schemas.microsoft.com/office/powerpoint/2010/main" xmlns="" val="1367863055"/>
              </p:ext>
            </p:extLst>
          </p:nvPr>
        </p:nvGraphicFramePr>
        <p:xfrm>
          <a:off x="838200" y="2858282"/>
          <a:ext cx="10866121" cy="3017520"/>
        </p:xfrm>
        <a:graphic>
          <a:graphicData uri="http://schemas.openxmlformats.org/drawingml/2006/table">
            <a:tbl>
              <a:tblPr firstRow="1" bandRow="1">
                <a:tableStyleId>{5940675A-B579-460E-94D1-54222C63F5DA}</a:tableStyleId>
              </a:tblPr>
              <a:tblGrid>
                <a:gridCol w="10866121">
                  <a:extLst>
                    <a:ext uri="{9D8B030D-6E8A-4147-A177-3AD203B41FA5}">
                      <a16:colId xmlns:a16="http://schemas.microsoft.com/office/drawing/2014/main" xmlns="" val="2706184991"/>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struct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TsundereChara(</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string</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tsundere_power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name_(</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name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tsundere_power_(</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tsundere_power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メンバ関数として比較演算子を定義</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operator&lt;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other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 const</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な関数にしないとエラーになる</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other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string</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name_;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tsundere_power_;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xmlns="" val="400481592"/>
                  </a:ext>
                </a:extLst>
              </a:tr>
            </a:tbl>
          </a:graphicData>
        </a:graphic>
      </p:graphicFrame>
    </p:spTree>
    <p:extLst>
      <p:ext uri="{BB962C8B-B14F-4D97-AF65-F5344CB8AC3E}">
        <p14:creationId xmlns:p14="http://schemas.microsoft.com/office/powerpoint/2010/main" xmlns="" val="120186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関数オブジェクト</a:t>
            </a:r>
            <a:endParaRPr kumimoji="1" lang="ja-JP" altLang="en-US"/>
          </a:p>
        </p:txBody>
      </p:sp>
      <p:sp>
        <p:nvSpPr>
          <p:cNvPr id="3" name="コンテンツ プレースホルダー 2"/>
          <p:cNvSpPr>
            <a:spLocks noGrp="1"/>
          </p:cNvSpPr>
          <p:nvPr>
            <p:ph idx="1"/>
          </p:nvPr>
        </p:nvSpPr>
        <p:spPr/>
        <p:txBody>
          <a:bodyPr/>
          <a:lstStyle/>
          <a:p>
            <a:r>
              <a:rPr lang="ja-JP" altLang="en-US"/>
              <a:t>関数のように動作するオブジェクト</a:t>
            </a:r>
            <a:r>
              <a:rPr lang="en-US" altLang="ja-JP"/>
              <a:t>(function-like object)</a:t>
            </a:r>
          </a:p>
          <a:p>
            <a:r>
              <a:rPr kumimoji="1" lang="en-US" altLang="ja-JP"/>
              <a:t>operator() </a:t>
            </a:r>
            <a:r>
              <a:rPr kumimoji="1" lang="ja-JP" altLang="en-US"/>
              <a:t>を利用</a:t>
            </a:r>
          </a:p>
        </p:txBody>
      </p:sp>
      <p:graphicFrame>
        <p:nvGraphicFramePr>
          <p:cNvPr id="4" name="表 3"/>
          <p:cNvGraphicFramePr>
            <a:graphicFrameLocks noGrp="1"/>
          </p:cNvGraphicFramePr>
          <p:nvPr>
            <p:extLst>
              <p:ext uri="{D42A27DB-BD31-4B8C-83A1-F6EECF244321}">
                <p14:modId xmlns:p14="http://schemas.microsoft.com/office/powerpoint/2010/main" xmlns="" val="2689765493"/>
              </p:ext>
            </p:extLst>
          </p:nvPr>
        </p:nvGraphicFramePr>
        <p:xfrm>
          <a:off x="838200" y="2956430"/>
          <a:ext cx="10515600" cy="179832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xmlns="" val="1269430260"/>
                    </a:ext>
                  </a:extLst>
                </a:gridCol>
              </a:tblGrid>
              <a:tr h="370840">
                <a:tc>
                  <a:txBody>
                    <a:bodyPr/>
                    <a:lstStyle/>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TsundereChara</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比較用関数オブジェクト</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struct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TsunderePowerComp</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bool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operator()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TsundereChara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 &lt;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.tsundere_power_;</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kumimoji="1" lang="ja-JP" altLang="en-US" sz="1600"/>
                    </a:p>
                  </a:txBody>
                  <a:tcPr/>
                </a:tc>
                <a:extLst>
                  <a:ext uri="{0D108BD9-81ED-4DB2-BD59-A6C34878D82A}">
                    <a16:rowId xmlns:a16="http://schemas.microsoft.com/office/drawing/2014/main" xmlns="" val="1517347075"/>
                  </a:ext>
                </a:extLst>
              </a:tr>
            </a:tbl>
          </a:graphicData>
        </a:graphic>
      </p:graphicFrame>
    </p:spTree>
    <p:extLst>
      <p:ext uri="{BB962C8B-B14F-4D97-AF65-F5344CB8AC3E}">
        <p14:creationId xmlns:p14="http://schemas.microsoft.com/office/powerpoint/2010/main" xmlns="" val="295019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関数オブジェクト</a:t>
            </a:r>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xmlns="" val="18625465"/>
              </p:ext>
            </p:extLst>
          </p:nvPr>
        </p:nvGraphicFramePr>
        <p:xfrm>
          <a:off x="838200" y="1825625"/>
          <a:ext cx="10515600" cy="277368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xmlns="" val="76600541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int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2B91AF"/>
                          </a:solidFill>
                          <a:effectLst/>
                          <a:highlight>
                            <a:srgbClr val="FFFFFF"/>
                          </a:highlight>
                          <a:uLnTx/>
                          <a:uFillTx/>
                          <a:latin typeface="ＭＳ ゴシック" panose="020B0609070205080204" pitchFamily="49" charset="-128"/>
                          <a:ea typeface="ＭＳ ゴシック" panose="020B0609070205080204" pitchFamily="49" charset="-128"/>
                          <a:cs typeface="+mn-cs"/>
                        </a:rPr>
                        <a:t>TsundereChara</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yui(</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古手川唯</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2B91AF"/>
                          </a:solidFill>
                          <a:effectLst/>
                          <a:highlight>
                            <a:srgbClr val="FFFFFF"/>
                          </a:highlight>
                          <a:uLnTx/>
                          <a:uFillTx/>
                          <a:latin typeface="ＭＳ ゴシック" panose="020B0609070205080204" pitchFamily="49" charset="-128"/>
                          <a:ea typeface="ＭＳ ゴシック" panose="020B0609070205080204" pitchFamily="49" charset="-128"/>
                          <a:cs typeface="+mn-cs"/>
                        </a:rPr>
                        <a:t>TsundereChara</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hinagiku(</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桂ヒナギク</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9);</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std::cout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"Q.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yui.name_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と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hinagiku.name_</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ってどっちがよりツンデレってるのか</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008000"/>
                          </a:solidFill>
                          <a:effectLst/>
                          <a:highlight>
                            <a:srgbClr val="FFFFFF"/>
                          </a:highlight>
                          <a:uLnTx/>
                          <a:uFillTx/>
                          <a:latin typeface="ＭＳ ゴシック" panose="020B0609070205080204" pitchFamily="49" charset="-128"/>
                          <a:ea typeface="ＭＳ ゴシック" panose="020B0609070205080204" pitchFamily="49" charset="-128"/>
                          <a:cs typeface="+mn-cs"/>
                        </a:rPr>
                        <a:t>関数オブジェクトを利用</a:t>
                      </a:r>
                      <a:endPar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const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auto</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&amp; greater = std::max(yui, hinagiku, </a:t>
                      </a:r>
                      <a:r>
                        <a:rPr kumimoji="1" lang="en-US" altLang="ja-JP" sz="1600" b="0" i="0" u="none" strike="noStrike" kern="1200" cap="none" spc="0" normalizeH="0" baseline="0" noProof="0">
                          <a:ln>
                            <a:noFill/>
                          </a:ln>
                          <a:solidFill>
                            <a:srgbClr val="2B91AF"/>
                          </a:solidFill>
                          <a:effectLst/>
                          <a:highlight>
                            <a:srgbClr val="FFFFFF"/>
                          </a:highlight>
                          <a:uLnTx/>
                          <a:uFillTx/>
                          <a:latin typeface="ＭＳ ゴシック" panose="020B0609070205080204" pitchFamily="49" charset="-128"/>
                          <a:ea typeface="ＭＳ ゴシック" panose="020B0609070205080204" pitchFamily="49" charset="-128"/>
                          <a:cs typeface="+mn-cs"/>
                        </a:rPr>
                        <a:t>TsunderePowerComp</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std::cout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"A. "</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greater.name_ </a:t>
                      </a:r>
                      <a:r>
                        <a:rPr kumimoji="1" lang="en-US" altLang="ja-JP" sz="1600" b="0" i="0" u="none" strike="noStrike" kern="1200" cap="none" spc="0" normalizeH="0" baseline="0" noProof="0">
                          <a:ln>
                            <a:noFill/>
                          </a:ln>
                          <a:solidFill>
                            <a:srgbClr val="008080"/>
                          </a:solidFill>
                          <a:effectLst/>
                          <a:highlight>
                            <a:srgbClr val="FFFFFF"/>
                          </a:highlight>
                          <a:uLnTx/>
                          <a:uFillTx/>
                          <a:latin typeface="ＭＳ ゴシック" panose="020B0609070205080204" pitchFamily="49" charset="-128"/>
                          <a:ea typeface="ＭＳ ゴシック" panose="020B0609070205080204" pitchFamily="49" charset="-128"/>
                          <a:cs typeface="+mn-cs"/>
                        </a:rPr>
                        <a:t>&lt;&lt;</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ja-JP" altLang="en-US"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だゾ</a:t>
                      </a:r>
                      <a:r>
                        <a:rPr kumimoji="1" lang="en-US" altLang="ja-JP" sz="1600" b="0" i="0" u="none" strike="noStrike" kern="1200" cap="none" spc="0" normalizeH="0" baseline="0" noProof="0">
                          <a:ln>
                            <a:noFill/>
                          </a:ln>
                          <a:solidFill>
                            <a:srgbClr val="A31515"/>
                          </a:solidFill>
                          <a:effectLst/>
                          <a:highlight>
                            <a:srgbClr val="FFFFFF"/>
                          </a:highlight>
                          <a:uLnTx/>
                          <a:uFillTx/>
                          <a:latin typeface="ＭＳ ゴシック" panose="020B0609070205080204" pitchFamily="49" charset="-128"/>
                          <a:ea typeface="ＭＳ ゴシック" panose="020B0609070205080204" pitchFamily="49" charset="-128"/>
                          <a:cs typeface="+mn-cs"/>
                        </a:rPr>
                        <a:t>!\n"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a:t>
                      </a:r>
                      <a:r>
                        <a:rPr kumimoji="1" lang="en-US" altLang="ja-JP" sz="1600" b="0" i="0" u="none" strike="noStrike" kern="1200" cap="none" spc="0" normalizeH="0" baseline="0" noProof="0">
                          <a:ln>
                            <a:noFill/>
                          </a:ln>
                          <a:solidFill>
                            <a:srgbClr val="0000FF"/>
                          </a:solidFill>
                          <a:effectLst/>
                          <a:highlight>
                            <a:srgbClr val="FFFFFF"/>
                          </a:highlight>
                          <a:uLnTx/>
                          <a:uFillTx/>
                          <a:latin typeface="ＭＳ ゴシック" panose="020B0609070205080204" pitchFamily="49" charset="-128"/>
                          <a:ea typeface="ＭＳ ゴシック" panose="020B0609070205080204" pitchFamily="49" charset="-128"/>
                          <a:cs typeface="+mn-cs"/>
                        </a:rPr>
                        <a:t>return</a:t>
                      </a: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highlight>
                            <a:srgbClr val="FFFFFF"/>
                          </a:highlight>
                          <a:uLnTx/>
                          <a:uFillTx/>
                          <a:latin typeface="ＭＳ ゴシック" panose="020B0609070205080204" pitchFamily="49" charset="-128"/>
                          <a:ea typeface="ＭＳ ゴシック" panose="020B0609070205080204" pitchFamily="49" charset="-128"/>
                          <a:cs typeface="+mn-cs"/>
                        </a:rPr>
                        <a:t>}</a:t>
                      </a:r>
                      <a:endParaRPr kumimoji="1" lang="ja-JP" altLang="en-US"/>
                    </a:p>
                  </a:txBody>
                  <a:tcPr/>
                </a:tc>
                <a:extLst>
                  <a:ext uri="{0D108BD9-81ED-4DB2-BD59-A6C34878D82A}">
                    <a16:rowId xmlns:a16="http://schemas.microsoft.com/office/drawing/2014/main" xmlns="" val="2398448964"/>
                  </a:ext>
                </a:extLst>
              </a:tr>
            </a:tbl>
          </a:graphicData>
        </a:graphic>
      </p:graphicFrame>
      <p:pic>
        <p:nvPicPr>
          <p:cNvPr id="5" name="図 4"/>
          <p:cNvPicPr>
            <a:picLocks noChangeAspect="1"/>
          </p:cNvPicPr>
          <p:nvPr/>
        </p:nvPicPr>
        <p:blipFill>
          <a:blip r:embed="rId2"/>
          <a:stretch>
            <a:fillRect/>
          </a:stretch>
        </p:blipFill>
        <p:spPr>
          <a:xfrm>
            <a:off x="2539682" y="4857090"/>
            <a:ext cx="7112636" cy="1262357"/>
          </a:xfrm>
          <a:prstGeom prst="rect">
            <a:avLst/>
          </a:prstGeom>
        </p:spPr>
      </p:pic>
      <p:sp>
        <p:nvSpPr>
          <p:cNvPr id="6" name="テキスト ボックス 5"/>
          <p:cNvSpPr txBox="1"/>
          <p:nvPr/>
        </p:nvSpPr>
        <p:spPr>
          <a:xfrm>
            <a:off x="6682153" y="3576439"/>
            <a:ext cx="3877985" cy="923330"/>
          </a:xfrm>
          <a:prstGeom prst="rect">
            <a:avLst/>
          </a:prstGeom>
          <a:noFill/>
        </p:spPr>
        <p:txBody>
          <a:bodyPr wrap="none" rtlCol="0">
            <a:spAutoFit/>
          </a:bodyPr>
          <a:lstStyle/>
          <a:p>
            <a:r>
              <a:rPr lang="ja-JP" altLang="en-US"/>
              <a:t>↑</a:t>
            </a:r>
            <a:r>
              <a:rPr kumimoji="1" lang="ja-JP" altLang="en-US"/>
              <a:t>オブジェクトを</a:t>
            </a:r>
            <a:r>
              <a:rPr kumimoji="1" lang="en-US" altLang="ja-JP"/>
              <a:t>max</a:t>
            </a:r>
            <a:r>
              <a:rPr kumimoji="1" lang="ja-JP" altLang="en-US"/>
              <a:t>関数に渡すと</a:t>
            </a:r>
            <a:endParaRPr kumimoji="1" lang="en-US" altLang="ja-JP"/>
          </a:p>
          <a:p>
            <a:r>
              <a:rPr lang="en-US" altLang="ja-JP"/>
              <a:t>    max</a:t>
            </a:r>
            <a:r>
              <a:rPr lang="ja-JP" altLang="en-US"/>
              <a:t>内で</a:t>
            </a:r>
            <a:r>
              <a:rPr lang="en-US" altLang="ja-JP"/>
              <a:t>TsunderePowerComp</a:t>
            </a:r>
            <a:r>
              <a:rPr lang="ja-JP" altLang="en-US"/>
              <a:t>の</a:t>
            </a:r>
            <a:endParaRPr lang="en-US" altLang="ja-JP"/>
          </a:p>
          <a:p>
            <a:r>
              <a:rPr kumimoji="1" lang="en-US" altLang="ja-JP"/>
              <a:t>    operator()</a:t>
            </a:r>
            <a:r>
              <a:rPr kumimoji="1" lang="ja-JP" altLang="en-US"/>
              <a:t>が呼ばれる</a:t>
            </a:r>
          </a:p>
        </p:txBody>
      </p:sp>
    </p:spTree>
    <p:extLst>
      <p:ext uri="{BB962C8B-B14F-4D97-AF65-F5344CB8AC3E}">
        <p14:creationId xmlns:p14="http://schemas.microsoft.com/office/powerpoint/2010/main" xmlns="" val="272721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関数オブジェクト</a:t>
            </a:r>
            <a:endParaRPr kumimoji="1" lang="ja-JP" altLang="en-US"/>
          </a:p>
        </p:txBody>
      </p:sp>
      <p:sp>
        <p:nvSpPr>
          <p:cNvPr id="3" name="コンテンツ プレースホルダー 2"/>
          <p:cNvSpPr>
            <a:spLocks noGrp="1"/>
          </p:cNvSpPr>
          <p:nvPr>
            <p:ph idx="1"/>
          </p:nvPr>
        </p:nvSpPr>
        <p:spPr/>
        <p:txBody>
          <a:bodyPr/>
          <a:lstStyle/>
          <a:p>
            <a:r>
              <a:rPr kumimoji="1" lang="en-US" altLang="ja-JP"/>
              <a:t>std::max</a:t>
            </a:r>
            <a:r>
              <a:rPr kumimoji="1" lang="ja-JP" altLang="en-US"/>
              <a:t>の実装例</a:t>
            </a:r>
            <a:r>
              <a:rPr lang="en-US" altLang="ja-JP"/>
              <a:t>(http://en.cppreference.com/w/cpp/algorithm/max)</a:t>
            </a:r>
            <a:endParaRPr kumimoji="1" lang="ja-JP" altLang="en-US"/>
          </a:p>
        </p:txBody>
      </p:sp>
      <p:pic>
        <p:nvPicPr>
          <p:cNvPr id="5" name="図 4"/>
          <p:cNvPicPr>
            <a:picLocks noChangeAspect="1"/>
          </p:cNvPicPr>
          <p:nvPr/>
        </p:nvPicPr>
        <p:blipFill>
          <a:blip r:embed="rId2"/>
          <a:stretch>
            <a:fillRect/>
          </a:stretch>
        </p:blipFill>
        <p:spPr>
          <a:xfrm>
            <a:off x="1485672" y="2842553"/>
            <a:ext cx="9220656" cy="4015447"/>
          </a:xfrm>
          <a:prstGeom prst="rect">
            <a:avLst/>
          </a:prstGeom>
        </p:spPr>
      </p:pic>
      <p:sp>
        <p:nvSpPr>
          <p:cNvPr id="6" name="テキスト ボックス 5"/>
          <p:cNvSpPr txBox="1"/>
          <p:nvPr/>
        </p:nvSpPr>
        <p:spPr>
          <a:xfrm>
            <a:off x="7086356" y="5106572"/>
            <a:ext cx="3943708" cy="369332"/>
          </a:xfrm>
          <a:prstGeom prst="rect">
            <a:avLst/>
          </a:prstGeom>
          <a:noFill/>
        </p:spPr>
        <p:txBody>
          <a:bodyPr wrap="none" rtlCol="0">
            <a:spAutoFit/>
          </a:bodyPr>
          <a:lstStyle/>
          <a:p>
            <a:r>
              <a:rPr kumimoji="1" lang="ja-JP" altLang="en-US"/>
              <a:t>← 関数オブジェクト呼ぶバージョン</a:t>
            </a:r>
          </a:p>
        </p:txBody>
      </p:sp>
      <p:sp>
        <p:nvSpPr>
          <p:cNvPr id="7" name="テキスト ボックス 6"/>
          <p:cNvSpPr txBox="1"/>
          <p:nvPr/>
        </p:nvSpPr>
        <p:spPr>
          <a:xfrm>
            <a:off x="7086356" y="3096767"/>
            <a:ext cx="2956259" cy="369332"/>
          </a:xfrm>
          <a:prstGeom prst="rect">
            <a:avLst/>
          </a:prstGeom>
          <a:noFill/>
        </p:spPr>
        <p:txBody>
          <a:bodyPr wrap="none" rtlCol="0">
            <a:spAutoFit/>
          </a:bodyPr>
          <a:lstStyle/>
          <a:p>
            <a:r>
              <a:rPr kumimoji="1" lang="ja-JP" altLang="en-US"/>
              <a:t>← </a:t>
            </a:r>
            <a:r>
              <a:rPr lang="en-US" altLang="ja-JP"/>
              <a:t>&lt;</a:t>
            </a:r>
            <a:r>
              <a:rPr lang="ja-JP" altLang="en-US"/>
              <a:t>演算子呼ぶ</a:t>
            </a:r>
            <a:r>
              <a:rPr kumimoji="1" lang="ja-JP" altLang="en-US"/>
              <a:t>バージョン</a:t>
            </a:r>
          </a:p>
        </p:txBody>
      </p:sp>
    </p:spTree>
    <p:extLst>
      <p:ext uri="{BB962C8B-B14F-4D97-AF65-F5344CB8AC3E}">
        <p14:creationId xmlns:p14="http://schemas.microsoft.com/office/powerpoint/2010/main" xmlns="" val="7565780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1135</Words>
  <Application>Microsoft Office PowerPoint</Application>
  <PresentationFormat>ユーザー設定</PresentationFormat>
  <Paragraphs>192</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テーマ</vt:lpstr>
      <vt:lpstr>C++勉強会</vt:lpstr>
      <vt:lpstr>目次</vt:lpstr>
      <vt:lpstr>前回の課題</vt:lpstr>
      <vt:lpstr>演算子の多重定義</vt:lpstr>
      <vt:lpstr>演算子の多重定義</vt:lpstr>
      <vt:lpstr>演算子の多重定義</vt:lpstr>
      <vt:lpstr>関数オブジェクト</vt:lpstr>
      <vt:lpstr>関数オブジェクト</vt:lpstr>
      <vt:lpstr>関数オブジェクト</vt:lpstr>
      <vt:lpstr>関数オブジェクト</vt:lpstr>
      <vt:lpstr>関数オブジェクト</vt:lpstr>
      <vt:lpstr>ラムダ式</vt:lpstr>
      <vt:lpstr>ラムダ式</vt:lpstr>
      <vt:lpstr>ラムダ式</vt:lpstr>
      <vt:lpstr>ラムダ式</vt:lpstr>
      <vt:lpstr>練習問題</vt:lpstr>
      <vt:lpstr>練習問題</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C++勉強会</dc:title>
  <dc:creator>tatsuya</dc:creator>
  <cp:lastModifiedBy>Nakatani</cp:lastModifiedBy>
  <cp:revision>113</cp:revision>
  <dcterms:created xsi:type="dcterms:W3CDTF">2016-05-11T12:40:49Z</dcterms:created>
  <dcterms:modified xsi:type="dcterms:W3CDTF">2016-05-12T05:43:16Z</dcterms:modified>
</cp:coreProperties>
</file>