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57" r:id="rId5"/>
    <p:sldId id="258" r:id="rId6"/>
    <p:sldId id="259" r:id="rId7"/>
    <p:sldId id="268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9" r:id="rId16"/>
    <p:sldId id="270" r:id="rId17"/>
    <p:sldId id="275" r:id="rId18"/>
    <p:sldId id="271" r:id="rId19"/>
    <p:sldId id="272" r:id="rId20"/>
    <p:sldId id="277" r:id="rId21"/>
    <p:sldId id="276" r:id="rId22"/>
    <p:sldId id="274" r:id="rId23"/>
    <p:sldId id="280" r:id="rId24"/>
    <p:sldId id="281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tsuya" initials="t" lastIdx="1" clrIdx="0">
    <p:extLst>
      <p:ext uri="{19B8F6BF-5375-455C-9EA6-DF929625EA0E}">
        <p15:presenceInfo xmlns:p15="http://schemas.microsoft.com/office/powerpoint/2012/main" userId="tatsu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70" autoAdjust="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CF5C-28DD-4BD5-BA54-AD5B5E5D7A34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301A-ACC8-411E-B673-F75538ACD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13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CF5C-28DD-4BD5-BA54-AD5B5E5D7A34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301A-ACC8-411E-B673-F75538ACD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CF5C-28DD-4BD5-BA54-AD5B5E5D7A34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301A-ACC8-411E-B673-F75538ACD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18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CF5C-28DD-4BD5-BA54-AD5B5E5D7A34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301A-ACC8-411E-B673-F75538ACD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73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CF5C-28DD-4BD5-BA54-AD5B5E5D7A34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301A-ACC8-411E-B673-F75538ACD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9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CF5C-28DD-4BD5-BA54-AD5B5E5D7A34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301A-ACC8-411E-B673-F75538ACD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85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CF5C-28DD-4BD5-BA54-AD5B5E5D7A34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301A-ACC8-411E-B673-F75538ACD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66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CF5C-28DD-4BD5-BA54-AD5B5E5D7A34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301A-ACC8-411E-B673-F75538ACD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69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CF5C-28DD-4BD5-BA54-AD5B5E5D7A34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301A-ACC8-411E-B673-F75538ACD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29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CF5C-28DD-4BD5-BA54-AD5B5E5D7A34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301A-ACC8-411E-B673-F75538ACD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72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CF5C-28DD-4BD5-BA54-AD5B5E5D7A34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301A-ACC8-411E-B673-F75538ACD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09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CF5C-28DD-4BD5-BA54-AD5B5E5D7A34}" type="datetimeFigureOut">
              <a:rPr kumimoji="1" lang="ja-JP" altLang="en-US" smtClean="0"/>
              <a:t>2016/4/21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301A-ACC8-411E-B673-F75538ACD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4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deon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/>
              <a:t>C++</a:t>
            </a:r>
            <a:r>
              <a:rPr lang="ja-JP" altLang="en-US"/>
              <a:t>勉強会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</a:t>
            </a:r>
            <a:r>
              <a:rPr kumimoji="1" lang="ja-JP" altLang="en-US"/>
              <a:t>回 </a:t>
            </a:r>
            <a:r>
              <a:rPr kumimoji="1" lang="en-US" altLang="ja-JP"/>
              <a:t>C++</a:t>
            </a:r>
            <a:r>
              <a:rPr kumimoji="1" lang="ja-JP" altLang="en-US"/>
              <a:t>の文法とかいろいろ</a:t>
            </a:r>
          </a:p>
        </p:txBody>
      </p:sp>
    </p:spTree>
    <p:extLst>
      <p:ext uri="{BB962C8B-B14F-4D97-AF65-F5344CB8AC3E}">
        <p14:creationId xmlns:p14="http://schemas.microsoft.com/office/powerpoint/2010/main" val="345528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名前空間</a:t>
            </a:r>
            <a:r>
              <a:rPr kumimoji="1" lang="en-US" altLang="ja-JP"/>
              <a:t>(namespace)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関数名やクラス名などの名前の衝突を回避するためのもの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名前空間名</a:t>
            </a:r>
            <a:r>
              <a:rPr kumimoji="1" lang="en-US" altLang="ja-JP"/>
              <a:t>::</a:t>
            </a:r>
            <a:r>
              <a:rPr kumimoji="1" lang="ja-JP" altLang="en-US"/>
              <a:t>～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例</a:t>
            </a:r>
            <a:r>
              <a:rPr kumimoji="1" lang="en-US" altLang="ja-JP"/>
              <a:t>:</a:t>
            </a:r>
          </a:p>
          <a:p>
            <a:pPr marL="0" indent="0">
              <a:buNone/>
            </a:pPr>
            <a:r>
              <a:rPr lang="en-US" altLang="ja-JP"/>
              <a:t>  std::vector</a:t>
            </a:r>
          </a:p>
          <a:p>
            <a:pPr marL="0" indent="0">
              <a:buNone/>
            </a:pPr>
            <a:r>
              <a:rPr kumimoji="1" lang="en-US" altLang="ja-JP"/>
              <a:t>  (std</a:t>
            </a:r>
            <a:r>
              <a:rPr kumimoji="1" lang="ja-JP" altLang="en-US"/>
              <a:t>名前空間に定義されている</a:t>
            </a:r>
            <a:r>
              <a:rPr kumimoji="1" lang="en-US" altLang="ja-JP"/>
              <a:t>vector)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861153"/>
              </p:ext>
            </p:extLst>
          </p:nvPr>
        </p:nvGraphicFramePr>
        <p:xfrm>
          <a:off x="7323406" y="2278330"/>
          <a:ext cx="4030394" cy="399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0394">
                  <a:extLst>
                    <a:ext uri="{9D8B030D-6E8A-4147-A177-3AD203B41FA5}">
                      <a16:colId xmlns:a16="http://schemas.microsoft.com/office/drawing/2014/main" val="3358092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&lt;vector&gt;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namespace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ccilab {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template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class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&gt;</a:t>
                      </a: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class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vector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{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...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};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main() {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vector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&gt; array1;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ccilab::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vector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&gt; array2;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...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return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0;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04105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9063697" y="3705872"/>
            <a:ext cx="295465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同じクラス名でも</a:t>
            </a:r>
            <a:endParaRPr kumimoji="1" lang="en-US" altLang="ja-JP"/>
          </a:p>
          <a:p>
            <a:r>
              <a:rPr kumimoji="1" lang="ja-JP" altLang="en-US"/>
              <a:t>名前空間で区別して使える</a:t>
            </a:r>
            <a:endParaRPr kumimoji="1" lang="en-US" altLang="ja-JP"/>
          </a:p>
          <a:p>
            <a:r>
              <a:rPr lang="ja-JP" altLang="en-US"/>
              <a:t>↓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98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名前空間</a:t>
            </a:r>
            <a:r>
              <a:rPr lang="en-US" altLang="ja-JP"/>
              <a:t>(namespace)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名前空間の省略</a:t>
            </a:r>
            <a:endParaRPr kumimoji="1" lang="en-US" altLang="ja-JP"/>
          </a:p>
          <a:p>
            <a:endParaRPr lang="en-US" altLang="ja-JP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56947"/>
              </p:ext>
            </p:extLst>
          </p:nvPr>
        </p:nvGraphicFramePr>
        <p:xfrm>
          <a:off x="838198" y="2296030"/>
          <a:ext cx="10515601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1">
                  <a:extLst>
                    <a:ext uri="{9D8B030D-6E8A-4147-A177-3AD203B41FA5}">
                      <a16:colId xmlns:a16="http://schemas.microsoft.com/office/drawing/2014/main" val="2392450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&lt;iostream&gt;</a:t>
                      </a: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main() {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using</a:t>
                      </a:r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std::cout;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このスコープ内の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cout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は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std::cout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であることを示す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.</a:t>
                      </a:r>
                    </a:p>
                    <a:p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                // std::cout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のみ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std::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を省略できる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.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"Happy new nyaa!\n"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return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0;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87706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5325"/>
              </p:ext>
            </p:extLst>
          </p:nvPr>
        </p:nvGraphicFramePr>
        <p:xfrm>
          <a:off x="838199" y="4473127"/>
          <a:ext cx="105156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4257362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&lt;iostream&gt;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&lt;vector&gt;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main() {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using</a:t>
                      </a:r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namespace</a:t>
                      </a:r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std;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std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名前空間のすべての名前にアクセスできるようにする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.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</a:t>
                      </a:r>
                      <a:r>
                        <a:rPr lang="ja-JP" altLang="en-US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ハラショー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!\n"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vector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&gt; array;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return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0;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1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09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std::cout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標準出力ストリーム</a:t>
            </a:r>
            <a:endParaRPr kumimoji="1" lang="en-US" altLang="ja-JP"/>
          </a:p>
          <a:p>
            <a:endParaRPr lang="en-US" altLang="ja-JP"/>
          </a:p>
          <a:p>
            <a:r>
              <a:rPr kumimoji="1" lang="en-US" altLang="ja-JP"/>
              <a:t>&lt;iostream&gt;</a:t>
            </a:r>
            <a:r>
              <a:rPr kumimoji="1" lang="ja-JP" altLang="en-US"/>
              <a:t>で定義されている</a:t>
            </a:r>
            <a:r>
              <a:rPr kumimoji="1" lang="en-US" altLang="ja-JP"/>
              <a:t>ostream</a:t>
            </a:r>
            <a:r>
              <a:rPr kumimoji="1" lang="ja-JP" altLang="en-US"/>
              <a:t>型のグローバル変数</a:t>
            </a:r>
            <a:endParaRPr kumimoji="1" lang="en-US" altLang="ja-JP"/>
          </a:p>
          <a:p>
            <a:endParaRPr lang="en-US" altLang="ja-JP"/>
          </a:p>
          <a:p>
            <a:r>
              <a:rPr kumimoji="1" lang="en-US" altLang="ja-JP"/>
              <a:t>&lt;&lt;</a:t>
            </a:r>
            <a:r>
              <a:rPr kumimoji="1" lang="ja-JP" altLang="en-US"/>
              <a:t>演算子</a:t>
            </a:r>
            <a:r>
              <a:rPr kumimoji="1" lang="en-US" altLang="ja-JP"/>
              <a:t>(insertion operator)</a:t>
            </a:r>
            <a:r>
              <a:rPr kumimoji="1" lang="ja-JP" altLang="en-US"/>
              <a:t>で文字列を出力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  </a:t>
            </a:r>
            <a:r>
              <a:rPr lang="en-US" altLang="ja-JP"/>
              <a:t>(C++</a:t>
            </a:r>
            <a:r>
              <a:rPr lang="ja-JP" altLang="en-US"/>
              <a:t>では演算子を多重定義できる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87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std::cout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517556"/>
              </p:ext>
            </p:extLst>
          </p:nvPr>
        </p:nvGraphicFramePr>
        <p:xfrm>
          <a:off x="838200" y="1825625"/>
          <a:ext cx="10515600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43666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&lt;iostream&gt;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main() {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bool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b =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true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short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s = 1;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i = 42;  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long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l = 114514;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float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f = 3.14;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double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d = 1.7320508;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b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' '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s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' '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&lt;&lt;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は連結できる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i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' '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l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' '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f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' '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d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"\n"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return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0;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986572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968630"/>
            <a:ext cx="6496459" cy="105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10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std::cout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&lt;&lt;</a:t>
            </a:r>
            <a:r>
              <a:rPr lang="ja-JP" altLang="en-US"/>
              <a:t>演算子は基本的な型を出力できるように多重定義</a:t>
            </a:r>
            <a:r>
              <a:rPr lang="en-US" altLang="ja-JP"/>
              <a:t>(</a:t>
            </a:r>
            <a:r>
              <a:rPr lang="ja-JP" altLang="en-US"/>
              <a:t>オーバーロード</a:t>
            </a:r>
            <a:r>
              <a:rPr lang="en-US" altLang="ja-JP"/>
              <a:t>)</a:t>
            </a:r>
            <a:r>
              <a:rPr lang="ja-JP" altLang="en-US"/>
              <a:t>されている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875" y="2738682"/>
            <a:ext cx="5334249" cy="386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0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ポインタおさらい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524627"/>
              </p:ext>
            </p:extLst>
          </p:nvPr>
        </p:nvGraphicFramePr>
        <p:xfrm>
          <a:off x="838200" y="1825625"/>
          <a:ext cx="10515600" cy="423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106666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&lt;iostream&gt;</a:t>
                      </a:r>
                      <a:endParaRPr lang="en-US" altLang="ja-JP" sz="16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endParaRPr lang="en-US" altLang="ja-JP" sz="16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main() {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struct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Point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{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x, y;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};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Point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points[] = {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{0, 0}, {2, 5}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Point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ptr = &amp;(points[0]);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&amp;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アドレス演算子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. ptr = points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でも可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ptr-&gt;x = 1;               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-&gt;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アロー演算子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. (*ptr).x = 1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または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ptr[0].x = 1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と同じ意味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s-E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std::cout </a:t>
                      </a:r>
                      <a:r>
                        <a:rPr lang="es-E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s-E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s-E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"(x, y) = ("</a:t>
                      </a:r>
                      <a:r>
                        <a:rPr lang="es-E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s-E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s-E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ptr-&gt;x </a:t>
                      </a:r>
                      <a:r>
                        <a:rPr lang="es-E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s-E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s-E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", "</a:t>
                      </a:r>
                      <a:r>
                        <a:rPr lang="es-E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s-E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s-E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ptr-&gt;y </a:t>
                      </a:r>
                      <a:r>
                        <a:rPr lang="es-E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s-E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s-E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")\n"</a:t>
                      </a:r>
                      <a:r>
                        <a:rPr lang="es-E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es-E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std::cout </a:t>
                      </a:r>
                      <a:r>
                        <a:rPr lang="es-E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s-E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s-E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"(x, y) = ("</a:t>
                      </a:r>
                      <a:r>
                        <a:rPr lang="es-E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s-E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s-E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ptr[1].x </a:t>
                      </a:r>
                      <a:r>
                        <a:rPr lang="es-E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s-E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s-E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", "</a:t>
                      </a:r>
                      <a:r>
                        <a:rPr lang="es-E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s-E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s-E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ptr[1].y </a:t>
                      </a:r>
                      <a:r>
                        <a:rPr lang="es-E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s-E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s-E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")\n"</a:t>
                      </a:r>
                      <a:r>
                        <a:rPr lang="es-E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ptr =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nullptr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何も指さないとき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. C++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では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NULL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ではなく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nullptr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を使ったほうがよい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return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0;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338621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152202"/>
              </p:ext>
            </p:extLst>
          </p:nvPr>
        </p:nvGraphicFramePr>
        <p:xfrm>
          <a:off x="4787313" y="2089785"/>
          <a:ext cx="552430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0199">
                  <a:extLst>
                    <a:ext uri="{9D8B030D-6E8A-4147-A177-3AD203B41FA5}">
                      <a16:colId xmlns:a16="http://schemas.microsoft.com/office/drawing/2014/main" val="2933928433"/>
                    </a:ext>
                  </a:extLst>
                </a:gridCol>
                <a:gridCol w="2212053">
                  <a:extLst>
                    <a:ext uri="{9D8B030D-6E8A-4147-A177-3AD203B41FA5}">
                      <a16:colId xmlns:a16="http://schemas.microsoft.com/office/drawing/2014/main" val="691199159"/>
                    </a:ext>
                  </a:extLst>
                </a:gridCol>
                <a:gridCol w="2212053">
                  <a:extLst>
                    <a:ext uri="{9D8B030D-6E8A-4147-A177-3AD203B41FA5}">
                      <a16:colId xmlns:a16="http://schemas.microsoft.com/office/drawing/2014/main" val="326021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変数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87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rgbClr val="FF0000"/>
                          </a:solidFill>
                        </a:rPr>
                        <a:t>1000</a:t>
                      </a:r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points[0]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{0, 0}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1008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points[1]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{2, 5}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52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...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...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...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1040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ptr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rgbClr val="FF0000"/>
                          </a:solidFill>
                        </a:rPr>
                        <a:t>1000</a:t>
                      </a:r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70343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324" y="5635514"/>
            <a:ext cx="5741140" cy="1123535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H="1">
            <a:off x="2518117" y="3016885"/>
            <a:ext cx="2269196" cy="1062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35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メモリの動的確保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078189"/>
              </p:ext>
            </p:extLst>
          </p:nvPr>
        </p:nvGraphicFramePr>
        <p:xfrm>
          <a:off x="838200" y="1825625"/>
          <a:ext cx="10515600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677894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main() {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ptr =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new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new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型名 で動的にメモリを確保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...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delete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ptr;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delete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ポインタ でメモリを解放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size = 100;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array =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new i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[size];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size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分確保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...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delete []</a:t>
                      </a:r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array;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複数メモリ確保した場合は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 delete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のあとに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[]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必要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2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次元配列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row = 100, col = 10;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** array2d =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new i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*[row];</a:t>
                      </a:r>
                    </a:p>
                    <a:p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nn-NO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for</a:t>
                      </a:r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(</a:t>
                      </a:r>
                      <a:r>
                        <a:rPr lang="nn-NO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i = 0; i &lt; row; ++i)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array2d[i] =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new i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[col];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...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nn-NO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for</a:t>
                      </a:r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(</a:t>
                      </a:r>
                      <a:r>
                        <a:rPr lang="nn-NO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i = 0; i &lt; row; ++i)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delete []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array2d[i];</a:t>
                      </a: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return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0;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39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028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(</a:t>
            </a:r>
            <a:r>
              <a:rPr lang="ja-JP" altLang="en-US"/>
              <a:t>左辺値</a:t>
            </a:r>
            <a:r>
              <a:rPr lang="en-US" altLang="ja-JP"/>
              <a:t>)</a:t>
            </a:r>
            <a:r>
              <a:rPr lang="ja-JP" altLang="en-US"/>
              <a:t>参照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型名</a:t>
            </a:r>
            <a:r>
              <a:rPr kumimoji="1" lang="en-US" altLang="ja-JP"/>
              <a:t>&amp; </a:t>
            </a:r>
            <a:r>
              <a:rPr kumimoji="1" lang="ja-JP" altLang="en-US"/>
              <a:t>変数名 </a:t>
            </a:r>
            <a:r>
              <a:rPr kumimoji="1" lang="en-US" altLang="ja-JP"/>
              <a:t>= </a:t>
            </a:r>
            <a:r>
              <a:rPr kumimoji="1" lang="ja-JP" altLang="en-US"/>
              <a:t>参照する変数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  </a:t>
            </a:r>
          </a:p>
          <a:p>
            <a:r>
              <a:rPr lang="ja-JP" altLang="en-US"/>
              <a:t>基本はポインタと同じ</a:t>
            </a:r>
            <a:r>
              <a:rPr lang="en-US" altLang="ja-JP"/>
              <a:t>(</a:t>
            </a:r>
            <a:r>
              <a:rPr lang="ja-JP" altLang="en-US"/>
              <a:t>機能制限されたポインタみたいなもの</a:t>
            </a:r>
            <a:r>
              <a:rPr lang="en-US" altLang="ja-JP"/>
              <a:t>)</a:t>
            </a:r>
          </a:p>
          <a:p>
            <a:endParaRPr kumimoji="1" lang="en-US" altLang="ja-JP"/>
          </a:p>
          <a:p>
            <a:r>
              <a:rPr kumimoji="1" lang="ja-JP" altLang="en-US"/>
              <a:t>メンバには </a:t>
            </a:r>
            <a:r>
              <a:rPr kumimoji="1" lang="en-US" altLang="ja-JP"/>
              <a:t>.(</a:t>
            </a:r>
            <a:r>
              <a:rPr lang="ja-JP" altLang="en-US"/>
              <a:t>ドット</a:t>
            </a:r>
            <a:r>
              <a:rPr kumimoji="1" lang="en-US" altLang="ja-JP"/>
              <a:t>)</a:t>
            </a:r>
            <a:r>
              <a:rPr kumimoji="1" lang="ja-JP" altLang="en-US"/>
              <a:t>演算子でアクセスできる</a:t>
            </a:r>
            <a:endParaRPr kumimoji="1" lang="en-US" altLang="ja-JP"/>
          </a:p>
          <a:p>
            <a:endParaRPr lang="en-US" altLang="ja-JP"/>
          </a:p>
          <a:p>
            <a:r>
              <a:rPr lang="ja-JP" altLang="en-US"/>
              <a:t>必ず初期化する必要がある</a:t>
            </a:r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210656"/>
              </p:ext>
            </p:extLst>
          </p:nvPr>
        </p:nvGraphicFramePr>
        <p:xfrm>
          <a:off x="838200" y="5488940"/>
          <a:ext cx="812800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59638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answer = 42;</a:t>
                      </a: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&amp; ref = answer;</a:t>
                      </a: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&amp; foo;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初期化してないためエラーになる</a:t>
                      </a:r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0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537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(</a:t>
            </a:r>
            <a:r>
              <a:rPr kumimoji="1" lang="ja-JP" altLang="en-US"/>
              <a:t>左辺値</a:t>
            </a:r>
            <a:r>
              <a:rPr kumimoji="1" lang="en-US" altLang="ja-JP"/>
              <a:t>)</a:t>
            </a:r>
            <a:r>
              <a:rPr kumimoji="1" lang="ja-JP" altLang="en-US"/>
              <a:t>参照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604653"/>
              </p:ext>
            </p:extLst>
          </p:nvPr>
        </p:nvGraphicFramePr>
        <p:xfrm>
          <a:off x="838200" y="1825625"/>
          <a:ext cx="10515600" cy="496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226605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&lt;iostream&gt;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&lt;vector&gt;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&lt;string&gt;</a:t>
                      </a:r>
                      <a:endParaRPr lang="en-US" altLang="ja-JP" sz="16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endParaRPr lang="en-US" altLang="ja-JP" sz="16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void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PrintBookTitles(std::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vector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string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&gt;&amp; 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title_list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 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size_t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 {</a:t>
                      </a:r>
                    </a:p>
                    <a:p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nn-NO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for</a:t>
                      </a:r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(</a:t>
                      </a:r>
                      <a:r>
                        <a:rPr lang="nn-NO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size_t</a:t>
                      </a:r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i = 0; i &lt; </a:t>
                      </a:r>
                      <a:r>
                        <a:rPr lang="nn-NO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</a:t>
                      </a:r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 ++i) {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title_list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[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]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"\n"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main() {</a:t>
                      </a:r>
                      <a:endParaRPr lang="zh-TW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vector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string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&gt; index(108000);</a:t>
                      </a:r>
                      <a:r>
                        <a:rPr lang="en-US" altLang="ja-JP" sz="1600" baseline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zh-TW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</a:t>
                      </a:r>
                      <a:r>
                        <a:rPr lang="zh-TW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魔導書</a:t>
                      </a:r>
                      <a:r>
                        <a:rPr lang="en-US" altLang="zh-TW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10</a:t>
                      </a:r>
                      <a:r>
                        <a:rPr lang="zh-TW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万</a:t>
                      </a:r>
                      <a:r>
                        <a:rPr lang="en-US" altLang="zh-TW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8000</a:t>
                      </a:r>
                      <a:r>
                        <a:rPr lang="zh-TW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冊記憶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index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[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]</a:t>
                      </a:r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=</a:t>
                      </a:r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</a:t>
                      </a:r>
                      <a:r>
                        <a:rPr lang="ja-JP" altLang="en-US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エイボンの書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index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[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]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=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</a:t>
                      </a:r>
                      <a:r>
                        <a:rPr lang="ja-JP" altLang="en-US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秘王の教義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index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[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]</a:t>
                      </a:r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=</a:t>
                      </a:r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</a:t>
                      </a:r>
                      <a:r>
                        <a:rPr lang="ja-JP" altLang="en-US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ネクロノミコン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...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最初の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3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冊の魔導書の題名を出力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PrintBookTitles(index, 3);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return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0;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07208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25630" y="2433711"/>
            <a:ext cx="4570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↓参照にしとけば無駄なコピーを減らせる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719" y="5127819"/>
            <a:ext cx="6359958" cy="149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78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const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値が変更できないこと</a:t>
            </a:r>
            <a:r>
              <a:rPr lang="en-US" altLang="ja-JP"/>
              <a:t>(</a:t>
            </a:r>
            <a:r>
              <a:rPr lang="ja-JP" altLang="en-US"/>
              <a:t>オブジェクトの状態が不変</a:t>
            </a:r>
            <a:r>
              <a:rPr lang="en-US" altLang="ja-JP"/>
              <a:t>)</a:t>
            </a:r>
            <a:r>
              <a:rPr lang="ja-JP" altLang="en-US"/>
              <a:t>を示す</a:t>
            </a:r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r>
              <a:rPr lang="ja-JP" altLang="en-US"/>
              <a:t>他にも用法があるが後の回で説明する予定</a:t>
            </a:r>
            <a:endParaRPr lang="en-US" altLang="ja-JP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36364"/>
              </p:ext>
            </p:extLst>
          </p:nvPr>
        </p:nvGraphicFramePr>
        <p:xfrm>
          <a:off x="838200" y="2421857"/>
          <a:ext cx="10515600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07940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const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string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password =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"password"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初期化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password =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"super hacker"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const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なオブジェクトには代入できないためエラーになる</a:t>
                      </a:r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7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59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目次</a:t>
            </a:r>
            <a:r>
              <a:rPr lang="en-US" altLang="ja-JP"/>
              <a:t>(</a:t>
            </a:r>
            <a:r>
              <a:rPr lang="ja-JP" altLang="en-US"/>
              <a:t>ガイダンス的なもの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自己紹介</a:t>
            </a:r>
            <a:endParaRPr lang="en-US" altLang="ja-JP"/>
          </a:p>
          <a:p>
            <a:r>
              <a:rPr lang="ja-JP" altLang="en-US"/>
              <a:t>勉強会の目的</a:t>
            </a:r>
            <a:endParaRPr lang="en-US" altLang="ja-JP"/>
          </a:p>
          <a:p>
            <a:r>
              <a:rPr lang="ja-JP" altLang="en-US"/>
              <a:t>参考文献</a:t>
            </a:r>
            <a:endParaRPr lang="en-US" altLang="ja-JP"/>
          </a:p>
          <a:p>
            <a:r>
              <a:rPr lang="ja-JP" altLang="en-US"/>
              <a:t>開発環境</a:t>
            </a:r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50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const</a:t>
            </a:r>
            <a:endParaRPr kumimoji="1" lang="ja-JP" altLang="en-US"/>
          </a:p>
        </p:txBody>
      </p:sp>
      <p:graphicFrame>
        <p:nvGraphicFramePr>
          <p:cNvPr id="5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73377"/>
              </p:ext>
            </p:extLst>
          </p:nvPr>
        </p:nvGraphicFramePr>
        <p:xfrm>
          <a:off x="838200" y="1825625"/>
          <a:ext cx="10515600" cy="496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226605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&lt;iostream&gt;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&lt;vector&gt;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&lt;string&gt;</a:t>
                      </a:r>
                      <a:endParaRPr lang="en-US" altLang="ja-JP" sz="16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endParaRPr lang="en-US" altLang="ja-JP" sz="16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void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PrintBookTitles(std::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vector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string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&gt;&amp; 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title_list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 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size_t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 {</a:t>
                      </a:r>
                    </a:p>
                    <a:p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nn-NO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for</a:t>
                      </a:r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(</a:t>
                      </a:r>
                      <a:r>
                        <a:rPr lang="nn-NO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size_t</a:t>
                      </a:r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i = 0; i &lt; </a:t>
                      </a:r>
                      <a:r>
                        <a:rPr lang="nn-NO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</a:t>
                      </a:r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 ++i) {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title_list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[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]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"\n"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main() {</a:t>
                      </a:r>
                      <a:endParaRPr lang="zh-TW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vector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string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&gt; index(108000);</a:t>
                      </a:r>
                      <a:r>
                        <a:rPr lang="en-US" altLang="ja-JP" sz="1600" baseline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zh-TW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</a:t>
                      </a:r>
                      <a:r>
                        <a:rPr lang="zh-TW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魔導書</a:t>
                      </a:r>
                      <a:r>
                        <a:rPr lang="en-US" altLang="zh-TW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10</a:t>
                      </a:r>
                      <a:r>
                        <a:rPr lang="zh-TW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万</a:t>
                      </a:r>
                      <a:r>
                        <a:rPr lang="en-US" altLang="zh-TW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8000</a:t>
                      </a:r>
                      <a:r>
                        <a:rPr lang="zh-TW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冊記憶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index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[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]</a:t>
                      </a:r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=</a:t>
                      </a:r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</a:t>
                      </a:r>
                      <a:r>
                        <a:rPr lang="ja-JP" altLang="en-US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エイボンの書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index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[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]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=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</a:t>
                      </a:r>
                      <a:r>
                        <a:rPr lang="ja-JP" altLang="en-US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秘王の教義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index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[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]</a:t>
                      </a:r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=</a:t>
                      </a:r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</a:t>
                      </a:r>
                      <a:r>
                        <a:rPr lang="ja-JP" altLang="en-US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ネクロノミコン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...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最初の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3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冊の魔導書の題名を出力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PrintBookTitles(index, 3);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return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0;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07208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996419" y="2433711"/>
            <a:ext cx="4873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Q. const</a:t>
            </a:r>
            <a:r>
              <a:rPr kumimoji="1" lang="ja-JP" altLang="en-US"/>
              <a:t>を付けるべきところはどこでしょう</a:t>
            </a:r>
            <a:r>
              <a:rPr kumimoji="1" lang="en-US" altLang="ja-JP"/>
              <a:t>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660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const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929590"/>
              </p:ext>
            </p:extLst>
          </p:nvPr>
        </p:nvGraphicFramePr>
        <p:xfrm>
          <a:off x="838200" y="1825625"/>
          <a:ext cx="10515600" cy="496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4112467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#include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&lt;iostream&gt;</a:t>
                      </a:r>
                      <a:endParaRPr kumimoji="1" lang="en-US" altLang="ja-JP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#include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&lt;vector&gt;</a:t>
                      </a:r>
                      <a:endParaRPr kumimoji="1" lang="en-US" altLang="ja-JP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#include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&lt;string&gt;</a:t>
                      </a:r>
                      <a:endParaRPr kumimoji="1" lang="en-US" altLang="ja-JP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void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PrintBookTitles(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const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vector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string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&gt;&amp; 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title_list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 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size_t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 {</a:t>
                      </a:r>
                    </a:p>
                    <a:p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nn-NO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for</a:t>
                      </a:r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(</a:t>
                      </a:r>
                      <a:r>
                        <a:rPr lang="nn-NO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size_t</a:t>
                      </a:r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i = 0; i &lt; </a:t>
                      </a:r>
                      <a:r>
                        <a:rPr lang="nn-NO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</a:t>
                      </a:r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 ++i) {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title_list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[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]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"\n"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  <a:endParaRPr kumimoji="1" lang="en-US" altLang="ja-JP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int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main() {</a:t>
                      </a:r>
                      <a:endParaRPr kumimoji="1" lang="zh-TW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std::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vector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&lt;std::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string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&gt; index(108000);  </a:t>
                      </a:r>
                      <a:r>
                        <a:rPr kumimoji="1" lang="en-US" altLang="zh-TW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// </a:t>
                      </a:r>
                      <a:r>
                        <a:rPr kumimoji="1" lang="zh-TW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魔導書</a:t>
                      </a:r>
                      <a:r>
                        <a:rPr kumimoji="1" lang="en-US" altLang="zh-TW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10</a:t>
                      </a:r>
                      <a:r>
                        <a:rPr kumimoji="1" lang="zh-TW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万</a:t>
                      </a:r>
                      <a:r>
                        <a:rPr kumimoji="1" lang="en-US" altLang="zh-TW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8000</a:t>
                      </a:r>
                      <a:r>
                        <a:rPr kumimoji="1" lang="zh-TW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冊記憶</a:t>
                      </a:r>
                      <a:endParaRPr kumimoji="1" lang="en-US" altLang="ja-JP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index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[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0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]</a:t>
                      </a: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=</a:t>
                      </a: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"</a:t>
                      </a: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エイボンの書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"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index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[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1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]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=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"</a:t>
                      </a: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秘王の教義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"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index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[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2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]</a:t>
                      </a: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=</a:t>
                      </a: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"</a:t>
                      </a: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ネクロノミコン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"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// ...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// </a:t>
                      </a: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最初の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3</a:t>
                      </a: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冊の魔導書の題名を出力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PrintBookTitles(index, 3);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return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}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12950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018529" y="2166425"/>
            <a:ext cx="806342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A. </a:t>
            </a:r>
            <a:r>
              <a:rPr kumimoji="1" lang="ja-JP" altLang="en-US"/>
              <a:t>こ↑こ↓</a:t>
            </a:r>
            <a:endParaRPr kumimoji="1" lang="en-US" altLang="ja-JP"/>
          </a:p>
          <a:p>
            <a:r>
              <a:rPr kumimoji="1" lang="ja-JP" altLang="en-US"/>
              <a:t>↓関数内では</a:t>
            </a:r>
            <a:r>
              <a:rPr kumimoji="1" lang="en-US" altLang="ja-JP"/>
              <a:t>vector</a:t>
            </a:r>
            <a:r>
              <a:rPr kumimoji="1" lang="ja-JP" altLang="en-US"/>
              <a:t>の値を見るだけ</a:t>
            </a:r>
            <a:r>
              <a:rPr kumimoji="1" lang="en-US" altLang="ja-JP"/>
              <a:t>(</a:t>
            </a:r>
            <a:r>
              <a:rPr kumimoji="1" lang="ja-JP" altLang="en-US"/>
              <a:t>変更しない</a:t>
            </a:r>
            <a:r>
              <a:rPr kumimoji="1" lang="en-US" altLang="ja-JP"/>
              <a:t>)</a:t>
            </a:r>
            <a:r>
              <a:rPr kumimoji="1" lang="ja-JP" altLang="en-US"/>
              <a:t>だから</a:t>
            </a:r>
            <a:r>
              <a:rPr kumimoji="1" lang="en-US" altLang="ja-JP"/>
              <a:t>const</a:t>
            </a:r>
            <a:r>
              <a:rPr lang="ja-JP" altLang="en-US"/>
              <a:t>付けた方が安心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054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練習問題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自然数</a:t>
            </a:r>
            <a:r>
              <a:rPr kumimoji="1" lang="ja-JP" altLang="en-US"/>
              <a:t>を漢数字に変換する関数を作ってください</a:t>
            </a:r>
            <a:r>
              <a:rPr kumimoji="1" lang="en-US" altLang="ja-JP"/>
              <a:t>.</a:t>
            </a:r>
          </a:p>
          <a:p>
            <a:pPr marL="0" indent="0">
              <a:buNone/>
            </a:pPr>
            <a:r>
              <a:rPr lang="en-US" altLang="ja-JP"/>
              <a:t>  </a:t>
            </a:r>
            <a:r>
              <a:rPr lang="ja-JP" altLang="en-US"/>
              <a:t>関数のシグネチャは以下のようにしてください</a:t>
            </a:r>
            <a:r>
              <a:rPr lang="en-US" altLang="ja-JP"/>
              <a:t>.</a:t>
            </a:r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/>
              <a:t>注</a:t>
            </a:r>
            <a:r>
              <a:rPr lang="en-US" altLang="ja-JP"/>
              <a:t>) </a:t>
            </a:r>
            <a:r>
              <a:rPr lang="ja-JP" altLang="en-US"/>
              <a:t>この関数内で実行されるような他の関数も作ってかまいません</a:t>
            </a:r>
            <a:r>
              <a:rPr lang="en-US" altLang="ja-JP"/>
              <a:t>. </a:t>
            </a:r>
            <a:r>
              <a:rPr lang="ja-JP" altLang="en-US"/>
              <a:t>シグネチャ以外は自由に書いてください</a:t>
            </a:r>
            <a:r>
              <a:rPr lang="en-US" altLang="ja-JP"/>
              <a:t>.</a:t>
            </a:r>
            <a:r>
              <a:rPr lang="ja-JP" altLang="en-US"/>
              <a:t> アルゴリズムはできるだけ自分で考えましょう</a:t>
            </a:r>
            <a:r>
              <a:rPr lang="en-US" altLang="ja-JP"/>
              <a:t>. </a:t>
            </a:r>
            <a:r>
              <a:rPr lang="ja-JP" altLang="en-US"/>
              <a:t>標準ライブラリはググりましょう</a:t>
            </a:r>
            <a:r>
              <a:rPr lang="en-US" altLang="ja-JP"/>
              <a:t>. 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872123"/>
              </p:ext>
            </p:extLst>
          </p:nvPr>
        </p:nvGraphicFramePr>
        <p:xfrm>
          <a:off x="838200" y="3026767"/>
          <a:ext cx="105156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4246318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/**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*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@brief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億単位までの自然数を漢数字に変換する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* @param natural_num 1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～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10^12-1(999,999,999,999)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までの自然数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 0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の場合は零になる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* @return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漢数字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*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string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ToKanjiNumbers(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unsigned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long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long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natural_num);</a:t>
                      </a:r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78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363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練習問題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参考資料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15" y="2444603"/>
            <a:ext cx="6856974" cy="341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90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練習問題</a:t>
            </a:r>
            <a:r>
              <a:rPr lang="en-US" altLang="ja-JP"/>
              <a:t>(</a:t>
            </a:r>
            <a:r>
              <a:rPr lang="ja-JP" altLang="en-US"/>
              <a:t>実行例</a:t>
            </a:r>
            <a:r>
              <a:rPr lang="en-US" altLang="ja-JP"/>
              <a:t>)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685707"/>
              </p:ext>
            </p:extLst>
          </p:nvPr>
        </p:nvGraphicFramePr>
        <p:xfrm>
          <a:off x="838200" y="1825625"/>
          <a:ext cx="10515600" cy="496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88189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main() {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const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unsigned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long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long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test_num[] = {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0, 1, 2, 3, 4, 5, 6, 7, 8, 9,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10, 11, 17,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100, 101, 110, 199, 200,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1000, 1001, 1111, 9991, 9999,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10000, 10001, 11111, 22312, 77777, 99999,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100000, 100001,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10000000, 98237234,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100000000, 111111111,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1000300521, 23411110000,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10000000000, 900911111119,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100000000000, 100911111111,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555555555555, 999999999999,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};</a:t>
                      </a: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for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(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auto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num : test_num)</a:t>
                      </a:r>
                      <a:r>
                        <a:rPr lang="ja-JP" altLang="en-US" sz="1600" baseline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std::cout </a:t>
                      </a:r>
                      <a:r>
                        <a:rPr lang="pt-BR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num </a:t>
                      </a:r>
                      <a:r>
                        <a:rPr lang="pt-BR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pt-BR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 = "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pt-BR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ToKanjiNumbers(num) </a:t>
                      </a:r>
                      <a:r>
                        <a:rPr lang="pt-BR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pt-BR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"\n"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return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0;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648525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273" y="1027906"/>
            <a:ext cx="1724025" cy="431482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841" y="1027906"/>
            <a:ext cx="47434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5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目次</a:t>
            </a:r>
            <a:r>
              <a:rPr lang="en-US" altLang="ja-JP"/>
              <a:t>(</a:t>
            </a:r>
            <a:r>
              <a:rPr lang="ja-JP" altLang="en-US"/>
              <a:t>勉強内容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C++</a:t>
            </a:r>
            <a:r>
              <a:rPr lang="ja-JP" altLang="en-US"/>
              <a:t>で</a:t>
            </a:r>
            <a:r>
              <a:rPr lang="en-US" altLang="ja-JP"/>
              <a:t>Hello, World!</a:t>
            </a:r>
          </a:p>
          <a:p>
            <a:r>
              <a:rPr lang="ja-JP" altLang="en-US"/>
              <a:t>名前空間</a:t>
            </a:r>
            <a:r>
              <a:rPr lang="en-US" altLang="ja-JP"/>
              <a:t>(namespace)</a:t>
            </a:r>
          </a:p>
          <a:p>
            <a:r>
              <a:rPr lang="en-US" altLang="ja-JP"/>
              <a:t>std::cout</a:t>
            </a:r>
          </a:p>
          <a:p>
            <a:r>
              <a:rPr lang="ja-JP" altLang="en-US"/>
              <a:t>ポインタおさらい</a:t>
            </a:r>
            <a:endParaRPr lang="en-US" altLang="ja-JP"/>
          </a:p>
          <a:p>
            <a:r>
              <a:rPr lang="ja-JP" altLang="en-US"/>
              <a:t>メモリの動的確保</a:t>
            </a:r>
            <a:endParaRPr lang="en-US" altLang="ja-JP"/>
          </a:p>
          <a:p>
            <a:r>
              <a:rPr lang="en-US" altLang="ja-JP"/>
              <a:t>(</a:t>
            </a:r>
            <a:r>
              <a:rPr lang="ja-JP" altLang="en-US"/>
              <a:t>左辺値</a:t>
            </a:r>
            <a:r>
              <a:rPr lang="en-US" altLang="ja-JP"/>
              <a:t>)</a:t>
            </a:r>
            <a:r>
              <a:rPr lang="ja-JP" altLang="en-US"/>
              <a:t>参照</a:t>
            </a:r>
            <a:endParaRPr lang="en-US" altLang="ja-JP"/>
          </a:p>
          <a:p>
            <a:r>
              <a:rPr lang="en-US" altLang="ja-JP"/>
              <a:t>const</a:t>
            </a:r>
          </a:p>
          <a:p>
            <a:r>
              <a:rPr lang="ja-JP" altLang="en-US"/>
              <a:t>練習問題</a:t>
            </a:r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35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システム班</a:t>
            </a:r>
            <a:r>
              <a:rPr lang="en-US" altLang="ja-JP"/>
              <a:t>M1</a:t>
            </a:r>
          </a:p>
          <a:p>
            <a:endParaRPr kumimoji="1" lang="en-US" altLang="ja-JP"/>
          </a:p>
          <a:p>
            <a:r>
              <a:rPr lang="ja-JP" altLang="en-US"/>
              <a:t>プログラミングレベル</a:t>
            </a:r>
            <a:r>
              <a:rPr lang="en-US" altLang="ja-JP"/>
              <a:t>:</a:t>
            </a:r>
          </a:p>
          <a:p>
            <a:pPr marL="0" indent="0">
              <a:buNone/>
            </a:pPr>
            <a:r>
              <a:rPr lang="en-US" altLang="ja-JP"/>
              <a:t>      </a:t>
            </a:r>
            <a:r>
              <a:rPr lang="ja-JP" altLang="en-US"/>
              <a:t>初心者に毛が生えた程度</a:t>
            </a:r>
            <a:r>
              <a:rPr lang="en-US" altLang="ja-JP"/>
              <a:t>. </a:t>
            </a:r>
            <a:r>
              <a:rPr lang="ja-JP" altLang="en-US"/>
              <a:t>アルゴリズムは全然詳しくない</a:t>
            </a:r>
            <a:r>
              <a:rPr lang="en-US" altLang="ja-JP"/>
              <a:t>.</a:t>
            </a:r>
          </a:p>
          <a:p>
            <a:pPr marL="0" indent="0">
              <a:buNone/>
            </a:pPr>
            <a:endParaRPr kumimoji="1" lang="en-US" altLang="ja-JP"/>
          </a:p>
          <a:p>
            <a:r>
              <a:rPr lang="ja-JP" altLang="en-US"/>
              <a:t>趣味</a:t>
            </a:r>
            <a:r>
              <a:rPr lang="en-US" altLang="ja-JP"/>
              <a:t>:</a:t>
            </a:r>
          </a:p>
          <a:p>
            <a:pPr marL="0" indent="0">
              <a:buNone/>
            </a:pPr>
            <a:r>
              <a:rPr lang="en-US" altLang="ja-JP"/>
              <a:t>      </a:t>
            </a:r>
            <a:r>
              <a:rPr lang="ja-JP" altLang="en-US"/>
              <a:t>漫画</a:t>
            </a:r>
            <a:r>
              <a:rPr lang="en-US" altLang="ja-JP"/>
              <a:t>, </a:t>
            </a:r>
            <a:r>
              <a:rPr lang="ja-JP" altLang="en-US"/>
              <a:t>アニメ</a:t>
            </a:r>
            <a:r>
              <a:rPr lang="en-US" altLang="ja-JP"/>
              <a:t>, </a:t>
            </a:r>
            <a:r>
              <a:rPr lang="ja-JP" altLang="en-US"/>
              <a:t>ゲーム</a:t>
            </a:r>
            <a:r>
              <a:rPr lang="en-US" altLang="ja-JP"/>
              <a:t>, </a:t>
            </a:r>
            <a:r>
              <a:rPr lang="ja-JP" altLang="en-US"/>
              <a:t>テニス</a:t>
            </a:r>
            <a:endParaRPr kumimoji="1"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47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勉強会の目的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C++</a:t>
            </a:r>
            <a:r>
              <a:rPr lang="ja-JP" altLang="en-US"/>
              <a:t>で簡単なプログラムを読み書きできるようになること</a:t>
            </a:r>
            <a:endParaRPr lang="en-US" altLang="ja-JP"/>
          </a:p>
          <a:p>
            <a:endParaRPr kumimoji="1" lang="en-US" altLang="ja-JP"/>
          </a:p>
          <a:p>
            <a:r>
              <a:rPr lang="ja-JP" altLang="en-US"/>
              <a:t>外部</a:t>
            </a:r>
            <a:r>
              <a:rPr kumimoji="1" lang="ja-JP" altLang="en-US"/>
              <a:t>ライブラリを導入できるようになること</a:t>
            </a:r>
            <a:endParaRPr kumimoji="1" lang="en-US" altLang="ja-JP"/>
          </a:p>
          <a:p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22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ビャーネ・ストラウストラップ</a:t>
            </a:r>
            <a:r>
              <a:rPr kumimoji="1" lang="en-US" altLang="ja-JP"/>
              <a:t>(</a:t>
            </a:r>
            <a:r>
              <a:rPr kumimoji="1" lang="ja-JP" altLang="en-US"/>
              <a:t>著</a:t>
            </a:r>
            <a:r>
              <a:rPr kumimoji="1" lang="en-US" altLang="ja-JP"/>
              <a:t>), </a:t>
            </a:r>
            <a:r>
              <a:rPr kumimoji="1" lang="ja-JP" altLang="en-US"/>
              <a:t>柴田望洋</a:t>
            </a:r>
            <a:r>
              <a:rPr kumimoji="1" lang="en-US" altLang="ja-JP"/>
              <a:t>(</a:t>
            </a:r>
            <a:r>
              <a:rPr kumimoji="1" lang="ja-JP" altLang="en-US"/>
              <a:t>訳</a:t>
            </a:r>
            <a:r>
              <a:rPr kumimoji="1" lang="en-US" altLang="ja-JP"/>
              <a:t>)(</a:t>
            </a:r>
            <a:r>
              <a:rPr lang="en-US" altLang="ja-JP"/>
              <a:t>2015/2/28</a:t>
            </a:r>
            <a:r>
              <a:rPr kumimoji="1" lang="en-US" altLang="ja-JP"/>
              <a:t>)『</a:t>
            </a:r>
            <a:r>
              <a:rPr kumimoji="1" lang="ja-JP" altLang="en-US"/>
              <a:t>プログラミング言語</a:t>
            </a:r>
            <a:r>
              <a:rPr kumimoji="1" lang="en-US" altLang="ja-JP"/>
              <a:t>C++[</a:t>
            </a:r>
            <a:r>
              <a:rPr kumimoji="1" lang="ja-JP" altLang="en-US"/>
              <a:t>第</a:t>
            </a:r>
            <a:r>
              <a:rPr kumimoji="1" lang="en-US" altLang="ja-JP"/>
              <a:t>4</a:t>
            </a:r>
            <a:r>
              <a:rPr lang="ja-JP" altLang="en-US"/>
              <a:t>版</a:t>
            </a:r>
            <a:r>
              <a:rPr lang="en-US" altLang="ja-JP"/>
              <a:t>]』SB</a:t>
            </a:r>
            <a:r>
              <a:rPr lang="ja-JP" altLang="en-US"/>
              <a:t>クリエイティブ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467" y="2805113"/>
            <a:ext cx="2381250" cy="33718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615375" y="3179298"/>
            <a:ext cx="5892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/>
              <a:t>固い</a:t>
            </a:r>
            <a:r>
              <a:rPr lang="en-US" altLang="ja-JP" sz="6000"/>
              <a:t>, </a:t>
            </a:r>
            <a:r>
              <a:rPr lang="ja-JP" altLang="en-US" sz="6000"/>
              <a:t>強い</a:t>
            </a:r>
            <a:r>
              <a:rPr lang="en-US" altLang="ja-JP" sz="6000"/>
              <a:t>, </a:t>
            </a:r>
            <a:r>
              <a:rPr lang="ja-JP" altLang="en-US" sz="6000"/>
              <a:t>重い</a:t>
            </a:r>
            <a:r>
              <a:rPr lang="en-US" altLang="ja-JP" sz="6000"/>
              <a:t>!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04174" y="4924352"/>
            <a:ext cx="7290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＊勉強会では基本的に</a:t>
            </a:r>
            <a:r>
              <a:rPr lang="en-US" altLang="ja-JP" sz="2800"/>
              <a:t>, C++11</a:t>
            </a:r>
            <a:r>
              <a:rPr lang="ja-JP" altLang="en-US" sz="2800"/>
              <a:t>について解説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94081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参考文献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http://www.cplusplus.com/</a:t>
            </a:r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lang="en-US" altLang="ja-JP">
                <a:hlinkClick r:id="rId3"/>
              </a:rPr>
              <a:t>http://en.cppreference.com/w/cpp</a:t>
            </a:r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開発環境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好きなものをどうぞ</a:t>
            </a:r>
            <a:r>
              <a:rPr lang="en-US" altLang="ja-JP"/>
              <a:t>(C++11</a:t>
            </a:r>
            <a:r>
              <a:rPr lang="ja-JP" altLang="en-US"/>
              <a:t>に対応しているものが望ましい</a:t>
            </a:r>
            <a:r>
              <a:rPr lang="en-US" altLang="ja-JP"/>
              <a:t>)</a:t>
            </a:r>
          </a:p>
          <a:p>
            <a:pPr marL="0" indent="0">
              <a:buNone/>
            </a:pPr>
            <a:r>
              <a:rPr lang="en-US" altLang="ja-JP"/>
              <a:t>    Windows: Visual Studio 2015(Dream Spark</a:t>
            </a:r>
            <a:r>
              <a:rPr lang="ja-JP" altLang="en-US"/>
              <a:t>で無料</a:t>
            </a:r>
            <a:r>
              <a:rPr lang="en-US" altLang="ja-JP"/>
              <a:t>)</a:t>
            </a:r>
          </a:p>
          <a:p>
            <a:pPr marL="0" indent="0">
              <a:buNone/>
            </a:pPr>
            <a:r>
              <a:rPr lang="en-US" altLang="ja-JP"/>
              <a:t>    Linux: GCC 4.8</a:t>
            </a:r>
            <a:r>
              <a:rPr lang="ja-JP" altLang="en-US"/>
              <a:t>以上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    </a:t>
            </a:r>
            <a:r>
              <a:rPr lang="ja-JP" altLang="en-US"/>
              <a:t>など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r>
              <a:rPr lang="ja-JP" altLang="en-US"/>
              <a:t>とりあえず実行したい人 → </a:t>
            </a:r>
            <a:r>
              <a:rPr lang="en-US" altLang="ja-JP">
                <a:hlinkClick r:id="rId2"/>
              </a:rPr>
              <a:t>https://ideone.com/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r>
              <a:rPr lang="ja-JP" altLang="en-US"/>
              <a:t>資料のコードは</a:t>
            </a:r>
            <a:r>
              <a:rPr lang="en-US" altLang="ja-JP"/>
              <a:t>Visual Studio 2015</a:t>
            </a:r>
            <a:r>
              <a:rPr lang="ja-JP" altLang="en-US"/>
              <a:t>で実行確認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618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C++</a:t>
            </a:r>
            <a:r>
              <a:rPr kumimoji="1" lang="ja-JP" altLang="en-US"/>
              <a:t>で</a:t>
            </a:r>
            <a:r>
              <a:rPr kumimoji="1" lang="en-US" altLang="ja-JP"/>
              <a:t>Hello, World!</a:t>
            </a:r>
            <a:endParaRPr kumimoji="1" lang="ja-JP" altLang="en-US"/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316524"/>
              </p:ext>
            </p:extLst>
          </p:nvPr>
        </p:nvGraphicFramePr>
        <p:xfrm>
          <a:off x="838200" y="1825625"/>
          <a:ext cx="10515600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19069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&lt;iostream&gt;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標準入出力ライブラリ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main() {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"Hello, World!\n"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return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0;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21831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54755"/>
            <a:ext cx="6717634" cy="139893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201465" y="4100113"/>
            <a:ext cx="2349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kumimoji="1" lang="en-US" altLang="ja-JP" sz="2800"/>
              <a:t>std::</a:t>
            </a:r>
            <a:endParaRPr lang="en-US" altLang="ja-JP" sz="280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kumimoji="1" lang="en-US" altLang="ja-JP" sz="2800"/>
              <a:t>cout</a:t>
            </a:r>
          </a:p>
          <a:p>
            <a:pPr algn="ctr"/>
            <a:r>
              <a:rPr lang="ja-JP" altLang="en-US" sz="2800"/>
              <a:t>って何</a:t>
            </a:r>
            <a:r>
              <a:rPr lang="en-US" altLang="ja-JP" sz="2800"/>
              <a:t>?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354197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1806</Words>
  <Application>Microsoft Office PowerPoint</Application>
  <PresentationFormat>ワイド画面</PresentationFormat>
  <Paragraphs>312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ＭＳ ゴシック</vt:lpstr>
      <vt:lpstr>游ゴシック</vt:lpstr>
      <vt:lpstr>游ゴシック Light</vt:lpstr>
      <vt:lpstr>Arial</vt:lpstr>
      <vt:lpstr>Office テーマ</vt:lpstr>
      <vt:lpstr>C++勉強会</vt:lpstr>
      <vt:lpstr>目次(ガイダンス的なもの)</vt:lpstr>
      <vt:lpstr>目次(勉強内容)</vt:lpstr>
      <vt:lpstr>自己紹介</vt:lpstr>
      <vt:lpstr>勉強会の目的</vt:lpstr>
      <vt:lpstr>参考文献</vt:lpstr>
      <vt:lpstr>参考文献</vt:lpstr>
      <vt:lpstr>開発環境</vt:lpstr>
      <vt:lpstr>C++でHello, World!</vt:lpstr>
      <vt:lpstr>名前空間(namespace)</vt:lpstr>
      <vt:lpstr>名前空間(namespace)</vt:lpstr>
      <vt:lpstr>std::cout</vt:lpstr>
      <vt:lpstr>std::cout</vt:lpstr>
      <vt:lpstr>std::cout</vt:lpstr>
      <vt:lpstr>ポインタおさらい</vt:lpstr>
      <vt:lpstr>メモリの動的確保</vt:lpstr>
      <vt:lpstr>(左辺値)参照</vt:lpstr>
      <vt:lpstr>(左辺値)参照</vt:lpstr>
      <vt:lpstr>const</vt:lpstr>
      <vt:lpstr>const</vt:lpstr>
      <vt:lpstr>const</vt:lpstr>
      <vt:lpstr>練習問題</vt:lpstr>
      <vt:lpstr>練習問題</vt:lpstr>
      <vt:lpstr>練習問題(実行例)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C++勉強会</dc:title>
  <dc:creator>tatsuya</dc:creator>
  <cp:lastModifiedBy>tatsuya</cp:lastModifiedBy>
  <cp:revision>142</cp:revision>
  <dcterms:created xsi:type="dcterms:W3CDTF">2016-04-17T09:27:27Z</dcterms:created>
  <dcterms:modified xsi:type="dcterms:W3CDTF">2016-04-20T17:26:41Z</dcterms:modified>
</cp:coreProperties>
</file>