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4DAE-A2F4-4565-BDC7-5FB28C21EAC3}" type="datetimeFigureOut">
              <a:rPr kumimoji="1" lang="ja-JP" altLang="en-US" smtClean="0"/>
              <a:pPr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0352-B93D-4574-AEAA-5E48F4FA23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3839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4DAE-A2F4-4565-BDC7-5FB28C21EAC3}" type="datetimeFigureOut">
              <a:rPr kumimoji="1" lang="ja-JP" altLang="en-US" smtClean="0"/>
              <a:pPr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0352-B93D-4574-AEAA-5E48F4FA23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7632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4DAE-A2F4-4565-BDC7-5FB28C21EAC3}" type="datetimeFigureOut">
              <a:rPr kumimoji="1" lang="ja-JP" altLang="en-US" smtClean="0"/>
              <a:pPr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0352-B93D-4574-AEAA-5E48F4FA23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17678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4DAE-A2F4-4565-BDC7-5FB28C21EAC3}" type="datetimeFigureOut">
              <a:rPr kumimoji="1" lang="ja-JP" altLang="en-US" smtClean="0"/>
              <a:pPr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0352-B93D-4574-AEAA-5E48F4FA23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3876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4DAE-A2F4-4565-BDC7-5FB28C21EAC3}" type="datetimeFigureOut">
              <a:rPr kumimoji="1" lang="ja-JP" altLang="en-US" smtClean="0"/>
              <a:pPr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0352-B93D-4574-AEAA-5E48F4FA23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76390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4DAE-A2F4-4565-BDC7-5FB28C21EAC3}" type="datetimeFigureOut">
              <a:rPr kumimoji="1" lang="ja-JP" altLang="en-US" smtClean="0"/>
              <a:pPr/>
              <a:t>2016/4/27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0352-B93D-4574-AEAA-5E48F4FA23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4462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4DAE-A2F4-4565-BDC7-5FB28C21EAC3}" type="datetimeFigureOut">
              <a:rPr kumimoji="1" lang="ja-JP" altLang="en-US" smtClean="0"/>
              <a:pPr/>
              <a:t>2016/4/27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0352-B93D-4574-AEAA-5E48F4FA23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57085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4DAE-A2F4-4565-BDC7-5FB28C21EAC3}" type="datetimeFigureOut">
              <a:rPr kumimoji="1" lang="ja-JP" altLang="en-US" smtClean="0"/>
              <a:pPr/>
              <a:t>2016/4/27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0352-B93D-4574-AEAA-5E48F4FA23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2709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4DAE-A2F4-4565-BDC7-5FB28C21EAC3}" type="datetimeFigureOut">
              <a:rPr kumimoji="1" lang="ja-JP" altLang="en-US" smtClean="0"/>
              <a:pPr/>
              <a:t>2016/4/27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0352-B93D-4574-AEAA-5E48F4FA23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7142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4DAE-A2F4-4565-BDC7-5FB28C21EAC3}" type="datetimeFigureOut">
              <a:rPr kumimoji="1" lang="ja-JP" altLang="en-US" smtClean="0"/>
              <a:pPr/>
              <a:t>2016/4/27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0352-B93D-4574-AEAA-5E48F4FA23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26147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4DAE-A2F4-4565-BDC7-5FB28C21EAC3}" type="datetimeFigureOut">
              <a:rPr kumimoji="1" lang="ja-JP" altLang="en-US" smtClean="0"/>
              <a:pPr/>
              <a:t>2016/4/27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0352-B93D-4574-AEAA-5E48F4FA23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9793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4DAE-A2F4-4565-BDC7-5FB28C21EAC3}" type="datetimeFigureOut">
              <a:rPr kumimoji="1" lang="ja-JP" altLang="en-US" smtClean="0"/>
              <a:pPr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0352-B93D-4574-AEAA-5E48F4FA234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5530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/>
              <a:t>C++</a:t>
            </a:r>
            <a:r>
              <a:rPr lang="ja-JP" altLang="en-US"/>
              <a:t>勉強会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/>
              <a:t>2</a:t>
            </a:r>
            <a:r>
              <a:rPr kumimoji="1" lang="ja-JP" altLang="en-US"/>
              <a:t>回 クラスとか</a:t>
            </a:r>
          </a:p>
        </p:txBody>
      </p:sp>
    </p:spTree>
    <p:extLst>
      <p:ext uri="{BB962C8B-B14F-4D97-AF65-F5344CB8AC3E}">
        <p14:creationId xmlns:p14="http://schemas.microsoft.com/office/powerpoint/2010/main" xmlns="" val="13760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5028"/>
          </a:xfrm>
        </p:spPr>
        <p:txBody>
          <a:bodyPr/>
          <a:lstStyle/>
          <a:p>
            <a:r>
              <a:rPr kumimoji="1" lang="ja-JP" altLang="en-US"/>
              <a:t>メンバ初期化子リ</a:t>
            </a:r>
            <a:r>
              <a:rPr lang="ja-JP" altLang="en-US"/>
              <a:t>スト</a:t>
            </a:r>
            <a:r>
              <a:rPr lang="en-US" altLang="ja-JP"/>
              <a:t>:</a:t>
            </a:r>
            <a:r>
              <a:rPr lang="ja-JP" altLang="en-US"/>
              <a:t> </a:t>
            </a:r>
            <a:r>
              <a:rPr kumimoji="1" lang="ja-JP" altLang="en-US"/>
              <a:t>メンバ初期化に使う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2272660"/>
              </p:ext>
            </p:extLst>
          </p:nvPr>
        </p:nvGraphicFramePr>
        <p:xfrm>
          <a:off x="838200" y="2309315"/>
          <a:ext cx="1051560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2799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Player(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const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string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&amp; 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name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hp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: name_(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name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), hp_(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hp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 {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/*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メンバ初期化子リストを使う場合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name_, hp_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は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それぞれ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name, hp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で初期化される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*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7371718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91360757"/>
              </p:ext>
            </p:extLst>
          </p:nvPr>
        </p:nvGraphicFramePr>
        <p:xfrm>
          <a:off x="838200" y="4130813"/>
          <a:ext cx="10515600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4188146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Player(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const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string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&amp; name,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hp) {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/*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メンバ初期化子リストを使わない場合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メンバ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name_, hp_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はまず適当な値で初期化される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ex) name_(""); hp_(??);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その後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値が代入されるため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非効率</a:t>
                      </a:r>
                      <a:endParaRPr lang="en-US" altLang="ja-JP" sz="160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name_ = name;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hp_ = hp;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0336801"/>
                  </a:ext>
                </a:extLst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>
          <a:xfrm flipH="1">
            <a:off x="3812344" y="2729132"/>
            <a:ext cx="1589650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528603" y="2544466"/>
            <a:ext cx="4926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</a:t>
            </a:r>
            <a:r>
              <a:rPr kumimoji="1" lang="en-US" altLang="ja-JP"/>
              <a:t>(:) </a:t>
            </a:r>
            <a:r>
              <a:rPr kumimoji="1" lang="ja-JP" altLang="en-US"/>
              <a:t>から始まり</a:t>
            </a:r>
            <a:r>
              <a:rPr kumimoji="1" lang="en-US" altLang="ja-JP"/>
              <a:t>, </a:t>
            </a:r>
            <a:r>
              <a:rPr kumimoji="1" lang="ja-JP" altLang="en-US"/>
              <a:t>カンマ</a:t>
            </a:r>
            <a:r>
              <a:rPr kumimoji="1" lang="en-US" altLang="ja-JP"/>
              <a:t>(,)</a:t>
            </a:r>
            <a:r>
              <a:rPr kumimoji="1" lang="ja-JP" altLang="en-US"/>
              <a:t>で続ける</a:t>
            </a:r>
            <a:endParaRPr kumimoji="1" lang="en-US" altLang="ja-JP"/>
          </a:p>
          <a:p>
            <a:r>
              <a:rPr lang="ja-JP" altLang="en-US"/>
              <a:t>並びは</a:t>
            </a:r>
            <a:r>
              <a:rPr lang="en-US" altLang="ja-JP"/>
              <a:t>, </a:t>
            </a:r>
            <a:r>
              <a:rPr lang="ja-JP" altLang="en-US"/>
              <a:t>データメンバの宣言順にする必要あり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2683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テンプレート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クラスや関数をいろんな型で汎用的に使えるようにする機能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7606529"/>
              </p:ext>
            </p:extLst>
          </p:nvPr>
        </p:nvGraphicFramePr>
        <p:xfrm>
          <a:off x="838200" y="2421856"/>
          <a:ext cx="10515600" cy="326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3483262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&lt;iostream&gt;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&lt;vector&gt;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main() {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vector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&gt; i_vec = {1, 2, 3};              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int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を格納する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vector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vector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double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&gt; d_vec = {1.0, 1.414, 1.7325};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double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を格納する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vector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pt-BR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for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(</a:t>
                      </a:r>
                      <a:r>
                        <a:rPr lang="pt-BR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auto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num : i_vec) std::cout </a:t>
                      </a:r>
                      <a:r>
                        <a:rPr lang="pt-BR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num </a:t>
                      </a:r>
                      <a:r>
                        <a:rPr lang="pt-BR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pt-BR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 "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pt-BR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for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(</a:t>
                      </a:r>
                      <a:r>
                        <a:rPr lang="pt-BR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auto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num : d_vec) std::cout </a:t>
                      </a:r>
                      <a:r>
                        <a:rPr lang="pt-BR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num </a:t>
                      </a:r>
                      <a:r>
                        <a:rPr lang="pt-BR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pt-BR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 "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return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0;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4740343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909" y="5184777"/>
            <a:ext cx="6498181" cy="123906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307102" y="3108961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↓</a:t>
            </a:r>
            <a:r>
              <a:rPr kumimoji="1" lang="en-US" altLang="ja-JP"/>
              <a:t>&lt;&gt;</a:t>
            </a:r>
            <a:r>
              <a:rPr kumimoji="1" lang="ja-JP" altLang="en-US"/>
              <a:t>に型名を入れる</a:t>
            </a:r>
          </a:p>
        </p:txBody>
      </p:sp>
    </p:spTree>
    <p:extLst>
      <p:ext uri="{BB962C8B-B14F-4D97-AF65-F5344CB8AC3E}">
        <p14:creationId xmlns:p14="http://schemas.microsoft.com/office/powerpoint/2010/main" xmlns="" val="4194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テンプレート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テンプレート関数</a:t>
            </a:r>
            <a:r>
              <a:rPr kumimoji="1" lang="en-US" altLang="ja-JP"/>
              <a:t>(</a:t>
            </a:r>
            <a:r>
              <a:rPr kumimoji="1" lang="ja-JP" altLang="en-US"/>
              <a:t>範囲の合計を求める例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4532129"/>
              </p:ext>
            </p:extLst>
          </p:nvPr>
        </p:nvGraphicFramePr>
        <p:xfrm>
          <a:off x="5332122" y="2339665"/>
          <a:ext cx="602167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1678">
                  <a:extLst>
                    <a:ext uri="{9D8B030D-6E8A-4147-A177-3AD203B41FA5}">
                      <a16:colId xmlns:a16="http://schemas.microsoft.com/office/drawing/2014/main" xmlns="" val="316955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main() {</a:t>
                      </a:r>
                    </a:p>
                    <a:p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nn-NO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i_array[] = {1, 2, 3};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Sum(i_array, 0)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sv-SE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</a:t>
                      </a:r>
                      <a:r>
                        <a:rPr lang="sv-SE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vector</a:t>
                      </a:r>
                      <a:r>
                        <a:rPr lang="sv-SE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</a:t>
                      </a:r>
                      <a:r>
                        <a:rPr lang="sv-SE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sv-SE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&gt; i_vec = {4, 5, 6};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Sum(i_vec, 0)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vector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string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&gt; str_vec = {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</a:t>
                      </a:r>
                      <a:r>
                        <a:rPr lang="ja-JP" altLang="en-US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ふるいけや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</a:t>
                      </a:r>
                      <a:r>
                        <a:rPr lang="ja-JP" altLang="en-US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かわずとびこむ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</a:t>
                      </a:r>
                      <a:r>
                        <a:rPr lang="ja-JP" altLang="en-US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みずのおと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Sum(str_vec, 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string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))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return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0;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6187974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65523374"/>
              </p:ext>
            </p:extLst>
          </p:nvPr>
        </p:nvGraphicFramePr>
        <p:xfrm>
          <a:off x="838200" y="2337451"/>
          <a:ext cx="4493922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3922">
                  <a:extLst>
                    <a:ext uri="{9D8B030D-6E8A-4147-A177-3AD203B41FA5}">
                      <a16:colId xmlns:a16="http://schemas.microsoft.com/office/drawing/2014/main" xmlns="" val="1558844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#include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&lt;iostream&gt;</a:t>
                      </a:r>
                      <a:endParaRPr kumimoji="1" lang="en-US" altLang="ja-JP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#include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&lt;vector&gt;</a:t>
                      </a:r>
                      <a:endParaRPr kumimoji="1" lang="en-US" altLang="ja-JP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template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&lt;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class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Range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,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class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T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fr-FR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T</a:t>
                      </a:r>
                      <a:r>
                        <a:rPr kumimoji="1" lang="fr-FR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Sum(</a:t>
                      </a:r>
                      <a:r>
                        <a:rPr kumimoji="1" lang="fr-FR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const</a:t>
                      </a:r>
                      <a:r>
                        <a:rPr kumimoji="1" lang="fr-FR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fr-FR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Range</a:t>
                      </a:r>
                      <a:r>
                        <a:rPr kumimoji="1" lang="fr-FR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&amp; </a:t>
                      </a:r>
                      <a:r>
                        <a:rPr kumimoji="1" lang="fr-FR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range</a:t>
                      </a:r>
                      <a:r>
                        <a:rPr kumimoji="1" lang="fr-FR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, </a:t>
                      </a:r>
                      <a:r>
                        <a:rPr kumimoji="1" lang="fr-FR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T</a:t>
                      </a:r>
                      <a:r>
                        <a:rPr kumimoji="1" lang="fr-FR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fr-FR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init</a:t>
                      </a:r>
                      <a:r>
                        <a:rPr kumimoji="1" lang="fr-FR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for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(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const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auto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&amp; elem : 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range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 {</a:t>
                      </a:r>
                      <a:endParaRPr kumimoji="1" lang="en-US" altLang="ja-JP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init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+= elem;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return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init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}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821267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529314" y="4027173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↑型</a:t>
            </a:r>
            <a:r>
              <a:rPr kumimoji="1" lang="en-US" altLang="ja-JP" dirty="0"/>
              <a:t>T</a:t>
            </a:r>
            <a:r>
              <a:rPr kumimoji="1" lang="ja-JP" altLang="en-US" dirty="0"/>
              <a:t>は</a:t>
            </a:r>
            <a:r>
              <a:rPr kumimoji="1" lang="en-US" altLang="ja-JP" dirty="0"/>
              <a:t>+=</a:t>
            </a:r>
            <a:r>
              <a:rPr kumimoji="1" lang="ja-JP" altLang="en-US" dirty="0"/>
              <a:t>が定義されて</a:t>
            </a:r>
            <a:r>
              <a:rPr kumimoji="1" lang="ja-JP" altLang="en-US" dirty="0" smtClean="0"/>
              <a:t>いる</a:t>
            </a:r>
            <a:r>
              <a:rPr lang="ja-JP" altLang="en-US" dirty="0" smtClean="0"/>
              <a:t>とする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670" y="5269423"/>
            <a:ext cx="6204659" cy="14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25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テンプレート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小問</a:t>
            </a:r>
            <a:r>
              <a:rPr kumimoji="1" lang="en-US" altLang="ja-JP"/>
              <a:t>:</a:t>
            </a:r>
          </a:p>
          <a:p>
            <a:pPr marL="0" indent="0">
              <a:buNone/>
            </a:pPr>
            <a:r>
              <a:rPr lang="en-US" altLang="ja-JP"/>
              <a:t>  </a:t>
            </a:r>
            <a:r>
              <a:rPr kumimoji="1" lang="en-US" altLang="ja-JP"/>
              <a:t>vector</a:t>
            </a:r>
            <a:r>
              <a:rPr kumimoji="1" lang="ja-JP" altLang="en-US"/>
              <a:t>とか配列とかの要素を全て出力するテンプレート関数</a:t>
            </a:r>
            <a:r>
              <a:rPr lang="ja-JP" altLang="en-US"/>
              <a:t>は</a:t>
            </a:r>
            <a:r>
              <a:rPr lang="en-US" altLang="ja-JP"/>
              <a:t>?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要素は</a:t>
            </a:r>
            <a:r>
              <a:rPr kumimoji="1" lang="en-US" altLang="ja-JP"/>
              <a:t>std::cout</a:t>
            </a:r>
            <a:r>
              <a:rPr kumimoji="1" lang="ja-JP" altLang="en-US"/>
              <a:t>で出力できるものとする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答えは次のスライド</a:t>
            </a:r>
            <a:r>
              <a:rPr kumimoji="1" lang="en-US" altLang="ja-JP"/>
              <a:t>!</a:t>
            </a:r>
          </a:p>
          <a:p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4753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テンプレート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実装例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3154022"/>
              </p:ext>
            </p:extLst>
          </p:nvPr>
        </p:nvGraphicFramePr>
        <p:xfrm>
          <a:off x="838200" y="2387739"/>
          <a:ext cx="4541519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1519">
                  <a:extLst>
                    <a:ext uri="{9D8B030D-6E8A-4147-A177-3AD203B41FA5}">
                      <a16:colId xmlns:a16="http://schemas.microsoft.com/office/drawing/2014/main" xmlns="" val="3161399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&lt;iostream&gt;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&lt;string&gt;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&lt;vector&gt;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template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class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Range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&gt;</a:t>
                      </a: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void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PrintRange(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const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Range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&amp; 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range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 {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"[ 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for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(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const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auto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&amp; elem : 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range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 { 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std::cout &lt;&lt; elem &lt;&lt;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", 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"]\n"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784619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084067"/>
              </p:ext>
            </p:extLst>
          </p:nvPr>
        </p:nvGraphicFramePr>
        <p:xfrm>
          <a:off x="5379720" y="2387739"/>
          <a:ext cx="597408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4080">
                  <a:extLst>
                    <a:ext uri="{9D8B030D-6E8A-4147-A177-3AD203B41FA5}">
                      <a16:colId xmlns:a16="http://schemas.microsoft.com/office/drawing/2014/main" xmlns="" val="1266908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int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main()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nn-NO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</a:t>
                      </a:r>
                      <a:r>
                        <a:rPr kumimoji="1" lang="nn-NO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int</a:t>
                      </a:r>
                      <a:r>
                        <a:rPr kumimoji="1" lang="nn-NO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i_array[] = {1, 2, 3};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PrintRange(i_array);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sv-SE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std::</a:t>
                      </a:r>
                      <a:r>
                        <a:rPr kumimoji="1" lang="sv-SE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vector</a:t>
                      </a:r>
                      <a:r>
                        <a:rPr kumimoji="1" lang="sv-SE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&lt;</a:t>
                      </a:r>
                      <a:r>
                        <a:rPr kumimoji="1" lang="sv-SE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int</a:t>
                      </a:r>
                      <a:r>
                        <a:rPr kumimoji="1" lang="sv-SE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&gt; i_vec = {4, 5, 6};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PrintRange(i_vec);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std::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vector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&lt;std::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string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&gt; str_vec =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"</a:t>
                      </a: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ふるいけや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"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,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"</a:t>
                      </a: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かわずとびこむ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"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,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"</a:t>
                      </a: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みずのおと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"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PrintRange(str_vec);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return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}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6431069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892" y="5476835"/>
            <a:ext cx="5686216" cy="126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19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テンプレート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テンプレートクラス</a:t>
            </a:r>
            <a:r>
              <a:rPr lang="en-US" altLang="ja-JP"/>
              <a:t>(</a:t>
            </a:r>
            <a:r>
              <a:rPr lang="ja-JP" altLang="en-US"/>
              <a:t>コンテナクラスの例</a:t>
            </a:r>
            <a:r>
              <a:rPr lang="en-US" altLang="ja-JP"/>
              <a:t>)</a:t>
            </a: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146381"/>
              </p:ext>
            </p:extLst>
          </p:nvPr>
        </p:nvGraphicFramePr>
        <p:xfrm>
          <a:off x="838200" y="2393722"/>
          <a:ext cx="4859215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9215">
                  <a:extLst>
                    <a:ext uri="{9D8B030D-6E8A-4147-A177-3AD203B41FA5}">
                      <a16:colId xmlns:a16="http://schemas.microsoft.com/office/drawing/2014/main" xmlns="" val="3066850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&lt;iostream&gt;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template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class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&gt;</a:t>
                      </a: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class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MyContainer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{</a:t>
                      </a: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public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: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MyContainer(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size_t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size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  <a:p>
                      <a:r>
                        <a:rPr lang="en-US" altLang="ja-JP" sz="1600" baseline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: size_(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size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), ptr_(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new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[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size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]) {}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~MyContainer() {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delete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[] ptr_; }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&amp;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operator[]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size_t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 {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return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ptr_[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]; }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size_t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size()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const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{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return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size_; }</a:t>
                      </a: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private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: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size_t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size_;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ptr_;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0870219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7459027"/>
              </p:ext>
            </p:extLst>
          </p:nvPr>
        </p:nvGraphicFramePr>
        <p:xfrm>
          <a:off x="5697415" y="2395936"/>
          <a:ext cx="6042855" cy="254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2855">
                  <a:extLst>
                    <a:ext uri="{9D8B030D-6E8A-4147-A177-3AD203B41FA5}">
                      <a16:colId xmlns:a16="http://schemas.microsoft.com/office/drawing/2014/main" xmlns="" val="1134584192"/>
                    </a:ext>
                  </a:extLst>
                </a:gridCol>
              </a:tblGrid>
              <a:tr h="2541824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main() {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MyContainer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&gt; i_container(2);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i_container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[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]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= 0;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i_container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[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]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= 1;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for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(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size_t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i = 0; i &lt; i_container.size(); ++i) {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i_container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[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]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return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0;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2322430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415" y="5072697"/>
            <a:ext cx="6047171" cy="11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74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STL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Standard Template Library</a:t>
            </a:r>
          </a:p>
          <a:p>
            <a:pPr marL="0" indent="0">
              <a:buNone/>
            </a:pPr>
            <a:r>
              <a:rPr lang="en-US" altLang="ja-JP"/>
              <a:t>  </a:t>
            </a:r>
            <a:r>
              <a:rPr lang="ja-JP" altLang="en-US"/>
              <a:t>テンプレートを利用した関数やクラスの</a:t>
            </a:r>
            <a:r>
              <a:rPr lang="en-US" altLang="ja-JP"/>
              <a:t>C++</a:t>
            </a:r>
            <a:r>
              <a:rPr lang="ja-JP" altLang="en-US"/>
              <a:t>標準ライブラリ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r>
              <a:rPr lang="ja-JP" altLang="en-US"/>
              <a:t>コンテナ</a:t>
            </a:r>
            <a:r>
              <a:rPr lang="en-US" altLang="ja-JP"/>
              <a:t>, </a:t>
            </a:r>
            <a:r>
              <a:rPr lang="ja-JP" altLang="en-US"/>
              <a:t>イテレータ</a:t>
            </a:r>
            <a:r>
              <a:rPr lang="en-US" altLang="ja-JP"/>
              <a:t>, </a:t>
            </a:r>
            <a:r>
              <a:rPr lang="ja-JP" altLang="en-US"/>
              <a:t>アルゴリズム</a:t>
            </a:r>
            <a:r>
              <a:rPr lang="en-US" altLang="ja-JP"/>
              <a:t>, </a:t>
            </a:r>
            <a:r>
              <a:rPr lang="ja-JP" altLang="en-US"/>
              <a:t>関数オブジェクト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  </a:t>
            </a:r>
            <a:r>
              <a:rPr lang="ja-JP" altLang="en-US"/>
              <a:t>から構成される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6452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STL</a:t>
            </a:r>
            <a:r>
              <a:rPr kumimoji="1" lang="ja-JP" altLang="en-US"/>
              <a:t>コンテナ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コンテナ </a:t>
            </a:r>
            <a:r>
              <a:rPr kumimoji="1" lang="en-US" altLang="ja-JP" dirty="0"/>
              <a:t>... </a:t>
            </a:r>
            <a:r>
              <a:rPr kumimoji="1" lang="ja-JP" altLang="en-US" dirty="0"/>
              <a:t>オブジェクトを保持するもの</a:t>
            </a:r>
            <a:r>
              <a:rPr kumimoji="1" lang="en-US" altLang="ja-JP" dirty="0"/>
              <a:t>(</a:t>
            </a:r>
            <a:r>
              <a:rPr kumimoji="1" lang="ja-JP" altLang="en-US" dirty="0"/>
              <a:t>配列の</a:t>
            </a:r>
            <a:r>
              <a:rPr kumimoji="1" lang="ja-JP" altLang="en-US" dirty="0" smtClean="0"/>
              <a:t>強化版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1026" name="Picture 2" descr="http://www.ocean-system.co.jp/products/iso_top/img/photo/products_img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6412" y="2622025"/>
            <a:ext cx="4225827" cy="316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784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STL</a:t>
            </a:r>
            <a:r>
              <a:rPr lang="ja-JP" altLang="en-US"/>
              <a:t>コンテナ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代表的なコンテナ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09065061"/>
              </p:ext>
            </p:extLst>
          </p:nvPr>
        </p:nvGraphicFramePr>
        <p:xfrm>
          <a:off x="838200" y="2365586"/>
          <a:ext cx="1051560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305181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&lt;iostream&gt;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&lt;string&gt;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&lt;vector&gt;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&lt;list&gt;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&lt;unordered_map&gt;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main() {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vector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&gt; i_vec;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動的配列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vector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i_vec.push_back(666);  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vector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の末尾に要素を追加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i_vec.push_back(9999);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for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(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const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auto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&amp; elem : i_vec)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elem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", 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list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&gt; i_list;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双方向リスト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list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i_list.push_back(111);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list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の末尾に要素を追加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i_list.insert(i_list.begin(), {0, 1});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list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の先頭に要素を挿入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for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(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const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auto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&amp; elem : i_list)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elem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", 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0334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903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STL</a:t>
            </a:r>
            <a:r>
              <a:rPr lang="ja-JP" altLang="en-US"/>
              <a:t>コンテナ</a:t>
            </a: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0690984"/>
              </p:ext>
            </p:extLst>
          </p:nvPr>
        </p:nvGraphicFramePr>
        <p:xfrm>
          <a:off x="838200" y="2295247"/>
          <a:ext cx="10515600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492289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// main </a:t>
                      </a: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続き</a:t>
                      </a:r>
                      <a:endParaRPr kumimoji="1" lang="en-US" altLang="ja-JP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// </a:t>
                      </a: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作品名とその作品に登場するツンデレキャラのハッシュマップ</a:t>
                      </a: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std::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unordered_map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&lt;std::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string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, std::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string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&gt; tundere_map;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tundere_map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[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"</a:t>
                      </a: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とらドラ！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"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]</a:t>
                      </a: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=</a:t>
                      </a: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"</a:t>
                      </a: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逢坂大河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"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tundere_map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[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"</a:t>
                      </a: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ラブライブ！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"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]</a:t>
                      </a: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=</a:t>
                      </a: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"</a:t>
                      </a: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西木野真姫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"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for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(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const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auto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&amp; pair : tundere_map)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std::cout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&lt;&lt;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pair.first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&lt;&lt;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" -&gt; "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&lt;&lt;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pair.second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&lt;&lt;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"\n"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return</a:t>
                      </a: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0;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}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3371182"/>
                  </a:ext>
                </a:extLst>
              </a:tr>
            </a:tbl>
          </a:graphicData>
        </a:graphic>
      </p:graphicFrame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/>
              <a:t>代表的なコンテナ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86" y="5112376"/>
            <a:ext cx="6120228" cy="164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840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回練習問題解答例</a:t>
            </a:r>
            <a:r>
              <a:rPr lang="en-US" altLang="ja-JP" dirty="0"/>
              <a:t>(</a:t>
            </a:r>
            <a:r>
              <a:rPr lang="ja-JP" altLang="en-US" dirty="0"/>
              <a:t>数値→漢数字変換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クラス</a:t>
            </a:r>
            <a:endParaRPr kumimoji="1" lang="en-US" altLang="ja-JP" dirty="0"/>
          </a:p>
          <a:p>
            <a:r>
              <a:rPr lang="ja-JP" altLang="en-US" dirty="0"/>
              <a:t>テンプレート</a:t>
            </a:r>
            <a:endParaRPr lang="en-US" altLang="ja-JP" dirty="0"/>
          </a:p>
          <a:p>
            <a:r>
              <a:rPr kumimoji="1" lang="en-US" altLang="ja-JP" dirty="0"/>
              <a:t>STL</a:t>
            </a:r>
            <a:endParaRPr lang="en-US" altLang="ja-JP" dirty="0"/>
          </a:p>
          <a:p>
            <a:r>
              <a:rPr kumimoji="1" lang="en-US" altLang="ja-JP" dirty="0"/>
              <a:t>STL</a:t>
            </a:r>
            <a:r>
              <a:rPr kumimoji="1" lang="ja-JP" altLang="en-US" dirty="0"/>
              <a:t>コンテナ</a:t>
            </a:r>
            <a:endParaRPr kumimoji="1" lang="en-US" altLang="ja-JP" dirty="0"/>
          </a:p>
          <a:p>
            <a:r>
              <a:rPr lang="ja-JP" altLang="en-US" dirty="0"/>
              <a:t>イテレータ</a:t>
            </a:r>
            <a:endParaRPr lang="en-US" altLang="ja-JP" dirty="0"/>
          </a:p>
          <a:p>
            <a:r>
              <a:rPr kumimoji="1" lang="en-US" altLang="ja-JP" dirty="0"/>
              <a:t>STL</a:t>
            </a:r>
            <a:r>
              <a:rPr kumimoji="1" lang="ja-JP" altLang="en-US" dirty="0"/>
              <a:t>アルゴリズム</a:t>
            </a:r>
          </a:p>
        </p:txBody>
      </p:sp>
    </p:spTree>
    <p:extLst>
      <p:ext uri="{BB962C8B-B14F-4D97-AF65-F5344CB8AC3E}">
        <p14:creationId xmlns:p14="http://schemas.microsoft.com/office/powerpoint/2010/main" xmlns="" val="28516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イテレータ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データ構造を意識せず</a:t>
            </a:r>
            <a:r>
              <a:rPr kumimoji="1" lang="en-US" altLang="ja-JP"/>
              <a:t>, </a:t>
            </a:r>
            <a:r>
              <a:rPr kumimoji="1" lang="ja-JP" altLang="en-US"/>
              <a:t>要素に順番にアクセスするためのもの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6731385"/>
              </p:ext>
            </p:extLst>
          </p:nvPr>
        </p:nvGraphicFramePr>
        <p:xfrm>
          <a:off x="838200" y="2319020"/>
          <a:ext cx="1051560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1334372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&lt;iostream&gt;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&lt;vector&gt;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endParaRPr lang="en-US" altLang="ja-JP" sz="16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main() {</a:t>
                      </a:r>
                    </a:p>
                    <a:p>
                      <a:r>
                        <a:rPr lang="sv-SE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</a:t>
                      </a:r>
                      <a:r>
                        <a:rPr lang="sv-SE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vector</a:t>
                      </a:r>
                      <a:r>
                        <a:rPr lang="sv-SE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</a:t>
                      </a:r>
                      <a:r>
                        <a:rPr lang="sv-SE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sv-SE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&gt; i_vec = {1, 2, 3};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1.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添え字で全走査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データ構造に依存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nn-NO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for</a:t>
                      </a:r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(</a:t>
                      </a:r>
                      <a:r>
                        <a:rPr lang="nn-NO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size_t</a:t>
                      </a:r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i = 0; i &lt; i_vec.size(); ++i) std::cout </a:t>
                      </a:r>
                      <a:r>
                        <a:rPr lang="nn-NO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i_vec</a:t>
                      </a:r>
                      <a:r>
                        <a:rPr lang="nn-NO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[</a:t>
                      </a:r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</a:t>
                      </a:r>
                      <a:r>
                        <a:rPr lang="nn-NO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]</a:t>
                      </a:r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nn-NO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nn-NO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 "</a:t>
                      </a:r>
                      <a:r>
                        <a:rPr lang="nn-NO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2.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イテレータで全走査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for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(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auto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iter = i_vec.begin(); iter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!=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i_vec.end();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++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iter) {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iter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 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3.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範囲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for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文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暗黙的にイテレータを利用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... 2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と同じ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pt-BR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for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(</a:t>
                      </a:r>
                      <a:r>
                        <a:rPr lang="pt-BR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auto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num : i_vec) std::cout </a:t>
                      </a:r>
                      <a:r>
                        <a:rPr lang="pt-BR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num </a:t>
                      </a:r>
                      <a:r>
                        <a:rPr lang="pt-BR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pt-BR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 "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return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0;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306198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582" y="2319020"/>
            <a:ext cx="6096889" cy="13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22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STL</a:t>
            </a:r>
            <a:r>
              <a:rPr kumimoji="1" lang="ja-JP" altLang="en-US"/>
              <a:t>アルゴリズム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イテレータで指定した範囲に対する処理を提供</a:t>
            </a:r>
            <a:endParaRPr kumimoji="1" lang="en-US" altLang="ja-JP"/>
          </a:p>
          <a:p>
            <a:pPr marL="0" indent="0">
              <a:buNone/>
            </a:pP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02901785"/>
              </p:ext>
            </p:extLst>
          </p:nvPr>
        </p:nvGraphicFramePr>
        <p:xfrm>
          <a:off x="838200" y="2323383"/>
          <a:ext cx="10515600" cy="399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2385168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&lt;algorithm&gt;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&lt;iostream&gt;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&lt;numeric&gt;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&lt;vector&gt;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endParaRPr lang="en-US" altLang="ja-JP" sz="160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main() {</a:t>
                      </a:r>
                    </a:p>
                    <a:p>
                      <a:r>
                        <a:rPr lang="sv-SE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</a:t>
                      </a:r>
                      <a:r>
                        <a:rPr lang="sv-SE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vector</a:t>
                      </a:r>
                      <a:r>
                        <a:rPr lang="sv-SE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</a:t>
                      </a:r>
                      <a:r>
                        <a:rPr lang="sv-SE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sv-SE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&gt; i_vec = {3, 2, 1};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vector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の合計を計算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std::accumulate(i_vec.begin(), i_vec.end(), 0)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vector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を昇順にソート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std::sort(i_vec.begin(), i_vec.end());</a:t>
                      </a:r>
                    </a:p>
                    <a:p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pt-BR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for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(</a:t>
                      </a:r>
                      <a:r>
                        <a:rPr lang="pt-BR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auto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num : i_vec) std::cout </a:t>
                      </a:r>
                      <a:r>
                        <a:rPr lang="pt-BR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num </a:t>
                      </a:r>
                      <a:r>
                        <a:rPr lang="pt-BR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pt-BR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 "</a:t>
                      </a:r>
                      <a:r>
                        <a:rPr lang="pt-BR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return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0;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4628352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239" y="5473700"/>
            <a:ext cx="6455488" cy="120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27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990168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ツンデレキャラの</a:t>
            </a:r>
            <a:r>
              <a:rPr lang="ja-JP" altLang="en-US" dirty="0" smtClean="0"/>
              <a:t>名前とツンデレ度が</a:t>
            </a:r>
            <a:r>
              <a:rPr lang="ja-JP" altLang="en-US" dirty="0" smtClean="0"/>
              <a:t>書かれた</a:t>
            </a:r>
            <a:r>
              <a:rPr lang="en-US" altLang="ja-JP" dirty="0" smtClean="0"/>
              <a:t>tsundere_list.txt</a:t>
            </a:r>
            <a:r>
              <a:rPr lang="ja-JP" altLang="en-US" dirty="0" smtClean="0"/>
              <a:t>を読み込み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vector</a:t>
            </a:r>
            <a:r>
              <a:rPr kumimoji="1" lang="ja-JP" altLang="en-US" dirty="0" smtClean="0"/>
              <a:t>に格納してください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vector</a:t>
            </a:r>
            <a:r>
              <a:rPr lang="ja-JP" altLang="en-US" dirty="0" smtClean="0"/>
              <a:t>をソートし</a:t>
            </a:r>
            <a:r>
              <a:rPr lang="en-US" altLang="ja-JP" dirty="0" smtClean="0"/>
              <a:t>, </a:t>
            </a:r>
            <a:r>
              <a:rPr lang="ja-JP" altLang="en-US" dirty="0" smtClean="0"/>
              <a:t>ツンデレ度の高い</a:t>
            </a:r>
            <a:r>
              <a:rPr lang="ja-JP" altLang="en-US" dirty="0" smtClean="0"/>
              <a:t>順</a:t>
            </a:r>
            <a:r>
              <a:rPr lang="ja-JP" altLang="en-US" dirty="0" smtClean="0"/>
              <a:t>に名前を出力してください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vector</a:t>
            </a:r>
            <a:r>
              <a:rPr lang="ja-JP" altLang="en-US" dirty="0" smtClean="0"/>
              <a:t>を昇順ソートし</a:t>
            </a:r>
            <a:r>
              <a:rPr lang="en-US" altLang="ja-JP" dirty="0" smtClean="0"/>
              <a:t>, </a:t>
            </a:r>
            <a:r>
              <a:rPr lang="ja-JP" altLang="en-US" dirty="0" smtClean="0"/>
              <a:t>名前を出力して</a:t>
            </a:r>
            <a:r>
              <a:rPr lang="ja-JP" altLang="en-US" dirty="0" smtClean="0"/>
              <a:t>ください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vector</a:t>
            </a:r>
            <a:r>
              <a:rPr lang="ja-JP" altLang="en-US" dirty="0" smtClean="0"/>
              <a:t>を昇順ソート</a:t>
            </a:r>
            <a:r>
              <a:rPr lang="ja-JP" altLang="en-US" dirty="0" smtClean="0"/>
              <a:t>し</a:t>
            </a:r>
            <a:r>
              <a:rPr lang="en-US" altLang="ja-JP" dirty="0" smtClean="0"/>
              <a:t>, </a:t>
            </a:r>
            <a:r>
              <a:rPr lang="ja-JP" altLang="en-US" dirty="0" smtClean="0"/>
              <a:t>名前を出力してください</a:t>
            </a:r>
            <a:endParaRPr lang="en-US" altLang="ja-JP" dirty="0" smtClean="0"/>
          </a:p>
          <a:p>
            <a:pPr marL="514350" indent="-514350">
              <a:buNone/>
            </a:pPr>
            <a:r>
              <a:rPr lang="en-US" altLang="ja-JP" dirty="0" smtClean="0"/>
              <a:t>    </a:t>
            </a:r>
            <a:r>
              <a:rPr lang="ja-JP" altLang="en-US" dirty="0" smtClean="0"/>
              <a:t>ただし</a:t>
            </a:r>
            <a:r>
              <a:rPr lang="en-US" altLang="ja-JP" dirty="0" smtClean="0"/>
              <a:t>, </a:t>
            </a:r>
            <a:r>
              <a:rPr lang="ja-JP" altLang="en-US" dirty="0" smtClean="0"/>
              <a:t>重複する名前は一つだけ出力して</a:t>
            </a:r>
            <a:r>
              <a:rPr lang="ja-JP" altLang="en-US" dirty="0" smtClean="0"/>
              <a:t>ください</a:t>
            </a:r>
            <a:endParaRPr lang="en-US" altLang="ja-JP" dirty="0" smtClean="0"/>
          </a:p>
          <a:p>
            <a:pPr marL="514350" indent="-514350">
              <a:buNone/>
            </a:pPr>
            <a:endParaRPr lang="en-US" altLang="ja-JP" dirty="0" smtClean="0"/>
          </a:p>
          <a:p>
            <a:pPr marL="514350" indent="-514350">
              <a:buNone/>
            </a:pPr>
            <a:r>
              <a:rPr lang="ja-JP" altLang="en-US" dirty="0" smtClean="0"/>
              <a:t>＊</a:t>
            </a:r>
            <a:r>
              <a:rPr lang="en-US" altLang="ja-JP" dirty="0" smtClean="0"/>
              <a:t>STL</a:t>
            </a:r>
            <a:r>
              <a:rPr lang="ja-JP" altLang="en-US" dirty="0" smtClean="0"/>
              <a:t>アルゴリズムを使うと楽</a:t>
            </a:r>
            <a:r>
              <a:rPr lang="en-US" altLang="ja-JP" dirty="0" smtClean="0"/>
              <a:t>. </a:t>
            </a:r>
            <a:r>
              <a:rPr lang="ja-JP" altLang="en-US" dirty="0" smtClean="0"/>
              <a:t>ググ</a:t>
            </a:r>
            <a:r>
              <a:rPr lang="ja-JP" altLang="en-US" dirty="0" err="1" smtClean="0"/>
              <a:t>ろう</a:t>
            </a:r>
            <a:r>
              <a:rPr lang="en-US" altLang="ja-JP" dirty="0" smtClean="0"/>
              <a:t>!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9130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練習</a:t>
            </a:r>
            <a:r>
              <a:rPr lang="ja-JP" altLang="en-US" dirty="0" smtClean="0"/>
              <a:t>問題</a:t>
            </a:r>
            <a:r>
              <a:rPr lang="en-US" altLang="ja-JP" dirty="0" smtClean="0"/>
              <a:t>(</a:t>
            </a:r>
            <a:r>
              <a:rPr lang="ja-JP" altLang="en-US" dirty="0" smtClean="0"/>
              <a:t>実行例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1571444" y="2041285"/>
          <a:ext cx="1905000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御坂美琴</a:t>
                      </a:r>
                      <a:r>
                        <a:rPr kumimoji="1" lang="en-US" altLang="ja-JP" dirty="0" smtClean="0"/>
                        <a:t>,20</a:t>
                      </a:r>
                    </a:p>
                    <a:p>
                      <a:r>
                        <a:rPr kumimoji="1" lang="ja-JP" altLang="en-US" dirty="0" smtClean="0"/>
                        <a:t>三千院ナギ</a:t>
                      </a:r>
                      <a:r>
                        <a:rPr kumimoji="1" lang="en-US" altLang="ja-JP" dirty="0" smtClean="0"/>
                        <a:t>,10</a:t>
                      </a:r>
                    </a:p>
                    <a:p>
                      <a:r>
                        <a:rPr kumimoji="1" lang="ja-JP" altLang="en-US" dirty="0" smtClean="0"/>
                        <a:t>古手川唯</a:t>
                      </a:r>
                      <a:r>
                        <a:rPr kumimoji="1" lang="en-US" altLang="ja-JP" dirty="0" smtClean="0"/>
                        <a:t>,3</a:t>
                      </a:r>
                    </a:p>
                    <a:p>
                      <a:r>
                        <a:rPr kumimoji="1" lang="ja-JP" altLang="en-US" dirty="0" smtClean="0"/>
                        <a:t>柊かがみ</a:t>
                      </a:r>
                      <a:r>
                        <a:rPr kumimoji="1" lang="en-US" altLang="ja-JP" dirty="0" smtClean="0"/>
                        <a:t>,6</a:t>
                      </a:r>
                    </a:p>
                    <a:p>
                      <a:r>
                        <a:rPr kumimoji="1" lang="ja-JP" altLang="en-US" dirty="0" smtClean="0"/>
                        <a:t>逢坂大河</a:t>
                      </a:r>
                      <a:r>
                        <a:rPr kumimoji="1" lang="en-US" altLang="ja-JP" dirty="0" smtClean="0"/>
                        <a:t>,13</a:t>
                      </a:r>
                    </a:p>
                    <a:p>
                      <a:r>
                        <a:rPr kumimoji="1" lang="ja-JP" altLang="en-US" dirty="0" smtClean="0"/>
                        <a:t>桂ヒナギク</a:t>
                      </a:r>
                      <a:r>
                        <a:rPr kumimoji="1" lang="en-US" altLang="ja-JP" dirty="0" smtClean="0"/>
                        <a:t>,9</a:t>
                      </a:r>
                    </a:p>
                    <a:p>
                      <a:r>
                        <a:rPr kumimoji="1" lang="ja-JP" altLang="en-US" dirty="0" smtClean="0"/>
                        <a:t>ルイズ</a:t>
                      </a:r>
                      <a:r>
                        <a:rPr kumimoji="1" lang="en-US" altLang="ja-JP" dirty="0" smtClean="0"/>
                        <a:t>,12</a:t>
                      </a:r>
                    </a:p>
                    <a:p>
                      <a:r>
                        <a:rPr kumimoji="1" lang="ja-JP" altLang="en-US" dirty="0" smtClean="0"/>
                        <a:t>西木野真姫</a:t>
                      </a:r>
                      <a:r>
                        <a:rPr kumimoji="1" lang="en-US" altLang="ja-JP" dirty="0" smtClean="0"/>
                        <a:t>,16</a:t>
                      </a:r>
                    </a:p>
                    <a:p>
                      <a:r>
                        <a:rPr kumimoji="1" lang="ja-JP" altLang="en-US" dirty="0" smtClean="0"/>
                        <a:t>シャナ</a:t>
                      </a:r>
                      <a:r>
                        <a:rPr kumimoji="1" lang="en-US" altLang="ja-JP" dirty="0" smtClean="0"/>
                        <a:t>,14</a:t>
                      </a:r>
                    </a:p>
                    <a:p>
                      <a:r>
                        <a:rPr kumimoji="1" lang="ja-JP" altLang="en-US" dirty="0" smtClean="0"/>
                        <a:t>高坂桐乃</a:t>
                      </a:r>
                      <a:r>
                        <a:rPr kumimoji="1" lang="en-US" altLang="ja-JP" dirty="0" smtClean="0"/>
                        <a:t>,17</a:t>
                      </a:r>
                    </a:p>
                    <a:p>
                      <a:r>
                        <a:rPr kumimoji="1" lang="ja-JP" altLang="en-US" dirty="0" smtClean="0"/>
                        <a:t>桂ヒナギク</a:t>
                      </a:r>
                      <a:r>
                        <a:rPr kumimoji="1" lang="en-US" altLang="ja-JP" dirty="0" smtClean="0"/>
                        <a:t>,9</a:t>
                      </a:r>
                    </a:p>
                    <a:p>
                      <a:r>
                        <a:rPr kumimoji="1" lang="ja-JP" altLang="en-US" dirty="0" smtClean="0"/>
                        <a:t>古手川唯</a:t>
                      </a:r>
                      <a:r>
                        <a:rPr kumimoji="1" lang="en-US" altLang="ja-JP" dirty="0" smtClean="0"/>
                        <a:t>,3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6570" y="1724386"/>
            <a:ext cx="23431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1804" y="4099616"/>
            <a:ext cx="23526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19615" y="1753231"/>
            <a:ext cx="21145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17192" y="4143463"/>
            <a:ext cx="22574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テキスト ボックス 8"/>
          <p:cNvSpPr txBox="1"/>
          <p:nvPr/>
        </p:nvSpPr>
        <p:spPr>
          <a:xfrm>
            <a:off x="1526874" y="5546785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</a:t>
            </a:r>
            <a:r>
              <a:rPr kumimoji="1" lang="en-US" altLang="ja-JP" dirty="0" smtClean="0"/>
              <a:t>sundere_list.txt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回練習問題</a:t>
            </a:r>
            <a:r>
              <a:rPr kumimoji="1" lang="ja-JP" altLang="en-US" dirty="0" smtClean="0"/>
              <a:t>解答例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2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#include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&lt;</a:t>
                      </a:r>
                      <a:r>
                        <a:rPr lang="en-US" altLang="ja-JP" sz="1200" dirty="0" err="1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iostream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&gt;</a:t>
                      </a:r>
                      <a:endParaRPr lang="en-US" altLang="ja-JP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en-US" altLang="ja-JP" sz="12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#include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&lt;string&gt;</a:t>
                      </a:r>
                      <a:endParaRPr lang="en-US" altLang="ja-JP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en-US" altLang="ja-JP" sz="12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#include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&lt;vector&gt;</a:t>
                      </a:r>
                      <a:endParaRPr lang="en-US" altLang="ja-JP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endParaRPr lang="ja-JP" alt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en-US" altLang="ja-JP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// 10000</a:t>
                      </a:r>
                      <a:r>
                        <a:rPr lang="ja-JP" alt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以内の自然数を漢数字に変換する</a:t>
                      </a:r>
                      <a:endParaRPr lang="ja-JP" alt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en-US" altLang="ja-JP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// 0</a:t>
                      </a:r>
                      <a:r>
                        <a:rPr lang="ja-JP" alt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のとき</a:t>
                      </a:r>
                      <a:r>
                        <a:rPr lang="en-US" altLang="ja-JP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, "</a:t>
                      </a:r>
                      <a:r>
                        <a:rPr lang="ja-JP" alt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零</a:t>
                      </a:r>
                      <a:r>
                        <a:rPr lang="en-US" altLang="ja-JP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ja-JP" alt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を返す</a:t>
                      </a:r>
                      <a:endParaRPr lang="ja-JP" alt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std::</a:t>
                      </a:r>
                      <a:r>
                        <a:rPr lang="en-US" altLang="ja-JP" sz="12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string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NumUnder10kToKanji(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unsigned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long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long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natural_num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) {</a:t>
                      </a: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if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(</a:t>
                      </a:r>
                      <a:r>
                        <a:rPr lang="en-US" altLang="ja-JP" sz="12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natural_num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== 0)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return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ja-JP" altLang="en-US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零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;</a:t>
                      </a:r>
                    </a:p>
                    <a:p>
                      <a:r>
                        <a:rPr lang="ja-JP" altLang="en-US" sz="1200" baseline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const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std::</a:t>
                      </a:r>
                      <a:r>
                        <a:rPr lang="en-US" altLang="ja-JP" sz="12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vector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&lt;std::</a:t>
                      </a:r>
                      <a:r>
                        <a:rPr lang="en-US" altLang="ja-JP" sz="12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string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&gt;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digit_kanji_list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= {</a:t>
                      </a: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""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,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ja-JP" altLang="en-US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一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,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ja-JP" altLang="en-US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二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,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ja-JP" altLang="en-US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三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,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ja-JP" altLang="en-US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四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,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ja-JP" altLang="en-US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五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,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ja-JP" altLang="en-US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六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,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ja-JP" altLang="en-US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七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,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ja-JP" altLang="en-US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八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,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ja-JP" altLang="en-US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九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endParaRPr lang="ja-JP" alt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};</a:t>
                      </a: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const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std::</a:t>
                      </a:r>
                      <a:r>
                        <a:rPr lang="en-US" altLang="ja-JP" sz="12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vector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&lt;std::</a:t>
                      </a:r>
                      <a:r>
                        <a:rPr lang="en-US" altLang="ja-JP" sz="12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string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&gt;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scale_kanji_list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= {</a:t>
                      </a: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""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,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ja-JP" altLang="en-US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十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,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ja-JP" altLang="en-US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百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,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ja-JP" altLang="en-US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千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endParaRPr lang="ja-JP" alt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};</a:t>
                      </a: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const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auto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num_str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= std::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to_string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(</a:t>
                      </a:r>
                      <a:r>
                        <a:rPr lang="en-US" altLang="ja-JP" sz="12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natural_num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);</a:t>
                      </a: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std::</a:t>
                      </a:r>
                      <a:r>
                        <a:rPr lang="en-US" altLang="ja-JP" sz="12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string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kanji_str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=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""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;</a:t>
                      </a: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for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(</a:t>
                      </a:r>
                      <a:r>
                        <a:rPr lang="en-US" altLang="ja-JP" sz="120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size_t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i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= 0;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i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&lt;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num_str.size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(); ++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i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) {</a:t>
                      </a: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const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int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digit =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num_str</a:t>
                      </a:r>
                      <a:r>
                        <a:rPr lang="en-US" altLang="ja-JP" sz="12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[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i</a:t>
                      </a:r>
                      <a:r>
                        <a:rPr lang="en-US" altLang="ja-JP" sz="12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]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-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'0'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;</a:t>
                      </a: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if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(digit == 0)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continue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;</a:t>
                      </a: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const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int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exponent = </a:t>
                      </a:r>
                      <a:r>
                        <a:rPr lang="en-US" altLang="ja-JP" sz="12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static_cast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&lt;</a:t>
                      </a:r>
                      <a:r>
                        <a:rPr lang="en-US" altLang="ja-JP" sz="12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int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&gt;(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num_str.size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() -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i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- 1);</a:t>
                      </a: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const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std::</a:t>
                      </a:r>
                      <a:r>
                        <a:rPr lang="en-US" altLang="ja-JP" sz="12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string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digit_kanji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= (digit == 1 &amp;&amp; exponent &gt; 0) ?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""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: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digit_kanji_list</a:t>
                      </a:r>
                      <a:r>
                        <a:rPr lang="en-US" altLang="ja-JP" sz="12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[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digit</a:t>
                      </a:r>
                      <a:r>
                        <a:rPr lang="en-US" altLang="ja-JP" sz="12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]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;</a:t>
                      </a: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const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std::</a:t>
                      </a:r>
                      <a:r>
                        <a:rPr lang="en-US" altLang="ja-JP" sz="12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string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scale_kanji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= (exponent == 0) ?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""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: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scale_kanji_list</a:t>
                      </a:r>
                      <a:r>
                        <a:rPr lang="en-US" altLang="ja-JP" sz="12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[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exponent</a:t>
                      </a:r>
                      <a:r>
                        <a:rPr lang="en-US" altLang="ja-JP" sz="12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]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;</a:t>
                      </a: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kanji_str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+=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(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digit_kanji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+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scale_kanji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);</a:t>
                      </a: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}</a:t>
                      </a: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return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kanji_str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;</a:t>
                      </a: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708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回練習問題解答例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760562" y="1542403"/>
          <a:ext cx="105156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// </a:t>
                      </a:r>
                      <a:r>
                        <a:rPr lang="ja-JP" alt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億単位までの自然数を漢数字に変換する</a:t>
                      </a:r>
                      <a:endParaRPr lang="ja-JP" alt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en-US" altLang="ja-JP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// 0</a:t>
                      </a:r>
                      <a:r>
                        <a:rPr lang="ja-JP" alt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のとき</a:t>
                      </a:r>
                      <a:r>
                        <a:rPr lang="en-US" altLang="ja-JP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, "</a:t>
                      </a:r>
                      <a:r>
                        <a:rPr lang="ja-JP" alt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零</a:t>
                      </a:r>
                      <a:r>
                        <a:rPr lang="en-US" altLang="ja-JP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ja-JP" alt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を返す</a:t>
                      </a:r>
                      <a:endParaRPr lang="ja-JP" alt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std::</a:t>
                      </a:r>
                      <a:r>
                        <a:rPr lang="en-US" altLang="ja-JP" sz="12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string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ToKanjiNumbers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(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unsigned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long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long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err="1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natural_num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) {</a:t>
                      </a:r>
                    </a:p>
                    <a:p>
                      <a:r>
                        <a:rPr lang="pt-BR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pt-BR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if</a:t>
                      </a:r>
                      <a:r>
                        <a:rPr lang="pt-BR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(</a:t>
                      </a:r>
                      <a:r>
                        <a:rPr lang="pt-BR" altLang="ja-JP" sz="12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natural_num</a:t>
                      </a:r>
                      <a:r>
                        <a:rPr lang="pt-BR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== 0) </a:t>
                      </a:r>
                      <a:r>
                        <a:rPr lang="pt-BR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return</a:t>
                      </a:r>
                      <a:r>
                        <a:rPr lang="pt-BR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NumUnder10kToKanji(</a:t>
                      </a:r>
                      <a:r>
                        <a:rPr lang="pt-BR" altLang="ja-JP" sz="12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natural_num</a:t>
                      </a:r>
                      <a:r>
                        <a:rPr lang="pt-BR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);</a:t>
                      </a:r>
                      <a:endParaRPr lang="ja-JP" alt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en-US" altLang="ja-JP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/*</a:t>
                      </a:r>
                      <a:endParaRPr lang="ja-JP" alt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ja-JP" alt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方針</a:t>
                      </a:r>
                      <a:r>
                        <a:rPr lang="en-US" altLang="ja-JP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: </a:t>
                      </a:r>
                      <a:r>
                        <a:rPr lang="ja-JP" alt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数字の後ろの方から</a:t>
                      </a:r>
                      <a:r>
                        <a:rPr lang="en-US" altLang="ja-JP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4</a:t>
                      </a:r>
                      <a:r>
                        <a:rPr lang="ja-JP" alt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桁ずつ漢字に変換する</a:t>
                      </a:r>
                      <a:endParaRPr lang="ja-JP" alt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en-US" altLang="ja-JP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ex) </a:t>
                      </a:r>
                      <a:r>
                        <a:rPr lang="en-US" altLang="ja-JP" sz="1200" dirty="0" err="1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natural_num</a:t>
                      </a:r>
                      <a:r>
                        <a:rPr lang="en-US" altLang="ja-JP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= 1045030</a:t>
                      </a:r>
                      <a:endParaRPr lang="en-US" altLang="ja-JP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en-US" altLang="ja-JP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  kanji: </a:t>
                      </a:r>
                      <a:r>
                        <a:rPr lang="ja-JP" alt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変換後の漢数字</a:t>
                      </a:r>
                      <a:endParaRPr lang="ja-JP" alt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ja-JP" alt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  </a:t>
                      </a:r>
                      <a:r>
                        <a:rPr lang="en-US" altLang="ja-JP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1045030 -&gt; 104, 5030</a:t>
                      </a:r>
                      <a:endParaRPr lang="ja-JP" alt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ja-JP" alt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  </a:t>
                      </a:r>
                      <a:r>
                        <a:rPr lang="en-US" altLang="ja-JP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5030 -&gt; "</a:t>
                      </a:r>
                      <a:r>
                        <a:rPr lang="ja-JP" alt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五千三十</a:t>
                      </a:r>
                      <a:r>
                        <a:rPr lang="en-US" altLang="ja-JP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 + "" -&gt; kanji</a:t>
                      </a:r>
                      <a:r>
                        <a:rPr lang="ja-JP" alt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の先頭に挿入</a:t>
                      </a:r>
                      <a:endParaRPr lang="ja-JP" alt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ja-JP" alt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  </a:t>
                      </a:r>
                      <a:r>
                        <a:rPr lang="en-US" altLang="ja-JP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104 -&gt; "</a:t>
                      </a:r>
                      <a:r>
                        <a:rPr lang="ja-JP" alt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百四</a:t>
                      </a:r>
                      <a:r>
                        <a:rPr lang="en-US" altLang="ja-JP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 + "</a:t>
                      </a:r>
                      <a:r>
                        <a:rPr lang="ja-JP" alt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万</a:t>
                      </a:r>
                      <a:r>
                        <a:rPr lang="en-US" altLang="ja-JP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 -&gt; kanji</a:t>
                      </a:r>
                      <a:r>
                        <a:rPr lang="ja-JP" alt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の先頭に挿入</a:t>
                      </a:r>
                      <a:endParaRPr lang="ja-JP" alt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en-US" altLang="ja-JP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  kanji = </a:t>
                      </a:r>
                      <a:r>
                        <a:rPr lang="ja-JP" alt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百四万五千三十</a:t>
                      </a:r>
                      <a:endParaRPr lang="ja-JP" alt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ja-JP" altLang="en-US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*</a:t>
                      </a:r>
                      <a:r>
                        <a:rPr lang="en-US" altLang="ja-JP" sz="1200" dirty="0" smtClean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/</a:t>
                      </a:r>
                      <a:endParaRPr lang="ja-JP" alt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const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int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UNIT = 10000;</a:t>
                      </a: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const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std::</a:t>
                      </a:r>
                      <a:r>
                        <a:rPr lang="en-US" altLang="ja-JP" sz="12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vector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&lt;std::</a:t>
                      </a:r>
                      <a:r>
                        <a:rPr lang="en-US" altLang="ja-JP" sz="12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string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&gt;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scale_kanji_list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= {</a:t>
                      </a: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""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,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ja-JP" altLang="en-US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万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,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ja-JP" altLang="en-US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億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endParaRPr lang="ja-JP" alt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};</a:t>
                      </a: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std::</a:t>
                      </a:r>
                      <a:r>
                        <a:rPr lang="en-US" altLang="ja-JP" sz="120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string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kanji_str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=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""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;</a:t>
                      </a:r>
                    </a:p>
                    <a:p>
                      <a:r>
                        <a:rPr lang="pt-BR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pt-BR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for</a:t>
                      </a:r>
                      <a:r>
                        <a:rPr lang="pt-BR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(</a:t>
                      </a:r>
                      <a:r>
                        <a:rPr lang="pt-BR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int</a:t>
                      </a:r>
                      <a:r>
                        <a:rPr lang="pt-BR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i = 0; </a:t>
                      </a:r>
                      <a:r>
                        <a:rPr lang="pt-BR" altLang="ja-JP" sz="12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natural_num</a:t>
                      </a:r>
                      <a:r>
                        <a:rPr lang="pt-BR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!= 0; ++i, </a:t>
                      </a:r>
                      <a:r>
                        <a:rPr lang="pt-BR" altLang="ja-JP" sz="12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natural_num</a:t>
                      </a:r>
                      <a:r>
                        <a:rPr lang="pt-BR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/= UNIT) {</a:t>
                      </a:r>
                    </a:p>
                    <a:p>
                      <a:r>
                        <a:rPr lang="pt-BR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pt-BR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const</a:t>
                      </a:r>
                      <a:r>
                        <a:rPr lang="pt-BR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pt-BR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auto</a:t>
                      </a:r>
                      <a:r>
                        <a:rPr lang="pt-BR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unit_num = </a:t>
                      </a:r>
                      <a:r>
                        <a:rPr lang="pt-BR" altLang="ja-JP" sz="1200" dirty="0" smtClean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natural_num</a:t>
                      </a:r>
                      <a:r>
                        <a:rPr lang="pt-BR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% UNIT;</a:t>
                      </a: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const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auto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digit_kanji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= (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unit_num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== 0) ?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""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: NumUnder10kToKanji(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unit_num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);</a:t>
                      </a:r>
                    </a:p>
                    <a:p>
                      <a:r>
                        <a:rPr lang="nn-NO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nn-NO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const</a:t>
                      </a:r>
                      <a:r>
                        <a:rPr lang="nn-NO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nn-NO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auto</a:t>
                      </a:r>
                      <a:r>
                        <a:rPr lang="nn-NO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scale_kanji = (digit_kanji </a:t>
                      </a:r>
                      <a:r>
                        <a:rPr lang="nn-NO" altLang="ja-JP" sz="12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==</a:t>
                      </a:r>
                      <a:r>
                        <a:rPr lang="nn-NO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nn-NO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""</a:t>
                      </a:r>
                      <a:r>
                        <a:rPr lang="nn-NO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) ? </a:t>
                      </a:r>
                      <a:r>
                        <a:rPr lang="nn-NO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""</a:t>
                      </a:r>
                      <a:r>
                        <a:rPr lang="nn-NO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: scale_kanji_list</a:t>
                      </a:r>
                      <a:r>
                        <a:rPr lang="nn-NO" altLang="ja-JP" sz="12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[</a:t>
                      </a:r>
                      <a:r>
                        <a:rPr lang="nn-NO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i</a:t>
                      </a:r>
                      <a:r>
                        <a:rPr lang="nn-NO" altLang="ja-JP" sz="12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]</a:t>
                      </a:r>
                      <a:r>
                        <a:rPr lang="nn-NO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;</a:t>
                      </a: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kanji_str.insert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(0,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digit_kanji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+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scale_kanji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);</a:t>
                      </a: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}</a:t>
                      </a: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if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(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kanji_str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==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ja-JP" altLang="en-US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千万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)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kanji_str.insert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(0, 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ja-JP" altLang="en-US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一</a:t>
                      </a:r>
                      <a:r>
                        <a:rPr lang="en-US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);</a:t>
                      </a: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return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kanji_str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;</a:t>
                      </a: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回練習問題解答例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2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int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main() {</a:t>
                      </a: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const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unsigned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long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long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test_num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[] = {</a:t>
                      </a: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0, 1, 2, 3, 4, 5, 6, 7, 8, 9,</a:t>
                      </a: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10, 11, 17,</a:t>
                      </a: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100, 101, 110, 199, 200,</a:t>
                      </a: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1000, 1001, 1111, 9991, 9999,</a:t>
                      </a: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10000, 10001, 11111, 22312, 77777, 99999,</a:t>
                      </a: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100000, 100001,</a:t>
                      </a: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10000000, 98237234,</a:t>
                      </a: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100000000, 111111111,</a:t>
                      </a: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1000300521, 23411110000,</a:t>
                      </a: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10000000000, 900911111119,</a:t>
                      </a: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100000000000, 100911111111,</a:t>
                      </a: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555555555555, 999999999999,</a:t>
                      </a: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};</a:t>
                      </a:r>
                    </a:p>
                    <a:p>
                      <a:endParaRPr lang="ja-JP" alt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for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(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auto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num : </a:t>
                      </a:r>
                      <a:r>
                        <a:rPr lang="en-US" altLang="ja-JP" sz="120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test_num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) {</a:t>
                      </a:r>
                    </a:p>
                    <a:p>
                      <a:r>
                        <a:rPr lang="pt-BR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  std::cout </a:t>
                      </a:r>
                      <a:r>
                        <a:rPr lang="pt-BR" altLang="ja-JP" sz="12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&lt;&lt;</a:t>
                      </a:r>
                      <a:r>
                        <a:rPr lang="pt-BR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num </a:t>
                      </a:r>
                      <a:r>
                        <a:rPr lang="pt-BR" altLang="ja-JP" sz="12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&lt;&lt;</a:t>
                      </a:r>
                      <a:r>
                        <a:rPr lang="pt-BR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pt-BR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 = "</a:t>
                      </a:r>
                      <a:r>
                        <a:rPr lang="pt-BR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pt-BR" altLang="ja-JP" sz="12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&lt;&lt;</a:t>
                      </a:r>
                      <a:r>
                        <a:rPr lang="pt-BR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ToKanjiNumbers(num) </a:t>
                      </a:r>
                      <a:r>
                        <a:rPr lang="pt-BR" altLang="ja-JP" sz="1200" dirty="0" smtClean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&lt;&lt;</a:t>
                      </a:r>
                      <a:r>
                        <a:rPr lang="pt-BR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</a:t>
                      </a:r>
                      <a:r>
                        <a:rPr lang="pt-BR" altLang="ja-JP" sz="120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"\n"</a:t>
                      </a:r>
                      <a:r>
                        <a:rPr lang="pt-BR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;</a:t>
                      </a:r>
                    </a:p>
                    <a:p>
                      <a:r>
                        <a:rPr lang="ja-JP" altLang="en-US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}</a:t>
                      </a:r>
                    </a:p>
                    <a:p>
                      <a:endParaRPr lang="ja-JP" altLang="en-US" sz="120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/>
                        <a:ea typeface="ＭＳ ゴシック"/>
                      </a:endParaRP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 </a:t>
                      </a:r>
                      <a:r>
                        <a:rPr lang="en-US" altLang="ja-JP" sz="120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return</a:t>
                      </a:r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 0;</a:t>
                      </a:r>
                    </a:p>
                    <a:p>
                      <a:r>
                        <a:rPr lang="en-US" altLang="ja-JP" sz="120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/>
                          <a:ea typeface="ＭＳ ゴシック"/>
                        </a:rPr>
                        <a:t>}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3312" y="1257915"/>
            <a:ext cx="2216334" cy="364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1102" y="1251078"/>
            <a:ext cx="4348533" cy="3241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データとそれを操作する関数</a:t>
            </a:r>
            <a:r>
              <a:rPr kumimoji="1" lang="en-US" altLang="ja-JP"/>
              <a:t>(</a:t>
            </a:r>
            <a:r>
              <a:rPr lang="ja-JP" altLang="en-US"/>
              <a:t>データメンバ</a:t>
            </a:r>
            <a:r>
              <a:rPr kumimoji="1" lang="en-US" altLang="ja-JP"/>
              <a:t>, </a:t>
            </a:r>
            <a:r>
              <a:rPr kumimoji="1" lang="ja-JP" altLang="en-US"/>
              <a:t>メンバ関数</a:t>
            </a:r>
            <a:r>
              <a:rPr kumimoji="1" lang="en-US" altLang="ja-JP"/>
              <a:t>)</a:t>
            </a:r>
            <a:r>
              <a:rPr kumimoji="1" lang="ja-JP" altLang="en-US"/>
              <a:t>をまとめたもの</a:t>
            </a:r>
            <a:endParaRPr kumimoji="1" lang="en-US" altLang="ja-JP"/>
          </a:p>
          <a:p>
            <a:endParaRPr lang="en-US" altLang="ja-JP"/>
          </a:p>
          <a:p>
            <a:r>
              <a:rPr lang="ja-JP" altLang="en-US"/>
              <a:t>メンバにはドット</a:t>
            </a:r>
            <a:r>
              <a:rPr lang="en-US" altLang="ja-JP"/>
              <a:t>(.)</a:t>
            </a:r>
            <a:r>
              <a:rPr lang="ja-JP" altLang="en-US"/>
              <a:t>演算子でアクセスする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4773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クラス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1437280"/>
              </p:ext>
            </p:extLst>
          </p:nvPr>
        </p:nvGraphicFramePr>
        <p:xfrm>
          <a:off x="838200" y="1825625"/>
          <a:ext cx="10515600" cy="399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4182037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</a:t>
                      </a:r>
                      <a:r>
                        <a:rPr lang="en-US" altLang="ja-JP" sz="1600" dirty="0" err="1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cstring</a:t>
                      </a:r>
                      <a:r>
                        <a:rPr lang="en-US" altLang="ja-JP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&gt;</a:t>
                      </a:r>
                      <a:endParaRPr lang="en-US" altLang="ja-JP" sz="16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</a:t>
                      </a:r>
                      <a:r>
                        <a:rPr lang="en-US" altLang="ja-JP" sz="1600" dirty="0" err="1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iostream</a:t>
                      </a:r>
                      <a:r>
                        <a:rPr lang="en-US" altLang="ja-JP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&gt;</a:t>
                      </a:r>
                      <a:endParaRPr lang="en-US" altLang="ja-JP" sz="16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&lt;string&gt;</a:t>
                      </a:r>
                      <a:endParaRPr lang="en-US" altLang="ja-JP" sz="16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endParaRPr lang="ja-JP" altLang="en-US" sz="16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main() {</a:t>
                      </a:r>
                    </a:p>
                    <a:p>
                      <a:r>
                        <a:rPr lang="ja-JP" alt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C</a:t>
                      </a:r>
                      <a:r>
                        <a:rPr lang="ja-JP" altLang="en-US" sz="16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言語での文字列の長さ取得</a:t>
                      </a:r>
                      <a:endParaRPr lang="ja-JP" altLang="en-US" sz="16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const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char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* </a:t>
                      </a:r>
                      <a:r>
                        <a:rPr lang="en-US" altLang="ja-JP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c_str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= </a:t>
                      </a:r>
                      <a:r>
                        <a:rPr lang="en-US" altLang="ja-JP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"I like C."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</a:t>
                      </a:r>
                      <a:r>
                        <a:rPr lang="en-US" altLang="ja-JP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cout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c_str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": length = "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std::</a:t>
                      </a:r>
                      <a:r>
                        <a:rPr lang="en-US" altLang="ja-JP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strlen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</a:t>
                      </a:r>
                      <a:r>
                        <a:rPr lang="en-US" altLang="ja-JP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c_str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 </a:t>
                      </a:r>
                      <a:r>
                        <a:rPr lang="en-US" altLang="ja-JP" sz="16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"\n"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  </a:t>
                      </a:r>
                      <a:r>
                        <a:rPr lang="en-US" altLang="ja-JP" sz="16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</a:t>
                      </a:r>
                      <a:r>
                        <a:rPr lang="ja-JP" altLang="en-US" sz="16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関数を使う</a:t>
                      </a:r>
                      <a:endParaRPr lang="ja-JP" altLang="en-US" sz="16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endParaRPr lang="ja-JP" altLang="en-US" sz="16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std::string</a:t>
                      </a:r>
                      <a:r>
                        <a:rPr lang="ja-JP" altLang="en-US" sz="16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の利用</a:t>
                      </a:r>
                      <a:endParaRPr lang="ja-JP" altLang="en-US" sz="16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const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std::</a:t>
                      </a:r>
                      <a:r>
                        <a:rPr lang="en-US" altLang="ja-JP" sz="16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string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cpp_str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= </a:t>
                      </a:r>
                      <a:r>
                        <a:rPr lang="en-US" altLang="ja-JP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"I prefer C++."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</a:t>
                      </a:r>
                      <a:r>
                        <a:rPr lang="en-US" altLang="ja-JP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cout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cpp_str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": length = "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cpp_str.length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() </a:t>
                      </a:r>
                      <a:r>
                        <a:rPr lang="en-US" altLang="ja-JP" sz="1600" dirty="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 dirty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"\n"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 </a:t>
                      </a:r>
                      <a:r>
                        <a:rPr lang="en-US" altLang="ja-JP" sz="16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string</a:t>
                      </a:r>
                      <a:r>
                        <a:rPr lang="ja-JP" altLang="en-US" sz="16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のメンバ関数を使う</a:t>
                      </a:r>
                      <a:endParaRPr lang="ja-JP" altLang="en-US" sz="16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endParaRPr lang="ja-JP" altLang="en-US" sz="16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return</a:t>
                      </a:r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0;</a:t>
                      </a:r>
                    </a:p>
                    <a:p>
                      <a:r>
                        <a:rPr lang="en-US" altLang="ja-JP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</a:p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4416674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817" y="1825625"/>
            <a:ext cx="6543964" cy="12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661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クラス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19428075"/>
              </p:ext>
            </p:extLst>
          </p:nvPr>
        </p:nvGraphicFramePr>
        <p:xfrm>
          <a:off x="838199" y="1825625"/>
          <a:ext cx="5435991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5991">
                  <a:extLst>
                    <a:ext uri="{9D8B030D-6E8A-4147-A177-3AD203B41FA5}">
                      <a16:colId xmlns:a16="http://schemas.microsoft.com/office/drawing/2014/main" xmlns="" val="399374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&lt;iostream&gt;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#include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&lt;string&gt;</a:t>
                      </a:r>
                      <a:endParaRPr lang="en-US" altLang="ja-JP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プレイヤーキャラクラス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class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Player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{</a:t>
                      </a: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public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: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Player(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const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string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&amp; 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name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hp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: name_(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name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), hp_(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hp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 {</a:t>
                      </a: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~Player() {}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const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string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&amp; name()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const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{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return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name_; }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hp()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const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{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return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hp_; }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void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set_hp(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hp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 { hp_ = </a:t>
                      </a:r>
                      <a:r>
                        <a:rPr lang="en-US" altLang="ja-JP" sz="160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hp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 }</a:t>
                      </a: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private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: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string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name_;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名前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ja-JP" altLang="en-US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hp_;            </a:t>
                      </a:r>
                      <a:r>
                        <a:rPr lang="en-US" altLang="ja-JP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// </a:t>
                      </a:r>
                      <a:r>
                        <a:rPr lang="ja-JP" altLang="en-US" sz="160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ヒットポイント</a:t>
                      </a:r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};</a:t>
                      </a: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341521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28671546"/>
              </p:ext>
            </p:extLst>
          </p:nvPr>
        </p:nvGraphicFramePr>
        <p:xfrm>
          <a:off x="6378917" y="1825625"/>
          <a:ext cx="5691163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1163">
                  <a:extLst>
                    <a:ext uri="{9D8B030D-6E8A-4147-A177-3AD203B41FA5}">
                      <a16:colId xmlns:a16="http://schemas.microsoft.com/office/drawing/2014/main" xmlns="" val="351260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main() {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Player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player(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</a:t>
                      </a:r>
                      <a:r>
                        <a:rPr lang="ja-JP" altLang="en-US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ロト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 10);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player.name()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 hp = 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player.hp()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player.set_hp(1);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std::cout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player.name()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 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 hp = 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player.hp() </a:t>
                      </a:r>
                      <a:r>
                        <a:rPr lang="en-US" altLang="ja-JP" sz="1600">
                          <a:solidFill>
                            <a:srgbClr val="00808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&lt;&lt;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en-US" altLang="ja-JP" sz="16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"\n"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;</a:t>
                      </a:r>
                    </a:p>
                    <a:p>
                      <a:endParaRPr lang="ja-JP" altLang="en-US" sz="16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16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return</a:t>
                      </a:r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0;</a:t>
                      </a:r>
                    </a:p>
                    <a:p>
                      <a:r>
                        <a:rPr lang="en-US" altLang="ja-JP" sz="16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}</a:t>
                      </a:r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2004398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917" y="4884297"/>
            <a:ext cx="5649745" cy="10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93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型名</a:t>
            </a:r>
            <a:r>
              <a:rPr kumimoji="1" lang="en-US" altLang="ja-JP"/>
              <a:t>(</a:t>
            </a:r>
            <a:r>
              <a:rPr kumimoji="1" lang="ja-JP" altLang="en-US"/>
              <a:t>引数</a:t>
            </a:r>
            <a:r>
              <a:rPr kumimoji="1" lang="en-US" altLang="ja-JP"/>
              <a:t>) ... </a:t>
            </a:r>
            <a:r>
              <a:rPr kumimoji="1" lang="ja-JP" altLang="en-US"/>
              <a:t>コンストラクタ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オブジェクトが生成されるときに呼び出される</a:t>
            </a:r>
            <a:endParaRPr kumimoji="1" lang="en-US" altLang="ja-JP"/>
          </a:p>
          <a:p>
            <a:endParaRPr lang="en-US" altLang="ja-JP"/>
          </a:p>
          <a:p>
            <a:r>
              <a:rPr kumimoji="1" lang="en-US" altLang="ja-JP"/>
              <a:t>~</a:t>
            </a:r>
            <a:r>
              <a:rPr kumimoji="1" lang="ja-JP" altLang="en-US"/>
              <a:t>型名</a:t>
            </a:r>
            <a:r>
              <a:rPr kumimoji="1" lang="en-US" altLang="ja-JP"/>
              <a:t>() .. </a:t>
            </a:r>
            <a:r>
              <a:rPr kumimoji="1" lang="ja-JP" altLang="en-US"/>
              <a:t>デストラクタ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  </a:t>
            </a:r>
            <a:r>
              <a:rPr lang="ja-JP" altLang="en-US"/>
              <a:t>オブジェクトが破棄されるときに呼び出される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468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2455</Words>
  <Application>Microsoft Office PowerPoint</Application>
  <PresentationFormat>ユーザー設定</PresentationFormat>
  <Paragraphs>364</Paragraphs>
  <Slides>23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Office テーマ</vt:lpstr>
      <vt:lpstr>C++勉強会</vt:lpstr>
      <vt:lpstr>目次</vt:lpstr>
      <vt:lpstr>第1回練習問題解答例</vt:lpstr>
      <vt:lpstr>第1回練習問題解答例</vt:lpstr>
      <vt:lpstr>第1回練習問題解答例</vt:lpstr>
      <vt:lpstr>クラス</vt:lpstr>
      <vt:lpstr>クラス</vt:lpstr>
      <vt:lpstr>クラス</vt:lpstr>
      <vt:lpstr>クラス</vt:lpstr>
      <vt:lpstr>クラス</vt:lpstr>
      <vt:lpstr>テンプレート</vt:lpstr>
      <vt:lpstr>テンプレート</vt:lpstr>
      <vt:lpstr>テンプレート</vt:lpstr>
      <vt:lpstr>テンプレート</vt:lpstr>
      <vt:lpstr>テンプレート</vt:lpstr>
      <vt:lpstr>STL</vt:lpstr>
      <vt:lpstr>STLコンテナ</vt:lpstr>
      <vt:lpstr>STLコンテナ</vt:lpstr>
      <vt:lpstr>STLコンテナ</vt:lpstr>
      <vt:lpstr>イテレータ</vt:lpstr>
      <vt:lpstr>STLアルゴリズム</vt:lpstr>
      <vt:lpstr>練習問題</vt:lpstr>
      <vt:lpstr>練習問題(実行例)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C++勉強会</dc:title>
  <dc:creator>tatsuya</dc:creator>
  <cp:lastModifiedBy>Nakatani</cp:lastModifiedBy>
  <cp:revision>168</cp:revision>
  <dcterms:created xsi:type="dcterms:W3CDTF">2016-04-26T12:21:18Z</dcterms:created>
  <dcterms:modified xsi:type="dcterms:W3CDTF">2016-04-27T09:34:17Z</dcterms:modified>
</cp:coreProperties>
</file>