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4" r:id="rId8"/>
    <p:sldId id="262" r:id="rId9"/>
    <p:sldId id="263" r:id="rId10"/>
    <p:sldId id="265" r:id="rId11"/>
    <p:sldId id="266" r:id="rId12"/>
    <p:sldId id="267" r:id="rId13"/>
    <p:sldId id="268" r:id="rId14"/>
    <p:sldId id="269" r:id="rId15"/>
    <p:sldId id="270" r:id="rId16"/>
    <p:sldId id="271" r:id="rId17"/>
    <p:sldId id="272" r:id="rId18"/>
    <p:sldId id="274" r:id="rId19"/>
    <p:sldId id="275" r:id="rId20"/>
    <p:sldId id="273"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1C3BBEA-C62D-40DA-B428-CDB11552A7EE}" type="datetimeFigureOut">
              <a:rPr kumimoji="1" lang="ja-JP" altLang="en-US" smtClean="0"/>
              <a:t>2016/5/20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0A7424E-5975-45D0-B0F6-C6573FCB77B3}" type="slidenum">
              <a:rPr kumimoji="1" lang="ja-JP" altLang="en-US" smtClean="0"/>
              <a:t>‹#›</a:t>
            </a:fld>
            <a:endParaRPr kumimoji="1" lang="ja-JP" altLang="en-US"/>
          </a:p>
        </p:txBody>
      </p:sp>
    </p:spTree>
    <p:extLst>
      <p:ext uri="{BB962C8B-B14F-4D97-AF65-F5344CB8AC3E}">
        <p14:creationId xmlns:p14="http://schemas.microsoft.com/office/powerpoint/2010/main" val="237561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1C3BBEA-C62D-40DA-B428-CDB11552A7EE}" type="datetimeFigureOut">
              <a:rPr kumimoji="1" lang="ja-JP" altLang="en-US" smtClean="0"/>
              <a:t>2016/5/20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0A7424E-5975-45D0-B0F6-C6573FCB77B3}" type="slidenum">
              <a:rPr kumimoji="1" lang="ja-JP" altLang="en-US" smtClean="0"/>
              <a:t>‹#›</a:t>
            </a:fld>
            <a:endParaRPr kumimoji="1" lang="ja-JP" altLang="en-US"/>
          </a:p>
        </p:txBody>
      </p:sp>
    </p:spTree>
    <p:extLst>
      <p:ext uri="{BB962C8B-B14F-4D97-AF65-F5344CB8AC3E}">
        <p14:creationId xmlns:p14="http://schemas.microsoft.com/office/powerpoint/2010/main" val="345244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1C3BBEA-C62D-40DA-B428-CDB11552A7EE}" type="datetimeFigureOut">
              <a:rPr kumimoji="1" lang="ja-JP" altLang="en-US" smtClean="0"/>
              <a:t>2016/5/20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0A7424E-5975-45D0-B0F6-C6573FCB77B3}" type="slidenum">
              <a:rPr kumimoji="1" lang="ja-JP" altLang="en-US" smtClean="0"/>
              <a:t>‹#›</a:t>
            </a:fld>
            <a:endParaRPr kumimoji="1" lang="ja-JP" altLang="en-US"/>
          </a:p>
        </p:txBody>
      </p:sp>
    </p:spTree>
    <p:extLst>
      <p:ext uri="{BB962C8B-B14F-4D97-AF65-F5344CB8AC3E}">
        <p14:creationId xmlns:p14="http://schemas.microsoft.com/office/powerpoint/2010/main" val="263847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1C3BBEA-C62D-40DA-B428-CDB11552A7EE}" type="datetimeFigureOut">
              <a:rPr kumimoji="1" lang="ja-JP" altLang="en-US" smtClean="0"/>
              <a:t>2016/5/20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0A7424E-5975-45D0-B0F6-C6573FCB77B3}" type="slidenum">
              <a:rPr kumimoji="1" lang="ja-JP" altLang="en-US" smtClean="0"/>
              <a:t>‹#›</a:t>
            </a:fld>
            <a:endParaRPr kumimoji="1" lang="ja-JP" altLang="en-US"/>
          </a:p>
        </p:txBody>
      </p:sp>
    </p:spTree>
    <p:extLst>
      <p:ext uri="{BB962C8B-B14F-4D97-AF65-F5344CB8AC3E}">
        <p14:creationId xmlns:p14="http://schemas.microsoft.com/office/powerpoint/2010/main" val="1740814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1C3BBEA-C62D-40DA-B428-CDB11552A7EE}" type="datetimeFigureOut">
              <a:rPr kumimoji="1" lang="ja-JP" altLang="en-US" smtClean="0"/>
              <a:t>2016/5/20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0A7424E-5975-45D0-B0F6-C6573FCB77B3}" type="slidenum">
              <a:rPr kumimoji="1" lang="ja-JP" altLang="en-US" smtClean="0"/>
              <a:t>‹#›</a:t>
            </a:fld>
            <a:endParaRPr kumimoji="1" lang="ja-JP" altLang="en-US"/>
          </a:p>
        </p:txBody>
      </p:sp>
    </p:spTree>
    <p:extLst>
      <p:ext uri="{BB962C8B-B14F-4D97-AF65-F5344CB8AC3E}">
        <p14:creationId xmlns:p14="http://schemas.microsoft.com/office/powerpoint/2010/main" val="3210192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1C3BBEA-C62D-40DA-B428-CDB11552A7EE}" type="datetimeFigureOut">
              <a:rPr kumimoji="1" lang="ja-JP" altLang="en-US" smtClean="0"/>
              <a:t>2016/5/20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0A7424E-5975-45D0-B0F6-C6573FCB77B3}" type="slidenum">
              <a:rPr kumimoji="1" lang="ja-JP" altLang="en-US" smtClean="0"/>
              <a:t>‹#›</a:t>
            </a:fld>
            <a:endParaRPr kumimoji="1" lang="ja-JP" altLang="en-US"/>
          </a:p>
        </p:txBody>
      </p:sp>
    </p:spTree>
    <p:extLst>
      <p:ext uri="{BB962C8B-B14F-4D97-AF65-F5344CB8AC3E}">
        <p14:creationId xmlns:p14="http://schemas.microsoft.com/office/powerpoint/2010/main" val="4079772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1C3BBEA-C62D-40DA-B428-CDB11552A7EE}" type="datetimeFigureOut">
              <a:rPr kumimoji="1" lang="ja-JP" altLang="en-US" smtClean="0"/>
              <a:t>2016/5/20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0A7424E-5975-45D0-B0F6-C6573FCB77B3}" type="slidenum">
              <a:rPr kumimoji="1" lang="ja-JP" altLang="en-US" smtClean="0"/>
              <a:t>‹#›</a:t>
            </a:fld>
            <a:endParaRPr kumimoji="1" lang="ja-JP" altLang="en-US"/>
          </a:p>
        </p:txBody>
      </p:sp>
    </p:spTree>
    <p:extLst>
      <p:ext uri="{BB962C8B-B14F-4D97-AF65-F5344CB8AC3E}">
        <p14:creationId xmlns:p14="http://schemas.microsoft.com/office/powerpoint/2010/main" val="3983063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1C3BBEA-C62D-40DA-B428-CDB11552A7EE}" type="datetimeFigureOut">
              <a:rPr kumimoji="1" lang="ja-JP" altLang="en-US" smtClean="0"/>
              <a:t>2016/5/20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0A7424E-5975-45D0-B0F6-C6573FCB77B3}" type="slidenum">
              <a:rPr kumimoji="1" lang="ja-JP" altLang="en-US" smtClean="0"/>
              <a:t>‹#›</a:t>
            </a:fld>
            <a:endParaRPr kumimoji="1" lang="ja-JP" altLang="en-US"/>
          </a:p>
        </p:txBody>
      </p:sp>
    </p:spTree>
    <p:extLst>
      <p:ext uri="{BB962C8B-B14F-4D97-AF65-F5344CB8AC3E}">
        <p14:creationId xmlns:p14="http://schemas.microsoft.com/office/powerpoint/2010/main" val="317971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1C3BBEA-C62D-40DA-B428-CDB11552A7EE}" type="datetimeFigureOut">
              <a:rPr kumimoji="1" lang="ja-JP" altLang="en-US" smtClean="0"/>
              <a:t>2016/5/20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0A7424E-5975-45D0-B0F6-C6573FCB77B3}" type="slidenum">
              <a:rPr kumimoji="1" lang="ja-JP" altLang="en-US" smtClean="0"/>
              <a:t>‹#›</a:t>
            </a:fld>
            <a:endParaRPr kumimoji="1" lang="ja-JP" altLang="en-US"/>
          </a:p>
        </p:txBody>
      </p:sp>
    </p:spTree>
    <p:extLst>
      <p:ext uri="{BB962C8B-B14F-4D97-AF65-F5344CB8AC3E}">
        <p14:creationId xmlns:p14="http://schemas.microsoft.com/office/powerpoint/2010/main" val="158342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1C3BBEA-C62D-40DA-B428-CDB11552A7EE}" type="datetimeFigureOut">
              <a:rPr kumimoji="1" lang="ja-JP" altLang="en-US" smtClean="0"/>
              <a:t>2016/5/20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0A7424E-5975-45D0-B0F6-C6573FCB77B3}" type="slidenum">
              <a:rPr kumimoji="1" lang="ja-JP" altLang="en-US" smtClean="0"/>
              <a:t>‹#›</a:t>
            </a:fld>
            <a:endParaRPr kumimoji="1" lang="ja-JP" altLang="en-US"/>
          </a:p>
        </p:txBody>
      </p:sp>
    </p:spTree>
    <p:extLst>
      <p:ext uri="{BB962C8B-B14F-4D97-AF65-F5344CB8AC3E}">
        <p14:creationId xmlns:p14="http://schemas.microsoft.com/office/powerpoint/2010/main" val="1109884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1C3BBEA-C62D-40DA-B428-CDB11552A7EE}" type="datetimeFigureOut">
              <a:rPr kumimoji="1" lang="ja-JP" altLang="en-US" smtClean="0"/>
              <a:t>2016/5/20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0A7424E-5975-45D0-B0F6-C6573FCB77B3}" type="slidenum">
              <a:rPr kumimoji="1" lang="ja-JP" altLang="en-US" smtClean="0"/>
              <a:t>‹#›</a:t>
            </a:fld>
            <a:endParaRPr kumimoji="1" lang="ja-JP" altLang="en-US"/>
          </a:p>
        </p:txBody>
      </p:sp>
    </p:spTree>
    <p:extLst>
      <p:ext uri="{BB962C8B-B14F-4D97-AF65-F5344CB8AC3E}">
        <p14:creationId xmlns:p14="http://schemas.microsoft.com/office/powerpoint/2010/main" val="379722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C3BBEA-C62D-40DA-B428-CDB11552A7EE}" type="datetimeFigureOut">
              <a:rPr kumimoji="1" lang="ja-JP" altLang="en-US" smtClean="0"/>
              <a:t>2016/5/20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7424E-5975-45D0-B0F6-C6573FCB77B3}" type="slidenum">
              <a:rPr kumimoji="1" lang="ja-JP" altLang="en-US" smtClean="0"/>
              <a:t>‹#›</a:t>
            </a:fld>
            <a:endParaRPr kumimoji="1" lang="ja-JP" altLang="en-US"/>
          </a:p>
        </p:txBody>
      </p:sp>
    </p:spTree>
    <p:extLst>
      <p:ext uri="{BB962C8B-B14F-4D97-AF65-F5344CB8AC3E}">
        <p14:creationId xmlns:p14="http://schemas.microsoft.com/office/powerpoint/2010/main" val="2682217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a:t>C++</a:t>
            </a:r>
            <a:r>
              <a:rPr kumimoji="1" lang="ja-JP" altLang="en-US"/>
              <a:t>勉強会</a:t>
            </a:r>
          </a:p>
        </p:txBody>
      </p:sp>
      <p:sp>
        <p:nvSpPr>
          <p:cNvPr id="3" name="サブタイトル 2"/>
          <p:cNvSpPr>
            <a:spLocks noGrp="1"/>
          </p:cNvSpPr>
          <p:nvPr>
            <p:ph type="subTitle" idx="1"/>
          </p:nvPr>
        </p:nvSpPr>
        <p:spPr/>
        <p:txBody>
          <a:bodyPr/>
          <a:lstStyle/>
          <a:p>
            <a:r>
              <a:rPr kumimoji="1" lang="ja-JP" altLang="en-US"/>
              <a:t>第</a:t>
            </a:r>
            <a:r>
              <a:rPr kumimoji="1" lang="en-US" altLang="ja-JP"/>
              <a:t>4</a:t>
            </a:r>
            <a:r>
              <a:rPr kumimoji="1" lang="ja-JP" altLang="en-US"/>
              <a:t>回 </a:t>
            </a:r>
            <a:r>
              <a:rPr lang="ja-JP" altLang="en-US"/>
              <a:t>派生クラス</a:t>
            </a:r>
            <a:r>
              <a:rPr kumimoji="1" lang="ja-JP" altLang="en-US"/>
              <a:t>など</a:t>
            </a:r>
          </a:p>
        </p:txBody>
      </p:sp>
    </p:spTree>
    <p:extLst>
      <p:ext uri="{BB962C8B-B14F-4D97-AF65-F5344CB8AC3E}">
        <p14:creationId xmlns:p14="http://schemas.microsoft.com/office/powerpoint/2010/main" val="1448077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派生クラス</a:t>
            </a:r>
            <a:endParaRPr kumimoji="1" lang="ja-JP" altLang="en-US"/>
          </a:p>
        </p:txBody>
      </p:sp>
      <p:sp>
        <p:nvSpPr>
          <p:cNvPr id="3" name="コンテンツ プレースホルダー 2"/>
          <p:cNvSpPr>
            <a:spLocks noGrp="1"/>
          </p:cNvSpPr>
          <p:nvPr>
            <p:ph idx="1"/>
          </p:nvPr>
        </p:nvSpPr>
        <p:spPr/>
        <p:txBody>
          <a:bodyPr/>
          <a:lstStyle/>
          <a:p>
            <a:r>
              <a:rPr kumimoji="1" lang="en-US" altLang="ja-JP"/>
              <a:t>Game</a:t>
            </a:r>
            <a:r>
              <a:rPr kumimoji="1" lang="ja-JP" altLang="en-US"/>
              <a:t>クラスの利用</a:t>
            </a:r>
            <a:r>
              <a:rPr kumimoji="1" lang="en-US" altLang="ja-JP"/>
              <a:t> </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439991524"/>
              </p:ext>
            </p:extLst>
          </p:nvPr>
        </p:nvGraphicFramePr>
        <p:xfrm>
          <a:off x="838200" y="2407789"/>
          <a:ext cx="10515600" cy="228600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val="543282413"/>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"game.hpp"</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"scene_title.hpp"</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main()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Game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game;</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game.ChangeScene(</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new</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SceneTitle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game.Start();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0;</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txBody>
                  <a:tcPr/>
                </a:tc>
                <a:extLst>
                  <a:ext uri="{0D108BD9-81ED-4DB2-BD59-A6C34878D82A}">
                    <a16:rowId xmlns:a16="http://schemas.microsoft.com/office/drawing/2014/main" val="811874896"/>
                  </a:ext>
                </a:extLst>
              </a:tr>
            </a:tbl>
          </a:graphicData>
        </a:graphic>
      </p:graphicFrame>
      <p:pic>
        <p:nvPicPr>
          <p:cNvPr id="5" name="図 4"/>
          <p:cNvPicPr>
            <a:picLocks noChangeAspect="1"/>
          </p:cNvPicPr>
          <p:nvPr/>
        </p:nvPicPr>
        <p:blipFill>
          <a:blip r:embed="rId2"/>
          <a:stretch>
            <a:fillRect/>
          </a:stretch>
        </p:blipFill>
        <p:spPr>
          <a:xfrm>
            <a:off x="5259411" y="3469826"/>
            <a:ext cx="5820899" cy="3156057"/>
          </a:xfrm>
          <a:prstGeom prst="rect">
            <a:avLst/>
          </a:prstGeom>
        </p:spPr>
      </p:pic>
    </p:spTree>
    <p:extLst>
      <p:ext uri="{BB962C8B-B14F-4D97-AF65-F5344CB8AC3E}">
        <p14:creationId xmlns:p14="http://schemas.microsoft.com/office/powerpoint/2010/main" val="3455680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宣言と実装を分ける意味</a:t>
            </a:r>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en-US" altLang="ja-JP"/>
              <a:t>Q. </a:t>
            </a:r>
            <a:r>
              <a:rPr kumimoji="1" lang="ja-JP" altLang="en-US"/>
              <a:t>全部ヘッダに書けばよくね</a:t>
            </a:r>
            <a:r>
              <a:rPr kumimoji="1" lang="en-US" altLang="ja-JP"/>
              <a:t>?</a:t>
            </a:r>
          </a:p>
          <a:p>
            <a:pPr marL="0" indent="0">
              <a:buNone/>
            </a:pPr>
            <a:endParaRPr kumimoji="1" lang="en-US" altLang="ja-JP"/>
          </a:p>
          <a:p>
            <a:pPr marL="0" indent="0">
              <a:buNone/>
            </a:pPr>
            <a:r>
              <a:rPr lang="en-US" altLang="ja-JP"/>
              <a:t>A. </a:t>
            </a:r>
            <a:r>
              <a:rPr lang="ja-JP" altLang="en-US"/>
              <a:t>場合による</a:t>
            </a:r>
            <a:endParaRPr lang="en-US" altLang="ja-JP"/>
          </a:p>
          <a:p>
            <a:pPr marL="0" indent="0">
              <a:buNone/>
            </a:pPr>
            <a:r>
              <a:rPr lang="ja-JP" altLang="en-US"/>
              <a:t>・テンプレート関数</a:t>
            </a:r>
            <a:r>
              <a:rPr lang="en-US" altLang="ja-JP"/>
              <a:t> | </a:t>
            </a:r>
            <a:r>
              <a:rPr lang="ja-JP" altLang="en-US"/>
              <a:t>クラス はヘッダに書く必要がある</a:t>
            </a:r>
            <a:endParaRPr lang="en-US" altLang="ja-JP"/>
          </a:p>
          <a:p>
            <a:pPr marL="0" indent="0">
              <a:buNone/>
            </a:pPr>
            <a:r>
              <a:rPr lang="ja-JP" altLang="en-US"/>
              <a:t>・処理内容がそんなに多くないときもヘッダに書いちゃった方が楽かも</a:t>
            </a:r>
            <a:endParaRPr lang="en-US" altLang="ja-JP"/>
          </a:p>
        </p:txBody>
      </p:sp>
    </p:spTree>
    <p:extLst>
      <p:ext uri="{BB962C8B-B14F-4D97-AF65-F5344CB8AC3E}">
        <p14:creationId xmlns:p14="http://schemas.microsoft.com/office/powerpoint/2010/main" val="3044205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宣言と実装を分ける意味</a:t>
            </a:r>
            <a:endParaRPr kumimoji="1" lang="ja-JP" altLang="en-US"/>
          </a:p>
        </p:txBody>
      </p:sp>
      <p:sp>
        <p:nvSpPr>
          <p:cNvPr id="3" name="コンテンツ プレースホルダー 2"/>
          <p:cNvSpPr>
            <a:spLocks noGrp="1"/>
          </p:cNvSpPr>
          <p:nvPr>
            <p:ph idx="1"/>
          </p:nvPr>
        </p:nvSpPr>
        <p:spPr/>
        <p:txBody>
          <a:bodyPr/>
          <a:lstStyle/>
          <a:p>
            <a:r>
              <a:rPr kumimoji="1" lang="ja-JP" altLang="en-US"/>
              <a:t>プログラムが膨大な時</a:t>
            </a:r>
            <a:endParaRPr kumimoji="1" lang="en-US" altLang="ja-JP"/>
          </a:p>
          <a:p>
            <a:pPr marL="0" indent="0">
              <a:buNone/>
            </a:pPr>
            <a:r>
              <a:rPr lang="ja-JP" altLang="en-US"/>
              <a:t>もし</a:t>
            </a:r>
            <a:r>
              <a:rPr lang="en-US" altLang="ja-JP"/>
              <a:t>, </a:t>
            </a:r>
            <a:r>
              <a:rPr lang="ja-JP" altLang="en-US"/>
              <a:t>ヘッダに実装が</a:t>
            </a:r>
            <a:r>
              <a:rPr lang="en-US" altLang="ja-JP"/>
              <a:t>100</a:t>
            </a:r>
            <a:r>
              <a:rPr lang="ja-JP" altLang="en-US"/>
              <a:t>万行書かれていたとして</a:t>
            </a:r>
            <a:r>
              <a:rPr lang="en-US" altLang="ja-JP"/>
              <a:t>, </a:t>
            </a:r>
            <a:r>
              <a:rPr lang="ja-JP" altLang="en-US"/>
              <a:t>それをインクルードした</a:t>
            </a:r>
            <a:r>
              <a:rPr lang="en-US" altLang="ja-JP"/>
              <a:t>cpp</a:t>
            </a:r>
            <a:r>
              <a:rPr lang="ja-JP" altLang="en-US"/>
              <a:t>をコンパイルするとかなりの時間がかかる</a:t>
            </a:r>
            <a:r>
              <a:rPr lang="en-US" altLang="ja-JP"/>
              <a:t>(</a:t>
            </a:r>
            <a:r>
              <a:rPr lang="ja-JP" altLang="en-US"/>
              <a:t>マシンによるが</a:t>
            </a:r>
            <a:r>
              <a:rPr lang="en-US" altLang="ja-JP"/>
              <a:t>)</a:t>
            </a:r>
          </a:p>
          <a:p>
            <a:pPr marL="0" indent="0">
              <a:buNone/>
            </a:pPr>
            <a:endParaRPr kumimoji="1" lang="en-US" altLang="ja-JP"/>
          </a:p>
          <a:p>
            <a:pPr marL="0" indent="0">
              <a:buNone/>
            </a:pPr>
            <a:r>
              <a:rPr lang="ja-JP" altLang="en-US"/>
              <a:t>そういうときは</a:t>
            </a:r>
            <a:r>
              <a:rPr lang="en-US" altLang="ja-JP"/>
              <a:t>, </a:t>
            </a:r>
            <a:r>
              <a:rPr lang="ja-JP" altLang="en-US"/>
              <a:t>ヘッダと実装を分けておくと</a:t>
            </a:r>
            <a:r>
              <a:rPr lang="en-US" altLang="ja-JP"/>
              <a:t>, </a:t>
            </a:r>
            <a:r>
              <a:rPr lang="ja-JP" altLang="en-US"/>
              <a:t>無駄なコンパイル時間をなくせる</a:t>
            </a:r>
            <a:endParaRPr kumimoji="1" lang="ja-JP" altLang="en-US"/>
          </a:p>
        </p:txBody>
      </p:sp>
    </p:spTree>
    <p:extLst>
      <p:ext uri="{BB962C8B-B14F-4D97-AF65-F5344CB8AC3E}">
        <p14:creationId xmlns:p14="http://schemas.microsoft.com/office/powerpoint/2010/main" val="265352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宣言と実装を分ける意味</a:t>
            </a:r>
            <a:endParaRPr kumimoji="1" lang="ja-JP" altLang="en-US"/>
          </a:p>
        </p:txBody>
      </p:sp>
      <p:sp>
        <p:nvSpPr>
          <p:cNvPr id="3" name="コンテンツ プレースホルダー 2"/>
          <p:cNvSpPr>
            <a:spLocks noGrp="1"/>
          </p:cNvSpPr>
          <p:nvPr>
            <p:ph idx="1"/>
          </p:nvPr>
        </p:nvSpPr>
        <p:spPr>
          <a:xfrm>
            <a:off x="711590" y="1836491"/>
            <a:ext cx="11020865" cy="4690917"/>
          </a:xfrm>
        </p:spPr>
        <p:txBody>
          <a:bodyPr>
            <a:normAutofit/>
          </a:bodyPr>
          <a:lstStyle/>
          <a:p>
            <a:r>
              <a:rPr kumimoji="1" lang="ja-JP" altLang="en-US"/>
              <a:t>例えば</a:t>
            </a:r>
            <a:r>
              <a:rPr kumimoji="1" lang="en-US" altLang="ja-JP"/>
              <a:t>,</a:t>
            </a:r>
          </a:p>
          <a:p>
            <a:endParaRPr lang="en-US" altLang="ja-JP"/>
          </a:p>
          <a:p>
            <a:endParaRPr kumimoji="1" lang="en-US" altLang="ja-JP"/>
          </a:p>
          <a:p>
            <a:endParaRPr lang="en-US" altLang="ja-JP"/>
          </a:p>
          <a:p>
            <a:endParaRPr kumimoji="1" lang="en-US" altLang="ja-JP"/>
          </a:p>
          <a:p>
            <a:pPr marL="0" indent="0">
              <a:buNone/>
            </a:pPr>
            <a:endParaRPr kumimoji="1" lang="en-US" altLang="ja-JP"/>
          </a:p>
          <a:p>
            <a:r>
              <a:rPr lang="ja-JP" altLang="en-US"/>
              <a:t>こうすることで使う側</a:t>
            </a:r>
            <a:r>
              <a:rPr lang="en-US" altLang="ja-JP"/>
              <a:t>(</a:t>
            </a:r>
            <a:r>
              <a:rPr lang="ja-JP" altLang="en-US"/>
              <a:t>ユーザーコード</a:t>
            </a:r>
            <a:r>
              <a:rPr lang="en-US" altLang="ja-JP"/>
              <a:t>)</a:t>
            </a:r>
            <a:r>
              <a:rPr lang="ja-JP" altLang="en-US"/>
              <a:t>のコンパイルだけで済む</a:t>
            </a:r>
            <a:endParaRPr lang="en-US" altLang="ja-JP"/>
          </a:p>
          <a:p>
            <a:pPr marL="0" indent="0">
              <a:buNone/>
            </a:pPr>
            <a:r>
              <a:rPr kumimoji="1" lang="en-US" altLang="ja-JP"/>
              <a:t>  </a:t>
            </a:r>
            <a:r>
              <a:rPr kumimoji="1" lang="ja-JP" altLang="en-US"/>
              <a:t>＊ライブラリ</a:t>
            </a:r>
            <a:r>
              <a:rPr kumimoji="1" lang="en-US" altLang="ja-JP"/>
              <a:t>A</a:t>
            </a:r>
            <a:r>
              <a:rPr kumimoji="1" lang="ja-JP" altLang="en-US"/>
              <a:t>のヘッダもコンパイルするが</a:t>
            </a:r>
            <a:r>
              <a:rPr kumimoji="1" lang="en-US" altLang="ja-JP"/>
              <a:t>,</a:t>
            </a:r>
            <a:r>
              <a:rPr lang="ja-JP" altLang="en-US"/>
              <a:t> </a:t>
            </a:r>
            <a:r>
              <a:rPr kumimoji="1" lang="ja-JP" altLang="en-US"/>
              <a:t>宣言だけなので時間はかからない</a:t>
            </a:r>
          </a:p>
        </p:txBody>
      </p:sp>
      <p:sp>
        <p:nvSpPr>
          <p:cNvPr id="4" name="テキスト ボックス 3"/>
          <p:cNvSpPr txBox="1"/>
          <p:nvPr/>
        </p:nvSpPr>
        <p:spPr>
          <a:xfrm>
            <a:off x="5653531" y="2613594"/>
            <a:ext cx="3812262" cy="369332"/>
          </a:xfrm>
          <a:prstGeom prst="rect">
            <a:avLst/>
          </a:prstGeom>
          <a:noFill/>
          <a:ln>
            <a:solidFill>
              <a:schemeClr val="tx1"/>
            </a:solidFill>
          </a:ln>
        </p:spPr>
        <p:txBody>
          <a:bodyPr wrap="none" rtlCol="0">
            <a:spAutoFit/>
          </a:bodyPr>
          <a:lstStyle/>
          <a:p>
            <a:r>
              <a:rPr kumimoji="1" lang="ja-JP" altLang="en-US"/>
              <a:t>コンパイル済みのライブラリ</a:t>
            </a:r>
            <a:r>
              <a:rPr kumimoji="1" lang="en-US" altLang="ja-JP"/>
              <a:t>A(.sll)</a:t>
            </a:r>
            <a:endParaRPr kumimoji="1" lang="ja-JP" altLang="en-US"/>
          </a:p>
        </p:txBody>
      </p:sp>
      <p:sp>
        <p:nvSpPr>
          <p:cNvPr id="5" name="テキスト ボックス 4"/>
          <p:cNvSpPr txBox="1"/>
          <p:nvPr/>
        </p:nvSpPr>
        <p:spPr>
          <a:xfrm>
            <a:off x="1204300" y="2613594"/>
            <a:ext cx="3373039" cy="369332"/>
          </a:xfrm>
          <a:prstGeom prst="rect">
            <a:avLst/>
          </a:prstGeom>
          <a:noFill/>
          <a:ln>
            <a:solidFill>
              <a:schemeClr val="tx1"/>
            </a:solidFill>
          </a:ln>
        </p:spPr>
        <p:txBody>
          <a:bodyPr wrap="none" rtlCol="0">
            <a:spAutoFit/>
          </a:bodyPr>
          <a:lstStyle/>
          <a:p>
            <a:r>
              <a:rPr kumimoji="1" lang="ja-JP" altLang="en-US"/>
              <a:t>ライブラリ</a:t>
            </a:r>
            <a:r>
              <a:rPr kumimoji="1" lang="en-US" altLang="ja-JP"/>
              <a:t>A</a:t>
            </a:r>
            <a:r>
              <a:rPr kumimoji="1" lang="ja-JP" altLang="en-US"/>
              <a:t>のヘッダ</a:t>
            </a:r>
            <a:r>
              <a:rPr kumimoji="1" lang="en-US" altLang="ja-JP"/>
              <a:t>(.h .hpp)</a:t>
            </a:r>
            <a:endParaRPr kumimoji="1" lang="ja-JP" altLang="en-US"/>
          </a:p>
        </p:txBody>
      </p:sp>
      <p:sp>
        <p:nvSpPr>
          <p:cNvPr id="6" name="テキスト ボックス 5"/>
          <p:cNvSpPr txBox="1"/>
          <p:nvPr/>
        </p:nvSpPr>
        <p:spPr>
          <a:xfrm>
            <a:off x="1677185" y="4012161"/>
            <a:ext cx="2427268" cy="369332"/>
          </a:xfrm>
          <a:prstGeom prst="rect">
            <a:avLst/>
          </a:prstGeom>
          <a:noFill/>
          <a:ln>
            <a:solidFill>
              <a:schemeClr val="tx1"/>
            </a:solidFill>
          </a:ln>
        </p:spPr>
        <p:txBody>
          <a:bodyPr wrap="none" rtlCol="0">
            <a:spAutoFit/>
          </a:bodyPr>
          <a:lstStyle/>
          <a:p>
            <a:r>
              <a:rPr lang="ja-JP" altLang="en-US"/>
              <a:t>ユーザーコード</a:t>
            </a:r>
            <a:r>
              <a:rPr lang="en-US" altLang="ja-JP"/>
              <a:t>(.cpp)</a:t>
            </a:r>
            <a:endParaRPr kumimoji="1" lang="ja-JP" altLang="en-US"/>
          </a:p>
        </p:txBody>
      </p:sp>
      <p:cxnSp>
        <p:nvCxnSpPr>
          <p:cNvPr id="10" name="直線矢印コネクタ 9"/>
          <p:cNvCxnSpPr>
            <a:stCxn id="5" idx="2"/>
            <a:endCxn id="6" idx="0"/>
          </p:cNvCxnSpPr>
          <p:nvPr/>
        </p:nvCxnSpPr>
        <p:spPr>
          <a:xfrm flipH="1">
            <a:off x="2890819" y="2982926"/>
            <a:ext cx="1" cy="1029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2890819" y="3324126"/>
            <a:ext cx="2861681" cy="369332"/>
          </a:xfrm>
          <a:prstGeom prst="rect">
            <a:avLst/>
          </a:prstGeom>
          <a:noFill/>
        </p:spPr>
        <p:txBody>
          <a:bodyPr wrap="none" rtlCol="0">
            <a:spAutoFit/>
          </a:bodyPr>
          <a:lstStyle/>
          <a:p>
            <a:r>
              <a:rPr kumimoji="1" lang="en-US" altLang="ja-JP"/>
              <a:t>#include &lt;library_a.hpp&gt;</a:t>
            </a:r>
            <a:endParaRPr kumimoji="1" lang="ja-JP" altLang="en-US"/>
          </a:p>
        </p:txBody>
      </p:sp>
      <p:sp>
        <p:nvSpPr>
          <p:cNvPr id="16" name="テキスト ボックス 15"/>
          <p:cNvSpPr txBox="1"/>
          <p:nvPr/>
        </p:nvSpPr>
        <p:spPr>
          <a:xfrm>
            <a:off x="10137707" y="4012161"/>
            <a:ext cx="1484702" cy="369332"/>
          </a:xfrm>
          <a:prstGeom prst="rect">
            <a:avLst/>
          </a:prstGeom>
          <a:noFill/>
          <a:ln>
            <a:solidFill>
              <a:schemeClr val="tx1"/>
            </a:solidFill>
          </a:ln>
        </p:spPr>
        <p:txBody>
          <a:bodyPr wrap="none" rtlCol="0">
            <a:spAutoFit/>
          </a:bodyPr>
          <a:lstStyle/>
          <a:p>
            <a:r>
              <a:rPr kumimoji="1" lang="ja-JP" altLang="en-US"/>
              <a:t>機械語</a:t>
            </a:r>
            <a:r>
              <a:rPr kumimoji="1" lang="en-US" altLang="ja-JP"/>
              <a:t>(.exe)</a:t>
            </a:r>
            <a:endParaRPr kumimoji="1" lang="ja-JP" altLang="en-US"/>
          </a:p>
        </p:txBody>
      </p:sp>
      <p:sp>
        <p:nvSpPr>
          <p:cNvPr id="19" name="テキスト ボックス 18"/>
          <p:cNvSpPr txBox="1"/>
          <p:nvPr/>
        </p:nvSpPr>
        <p:spPr>
          <a:xfrm>
            <a:off x="5912416" y="4000962"/>
            <a:ext cx="3294492" cy="369332"/>
          </a:xfrm>
          <a:prstGeom prst="rect">
            <a:avLst/>
          </a:prstGeom>
          <a:noFill/>
          <a:ln>
            <a:solidFill>
              <a:schemeClr val="tx1"/>
            </a:solidFill>
          </a:ln>
        </p:spPr>
        <p:txBody>
          <a:bodyPr wrap="none" rtlCol="0">
            <a:spAutoFit/>
          </a:bodyPr>
          <a:lstStyle/>
          <a:p>
            <a:r>
              <a:rPr lang="ja-JP" altLang="en-US"/>
              <a:t>ユーザーコードの機械語</a:t>
            </a:r>
            <a:r>
              <a:rPr lang="en-US" altLang="ja-JP"/>
              <a:t>(.obj)</a:t>
            </a:r>
            <a:endParaRPr kumimoji="1" lang="ja-JP" altLang="en-US"/>
          </a:p>
        </p:txBody>
      </p:sp>
      <p:cxnSp>
        <p:nvCxnSpPr>
          <p:cNvPr id="21" name="直線矢印コネクタ 20"/>
          <p:cNvCxnSpPr>
            <a:stCxn id="6" idx="3"/>
            <a:endCxn id="19" idx="1"/>
          </p:cNvCxnSpPr>
          <p:nvPr/>
        </p:nvCxnSpPr>
        <p:spPr>
          <a:xfrm flipV="1">
            <a:off x="4104453" y="4185628"/>
            <a:ext cx="1807963" cy="11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p:cNvCxnSpPr>
            <a:stCxn id="4" idx="2"/>
            <a:endCxn id="16" idx="1"/>
          </p:cNvCxnSpPr>
          <p:nvPr/>
        </p:nvCxnSpPr>
        <p:spPr>
          <a:xfrm>
            <a:off x="7559662" y="2982926"/>
            <a:ext cx="2578045" cy="1213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p:cNvCxnSpPr>
            <a:stCxn id="19" idx="3"/>
            <a:endCxn id="16" idx="1"/>
          </p:cNvCxnSpPr>
          <p:nvPr/>
        </p:nvCxnSpPr>
        <p:spPr>
          <a:xfrm>
            <a:off x="9206908" y="4185628"/>
            <a:ext cx="930799" cy="11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テキスト ボックス 37"/>
          <p:cNvSpPr txBox="1"/>
          <p:nvPr/>
        </p:nvSpPr>
        <p:spPr>
          <a:xfrm>
            <a:off x="4314703" y="4400712"/>
            <a:ext cx="1338828" cy="369332"/>
          </a:xfrm>
          <a:prstGeom prst="rect">
            <a:avLst/>
          </a:prstGeom>
          <a:noFill/>
        </p:spPr>
        <p:txBody>
          <a:bodyPr wrap="none" rtlCol="0">
            <a:spAutoFit/>
          </a:bodyPr>
          <a:lstStyle/>
          <a:p>
            <a:r>
              <a:rPr kumimoji="1" lang="ja-JP" altLang="en-US"/>
              <a:t>コンパイル</a:t>
            </a:r>
          </a:p>
        </p:txBody>
      </p:sp>
      <p:sp>
        <p:nvSpPr>
          <p:cNvPr id="39" name="テキスト ボックス 38"/>
          <p:cNvSpPr txBox="1"/>
          <p:nvPr/>
        </p:nvSpPr>
        <p:spPr>
          <a:xfrm>
            <a:off x="9019572" y="3262298"/>
            <a:ext cx="877163" cy="369332"/>
          </a:xfrm>
          <a:prstGeom prst="rect">
            <a:avLst/>
          </a:prstGeom>
          <a:noFill/>
        </p:spPr>
        <p:txBody>
          <a:bodyPr wrap="none" rtlCol="0">
            <a:spAutoFit/>
          </a:bodyPr>
          <a:lstStyle/>
          <a:p>
            <a:r>
              <a:rPr lang="ja-JP" altLang="en-US"/>
              <a:t>リンク</a:t>
            </a:r>
            <a:endParaRPr kumimoji="1" lang="ja-JP" altLang="en-US"/>
          </a:p>
        </p:txBody>
      </p:sp>
    </p:spTree>
    <p:extLst>
      <p:ext uri="{BB962C8B-B14F-4D97-AF65-F5344CB8AC3E}">
        <p14:creationId xmlns:p14="http://schemas.microsoft.com/office/powerpoint/2010/main" val="8507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Makefile</a:t>
            </a:r>
            <a:endParaRPr kumimoji="1" lang="ja-JP" altLang="en-US"/>
          </a:p>
        </p:txBody>
      </p:sp>
      <p:sp>
        <p:nvSpPr>
          <p:cNvPr id="3" name="コンテンツ プレースホルダー 2"/>
          <p:cNvSpPr>
            <a:spLocks noGrp="1"/>
          </p:cNvSpPr>
          <p:nvPr>
            <p:ph idx="1"/>
          </p:nvPr>
        </p:nvSpPr>
        <p:spPr/>
        <p:txBody>
          <a:bodyPr/>
          <a:lstStyle/>
          <a:p>
            <a:r>
              <a:rPr lang="en-US" altLang="ja-JP"/>
              <a:t>visual studio</a:t>
            </a:r>
            <a:r>
              <a:rPr lang="ja-JP" altLang="en-US"/>
              <a:t>等の</a:t>
            </a:r>
            <a:r>
              <a:rPr lang="en-US" altLang="ja-JP"/>
              <a:t>IDE</a:t>
            </a:r>
            <a:r>
              <a:rPr lang="ja-JP" altLang="en-US"/>
              <a:t>を使えば</a:t>
            </a:r>
            <a:r>
              <a:rPr lang="en-US" altLang="ja-JP"/>
              <a:t>, </a:t>
            </a:r>
            <a:r>
              <a:rPr lang="ja-JP" altLang="en-US"/>
              <a:t>簡単にビルドできるが</a:t>
            </a:r>
            <a:r>
              <a:rPr lang="en-US" altLang="ja-JP"/>
              <a:t>...</a:t>
            </a:r>
          </a:p>
          <a:p>
            <a:endParaRPr kumimoji="1" lang="en-US" altLang="ja-JP"/>
          </a:p>
          <a:p>
            <a:r>
              <a:rPr lang="en-US" altLang="ja-JP"/>
              <a:t>Linux</a:t>
            </a:r>
            <a:r>
              <a:rPr lang="ja-JP" altLang="en-US"/>
              <a:t>等で</a:t>
            </a:r>
            <a:r>
              <a:rPr lang="en-US" altLang="ja-JP"/>
              <a:t>Makefile</a:t>
            </a:r>
            <a:r>
              <a:rPr lang="ja-JP" altLang="en-US"/>
              <a:t>を使ったビルドもやっておいた方がよい</a:t>
            </a:r>
            <a:endParaRPr lang="en-US" altLang="ja-JP"/>
          </a:p>
          <a:p>
            <a:endParaRPr kumimoji="1" lang="en-US" altLang="ja-JP"/>
          </a:p>
          <a:p>
            <a:r>
              <a:rPr lang="ja-JP" altLang="en-US"/>
              <a:t>（めんどくさい）</a:t>
            </a:r>
            <a:endParaRPr kumimoji="1" lang="ja-JP" altLang="en-US"/>
          </a:p>
        </p:txBody>
      </p:sp>
    </p:spTree>
    <p:extLst>
      <p:ext uri="{BB962C8B-B14F-4D97-AF65-F5344CB8AC3E}">
        <p14:creationId xmlns:p14="http://schemas.microsoft.com/office/powerpoint/2010/main" val="4221804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Makefile</a:t>
            </a:r>
            <a:endParaRPr kumimoji="1" lang="ja-JP" altLang="en-US"/>
          </a:p>
        </p:txBody>
      </p:sp>
      <p:sp>
        <p:nvSpPr>
          <p:cNvPr id="3" name="コンテンツ プレースホルダー 2"/>
          <p:cNvSpPr>
            <a:spLocks noGrp="1"/>
          </p:cNvSpPr>
          <p:nvPr>
            <p:ph idx="1"/>
          </p:nvPr>
        </p:nvSpPr>
        <p:spPr/>
        <p:txBody>
          <a:bodyPr/>
          <a:lstStyle/>
          <a:p>
            <a:r>
              <a:rPr kumimoji="1" lang="ja-JP" altLang="en-US"/>
              <a:t>汎用的に使えそうな</a:t>
            </a:r>
            <a:r>
              <a:rPr kumimoji="1" lang="en-US" altLang="ja-JP"/>
              <a:t>Makefile</a:t>
            </a:r>
            <a:r>
              <a:rPr kumimoji="1" lang="ja-JP" altLang="en-US"/>
              <a:t>例</a:t>
            </a:r>
            <a:endParaRPr kumimoji="1" lang="en-US" altLang="ja-JP"/>
          </a:p>
          <a:p>
            <a:endParaRPr lang="en-US" altLang="ja-JP"/>
          </a:p>
          <a:p>
            <a:r>
              <a:rPr lang="ja-JP" altLang="en-US"/>
              <a:t>インデントはタブ</a:t>
            </a:r>
            <a:endParaRPr lang="en-US" altLang="ja-JP"/>
          </a:p>
          <a:p>
            <a:pPr marL="0" indent="0">
              <a:buNone/>
            </a:pPr>
            <a:endParaRPr lang="en-US" altLang="ja-JP"/>
          </a:p>
          <a:p>
            <a:r>
              <a:rPr lang="en-US" altLang="ja-JP"/>
              <a:t>Makefile</a:t>
            </a:r>
            <a:r>
              <a:rPr lang="ja-JP" altLang="en-US"/>
              <a:t>があるディレクトリで</a:t>
            </a:r>
            <a:endParaRPr lang="en-US" altLang="ja-JP"/>
          </a:p>
          <a:p>
            <a:pPr marL="0" indent="0">
              <a:buNone/>
            </a:pPr>
            <a:r>
              <a:rPr lang="en-US" altLang="ja-JP"/>
              <a:t>  make </a:t>
            </a:r>
            <a:r>
              <a:rPr lang="ja-JP" altLang="en-US"/>
              <a:t>と実行すればビルドできる</a:t>
            </a:r>
            <a:endParaRPr lang="en-US" altLang="ja-JP"/>
          </a:p>
          <a:p>
            <a:endParaRPr lang="en-US" altLang="ja-JP"/>
          </a:p>
          <a:p>
            <a:pPr marL="0" indent="0">
              <a:buNone/>
            </a:pPr>
            <a:endParaRPr lang="en-US" altLang="ja-JP"/>
          </a:p>
        </p:txBody>
      </p:sp>
      <p:graphicFrame>
        <p:nvGraphicFramePr>
          <p:cNvPr id="4" name="表 3"/>
          <p:cNvGraphicFramePr>
            <a:graphicFrameLocks noGrp="1"/>
          </p:cNvGraphicFramePr>
          <p:nvPr>
            <p:extLst>
              <p:ext uri="{D42A27DB-BD31-4B8C-83A1-F6EECF244321}">
                <p14:modId xmlns:p14="http://schemas.microsoft.com/office/powerpoint/2010/main" val="1628447551"/>
              </p:ext>
            </p:extLst>
          </p:nvPr>
        </p:nvGraphicFramePr>
        <p:xfrm>
          <a:off x="6688406" y="691529"/>
          <a:ext cx="5156591" cy="5943600"/>
        </p:xfrm>
        <a:graphic>
          <a:graphicData uri="http://schemas.openxmlformats.org/drawingml/2006/table">
            <a:tbl>
              <a:tblPr firstRow="1" bandRow="1">
                <a:tableStyleId>{5940675A-B579-460E-94D1-54222C63F5DA}</a:tableStyleId>
              </a:tblPr>
              <a:tblGrid>
                <a:gridCol w="5156591">
                  <a:extLst>
                    <a:ext uri="{9D8B030D-6E8A-4147-A177-3AD203B41FA5}">
                      <a16:colId xmlns:a16="http://schemas.microsoft.com/office/drawing/2014/main" val="3857541554"/>
                    </a:ext>
                  </a:extLst>
                </a:gridCol>
              </a:tblGrid>
              <a:tr h="5737405">
                <a:tc>
                  <a:txBody>
                    <a:bodyPr/>
                    <a:lstStyle/>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 -Dxxx(</a:t>
                      </a:r>
                      <a:r>
                        <a:rPr lang="ja-JP" altLang="en-US" sz="1200">
                          <a:solidFill>
                            <a:srgbClr val="000000"/>
                          </a:solidFill>
                          <a:highlight>
                            <a:srgbClr val="FFFFFF"/>
                          </a:highlight>
                          <a:latin typeface="ＭＳ ゴシック" panose="020B0609070205080204" pitchFamily="49" charset="-128"/>
                          <a:ea typeface="ＭＳ ゴシック" panose="020B0609070205080204" pitchFamily="49" charset="-128"/>
                        </a:rPr>
                        <a:t>マクロ定義</a:t>
                      </a:r>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INCLUDE = -I./include</a:t>
                      </a: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CFLAGS = -Wall -std=c++11 $(INCLUDE)</a:t>
                      </a: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LDLIBS =</a:t>
                      </a: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TARGET = target</a:t>
                      </a: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SRC_DIR = ./src</a:t>
                      </a: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OBJ_DIR = ./obj</a:t>
                      </a:r>
                    </a:p>
                    <a:p>
                      <a:endParaRPr lang="ja-JP" altLang="en-US" sz="12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 SRCS = ./src/hoge1.cpp ./src/hoge2.cpp ...</a:t>
                      </a: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SRCS = $(wildcard $(SRC_DIR)/*.cpp)</a:t>
                      </a:r>
                    </a:p>
                    <a:p>
                      <a:endParaRPr lang="ja-JP" altLang="en-US" sz="12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 $(subst from,to,text) ... text</a:t>
                      </a:r>
                      <a:r>
                        <a:rPr lang="ja-JP" altLang="en-US" sz="1200">
                          <a:solidFill>
                            <a:srgbClr val="000000"/>
                          </a:solidFill>
                          <a:highlight>
                            <a:srgbClr val="FFFFFF"/>
                          </a:highlight>
                          <a:latin typeface="ＭＳ ゴシック" panose="020B0609070205080204" pitchFamily="49" charset="-128"/>
                          <a:ea typeface="ＭＳ ゴシック" panose="020B0609070205080204" pitchFamily="49" charset="-128"/>
                        </a:rPr>
                        <a:t>中の</a:t>
                      </a:r>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from</a:t>
                      </a:r>
                      <a:r>
                        <a:rPr lang="ja-JP" altLang="en-US" sz="1200">
                          <a:solidFill>
                            <a:srgbClr val="000000"/>
                          </a:solidFill>
                          <a:highlight>
                            <a:srgbClr val="FFFFFF"/>
                          </a:highlight>
                          <a:latin typeface="ＭＳ ゴシック" panose="020B0609070205080204" pitchFamily="49" charset="-128"/>
                          <a:ea typeface="ＭＳ ゴシック" panose="020B0609070205080204" pitchFamily="49" charset="-128"/>
                        </a:rPr>
                        <a:t>を</a:t>
                      </a:r>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to</a:t>
                      </a:r>
                      <a:r>
                        <a:rPr lang="ja-JP" altLang="en-US" sz="1200">
                          <a:solidFill>
                            <a:srgbClr val="000000"/>
                          </a:solidFill>
                          <a:highlight>
                            <a:srgbClr val="FFFFFF"/>
                          </a:highlight>
                          <a:latin typeface="ＭＳ ゴシック" panose="020B0609070205080204" pitchFamily="49" charset="-128"/>
                          <a:ea typeface="ＭＳ ゴシック" panose="020B0609070205080204" pitchFamily="49" charset="-128"/>
                        </a:rPr>
                        <a:t>に置換する</a:t>
                      </a: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 ./src/main.cpp -&gt; ./obj/main.o ...</a:t>
                      </a:r>
                    </a:p>
                    <a:p>
                      <a:r>
                        <a:rPr lang="pt-BR"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OBJS = $(subst $(SRC_DIR),$(OBJ_DIR)/,$(SRCS:.cpp=.o))</a:t>
                      </a:r>
                    </a:p>
                    <a:p>
                      <a:endParaRPr lang="ja-JP" altLang="en-US" sz="12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.PHONY: all clean</a:t>
                      </a: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all: $(TARGET)</a:t>
                      </a:r>
                    </a:p>
                    <a:p>
                      <a:endParaRPr lang="ja-JP" altLang="en-US" sz="12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$(TARGET): $(OBJS)</a:t>
                      </a: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    $(CXX) -o $@ $^ $(LDLIBS)</a:t>
                      </a:r>
                    </a:p>
                    <a:p>
                      <a:endParaRPr lang="ja-JP" altLang="en-US" sz="12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$(OBJ_DIR)/%.o: $(SRC_DIR)/%.cpp</a:t>
                      </a: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    #obj</a:t>
                      </a:r>
                      <a:r>
                        <a:rPr lang="ja-JP" altLang="en-US" sz="1200">
                          <a:solidFill>
                            <a:srgbClr val="000000"/>
                          </a:solidFill>
                          <a:highlight>
                            <a:srgbClr val="FFFFFF"/>
                          </a:highlight>
                          <a:latin typeface="ＭＳ ゴシック" panose="020B0609070205080204" pitchFamily="49" charset="-128"/>
                          <a:ea typeface="ＭＳ ゴシック" panose="020B0609070205080204" pitchFamily="49" charset="-128"/>
                        </a:rPr>
                        <a:t>ディレクトリがなかったら生成</a:t>
                      </a: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    @if [ ! -d $(OBJ_DIR) ]; \</a:t>
                      </a: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        then echo "mkdir -p $(OBJ_DIR)"; mkdir -p $(OBJ_DIR); \</a:t>
                      </a: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    fi</a:t>
                      </a: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    $(CXX) -c $(CFLAGS) $&lt; -o $@</a:t>
                      </a:r>
                    </a:p>
                    <a:p>
                      <a:endParaRPr lang="ja-JP" altLang="en-US" sz="12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clean:</a:t>
                      </a:r>
                    </a:p>
                    <a:p>
                      <a:r>
                        <a:rPr lang="en-US" altLang="ja-JP" sz="1200">
                          <a:solidFill>
                            <a:srgbClr val="000000"/>
                          </a:solidFill>
                          <a:highlight>
                            <a:srgbClr val="FFFFFF"/>
                          </a:highlight>
                          <a:latin typeface="ＭＳ ゴシック" panose="020B0609070205080204" pitchFamily="49" charset="-128"/>
                          <a:ea typeface="ＭＳ ゴシック" panose="020B0609070205080204" pitchFamily="49" charset="-128"/>
                        </a:rPr>
                        <a:t>    $(RM) -r $(TARGET) $(OBJ_DIR)</a:t>
                      </a:r>
                    </a:p>
                    <a:p>
                      <a:endParaRPr lang="ja-JP" altLang="en-US" sz="120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kumimoji="1" lang="ja-JP" altLang="en-US" sz="1200"/>
                    </a:p>
                  </a:txBody>
                  <a:tcPr/>
                </a:tc>
                <a:extLst>
                  <a:ext uri="{0D108BD9-81ED-4DB2-BD59-A6C34878D82A}">
                    <a16:rowId xmlns:a16="http://schemas.microsoft.com/office/drawing/2014/main" val="2690062689"/>
                  </a:ext>
                </a:extLst>
              </a:tr>
            </a:tbl>
          </a:graphicData>
        </a:graphic>
      </p:graphicFrame>
    </p:spTree>
    <p:extLst>
      <p:ext uri="{BB962C8B-B14F-4D97-AF65-F5344CB8AC3E}">
        <p14:creationId xmlns:p14="http://schemas.microsoft.com/office/powerpoint/2010/main" val="535641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Makefile</a:t>
            </a:r>
            <a:endParaRPr kumimoji="1" lang="ja-JP" altLang="en-US"/>
          </a:p>
        </p:txBody>
      </p:sp>
      <p:sp>
        <p:nvSpPr>
          <p:cNvPr id="3" name="コンテンツ プレースホルダー 2"/>
          <p:cNvSpPr>
            <a:spLocks noGrp="1"/>
          </p:cNvSpPr>
          <p:nvPr>
            <p:ph idx="1"/>
          </p:nvPr>
        </p:nvSpPr>
        <p:spPr/>
        <p:txBody>
          <a:bodyPr/>
          <a:lstStyle/>
          <a:p>
            <a:r>
              <a:rPr kumimoji="1" lang="ja-JP" altLang="en-US"/>
              <a:t>基本</a:t>
            </a:r>
            <a:r>
              <a:rPr kumimoji="1" lang="en-US" altLang="ja-JP"/>
              <a:t>:</a:t>
            </a:r>
          </a:p>
          <a:p>
            <a:pPr marL="0" indent="0">
              <a:buNone/>
            </a:pPr>
            <a:r>
              <a:rPr lang="en-US" altLang="ja-JP"/>
              <a:t>  </a:t>
            </a:r>
            <a:r>
              <a:rPr kumimoji="1" lang="ja-JP" altLang="en-US"/>
              <a:t>生成したいファイル</a:t>
            </a:r>
            <a:r>
              <a:rPr kumimoji="1" lang="en-US" altLang="ja-JP"/>
              <a:t>: </a:t>
            </a:r>
            <a:r>
              <a:rPr kumimoji="1" lang="ja-JP" altLang="en-US"/>
              <a:t>生成に必要なファイル群</a:t>
            </a:r>
            <a:endParaRPr kumimoji="1" lang="en-US" altLang="ja-JP"/>
          </a:p>
          <a:p>
            <a:pPr marL="0" indent="0">
              <a:buNone/>
            </a:pPr>
            <a:r>
              <a:rPr lang="en-US" altLang="ja-JP"/>
              <a:t>  (</a:t>
            </a:r>
            <a:r>
              <a:rPr lang="ja-JP" altLang="en-US"/>
              <a:t>例</a:t>
            </a:r>
            <a:r>
              <a:rPr lang="en-US" altLang="ja-JP"/>
              <a:t>: main.o: main.cpp)</a:t>
            </a:r>
          </a:p>
          <a:p>
            <a:pPr marL="0" indent="0">
              <a:buNone/>
            </a:pPr>
            <a:endParaRPr kumimoji="1" lang="en-US" altLang="ja-JP"/>
          </a:p>
          <a:p>
            <a:r>
              <a:rPr lang="ja-JP" altLang="en-US"/>
              <a:t>先の</a:t>
            </a:r>
            <a:r>
              <a:rPr lang="en-US" altLang="ja-JP"/>
              <a:t>Makefile</a:t>
            </a:r>
            <a:r>
              <a:rPr lang="ja-JP" altLang="en-US"/>
              <a:t>を使う場合は</a:t>
            </a:r>
            <a:r>
              <a:rPr lang="en-US" altLang="ja-JP"/>
              <a:t>,</a:t>
            </a:r>
          </a:p>
          <a:p>
            <a:pPr marL="0" indent="0">
              <a:buNone/>
            </a:pPr>
            <a:r>
              <a:rPr lang="en-US" altLang="ja-JP"/>
              <a:t>  include</a:t>
            </a:r>
            <a:r>
              <a:rPr lang="ja-JP" altLang="en-US"/>
              <a:t>フォルダを作り</a:t>
            </a:r>
            <a:r>
              <a:rPr lang="en-US" altLang="ja-JP"/>
              <a:t>, </a:t>
            </a:r>
            <a:r>
              <a:rPr lang="ja-JP" altLang="en-US"/>
              <a:t>その中にヘッダ</a:t>
            </a:r>
            <a:r>
              <a:rPr lang="en-US" altLang="ja-JP"/>
              <a:t>(.hpp)</a:t>
            </a:r>
            <a:r>
              <a:rPr lang="ja-JP" altLang="en-US"/>
              <a:t>を入れる</a:t>
            </a:r>
            <a:endParaRPr lang="en-US" altLang="ja-JP"/>
          </a:p>
          <a:p>
            <a:pPr marL="0" indent="0">
              <a:buNone/>
            </a:pPr>
            <a:r>
              <a:rPr kumimoji="1" lang="en-US" altLang="ja-JP"/>
              <a:t>  src</a:t>
            </a:r>
            <a:r>
              <a:rPr lang="ja-JP" altLang="en-US"/>
              <a:t>フォルダを作り</a:t>
            </a:r>
            <a:r>
              <a:rPr lang="en-US" altLang="ja-JP"/>
              <a:t>, </a:t>
            </a:r>
            <a:r>
              <a:rPr lang="ja-JP" altLang="en-US"/>
              <a:t>その中に実装ファイル</a:t>
            </a:r>
            <a:r>
              <a:rPr lang="en-US" altLang="ja-JP"/>
              <a:t>(.cpp)</a:t>
            </a:r>
            <a:r>
              <a:rPr lang="ja-JP" altLang="en-US"/>
              <a:t>を入れる</a:t>
            </a:r>
            <a:endParaRPr lang="en-US" altLang="ja-JP"/>
          </a:p>
          <a:p>
            <a:pPr marL="0" indent="0">
              <a:buNone/>
            </a:pPr>
            <a:r>
              <a:rPr kumimoji="1" lang="en-US" altLang="ja-JP"/>
              <a:t>  </a:t>
            </a:r>
            <a:r>
              <a:rPr kumimoji="1" lang="ja-JP" altLang="en-US"/>
              <a:t>ターゲット名とかライブラリのとこは適宜書き換える</a:t>
            </a:r>
            <a:endParaRPr kumimoji="1" lang="en-US" altLang="ja-JP"/>
          </a:p>
        </p:txBody>
      </p:sp>
    </p:spTree>
    <p:extLst>
      <p:ext uri="{BB962C8B-B14F-4D97-AF65-F5344CB8AC3E}">
        <p14:creationId xmlns:p14="http://schemas.microsoft.com/office/powerpoint/2010/main" val="4078208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練習問題</a:t>
            </a:r>
          </a:p>
        </p:txBody>
      </p:sp>
      <p:sp>
        <p:nvSpPr>
          <p:cNvPr id="3" name="コンテンツ プレースホルダー 2"/>
          <p:cNvSpPr>
            <a:spLocks noGrp="1"/>
          </p:cNvSpPr>
          <p:nvPr>
            <p:ph idx="1"/>
          </p:nvPr>
        </p:nvSpPr>
        <p:spPr/>
        <p:txBody>
          <a:bodyPr/>
          <a:lstStyle/>
          <a:p>
            <a:r>
              <a:rPr lang="ja-JP" altLang="en-US"/>
              <a:t>ドラ○エなどの</a:t>
            </a:r>
            <a:r>
              <a:rPr lang="en-US" altLang="ja-JP"/>
              <a:t>RPG</a:t>
            </a:r>
            <a:r>
              <a:rPr lang="ja-JP" altLang="en-US"/>
              <a:t>では</a:t>
            </a:r>
            <a:r>
              <a:rPr lang="en-US" altLang="ja-JP"/>
              <a:t>, </a:t>
            </a:r>
            <a:r>
              <a:rPr lang="ja-JP" altLang="en-US"/>
              <a:t>キャラクターは戦闘時に</a:t>
            </a:r>
            <a:endParaRPr lang="en-US" altLang="ja-JP"/>
          </a:p>
          <a:p>
            <a:pPr marL="0" indent="0">
              <a:buNone/>
            </a:pPr>
            <a:r>
              <a:rPr lang="ja-JP" altLang="en-US"/>
              <a:t>「こうげき」や「ぼうぎょ」などの行動を実行できる</a:t>
            </a:r>
            <a:r>
              <a:rPr lang="en-US" altLang="ja-JP"/>
              <a:t>.</a:t>
            </a:r>
          </a:p>
          <a:p>
            <a:pPr marL="0" indent="0">
              <a:buNone/>
            </a:pPr>
            <a:endParaRPr kumimoji="1" lang="en-US" altLang="ja-JP"/>
          </a:p>
          <a:p>
            <a:r>
              <a:rPr kumimoji="1" lang="ja-JP" altLang="en-US"/>
              <a:t>そのような行動</a:t>
            </a:r>
            <a:r>
              <a:rPr lang="ja-JP" altLang="en-US"/>
              <a:t>をポリモーフィズムを使ってプログラムで書くことを考える</a:t>
            </a:r>
            <a:r>
              <a:rPr lang="en-US" altLang="ja-JP"/>
              <a:t>(</a:t>
            </a:r>
            <a:r>
              <a:rPr lang="ja-JP" altLang="en-US"/>
              <a:t>それが妥当かどうかはさておき</a:t>
            </a:r>
            <a:r>
              <a:rPr lang="en-US" altLang="ja-JP"/>
              <a:t>...).</a:t>
            </a:r>
          </a:p>
          <a:p>
            <a:endParaRPr kumimoji="1" lang="en-US" altLang="ja-JP"/>
          </a:p>
          <a:p>
            <a:pPr marL="0" indent="0">
              <a:buNone/>
            </a:pPr>
            <a:endParaRPr kumimoji="1" lang="en-US" altLang="ja-JP"/>
          </a:p>
        </p:txBody>
      </p:sp>
    </p:spTree>
    <p:extLst>
      <p:ext uri="{BB962C8B-B14F-4D97-AF65-F5344CB8AC3E}">
        <p14:creationId xmlns:p14="http://schemas.microsoft.com/office/powerpoint/2010/main" val="1029766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練習問題</a:t>
            </a:r>
            <a:endParaRPr kumimoji="1" lang="ja-JP" altLang="en-US"/>
          </a:p>
        </p:txBody>
      </p:sp>
      <p:sp>
        <p:nvSpPr>
          <p:cNvPr id="3" name="コンテンツ プレースホルダー 2"/>
          <p:cNvSpPr>
            <a:spLocks noGrp="1"/>
          </p:cNvSpPr>
          <p:nvPr>
            <p:ph idx="1"/>
          </p:nvPr>
        </p:nvSpPr>
        <p:spPr/>
        <p:txBody>
          <a:bodyPr/>
          <a:lstStyle/>
          <a:p>
            <a:r>
              <a:rPr kumimoji="1" lang="ja-JP" altLang="en-US"/>
              <a:t>次スライドのソースコードを参考に</a:t>
            </a:r>
            <a:r>
              <a:rPr kumimoji="1" lang="en-US" altLang="ja-JP"/>
              <a:t>, </a:t>
            </a:r>
            <a:r>
              <a:rPr kumimoji="1" lang="ja-JP" altLang="en-US"/>
              <a:t>下記クラスの実装を考えてみよう</a:t>
            </a:r>
            <a:endParaRPr kumimoji="1" lang="en-US" altLang="ja-JP"/>
          </a:p>
          <a:p>
            <a:pPr lvl="1"/>
            <a:r>
              <a:rPr lang="en-US" altLang="ja-JP"/>
              <a:t>Action ... </a:t>
            </a:r>
            <a:r>
              <a:rPr lang="ja-JP" altLang="en-US"/>
              <a:t>行動の抽象クラス</a:t>
            </a:r>
            <a:r>
              <a:rPr lang="en-US" altLang="ja-JP"/>
              <a:t>. </a:t>
            </a:r>
            <a:r>
              <a:rPr lang="ja-JP" altLang="en-US"/>
              <a:t>純粋仮想関数として</a:t>
            </a:r>
            <a:r>
              <a:rPr lang="en-US" altLang="ja-JP"/>
              <a:t>void Invoke() </a:t>
            </a:r>
            <a:r>
              <a:rPr lang="ja-JP" altLang="en-US"/>
              <a:t>を持つ</a:t>
            </a:r>
            <a:r>
              <a:rPr lang="en-US" altLang="ja-JP"/>
              <a:t>.</a:t>
            </a:r>
          </a:p>
          <a:p>
            <a:pPr lvl="1"/>
            <a:r>
              <a:rPr kumimoji="1" lang="en-US" altLang="ja-JP"/>
              <a:t>Attack ... Action</a:t>
            </a:r>
            <a:r>
              <a:rPr kumimoji="1" lang="ja-JP" altLang="en-US"/>
              <a:t>を継承した攻撃行動クラス</a:t>
            </a:r>
            <a:r>
              <a:rPr kumimoji="1" lang="en-US" altLang="ja-JP"/>
              <a:t>.</a:t>
            </a:r>
          </a:p>
          <a:p>
            <a:pPr marL="457200" lvl="1" indent="0">
              <a:buNone/>
            </a:pPr>
            <a:r>
              <a:rPr lang="en-US" altLang="ja-JP"/>
              <a:t>                  </a:t>
            </a:r>
            <a:r>
              <a:rPr kumimoji="1" lang="en-US" altLang="ja-JP"/>
              <a:t>Invoke</a:t>
            </a:r>
            <a:r>
              <a:rPr kumimoji="1" lang="ja-JP" altLang="en-US"/>
              <a:t>で</a:t>
            </a:r>
            <a:r>
              <a:rPr kumimoji="1" lang="en-US" altLang="ja-JP"/>
              <a:t> “</a:t>
            </a:r>
            <a:r>
              <a:rPr kumimoji="1" lang="ja-JP" altLang="en-US"/>
              <a:t>こうげき</a:t>
            </a:r>
            <a:r>
              <a:rPr kumimoji="1" lang="en-US" altLang="ja-JP"/>
              <a:t>!”</a:t>
            </a:r>
            <a:r>
              <a:rPr kumimoji="1" lang="ja-JP" altLang="en-US"/>
              <a:t>と出力する</a:t>
            </a:r>
            <a:r>
              <a:rPr kumimoji="1" lang="en-US" altLang="ja-JP"/>
              <a:t>.</a:t>
            </a:r>
          </a:p>
          <a:p>
            <a:pPr lvl="1"/>
            <a:r>
              <a:rPr lang="en-US" altLang="ja-JP"/>
              <a:t>Defense ... Action</a:t>
            </a:r>
            <a:r>
              <a:rPr lang="ja-JP" altLang="en-US"/>
              <a:t>を継承した防御行動クラス</a:t>
            </a:r>
            <a:r>
              <a:rPr lang="en-US" altLang="ja-JP"/>
              <a:t>.</a:t>
            </a:r>
          </a:p>
          <a:p>
            <a:pPr marL="457200" lvl="1" indent="0">
              <a:buNone/>
            </a:pPr>
            <a:r>
              <a:rPr lang="en-US" altLang="ja-JP"/>
              <a:t>                     Invoke</a:t>
            </a:r>
            <a:r>
              <a:rPr lang="ja-JP" altLang="en-US"/>
              <a:t>で</a:t>
            </a:r>
            <a:r>
              <a:rPr lang="en-US" altLang="ja-JP"/>
              <a:t> “</a:t>
            </a:r>
            <a:r>
              <a:rPr lang="ja-JP" altLang="en-US"/>
              <a:t>ぼうぎょ</a:t>
            </a:r>
            <a:r>
              <a:rPr lang="en-US" altLang="ja-JP"/>
              <a:t>!”</a:t>
            </a:r>
            <a:r>
              <a:rPr lang="ja-JP" altLang="en-US"/>
              <a:t>と出力する</a:t>
            </a:r>
            <a:r>
              <a:rPr lang="en-US" altLang="ja-JP"/>
              <a:t>.</a:t>
            </a:r>
          </a:p>
          <a:p>
            <a:pPr lvl="1"/>
            <a:r>
              <a:rPr kumimoji="1" lang="en-US" altLang="ja-JP"/>
              <a:t>Actor ... </a:t>
            </a:r>
            <a:r>
              <a:rPr kumimoji="1" lang="ja-JP" altLang="en-US"/>
              <a:t>行動を実行するクラス</a:t>
            </a:r>
            <a:r>
              <a:rPr kumimoji="1" lang="en-US" altLang="ja-JP"/>
              <a:t>. </a:t>
            </a:r>
            <a:r>
              <a:rPr kumimoji="1" lang="ja-JP" altLang="en-US"/>
              <a:t>次のようなメンバを持つ</a:t>
            </a:r>
            <a:r>
              <a:rPr kumimoji="1" lang="en-US" altLang="ja-JP"/>
              <a:t>.</a:t>
            </a:r>
          </a:p>
          <a:p>
            <a:pPr lvl="2"/>
            <a:r>
              <a:rPr lang="en-US" altLang="ja-JP"/>
              <a:t>public: void AddAction(Action* action) ... </a:t>
            </a:r>
            <a:r>
              <a:rPr lang="ja-JP" altLang="en-US"/>
              <a:t>行動をセットする</a:t>
            </a:r>
            <a:endParaRPr lang="en-US" altLang="ja-JP"/>
          </a:p>
          <a:p>
            <a:pPr lvl="2"/>
            <a:r>
              <a:rPr kumimoji="1" lang="en-US" altLang="ja-JP"/>
              <a:t>public: void InvokeAction(</a:t>
            </a:r>
            <a:r>
              <a:rPr lang="en-US" altLang="ja-JP"/>
              <a:t>size_t i</a:t>
            </a:r>
            <a:r>
              <a:rPr kumimoji="1" lang="en-US" altLang="ja-JP"/>
              <a:t>) ... </a:t>
            </a:r>
            <a:r>
              <a:rPr kumimoji="1" lang="ja-JP" altLang="en-US"/>
              <a:t>指定の行動</a:t>
            </a:r>
            <a:r>
              <a:rPr kumimoji="1" lang="en-US" altLang="ja-JP"/>
              <a:t>(actions_[i])</a:t>
            </a:r>
            <a:r>
              <a:rPr kumimoji="1" lang="ja-JP" altLang="en-US"/>
              <a:t>を実行する</a:t>
            </a:r>
            <a:endParaRPr kumimoji="1" lang="en-US" altLang="ja-JP"/>
          </a:p>
          <a:p>
            <a:pPr lvl="2"/>
            <a:r>
              <a:rPr kumimoji="1" lang="en-US" altLang="ja-JP"/>
              <a:t>private: std::vector&lt;Action*&gt; actions_</a:t>
            </a:r>
            <a:r>
              <a:rPr lang="ja-JP" altLang="en-US"/>
              <a:t> </a:t>
            </a:r>
            <a:r>
              <a:rPr lang="en-US" altLang="ja-JP"/>
              <a:t>... </a:t>
            </a:r>
            <a:r>
              <a:rPr lang="ja-JP" altLang="en-US"/>
              <a:t>実行可能な行動を保持</a:t>
            </a:r>
            <a:endParaRPr kumimoji="1" lang="ja-JP" altLang="en-US"/>
          </a:p>
        </p:txBody>
      </p:sp>
    </p:spTree>
    <p:extLst>
      <p:ext uri="{BB962C8B-B14F-4D97-AF65-F5344CB8AC3E}">
        <p14:creationId xmlns:p14="http://schemas.microsoft.com/office/powerpoint/2010/main" val="3431381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練習問題</a:t>
            </a:r>
            <a:endParaRPr kumimoji="1" lang="ja-JP" altLang="en-US"/>
          </a:p>
        </p:txBody>
      </p:sp>
      <p:sp>
        <p:nvSpPr>
          <p:cNvPr id="3" name="コンテンツ プレースホルダー 2"/>
          <p:cNvSpPr>
            <a:spLocks noGrp="1"/>
          </p:cNvSpPr>
          <p:nvPr>
            <p:ph idx="1"/>
          </p:nvPr>
        </p:nvSpPr>
        <p:spPr/>
        <p:txBody>
          <a:bodyPr/>
          <a:lstStyle/>
          <a:p>
            <a:r>
              <a:rPr kumimoji="1" lang="ja-JP" altLang="en-US"/>
              <a:t>クラスの宣言と実装はファイルを分けよう</a:t>
            </a:r>
            <a:endParaRPr kumimoji="1" lang="en-US" altLang="ja-JP"/>
          </a:p>
          <a:p>
            <a:endParaRPr lang="en-US" altLang="ja-JP"/>
          </a:p>
          <a:p>
            <a:r>
              <a:rPr kumimoji="1" lang="en-US" altLang="ja-JP"/>
              <a:t>Makefile </a:t>
            </a:r>
            <a:r>
              <a:rPr kumimoji="1" lang="ja-JP" altLang="en-US"/>
              <a:t>を書いて</a:t>
            </a:r>
            <a:r>
              <a:rPr kumimoji="1" lang="en-US" altLang="ja-JP"/>
              <a:t>, linux</a:t>
            </a:r>
            <a:r>
              <a:rPr kumimoji="1" lang="ja-JP" altLang="en-US"/>
              <a:t>でもビルドできるようにしよう</a:t>
            </a:r>
          </a:p>
        </p:txBody>
      </p:sp>
    </p:spTree>
    <p:extLst>
      <p:ext uri="{BB962C8B-B14F-4D97-AF65-F5344CB8AC3E}">
        <p14:creationId xmlns:p14="http://schemas.microsoft.com/office/powerpoint/2010/main" val="16060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目次</a:t>
            </a:r>
          </a:p>
        </p:txBody>
      </p:sp>
      <p:sp>
        <p:nvSpPr>
          <p:cNvPr id="3" name="コンテンツ プレースホルダー 2"/>
          <p:cNvSpPr>
            <a:spLocks noGrp="1"/>
          </p:cNvSpPr>
          <p:nvPr>
            <p:ph idx="1"/>
          </p:nvPr>
        </p:nvSpPr>
        <p:spPr/>
        <p:txBody>
          <a:bodyPr/>
          <a:lstStyle/>
          <a:p>
            <a:r>
              <a:rPr kumimoji="1" lang="ja-JP" altLang="en-US"/>
              <a:t>派生クラス</a:t>
            </a:r>
            <a:endParaRPr kumimoji="1" lang="en-US" altLang="ja-JP"/>
          </a:p>
          <a:p>
            <a:r>
              <a:rPr kumimoji="1" lang="ja-JP" altLang="en-US"/>
              <a:t>宣言と実装を分ける意味</a:t>
            </a:r>
            <a:endParaRPr kumimoji="1" lang="en-US" altLang="ja-JP"/>
          </a:p>
          <a:p>
            <a:r>
              <a:rPr lang="en-US" altLang="ja-JP"/>
              <a:t>Makefile</a:t>
            </a:r>
            <a:endParaRPr kumimoji="1" lang="ja-JP" altLang="en-US"/>
          </a:p>
        </p:txBody>
      </p:sp>
    </p:spTree>
    <p:extLst>
      <p:ext uri="{BB962C8B-B14F-4D97-AF65-F5344CB8AC3E}">
        <p14:creationId xmlns:p14="http://schemas.microsoft.com/office/powerpoint/2010/main" val="1897392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練習問題</a:t>
            </a:r>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741574572"/>
              </p:ext>
            </p:extLst>
          </p:nvPr>
        </p:nvGraphicFramePr>
        <p:xfrm>
          <a:off x="838200" y="1825625"/>
          <a:ext cx="5435991" cy="3992880"/>
        </p:xfrm>
        <a:graphic>
          <a:graphicData uri="http://schemas.openxmlformats.org/drawingml/2006/table">
            <a:tbl>
              <a:tblPr firstRow="1" bandRow="1">
                <a:tableStyleId>{5940675A-B579-460E-94D1-54222C63F5DA}</a:tableStyleId>
              </a:tblPr>
              <a:tblGrid>
                <a:gridCol w="5435991">
                  <a:extLst>
                    <a:ext uri="{9D8B030D-6E8A-4147-A177-3AD203B41FA5}">
                      <a16:colId xmlns:a16="http://schemas.microsoft.com/office/drawing/2014/main" val="3352836193"/>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"action.hpp"</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"actor.hpp"</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main()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action</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のデータ</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vector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&lt;</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Action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*&gt; data_action =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new</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Attack</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new</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Defense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Actor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actor;</a:t>
                      </a: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actor</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に行動をセット</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攻撃と防御ができるようにする</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const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act_ids[] = {0, 1};</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auto</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act_id : act_ids)</a:t>
                      </a:r>
                    </a:p>
                    <a:p>
                      <a:r>
                        <a:rPr lang="en-US" altLang="ja-JP" sz="1600" baseline="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actor.AddAction(data_action</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act_id</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txBody>
                  <a:tcPr/>
                </a:tc>
                <a:extLst>
                  <a:ext uri="{0D108BD9-81ED-4DB2-BD59-A6C34878D82A}">
                    <a16:rowId xmlns:a16="http://schemas.microsoft.com/office/drawing/2014/main" val="2696909279"/>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488289665"/>
              </p:ext>
            </p:extLst>
          </p:nvPr>
        </p:nvGraphicFramePr>
        <p:xfrm>
          <a:off x="6392985" y="1825625"/>
          <a:ext cx="5269132" cy="3261360"/>
        </p:xfrm>
        <a:graphic>
          <a:graphicData uri="http://schemas.openxmlformats.org/drawingml/2006/table">
            <a:tbl>
              <a:tblPr firstRow="1" bandRow="1">
                <a:tableStyleId>{5940675A-B579-460E-94D1-54222C63F5DA}</a:tableStyleId>
              </a:tblPr>
              <a:tblGrid>
                <a:gridCol w="5269132">
                  <a:extLst>
                    <a:ext uri="{9D8B030D-6E8A-4147-A177-3AD203B41FA5}">
                      <a16:colId xmlns:a16="http://schemas.microsoft.com/office/drawing/2014/main" val="917629788"/>
                    </a:ext>
                  </a:extLst>
                </a:gridCol>
              </a:tblGrid>
              <a:tr h="370840">
                <a:tc>
                  <a:txBody>
                    <a:bodyPr/>
                    <a:lstStyle/>
                    <a:p>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 main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続き</a:t>
                      </a:r>
                      <a:endPar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行動の実行</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selected_act_id = 0;</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actor.InvokeAction(selected_act_id);</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selected_act_id = 1;</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actor.InvokeAction(selected_act_id);</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データの削除</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スマートポインタがあれば</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次週やる予定</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auto</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action : data_action)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delete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action;</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0;</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kumimoji="1" lang="ja-JP" altLang="en-US" sz="1600"/>
                    </a:p>
                  </a:txBody>
                  <a:tcPr/>
                </a:tc>
                <a:extLst>
                  <a:ext uri="{0D108BD9-81ED-4DB2-BD59-A6C34878D82A}">
                    <a16:rowId xmlns:a16="http://schemas.microsoft.com/office/drawing/2014/main" val="2168830407"/>
                  </a:ext>
                </a:extLst>
              </a:tr>
            </a:tbl>
          </a:graphicData>
        </a:graphic>
      </p:graphicFrame>
      <p:pic>
        <p:nvPicPr>
          <p:cNvPr id="6" name="図 5"/>
          <p:cNvPicPr>
            <a:picLocks noChangeAspect="1"/>
          </p:cNvPicPr>
          <p:nvPr/>
        </p:nvPicPr>
        <p:blipFill>
          <a:blip r:embed="rId2"/>
          <a:stretch>
            <a:fillRect/>
          </a:stretch>
        </p:blipFill>
        <p:spPr>
          <a:xfrm>
            <a:off x="6392985" y="5221922"/>
            <a:ext cx="5344601" cy="1023913"/>
          </a:xfrm>
          <a:prstGeom prst="rect">
            <a:avLst/>
          </a:prstGeom>
        </p:spPr>
      </p:pic>
    </p:spTree>
    <p:extLst>
      <p:ext uri="{BB962C8B-B14F-4D97-AF65-F5344CB8AC3E}">
        <p14:creationId xmlns:p14="http://schemas.microsoft.com/office/powerpoint/2010/main" val="126158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派生クラス</a:t>
            </a:r>
            <a:endParaRPr kumimoji="1" lang="ja-JP" altLang="en-US"/>
          </a:p>
        </p:txBody>
      </p:sp>
      <p:sp>
        <p:nvSpPr>
          <p:cNvPr id="3" name="コンテンツ プレースホルダー 2"/>
          <p:cNvSpPr>
            <a:spLocks noGrp="1"/>
          </p:cNvSpPr>
          <p:nvPr>
            <p:ph idx="1"/>
          </p:nvPr>
        </p:nvSpPr>
        <p:spPr/>
        <p:txBody>
          <a:bodyPr/>
          <a:lstStyle/>
          <a:p>
            <a:r>
              <a:rPr kumimoji="1" lang="ja-JP" altLang="en-US"/>
              <a:t>派生クラスを利用した例としていくつかの場面</a:t>
            </a:r>
            <a:r>
              <a:rPr kumimoji="1" lang="en-US" altLang="ja-JP"/>
              <a:t>(</a:t>
            </a:r>
            <a:r>
              <a:rPr kumimoji="1" lang="ja-JP" altLang="en-US"/>
              <a:t>シーン</a:t>
            </a:r>
            <a:r>
              <a:rPr kumimoji="1" lang="en-US" altLang="ja-JP"/>
              <a:t>)</a:t>
            </a:r>
            <a:r>
              <a:rPr kumimoji="1" lang="ja-JP" altLang="en-US"/>
              <a:t>を持ったゲームを設計することを考える</a:t>
            </a:r>
            <a:endParaRPr kumimoji="1" lang="en-US" altLang="ja-JP"/>
          </a:p>
          <a:p>
            <a:endParaRPr lang="en-US" altLang="ja-JP"/>
          </a:p>
          <a:p>
            <a:r>
              <a:rPr kumimoji="1" lang="ja-JP" altLang="en-US"/>
              <a:t>シーンとは</a:t>
            </a:r>
            <a:r>
              <a:rPr kumimoji="1" lang="en-US" altLang="ja-JP"/>
              <a:t>, </a:t>
            </a:r>
            <a:r>
              <a:rPr kumimoji="1" lang="ja-JP" altLang="en-US"/>
              <a:t>タイトル画面や戦闘画面などのこと</a:t>
            </a:r>
            <a:endParaRPr kumimoji="1" lang="en-US" altLang="ja-JP"/>
          </a:p>
          <a:p>
            <a:endParaRPr lang="en-US" altLang="ja-JP"/>
          </a:p>
          <a:p>
            <a:r>
              <a:rPr kumimoji="1" lang="ja-JP" altLang="en-US"/>
              <a:t>つまり</a:t>
            </a:r>
            <a:r>
              <a:rPr kumimoji="1" lang="en-US" altLang="ja-JP"/>
              <a:t>, </a:t>
            </a:r>
            <a:r>
              <a:rPr kumimoji="1" lang="ja-JP" altLang="en-US"/>
              <a:t>シーンが親クラス</a:t>
            </a:r>
            <a:r>
              <a:rPr kumimoji="1" lang="en-US" altLang="ja-JP"/>
              <a:t>, </a:t>
            </a:r>
            <a:r>
              <a:rPr kumimoji="1" lang="ja-JP" altLang="en-US"/>
              <a:t>タイトル画面や戦闘画面などは子クラスと考えられる</a:t>
            </a:r>
            <a:endParaRPr kumimoji="1" lang="en-US" altLang="ja-JP"/>
          </a:p>
          <a:p>
            <a:endParaRPr lang="en-US" altLang="ja-JP"/>
          </a:p>
          <a:p>
            <a:r>
              <a:rPr kumimoji="1" lang="ja-JP" altLang="en-US"/>
              <a:t>継承を使うと効率的</a:t>
            </a:r>
          </a:p>
        </p:txBody>
      </p:sp>
    </p:spTree>
    <p:extLst>
      <p:ext uri="{BB962C8B-B14F-4D97-AF65-F5344CB8AC3E}">
        <p14:creationId xmlns:p14="http://schemas.microsoft.com/office/powerpoint/2010/main" val="410699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派生クラス</a:t>
            </a:r>
          </a:p>
        </p:txBody>
      </p:sp>
      <p:sp>
        <p:nvSpPr>
          <p:cNvPr id="3" name="コンテンツ プレースホルダー 2"/>
          <p:cNvSpPr>
            <a:spLocks noGrp="1"/>
          </p:cNvSpPr>
          <p:nvPr>
            <p:ph idx="1"/>
          </p:nvPr>
        </p:nvSpPr>
        <p:spPr/>
        <p:txBody>
          <a:bodyPr/>
          <a:lstStyle/>
          <a:p>
            <a:r>
              <a:rPr kumimoji="1" lang="ja-JP" altLang="en-US"/>
              <a:t>抽象クラスの書き方例</a:t>
            </a:r>
            <a:r>
              <a:rPr kumimoji="1" lang="en-US" altLang="ja-JP"/>
              <a:t>(</a:t>
            </a:r>
            <a:r>
              <a:rPr kumimoji="1" lang="ja-JP" altLang="en-US"/>
              <a:t>ゲームのシーンクラスを考えてみる</a:t>
            </a:r>
            <a:r>
              <a:rPr kumimoji="1" lang="en-US" altLang="ja-JP"/>
              <a:t>)</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4057979930"/>
              </p:ext>
            </p:extLst>
          </p:nvPr>
        </p:nvGraphicFramePr>
        <p:xfrm>
          <a:off x="408745" y="2361236"/>
          <a:ext cx="11374510" cy="3992880"/>
        </p:xfrm>
        <a:graphic>
          <a:graphicData uri="http://schemas.openxmlformats.org/drawingml/2006/table">
            <a:tbl>
              <a:tblPr firstRow="1" bandRow="1">
                <a:tableStyleId>{5940675A-B579-460E-94D1-54222C63F5DA}</a:tableStyleId>
              </a:tblPr>
              <a:tblGrid>
                <a:gridCol w="11374510">
                  <a:extLst>
                    <a:ext uri="{9D8B030D-6E8A-4147-A177-3AD203B41FA5}">
                      <a16:colId xmlns:a16="http://schemas.microsoft.com/office/drawing/2014/main" val="191314674"/>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#pragma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once</a:t>
                      </a:r>
                      <a:r>
                        <a:rPr lang="ja-JP" altLang="en-US" sz="1600" baseline="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このファイルを一度だけ</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include</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されるようにするプリプロセス</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前方宣言</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en-US" altLang="ja-JP" sz="1600" baseline="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baseline="0">
                          <a:solidFill>
                            <a:srgbClr val="008000"/>
                          </a:solidFill>
                          <a:highlight>
                            <a:srgbClr val="FFFFFF"/>
                          </a:highlight>
                          <a:latin typeface="ＭＳ ゴシック" panose="020B0609070205080204" pitchFamily="49" charset="-128"/>
                          <a:ea typeface="ＭＳ ゴシック" panose="020B0609070205080204" pitchFamily="49" charset="-128"/>
                        </a:rPr>
                        <a:t>今は気にしないでお</a:t>
                      </a:r>
                      <a:r>
                        <a:rPr lang="en-US" altLang="ja-JP" sz="1600" baseline="0">
                          <a:solidFill>
                            <a:srgbClr val="008000"/>
                          </a:solidFill>
                          <a:highlight>
                            <a:srgbClr val="FFFFFF"/>
                          </a:highlight>
                          <a:latin typeface="ＭＳ ゴシック" panose="020B0609070205080204" pitchFamily="49" charset="-128"/>
                          <a:ea typeface="ＭＳ ゴシック" panose="020B0609070205080204" pitchFamily="49" charset="-128"/>
                        </a:rPr>
                        <a:t>k</a:t>
                      </a: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class</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Game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ゲームで使うようなシーンの抽象クラス</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タイトルとか戦闘画面とか</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class</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Scene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public</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メンバ関数に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virtual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を付けることで派生クラスで再定義</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オーバーライド</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できる</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virtual</a:t>
                      </a:r>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~Scene() {}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抽象クラスのデストラクタを</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virtual</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にしとかないと派生クラスのデストラクタが呼ばれない</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純粋仮想関数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virtual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関数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0</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抽象クラスだから実装はしないけど</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派生クラスはこういう関数</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インターフェース</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を持つよということを示す</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virtual</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void</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Update(</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Game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game) = 0;</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純粋仮想関数が</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1</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つでもあるクラスはオブジェクトを作成できないため</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コンストラクタは定義する必要がない</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Scene() {}  // ←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意味なし</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txBody>
                  <a:tcPr/>
                </a:tc>
                <a:extLst>
                  <a:ext uri="{0D108BD9-81ED-4DB2-BD59-A6C34878D82A}">
                    <a16:rowId xmlns:a16="http://schemas.microsoft.com/office/drawing/2014/main" val="55810169"/>
                  </a:ext>
                </a:extLst>
              </a:tr>
            </a:tbl>
          </a:graphicData>
        </a:graphic>
      </p:graphicFrame>
      <p:sp>
        <p:nvSpPr>
          <p:cNvPr id="5" name="テキスト ボックス 4"/>
          <p:cNvSpPr txBox="1"/>
          <p:nvPr/>
        </p:nvSpPr>
        <p:spPr>
          <a:xfrm>
            <a:off x="8581293" y="2616589"/>
            <a:ext cx="1505242" cy="369332"/>
          </a:xfrm>
          <a:prstGeom prst="rect">
            <a:avLst/>
          </a:prstGeom>
          <a:noFill/>
          <a:ln>
            <a:solidFill>
              <a:schemeClr val="tx1"/>
            </a:solidFill>
          </a:ln>
        </p:spPr>
        <p:txBody>
          <a:bodyPr wrap="square" rtlCol="0">
            <a:spAutoFit/>
          </a:bodyPr>
          <a:lstStyle/>
          <a:p>
            <a:r>
              <a:rPr kumimoji="1" lang="en-US" altLang="ja-JP"/>
              <a:t>scene.hpp</a:t>
            </a:r>
            <a:endParaRPr kumimoji="1" lang="ja-JP" altLang="en-US"/>
          </a:p>
        </p:txBody>
      </p:sp>
    </p:spTree>
    <p:extLst>
      <p:ext uri="{BB962C8B-B14F-4D97-AF65-F5344CB8AC3E}">
        <p14:creationId xmlns:p14="http://schemas.microsoft.com/office/powerpoint/2010/main" val="4176639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派生クラス</a:t>
            </a:r>
            <a:endParaRPr kumimoji="1" lang="ja-JP" altLang="en-US"/>
          </a:p>
        </p:txBody>
      </p:sp>
      <p:sp>
        <p:nvSpPr>
          <p:cNvPr id="3" name="コンテンツ プレースホルダー 2"/>
          <p:cNvSpPr>
            <a:spLocks noGrp="1"/>
          </p:cNvSpPr>
          <p:nvPr>
            <p:ph idx="1"/>
          </p:nvPr>
        </p:nvSpPr>
        <p:spPr/>
        <p:txBody>
          <a:bodyPr/>
          <a:lstStyle/>
          <a:p>
            <a:r>
              <a:rPr kumimoji="1" lang="en-US" altLang="ja-JP"/>
              <a:t>Scene</a:t>
            </a:r>
            <a:r>
              <a:rPr kumimoji="1" lang="ja-JP" altLang="en-US"/>
              <a:t>クラスを継承した具体的なクラスを宣言</a:t>
            </a:r>
          </a:p>
        </p:txBody>
      </p:sp>
      <p:graphicFrame>
        <p:nvGraphicFramePr>
          <p:cNvPr id="4" name="表 3"/>
          <p:cNvGraphicFramePr>
            <a:graphicFrameLocks noGrp="1"/>
          </p:cNvGraphicFramePr>
          <p:nvPr>
            <p:extLst>
              <p:ext uri="{D42A27DB-BD31-4B8C-83A1-F6EECF244321}">
                <p14:modId xmlns:p14="http://schemas.microsoft.com/office/powerpoint/2010/main" val="3962017049"/>
              </p:ext>
            </p:extLst>
          </p:nvPr>
        </p:nvGraphicFramePr>
        <p:xfrm>
          <a:off x="838200" y="2427923"/>
          <a:ext cx="10515600" cy="350520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val="3314146179"/>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#pragma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once</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"scene.hpp"</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class</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SceneTitle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public</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Scene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Scene</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クラスを継承</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public</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SceneTitle()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~SceneTitle() {}</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override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と書くことで関数をオーバーライドしていることを明示できる</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普通は</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ヘッダ</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(.h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や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.hpp)</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では関数は宣言だけしておいて</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.c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や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.cpp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ファイルに定義を書く</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void</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Update(</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Game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game)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override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txBody>
                  <a:tcPr/>
                </a:tc>
                <a:extLst>
                  <a:ext uri="{0D108BD9-81ED-4DB2-BD59-A6C34878D82A}">
                    <a16:rowId xmlns:a16="http://schemas.microsoft.com/office/drawing/2014/main" val="1700627265"/>
                  </a:ext>
                </a:extLst>
              </a:tr>
            </a:tbl>
          </a:graphicData>
        </a:graphic>
      </p:graphicFrame>
      <p:sp>
        <p:nvSpPr>
          <p:cNvPr id="5" name="テキスト ボックス 4"/>
          <p:cNvSpPr txBox="1"/>
          <p:nvPr/>
        </p:nvSpPr>
        <p:spPr>
          <a:xfrm>
            <a:off x="8581293" y="2616589"/>
            <a:ext cx="1899138" cy="369332"/>
          </a:xfrm>
          <a:prstGeom prst="rect">
            <a:avLst/>
          </a:prstGeom>
          <a:noFill/>
          <a:ln>
            <a:solidFill>
              <a:schemeClr val="tx1"/>
            </a:solidFill>
          </a:ln>
        </p:spPr>
        <p:txBody>
          <a:bodyPr wrap="square" rtlCol="0">
            <a:spAutoFit/>
          </a:bodyPr>
          <a:lstStyle/>
          <a:p>
            <a:r>
              <a:rPr kumimoji="1" lang="en-US" altLang="ja-JP"/>
              <a:t>scene_title.hpp</a:t>
            </a:r>
            <a:endParaRPr kumimoji="1" lang="ja-JP" altLang="en-US"/>
          </a:p>
        </p:txBody>
      </p:sp>
    </p:spTree>
    <p:extLst>
      <p:ext uri="{BB962C8B-B14F-4D97-AF65-F5344CB8AC3E}">
        <p14:creationId xmlns:p14="http://schemas.microsoft.com/office/powerpoint/2010/main" val="2161100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派生クラス</a:t>
            </a:r>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886654919"/>
              </p:ext>
            </p:extLst>
          </p:nvPr>
        </p:nvGraphicFramePr>
        <p:xfrm>
          <a:off x="838200" y="1825625"/>
          <a:ext cx="10515600" cy="448056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val="80339420"/>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"scene_title.hpp"</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"scene_battle.hpp"</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"game.hpp"</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&lt;iostream&gt;</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&lt;string&gt;</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void</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SceneTitle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::Update(</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Game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&amp;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game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std::cout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"Title scene update\n"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std::cout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"press \'z\' to start game\n"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std::cout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"&gt;&gt;"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string</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input;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std::cin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&gt;&gt;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input;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std::cout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&lt;&lt;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"\n"</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(input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"z"</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シーン遷移</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game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.ChangeScene(</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new</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SceneBattle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txBody>
                  <a:tcPr/>
                </a:tc>
                <a:extLst>
                  <a:ext uri="{0D108BD9-81ED-4DB2-BD59-A6C34878D82A}">
                    <a16:rowId xmlns:a16="http://schemas.microsoft.com/office/drawing/2014/main" val="1248701693"/>
                  </a:ext>
                </a:extLst>
              </a:tr>
            </a:tbl>
          </a:graphicData>
        </a:graphic>
      </p:graphicFrame>
      <p:sp>
        <p:nvSpPr>
          <p:cNvPr id="5" name="テキスト ボックス 4"/>
          <p:cNvSpPr txBox="1"/>
          <p:nvPr/>
        </p:nvSpPr>
        <p:spPr>
          <a:xfrm>
            <a:off x="8764173" y="2096084"/>
            <a:ext cx="1899138" cy="369332"/>
          </a:xfrm>
          <a:prstGeom prst="rect">
            <a:avLst/>
          </a:prstGeom>
          <a:noFill/>
          <a:ln>
            <a:solidFill>
              <a:schemeClr val="tx1"/>
            </a:solidFill>
          </a:ln>
        </p:spPr>
        <p:txBody>
          <a:bodyPr wrap="square" rtlCol="0">
            <a:spAutoFit/>
          </a:bodyPr>
          <a:lstStyle/>
          <a:p>
            <a:r>
              <a:rPr kumimoji="1" lang="en-US" altLang="ja-JP"/>
              <a:t>scene_title.cpp</a:t>
            </a:r>
            <a:endParaRPr kumimoji="1" lang="ja-JP" altLang="en-US"/>
          </a:p>
        </p:txBody>
      </p:sp>
    </p:spTree>
    <p:extLst>
      <p:ext uri="{BB962C8B-B14F-4D97-AF65-F5344CB8AC3E}">
        <p14:creationId xmlns:p14="http://schemas.microsoft.com/office/powerpoint/2010/main" val="326002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派生クラス</a:t>
            </a:r>
            <a:endParaRPr kumimoji="1" lang="ja-JP" altLang="en-US"/>
          </a:p>
        </p:txBody>
      </p:sp>
      <p:sp>
        <p:nvSpPr>
          <p:cNvPr id="3" name="コンテンツ プレースホルダー 2"/>
          <p:cNvSpPr>
            <a:spLocks noGrp="1"/>
          </p:cNvSpPr>
          <p:nvPr>
            <p:ph idx="1"/>
          </p:nvPr>
        </p:nvSpPr>
        <p:spPr/>
        <p:txBody>
          <a:bodyPr/>
          <a:lstStyle/>
          <a:p>
            <a:r>
              <a:rPr kumimoji="1" lang="en-US" altLang="ja-JP"/>
              <a:t>SceneBattle </a:t>
            </a:r>
            <a:r>
              <a:rPr kumimoji="1" lang="ja-JP" altLang="en-US"/>
              <a:t>省略</a:t>
            </a:r>
            <a:r>
              <a:rPr lang="en-US" altLang="ja-JP"/>
              <a:t>(scene_battle.cpp/.hpp</a:t>
            </a:r>
            <a:r>
              <a:rPr lang="ja-JP" altLang="en-US"/>
              <a:t>を参照</a:t>
            </a:r>
            <a:r>
              <a:rPr lang="en-US" altLang="ja-JP"/>
              <a:t>)</a:t>
            </a:r>
            <a:endParaRPr kumimoji="1" lang="ja-JP" altLang="en-US"/>
          </a:p>
        </p:txBody>
      </p:sp>
    </p:spTree>
    <p:extLst>
      <p:ext uri="{BB962C8B-B14F-4D97-AF65-F5344CB8AC3E}">
        <p14:creationId xmlns:p14="http://schemas.microsoft.com/office/powerpoint/2010/main" val="3767350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派生クラス</a:t>
            </a:r>
            <a:endParaRPr kumimoji="1" lang="ja-JP" altLang="en-US"/>
          </a:p>
        </p:txBody>
      </p:sp>
      <p:sp>
        <p:nvSpPr>
          <p:cNvPr id="3" name="コンテンツ プレースホルダー 2"/>
          <p:cNvSpPr>
            <a:spLocks noGrp="1"/>
          </p:cNvSpPr>
          <p:nvPr>
            <p:ph idx="1"/>
          </p:nvPr>
        </p:nvSpPr>
        <p:spPr/>
        <p:txBody>
          <a:bodyPr/>
          <a:lstStyle/>
          <a:p>
            <a:r>
              <a:rPr lang="ja-JP" altLang="en-US"/>
              <a:t>現在のシーン</a:t>
            </a:r>
            <a:r>
              <a:rPr lang="en-US" altLang="ja-JP"/>
              <a:t>(</a:t>
            </a:r>
            <a:r>
              <a:rPr lang="ja-JP" altLang="en-US"/>
              <a:t>のポインタ</a:t>
            </a:r>
            <a:r>
              <a:rPr lang="en-US" altLang="ja-JP"/>
              <a:t>)</a:t>
            </a:r>
            <a:r>
              <a:rPr lang="ja-JP" altLang="en-US"/>
              <a:t>を保持する</a:t>
            </a:r>
            <a:r>
              <a:rPr lang="en-US" altLang="ja-JP"/>
              <a:t>Game</a:t>
            </a:r>
            <a:r>
              <a:rPr lang="ja-JP" altLang="en-US"/>
              <a:t>クラス</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2418914884"/>
              </p:ext>
            </p:extLst>
          </p:nvPr>
        </p:nvGraphicFramePr>
        <p:xfrm>
          <a:off x="838199" y="2274277"/>
          <a:ext cx="10515601" cy="4480560"/>
        </p:xfrm>
        <a:graphic>
          <a:graphicData uri="http://schemas.openxmlformats.org/drawingml/2006/table">
            <a:tbl>
              <a:tblPr firstRow="1" bandRow="1">
                <a:tableStyleId>{5940675A-B579-460E-94D1-54222C63F5DA}</a:tableStyleId>
              </a:tblPr>
              <a:tblGrid>
                <a:gridCol w="10515601">
                  <a:extLst>
                    <a:ext uri="{9D8B030D-6E8A-4147-A177-3AD203B41FA5}">
                      <a16:colId xmlns:a16="http://schemas.microsoft.com/office/drawing/2014/main" val="3345198033"/>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#pragma</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once</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Scene</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の方で</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include Game</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して</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こっちでも</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include Scene</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とすると</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Scene</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の方でコンパイラは</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まだ宣言されてない</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Game</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を見ようとする</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Game</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の方でもコンパイラは</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まだ宣言されてない</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Scene</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を見ようとする</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結果</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デッドロックっぽいことが起きてしまう</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これをさけるため</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前方宣言を行い</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インクルードせずにコンパイラに</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こういうクラスがあるぞと教える</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class</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Scene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class</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Game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public</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Game();</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~Game();</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void</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Start();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void</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ChangeScene(</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Scene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scene);</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private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Scene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scene_;</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txBody>
                  <a:tcPr/>
                </a:tc>
                <a:extLst>
                  <a:ext uri="{0D108BD9-81ED-4DB2-BD59-A6C34878D82A}">
                    <a16:rowId xmlns:a16="http://schemas.microsoft.com/office/drawing/2014/main" val="2056651808"/>
                  </a:ext>
                </a:extLst>
              </a:tr>
            </a:tbl>
          </a:graphicData>
        </a:graphic>
      </p:graphicFrame>
      <p:sp>
        <p:nvSpPr>
          <p:cNvPr id="5" name="テキスト ボックス 4"/>
          <p:cNvSpPr txBox="1"/>
          <p:nvPr/>
        </p:nvSpPr>
        <p:spPr>
          <a:xfrm>
            <a:off x="9200271" y="2630657"/>
            <a:ext cx="1223888" cy="369332"/>
          </a:xfrm>
          <a:prstGeom prst="rect">
            <a:avLst/>
          </a:prstGeom>
          <a:noFill/>
          <a:ln>
            <a:solidFill>
              <a:schemeClr val="tx1"/>
            </a:solidFill>
          </a:ln>
        </p:spPr>
        <p:txBody>
          <a:bodyPr wrap="square" rtlCol="0">
            <a:spAutoFit/>
          </a:bodyPr>
          <a:lstStyle/>
          <a:p>
            <a:r>
              <a:rPr lang="en-US" altLang="ja-JP"/>
              <a:t>game</a:t>
            </a:r>
            <a:r>
              <a:rPr kumimoji="1" lang="en-US" altLang="ja-JP"/>
              <a:t>.hpp</a:t>
            </a:r>
            <a:endParaRPr kumimoji="1" lang="ja-JP" altLang="en-US"/>
          </a:p>
        </p:txBody>
      </p:sp>
    </p:spTree>
    <p:extLst>
      <p:ext uri="{BB962C8B-B14F-4D97-AF65-F5344CB8AC3E}">
        <p14:creationId xmlns:p14="http://schemas.microsoft.com/office/powerpoint/2010/main" val="1875733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派生クラス</a:t>
            </a:r>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721170696"/>
              </p:ext>
            </p:extLst>
          </p:nvPr>
        </p:nvGraphicFramePr>
        <p:xfrm>
          <a:off x="838200" y="1825625"/>
          <a:ext cx="10515600" cy="496824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val="3157455918"/>
                    </a:ext>
                  </a:extLst>
                </a:gridCol>
              </a:tblGrid>
              <a:tr h="370840">
                <a:tc>
                  <a:txBody>
                    <a:bodyPr/>
                    <a:lstStyle/>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"game.hpp"</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#include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A31515"/>
                          </a:solidFill>
                          <a:highlight>
                            <a:srgbClr val="FFFFFF"/>
                          </a:highlight>
                          <a:latin typeface="ＭＳ ゴシック" panose="020B0609070205080204" pitchFamily="49" charset="-128"/>
                          <a:ea typeface="ＭＳ ゴシック" panose="020B0609070205080204" pitchFamily="49" charset="-128"/>
                        </a:rPr>
                        <a:t>"scene.hpp"</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Game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::Game() : scene_(</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nullptr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Game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::~Game() {</a:t>
                      </a:r>
                      <a:r>
                        <a:rPr lang="en-US" altLang="ja-JP" sz="1600" baseline="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(scene_ !=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nullptr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delete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scene_;</a:t>
                      </a:r>
                      <a:r>
                        <a:rPr lang="en-US" altLang="ja-JP" sz="1600" baseline="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void</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Game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::Start() {</a:t>
                      </a: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メインループ</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while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true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baseline="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現在のシーンの</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Update</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が呼ばれる</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ポリモーフィズム</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a:t>
                      </a:r>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例えば</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 scene_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が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SceneTitle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なら </a:t>
                      </a:r>
                      <a:r>
                        <a:rPr lang="en-US" altLang="ja-JP" sz="1600">
                          <a:solidFill>
                            <a:srgbClr val="008000"/>
                          </a:solidFill>
                          <a:highlight>
                            <a:srgbClr val="FFFFFF"/>
                          </a:highlight>
                          <a:latin typeface="ＭＳ ゴシック" panose="020B0609070205080204" pitchFamily="49" charset="-128"/>
                          <a:ea typeface="ＭＳ ゴシック" panose="020B0609070205080204" pitchFamily="49" charset="-128"/>
                        </a:rPr>
                        <a:t>"Title scene update..." </a:t>
                      </a:r>
                      <a:r>
                        <a:rPr lang="ja-JP" altLang="en-US" sz="1600">
                          <a:solidFill>
                            <a:srgbClr val="008000"/>
                          </a:solidFill>
                          <a:highlight>
                            <a:srgbClr val="FFFFFF"/>
                          </a:highlight>
                          <a:latin typeface="ＭＳ ゴシック" panose="020B0609070205080204" pitchFamily="49" charset="-128"/>
                          <a:ea typeface="ＭＳ ゴシック" panose="020B0609070205080204" pitchFamily="49" charset="-128"/>
                        </a:rPr>
                        <a:t>が表示される</a:t>
                      </a:r>
                      <a:endPar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scene_-&gt;Update(*</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void</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Game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::ChangeScene(</a:t>
                      </a:r>
                      <a:r>
                        <a:rPr lang="en-US" altLang="ja-JP" sz="1600">
                          <a:solidFill>
                            <a:srgbClr val="2B91AF"/>
                          </a:solidFill>
                          <a:highlight>
                            <a:srgbClr val="FFFFFF"/>
                          </a:highlight>
                          <a:latin typeface="ＭＳ ゴシック" panose="020B0609070205080204" pitchFamily="49" charset="-128"/>
                          <a:ea typeface="ＭＳ ゴシック" panose="020B0609070205080204" pitchFamily="49" charset="-128"/>
                        </a:rPr>
                        <a:t>Scene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scene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(scene_ != </a:t>
                      </a:r>
                      <a:r>
                        <a:rPr lang="en-US" altLang="ja-JP" sz="1600">
                          <a:solidFill>
                            <a:srgbClr val="0000FF"/>
                          </a:solidFill>
                          <a:highlight>
                            <a:srgbClr val="FFFFFF"/>
                          </a:highlight>
                          <a:latin typeface="ＭＳ ゴシック" panose="020B0609070205080204" pitchFamily="49" charset="-128"/>
                          <a:ea typeface="ＭＳ ゴシック" panose="020B0609070205080204" pitchFamily="49" charset="-128"/>
                        </a:rPr>
                        <a:t>nullptr</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a:solidFill>
                            <a:srgbClr val="008080"/>
                          </a:solidFill>
                          <a:highlight>
                            <a:srgbClr val="FFFFFF"/>
                          </a:highlight>
                          <a:latin typeface="ＭＳ ゴシック" panose="020B0609070205080204" pitchFamily="49" charset="-128"/>
                          <a:ea typeface="ＭＳ ゴシック" panose="020B0609070205080204" pitchFamily="49" charset="-128"/>
                        </a:rPr>
                        <a:t>delete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scene_;</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  scene_ = </a:t>
                      </a:r>
                      <a:r>
                        <a:rPr lang="en-US" altLang="ja-JP" sz="1600">
                          <a:solidFill>
                            <a:srgbClr val="808080"/>
                          </a:solidFill>
                          <a:highlight>
                            <a:srgbClr val="FFFFFF"/>
                          </a:highlight>
                          <a:latin typeface="ＭＳ ゴシック" panose="020B0609070205080204" pitchFamily="49" charset="-128"/>
                          <a:ea typeface="ＭＳ ゴシック" panose="020B0609070205080204" pitchFamily="49" charset="-128"/>
                        </a:rPr>
                        <a:t>scene</a:t>
                      </a:r>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a:solidFill>
                            <a:srgbClr val="000000"/>
                          </a:solidFill>
                          <a:highlight>
                            <a:srgbClr val="FFFFFF"/>
                          </a:highlight>
                          <a:latin typeface="ＭＳ ゴシック" panose="020B0609070205080204" pitchFamily="49" charset="-128"/>
                          <a:ea typeface="ＭＳ ゴシック" panose="020B0609070205080204" pitchFamily="49" charset="-128"/>
                        </a:rPr>
                        <a:t>}</a:t>
                      </a:r>
                    </a:p>
                  </a:txBody>
                  <a:tcPr/>
                </a:tc>
                <a:extLst>
                  <a:ext uri="{0D108BD9-81ED-4DB2-BD59-A6C34878D82A}">
                    <a16:rowId xmlns:a16="http://schemas.microsoft.com/office/drawing/2014/main" val="2351094487"/>
                  </a:ext>
                </a:extLst>
              </a:tr>
            </a:tbl>
          </a:graphicData>
        </a:graphic>
      </p:graphicFrame>
      <p:sp>
        <p:nvSpPr>
          <p:cNvPr id="5" name="テキスト ボックス 4"/>
          <p:cNvSpPr txBox="1"/>
          <p:nvPr/>
        </p:nvSpPr>
        <p:spPr>
          <a:xfrm>
            <a:off x="9326880" y="2039814"/>
            <a:ext cx="1223888" cy="369332"/>
          </a:xfrm>
          <a:prstGeom prst="rect">
            <a:avLst/>
          </a:prstGeom>
          <a:noFill/>
          <a:ln>
            <a:solidFill>
              <a:schemeClr val="tx1"/>
            </a:solidFill>
          </a:ln>
        </p:spPr>
        <p:txBody>
          <a:bodyPr wrap="square" rtlCol="0">
            <a:spAutoFit/>
          </a:bodyPr>
          <a:lstStyle/>
          <a:p>
            <a:r>
              <a:rPr lang="en-US" altLang="ja-JP"/>
              <a:t>game</a:t>
            </a:r>
            <a:r>
              <a:rPr kumimoji="1" lang="en-US" altLang="ja-JP"/>
              <a:t>.cpp</a:t>
            </a:r>
            <a:endParaRPr kumimoji="1" lang="ja-JP" altLang="en-US"/>
          </a:p>
        </p:txBody>
      </p:sp>
    </p:spTree>
    <p:extLst>
      <p:ext uri="{BB962C8B-B14F-4D97-AF65-F5344CB8AC3E}">
        <p14:creationId xmlns:p14="http://schemas.microsoft.com/office/powerpoint/2010/main" val="17342723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1626</Words>
  <Application>Microsoft Office PowerPoint</Application>
  <PresentationFormat>ワイド画面</PresentationFormat>
  <Paragraphs>256</Paragraphs>
  <Slides>20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ＭＳ ゴシック</vt:lpstr>
      <vt:lpstr>游ゴシック</vt:lpstr>
      <vt:lpstr>游ゴシック Light</vt:lpstr>
      <vt:lpstr>Arial</vt:lpstr>
      <vt:lpstr>Office テーマ</vt:lpstr>
      <vt:lpstr>C++勉強会</vt:lpstr>
      <vt:lpstr>目次</vt:lpstr>
      <vt:lpstr>派生クラス</vt:lpstr>
      <vt:lpstr>派生クラス</vt:lpstr>
      <vt:lpstr>派生クラス</vt:lpstr>
      <vt:lpstr>派生クラス</vt:lpstr>
      <vt:lpstr>派生クラス</vt:lpstr>
      <vt:lpstr>派生クラス</vt:lpstr>
      <vt:lpstr>派生クラス</vt:lpstr>
      <vt:lpstr>派生クラス</vt:lpstr>
      <vt:lpstr>宣言と実装を分ける意味</vt:lpstr>
      <vt:lpstr>宣言と実装を分ける意味</vt:lpstr>
      <vt:lpstr>宣言と実装を分ける意味</vt:lpstr>
      <vt:lpstr>Makefile</vt:lpstr>
      <vt:lpstr>Makefile</vt:lpstr>
      <vt:lpstr>Makefile</vt:lpstr>
      <vt:lpstr>練習問題</vt:lpstr>
      <vt:lpstr>練習問題</vt:lpstr>
      <vt:lpstr>練習問題</vt:lpstr>
      <vt:lpstr>練習問題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C++勉強会</dc:title>
  <dc:creator>tatsuya</dc:creator>
  <cp:lastModifiedBy>tatsuya</cp:lastModifiedBy>
  <cp:revision>144</cp:revision>
  <dcterms:created xsi:type="dcterms:W3CDTF">2016-05-17T15:40:12Z</dcterms:created>
  <dcterms:modified xsi:type="dcterms:W3CDTF">2016-05-19T16:51:43Z</dcterms:modified>
</cp:coreProperties>
</file>