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72" r:id="rId3"/>
    <p:sldId id="366" r:id="rId4"/>
    <p:sldId id="369" r:id="rId5"/>
    <p:sldId id="367" r:id="rId6"/>
    <p:sldId id="368" r:id="rId7"/>
    <p:sldId id="360" r:id="rId8"/>
    <p:sldId id="370" r:id="rId9"/>
    <p:sldId id="358" r:id="rId10"/>
    <p:sldId id="371" r:id="rId11"/>
    <p:sldId id="355" r:id="rId12"/>
    <p:sldId id="362" r:id="rId13"/>
    <p:sldId id="374" r:id="rId14"/>
    <p:sldId id="373" r:id="rId15"/>
    <p:sldId id="375" r:id="rId16"/>
    <p:sldId id="376" r:id="rId17"/>
    <p:sldId id="377"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3333CC"/>
    <a:srgbClr val="FFCC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78107" autoAdjust="0"/>
  </p:normalViewPr>
  <p:slideViewPr>
    <p:cSldViewPr>
      <p:cViewPr varScale="1">
        <p:scale>
          <a:sx n="103" d="100"/>
          <a:sy n="103" d="100"/>
        </p:scale>
        <p:origin x="1602" y="11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D3F56-09B5-4F5E-9E97-CDB064499D70}" type="datetimeFigureOut">
              <a:rPr kumimoji="1" lang="ja-JP" altLang="en-US" smtClean="0"/>
              <a:t>2016/9/7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94369-594E-43AB-A447-824599C35830}" type="slidenum">
              <a:rPr kumimoji="1" lang="ja-JP" altLang="en-US" smtClean="0"/>
              <a:t>‹#›</a:t>
            </a:fld>
            <a:endParaRPr kumimoji="1" lang="ja-JP" altLang="en-US"/>
          </a:p>
        </p:txBody>
      </p:sp>
    </p:spTree>
    <p:extLst>
      <p:ext uri="{BB962C8B-B14F-4D97-AF65-F5344CB8AC3E}">
        <p14:creationId xmlns:p14="http://schemas.microsoft.com/office/powerpoint/2010/main" val="3177551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a:t>
            </a:fld>
            <a:endParaRPr kumimoji="1" lang="ja-JP" altLang="en-US"/>
          </a:p>
        </p:txBody>
      </p:sp>
    </p:spTree>
    <p:extLst>
      <p:ext uri="{BB962C8B-B14F-4D97-AF65-F5344CB8AC3E}">
        <p14:creationId xmlns:p14="http://schemas.microsoft.com/office/powerpoint/2010/main" val="259277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5</a:t>
            </a:fld>
            <a:endParaRPr kumimoji="1" lang="ja-JP" altLang="en-US"/>
          </a:p>
        </p:txBody>
      </p:sp>
    </p:spTree>
    <p:extLst>
      <p:ext uri="{BB962C8B-B14F-4D97-AF65-F5344CB8AC3E}">
        <p14:creationId xmlns:p14="http://schemas.microsoft.com/office/powerpoint/2010/main" val="29548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6</a:t>
            </a:fld>
            <a:endParaRPr kumimoji="1" lang="ja-JP" altLang="en-US"/>
          </a:p>
        </p:txBody>
      </p:sp>
    </p:spTree>
    <p:extLst>
      <p:ext uri="{BB962C8B-B14F-4D97-AF65-F5344CB8AC3E}">
        <p14:creationId xmlns:p14="http://schemas.microsoft.com/office/powerpoint/2010/main" val="326443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9</a:t>
            </a:fld>
            <a:endParaRPr kumimoji="1" lang="ja-JP" altLang="en-US"/>
          </a:p>
        </p:txBody>
      </p:sp>
    </p:spTree>
    <p:extLst>
      <p:ext uri="{BB962C8B-B14F-4D97-AF65-F5344CB8AC3E}">
        <p14:creationId xmlns:p14="http://schemas.microsoft.com/office/powerpoint/2010/main" val="342369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10</a:t>
            </a:fld>
            <a:endParaRPr kumimoji="1" lang="ja-JP" altLang="en-US"/>
          </a:p>
        </p:txBody>
      </p:sp>
    </p:spTree>
    <p:extLst>
      <p:ext uri="{BB962C8B-B14F-4D97-AF65-F5344CB8AC3E}">
        <p14:creationId xmlns:p14="http://schemas.microsoft.com/office/powerpoint/2010/main" val="121678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5F94369-594E-43AB-A447-824599C35830}" type="slidenum">
              <a:rPr kumimoji="1" lang="ja-JP" altLang="en-US" smtClean="0"/>
              <a:t>12</a:t>
            </a:fld>
            <a:endParaRPr kumimoji="1" lang="ja-JP" altLang="en-US"/>
          </a:p>
        </p:txBody>
      </p:sp>
    </p:spTree>
    <p:extLst>
      <p:ext uri="{BB962C8B-B14F-4D97-AF65-F5344CB8AC3E}">
        <p14:creationId xmlns:p14="http://schemas.microsoft.com/office/powerpoint/2010/main" val="50181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20516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06866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2271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2237"/>
            <a:ext cx="9144000" cy="690460"/>
          </a:xfrm>
          <a:solidFill>
            <a:srgbClr val="000066"/>
          </a:solidFill>
        </p:spPr>
        <p:txBody>
          <a:bodyPr/>
          <a:lstStyle>
            <a:lvl1pPr>
              <a:defRPr sz="3200">
                <a:solidFill>
                  <a:schemeClr val="bg1"/>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457200" y="836713"/>
            <a:ext cx="8229600" cy="4525963"/>
          </a:xfrm>
        </p:spPr>
        <p:txBody>
          <a:bodyPr/>
          <a:lstStyle>
            <a:lvl1pPr>
              <a:defRPr sz="2800">
                <a:latin typeface="ＭＳ Ｐゴシック" panose="020B0600070205080204" pitchFamily="50" charset="-128"/>
                <a:ea typeface="ＭＳ Ｐゴシック" panose="020B0600070205080204" pitchFamily="50" charset="-128"/>
              </a:defRPr>
            </a:lvl1pPr>
            <a:lvl2pPr>
              <a:defRPr sz="2400">
                <a:latin typeface="ＭＳ Ｐゴシック" panose="020B0600070205080204" pitchFamily="50" charset="-128"/>
                <a:ea typeface="ＭＳ Ｐゴシック" panose="020B0600070205080204" pitchFamily="50" charset="-128"/>
              </a:defRPr>
            </a:lvl2pPr>
            <a:lvl3pPr>
              <a:defRPr sz="2000">
                <a:latin typeface="ＭＳ Ｐゴシック" panose="020B0600070205080204" pitchFamily="50" charset="-128"/>
                <a:ea typeface="ＭＳ Ｐゴシック" panose="020B0600070205080204" pitchFamily="50" charset="-128"/>
              </a:defRPr>
            </a:lvl3pPr>
            <a:lvl4pPr>
              <a:defRPr sz="1600">
                <a:latin typeface="ＭＳ Ｐゴシック" panose="020B0600070205080204" pitchFamily="50" charset="-128"/>
                <a:ea typeface="ＭＳ Ｐゴシック" panose="020B0600070205080204" pitchFamily="50" charset="-128"/>
              </a:defRPr>
            </a:lvl4pPr>
            <a:lvl5pPr>
              <a:defRPr sz="1200">
                <a:latin typeface="ＭＳ Ｐゴシック" panose="020B0600070205080204" pitchFamily="50" charset="-128"/>
                <a:ea typeface="ＭＳ Ｐゴシック" panose="020B060007020508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4594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29069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1144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274584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337087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36112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392125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3A318CB-6B49-4B95-B342-75A59712D973}" type="datetimeFigureOut">
              <a:rPr kumimoji="1" lang="ja-JP" altLang="en-US" smtClean="0"/>
              <a:t>2016/9/7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18045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0211"/>
            <a:ext cx="9144000" cy="1143000"/>
          </a:xfrm>
          <a:prstGeom prst="rect">
            <a:avLst/>
          </a:prstGeom>
          <a:solidFill>
            <a:srgbClr val="000066"/>
          </a:solidFill>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318CB-6B49-4B95-B342-75A59712D973}" type="datetimeFigureOut">
              <a:rPr kumimoji="1" lang="ja-JP" altLang="en-US" smtClean="0"/>
              <a:t>2016/9/7</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242F3-CC70-433C-85B8-0AAE69AD68A2}" type="slidenum">
              <a:rPr kumimoji="1" lang="ja-JP" altLang="en-US" smtClean="0"/>
              <a:t>‹#›</a:t>
            </a:fld>
            <a:endParaRPr kumimoji="1" lang="ja-JP" altLang="en-US"/>
          </a:p>
        </p:txBody>
      </p:sp>
    </p:spTree>
    <p:extLst>
      <p:ext uri="{BB962C8B-B14F-4D97-AF65-F5344CB8AC3E}">
        <p14:creationId xmlns:p14="http://schemas.microsoft.com/office/powerpoint/2010/main" val="294364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2105421"/>
            <a:ext cx="8784976" cy="1899643"/>
          </a:xfrm>
        </p:spPr>
        <p:txBody>
          <a:bodyPr>
            <a:normAutofit/>
          </a:bodyPr>
          <a:lstStyle/>
          <a:p>
            <a:r>
              <a:rPr lang="en-US" altLang="ja-JP" dirty="0"/>
              <a:t>Preparatory analysis for brace model</a:t>
            </a:r>
            <a:endParaRPr kumimoji="1" lang="ja-JP" altLang="en-US" dirty="0"/>
          </a:p>
        </p:txBody>
      </p:sp>
      <p:sp>
        <p:nvSpPr>
          <p:cNvPr id="3" name="サブタイトル 2"/>
          <p:cNvSpPr>
            <a:spLocks noGrp="1"/>
          </p:cNvSpPr>
          <p:nvPr>
            <p:ph type="subTitle" idx="1"/>
          </p:nvPr>
        </p:nvSpPr>
        <p:spPr>
          <a:xfrm>
            <a:off x="539552" y="4149080"/>
            <a:ext cx="8136904" cy="2184648"/>
          </a:xfrm>
        </p:spPr>
        <p:txBody>
          <a:bodyPr>
            <a:normAutofit/>
          </a:bodyPr>
          <a:lstStyle/>
          <a:p>
            <a:pPr algn="r"/>
            <a:r>
              <a:rPr kumimoji="1" lang="ja-JP" altLang="en-US" sz="2400" dirty="0">
                <a:solidFill>
                  <a:schemeClr val="tx1"/>
                </a:solidFill>
              </a:rPr>
              <a:t>防災科学技術研究所</a:t>
            </a:r>
            <a:endParaRPr kumimoji="1" lang="en-US" altLang="ja-JP" sz="2400" dirty="0">
              <a:solidFill>
                <a:schemeClr val="tx1"/>
              </a:solidFill>
            </a:endParaRPr>
          </a:p>
          <a:p>
            <a:pPr algn="r"/>
            <a:r>
              <a:rPr kumimoji="1" lang="ja-JP" altLang="en-US" sz="2400" dirty="0">
                <a:solidFill>
                  <a:schemeClr val="tx1"/>
                </a:solidFill>
              </a:rPr>
              <a:t>兵庫耐震工学研究センター</a:t>
            </a:r>
            <a:endParaRPr kumimoji="1" lang="en-US" altLang="ja-JP" sz="2400" dirty="0">
              <a:solidFill>
                <a:schemeClr val="tx1"/>
              </a:solidFill>
            </a:endParaRPr>
          </a:p>
          <a:p>
            <a:pPr algn="r"/>
            <a:r>
              <a:rPr lang="ja-JP" altLang="en-US" sz="2400" dirty="0">
                <a:solidFill>
                  <a:schemeClr val="tx1"/>
                </a:solidFill>
              </a:rPr>
              <a:t>研究員　山下　拓三</a:t>
            </a:r>
            <a:endParaRPr kumimoji="1" lang="ja-JP" altLang="en-US" sz="2400" dirty="0">
              <a:solidFill>
                <a:schemeClr val="tx1"/>
              </a:solidFill>
            </a:endParaRPr>
          </a:p>
        </p:txBody>
      </p:sp>
      <p:pic>
        <p:nvPicPr>
          <p:cNvPr id="4" name="Picture 7" desc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372" y="1"/>
            <a:ext cx="1434872" cy="132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64"/>
          <p:cNvGrpSpPr>
            <a:grpSpLocks/>
          </p:cNvGrpSpPr>
          <p:nvPr/>
        </p:nvGrpSpPr>
        <p:grpSpPr bwMode="auto">
          <a:xfrm>
            <a:off x="107504" y="116633"/>
            <a:ext cx="2114550" cy="430212"/>
            <a:chOff x="214" y="264"/>
            <a:chExt cx="3901" cy="795"/>
          </a:xfrm>
        </p:grpSpPr>
        <p:sp>
          <p:nvSpPr>
            <p:cNvPr id="6" name="Freeform 12"/>
            <p:cNvSpPr>
              <a:spLocks/>
            </p:cNvSpPr>
            <p:nvPr/>
          </p:nvSpPr>
          <p:spPr bwMode="auto">
            <a:xfrm>
              <a:off x="404" y="614"/>
              <a:ext cx="559" cy="153"/>
            </a:xfrm>
            <a:custGeom>
              <a:avLst/>
              <a:gdLst>
                <a:gd name="T0" fmla="*/ 0 w 314"/>
                <a:gd name="T1" fmla="*/ 86436 h 86"/>
                <a:gd name="T2" fmla="*/ 261110 w 314"/>
                <a:gd name="T3" fmla="*/ 86436 h 86"/>
                <a:gd name="T4" fmla="*/ 318116 w 314"/>
                <a:gd name="T5" fmla="*/ 0 h 86"/>
                <a:gd name="T6" fmla="*/ 72942 w 314"/>
                <a:gd name="T7" fmla="*/ 1171 h 86"/>
                <a:gd name="T8" fmla="*/ 0 w 314"/>
                <a:gd name="T9" fmla="*/ 86436 h 86"/>
                <a:gd name="T10" fmla="*/ 0 60000 65536"/>
                <a:gd name="T11" fmla="*/ 0 60000 65536"/>
                <a:gd name="T12" fmla="*/ 0 60000 65536"/>
                <a:gd name="T13" fmla="*/ 0 60000 65536"/>
                <a:gd name="T14" fmla="*/ 0 60000 65536"/>
                <a:gd name="T15" fmla="*/ 0 w 314"/>
                <a:gd name="T16" fmla="*/ 0 h 86"/>
                <a:gd name="T17" fmla="*/ 314 w 314"/>
                <a:gd name="T18" fmla="*/ 86 h 86"/>
              </a:gdLst>
              <a:ahLst/>
              <a:cxnLst>
                <a:cxn ang="T10">
                  <a:pos x="T0" y="T1"/>
                </a:cxn>
                <a:cxn ang="T11">
                  <a:pos x="T2" y="T3"/>
                </a:cxn>
                <a:cxn ang="T12">
                  <a:pos x="T4" y="T5"/>
                </a:cxn>
                <a:cxn ang="T13">
                  <a:pos x="T6" y="T7"/>
                </a:cxn>
                <a:cxn ang="T14">
                  <a:pos x="T8" y="T9"/>
                </a:cxn>
              </a:cxnLst>
              <a:rect l="T15" t="T16" r="T17" b="T18"/>
              <a:pathLst>
                <a:path w="314" h="86">
                  <a:moveTo>
                    <a:pt x="0" y="86"/>
                  </a:moveTo>
                  <a:cubicBezTo>
                    <a:pt x="258" y="86"/>
                    <a:pt x="258" y="86"/>
                    <a:pt x="258" y="86"/>
                  </a:cubicBezTo>
                  <a:cubicBezTo>
                    <a:pt x="277" y="53"/>
                    <a:pt x="296" y="25"/>
                    <a:pt x="314" y="0"/>
                  </a:cubicBezTo>
                  <a:cubicBezTo>
                    <a:pt x="72" y="1"/>
                    <a:pt x="72" y="1"/>
                    <a:pt x="72" y="1"/>
                  </a:cubicBezTo>
                  <a:cubicBezTo>
                    <a:pt x="46" y="29"/>
                    <a:pt x="21" y="58"/>
                    <a:pt x="0" y="86"/>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7" name="Freeform 13"/>
            <p:cNvSpPr>
              <a:spLocks/>
            </p:cNvSpPr>
            <p:nvPr/>
          </p:nvSpPr>
          <p:spPr bwMode="auto">
            <a:xfrm>
              <a:off x="214" y="832"/>
              <a:ext cx="612" cy="227"/>
            </a:xfrm>
            <a:custGeom>
              <a:avLst/>
              <a:gdLst>
                <a:gd name="T0" fmla="*/ 0 w 344"/>
                <a:gd name="T1" fmla="*/ 124057 h 128"/>
                <a:gd name="T2" fmla="*/ 284194 w 344"/>
                <a:gd name="T3" fmla="*/ 124057 h 128"/>
                <a:gd name="T4" fmla="*/ 345824 w 344"/>
                <a:gd name="T5" fmla="*/ 0 h 128"/>
                <a:gd name="T6" fmla="*/ 80380 w 344"/>
                <a:gd name="T7" fmla="*/ 0 h 128"/>
                <a:gd name="T8" fmla="*/ 0 w 344"/>
                <a:gd name="T9" fmla="*/ 124057 h 128"/>
                <a:gd name="T10" fmla="*/ 0 60000 65536"/>
                <a:gd name="T11" fmla="*/ 0 60000 65536"/>
                <a:gd name="T12" fmla="*/ 0 60000 65536"/>
                <a:gd name="T13" fmla="*/ 0 60000 65536"/>
                <a:gd name="T14" fmla="*/ 0 60000 65536"/>
                <a:gd name="T15" fmla="*/ 0 w 344"/>
                <a:gd name="T16" fmla="*/ 0 h 128"/>
                <a:gd name="T17" fmla="*/ 344 w 344"/>
                <a:gd name="T18" fmla="*/ 128 h 128"/>
              </a:gdLst>
              <a:ahLst/>
              <a:cxnLst>
                <a:cxn ang="T10">
                  <a:pos x="T0" y="T1"/>
                </a:cxn>
                <a:cxn ang="T11">
                  <a:pos x="T2" y="T3"/>
                </a:cxn>
                <a:cxn ang="T12">
                  <a:pos x="T4" y="T5"/>
                </a:cxn>
                <a:cxn ang="T13">
                  <a:pos x="T6" y="T7"/>
                </a:cxn>
                <a:cxn ang="T14">
                  <a:pos x="T8" y="T9"/>
                </a:cxn>
              </a:cxnLst>
              <a:rect l="T15" t="T16" r="T17" b="T18"/>
              <a:pathLst>
                <a:path w="344" h="128">
                  <a:moveTo>
                    <a:pt x="0" y="128"/>
                  </a:moveTo>
                  <a:cubicBezTo>
                    <a:pt x="283" y="128"/>
                    <a:pt x="283" y="128"/>
                    <a:pt x="283" y="128"/>
                  </a:cubicBezTo>
                  <a:cubicBezTo>
                    <a:pt x="304" y="80"/>
                    <a:pt x="324" y="38"/>
                    <a:pt x="344" y="0"/>
                  </a:cubicBezTo>
                  <a:cubicBezTo>
                    <a:pt x="80" y="0"/>
                    <a:pt x="80" y="0"/>
                    <a:pt x="80" y="0"/>
                  </a:cubicBezTo>
                  <a:cubicBezTo>
                    <a:pt x="29" y="72"/>
                    <a:pt x="0" y="128"/>
                    <a:pt x="0" y="128"/>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8" name="Freeform 14"/>
            <p:cNvSpPr>
              <a:spLocks/>
            </p:cNvSpPr>
            <p:nvPr/>
          </p:nvSpPr>
          <p:spPr bwMode="auto">
            <a:xfrm>
              <a:off x="589" y="433"/>
              <a:ext cx="550" cy="126"/>
            </a:xfrm>
            <a:custGeom>
              <a:avLst/>
              <a:gdLst>
                <a:gd name="T0" fmla="*/ 0 w 309"/>
                <a:gd name="T1" fmla="*/ 69479 h 71"/>
                <a:gd name="T2" fmla="*/ 238688 w 309"/>
                <a:gd name="T3" fmla="*/ 68067 h 71"/>
                <a:gd name="T4" fmla="*/ 312493 w 309"/>
                <a:gd name="T5" fmla="*/ 0 h 71"/>
                <a:gd name="T6" fmla="*/ 83018 w 309"/>
                <a:gd name="T7" fmla="*/ 1162 h 71"/>
                <a:gd name="T8" fmla="*/ 0 w 309"/>
                <a:gd name="T9" fmla="*/ 69479 h 71"/>
                <a:gd name="T10" fmla="*/ 0 60000 65536"/>
                <a:gd name="T11" fmla="*/ 0 60000 65536"/>
                <a:gd name="T12" fmla="*/ 0 60000 65536"/>
                <a:gd name="T13" fmla="*/ 0 60000 65536"/>
                <a:gd name="T14" fmla="*/ 0 60000 65536"/>
                <a:gd name="T15" fmla="*/ 0 w 309"/>
                <a:gd name="T16" fmla="*/ 0 h 71"/>
                <a:gd name="T17" fmla="*/ 309 w 309"/>
                <a:gd name="T18" fmla="*/ 71 h 71"/>
              </a:gdLst>
              <a:ahLst/>
              <a:cxnLst>
                <a:cxn ang="T10">
                  <a:pos x="T0" y="T1"/>
                </a:cxn>
                <a:cxn ang="T11">
                  <a:pos x="T2" y="T3"/>
                </a:cxn>
                <a:cxn ang="T12">
                  <a:pos x="T4" y="T5"/>
                </a:cxn>
                <a:cxn ang="T13">
                  <a:pos x="T6" y="T7"/>
                </a:cxn>
                <a:cxn ang="T14">
                  <a:pos x="T8" y="T9"/>
                </a:cxn>
              </a:cxnLst>
              <a:rect l="T15" t="T16" r="T17" b="T18"/>
              <a:pathLst>
                <a:path w="309" h="71">
                  <a:moveTo>
                    <a:pt x="0" y="71"/>
                  </a:moveTo>
                  <a:cubicBezTo>
                    <a:pt x="236" y="70"/>
                    <a:pt x="236" y="70"/>
                    <a:pt x="236" y="70"/>
                  </a:cubicBezTo>
                  <a:cubicBezTo>
                    <a:pt x="261" y="41"/>
                    <a:pt x="286" y="18"/>
                    <a:pt x="309" y="0"/>
                  </a:cubicBezTo>
                  <a:cubicBezTo>
                    <a:pt x="82" y="1"/>
                    <a:pt x="82" y="1"/>
                    <a:pt x="82" y="1"/>
                  </a:cubicBezTo>
                  <a:cubicBezTo>
                    <a:pt x="53" y="22"/>
                    <a:pt x="25" y="46"/>
                    <a:pt x="0" y="71"/>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9" name="Freeform 15"/>
            <p:cNvSpPr>
              <a:spLocks/>
            </p:cNvSpPr>
            <p:nvPr/>
          </p:nvSpPr>
          <p:spPr bwMode="auto">
            <a:xfrm>
              <a:off x="810" y="264"/>
              <a:ext cx="1121" cy="795"/>
            </a:xfrm>
            <a:custGeom>
              <a:avLst/>
              <a:gdLst>
                <a:gd name="T0" fmla="*/ 404065 w 630"/>
                <a:gd name="T1" fmla="*/ 43954 h 447"/>
                <a:gd name="T2" fmla="*/ 356738 w 630"/>
                <a:gd name="T3" fmla="*/ 29214 h 447"/>
                <a:gd name="T4" fmla="*/ 221376 w 630"/>
                <a:gd name="T5" fmla="*/ 1170 h 447"/>
                <a:gd name="T6" fmla="*/ 218454 w 630"/>
                <a:gd name="T7" fmla="*/ 1170 h 447"/>
                <a:gd name="T8" fmla="*/ 0 w 630"/>
                <a:gd name="T9" fmla="*/ 67153 h 447"/>
                <a:gd name="T10" fmla="*/ 232616 w 630"/>
                <a:gd name="T11" fmla="*/ 67153 h 447"/>
                <a:gd name="T12" fmla="*/ 330599 w 630"/>
                <a:gd name="T13" fmla="*/ 42722 h 447"/>
                <a:gd name="T14" fmla="*/ 216741 w 630"/>
                <a:gd name="T15" fmla="*/ 447775 h 447"/>
                <a:gd name="T16" fmla="*/ 459131 w 630"/>
                <a:gd name="T17" fmla="*/ 447775 h 447"/>
                <a:gd name="T18" fmla="*/ 404065 w 630"/>
                <a:gd name="T19" fmla="*/ 43954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0"/>
                <a:gd name="T31" fmla="*/ 0 h 447"/>
                <a:gd name="T32" fmla="*/ 630 w 630"/>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0" h="447">
                  <a:moveTo>
                    <a:pt x="401" y="44"/>
                  </a:moveTo>
                  <a:cubicBezTo>
                    <a:pt x="388" y="39"/>
                    <a:pt x="372" y="34"/>
                    <a:pt x="354" y="29"/>
                  </a:cubicBezTo>
                  <a:cubicBezTo>
                    <a:pt x="308" y="10"/>
                    <a:pt x="263" y="1"/>
                    <a:pt x="220" y="1"/>
                  </a:cubicBezTo>
                  <a:cubicBezTo>
                    <a:pt x="219" y="0"/>
                    <a:pt x="218" y="0"/>
                    <a:pt x="217" y="1"/>
                  </a:cubicBezTo>
                  <a:cubicBezTo>
                    <a:pt x="139" y="0"/>
                    <a:pt x="66" y="27"/>
                    <a:pt x="0" y="67"/>
                  </a:cubicBezTo>
                  <a:cubicBezTo>
                    <a:pt x="231" y="67"/>
                    <a:pt x="231" y="67"/>
                    <a:pt x="231" y="67"/>
                  </a:cubicBezTo>
                  <a:cubicBezTo>
                    <a:pt x="266" y="50"/>
                    <a:pt x="298" y="43"/>
                    <a:pt x="328" y="43"/>
                  </a:cubicBezTo>
                  <a:cubicBezTo>
                    <a:pt x="482" y="160"/>
                    <a:pt x="215" y="447"/>
                    <a:pt x="215" y="447"/>
                  </a:cubicBezTo>
                  <a:cubicBezTo>
                    <a:pt x="456" y="447"/>
                    <a:pt x="456" y="447"/>
                    <a:pt x="456" y="447"/>
                  </a:cubicBezTo>
                  <a:cubicBezTo>
                    <a:pt x="630" y="120"/>
                    <a:pt x="444" y="60"/>
                    <a:pt x="401" y="44"/>
                  </a:cubicBezTo>
                  <a:close/>
                </a:path>
              </a:pathLst>
            </a:custGeom>
            <a:solidFill>
              <a:srgbClr val="055CA8"/>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0" name="Freeform 16"/>
            <p:cNvSpPr>
              <a:spLocks/>
            </p:cNvSpPr>
            <p:nvPr/>
          </p:nvSpPr>
          <p:spPr bwMode="auto">
            <a:xfrm>
              <a:off x="1111" y="493"/>
              <a:ext cx="599" cy="205"/>
            </a:xfrm>
            <a:custGeom>
              <a:avLst/>
              <a:gdLst>
                <a:gd name="T0" fmla="*/ 265 w 599"/>
                <a:gd name="T1" fmla="*/ 0 h 205"/>
                <a:gd name="T2" fmla="*/ 599 w 599"/>
                <a:gd name="T3" fmla="*/ 0 h 205"/>
                <a:gd name="T4" fmla="*/ 427 w 599"/>
                <a:gd name="T5" fmla="*/ 205 h 205"/>
                <a:gd name="T6" fmla="*/ 0 w 599"/>
                <a:gd name="T7" fmla="*/ 205 h 205"/>
                <a:gd name="T8" fmla="*/ 265 w 599"/>
                <a:gd name="T9" fmla="*/ 0 h 205"/>
                <a:gd name="T10" fmla="*/ 0 60000 65536"/>
                <a:gd name="T11" fmla="*/ 0 60000 65536"/>
                <a:gd name="T12" fmla="*/ 0 60000 65536"/>
                <a:gd name="T13" fmla="*/ 0 60000 65536"/>
                <a:gd name="T14" fmla="*/ 0 60000 65536"/>
                <a:gd name="T15" fmla="*/ 0 w 599"/>
                <a:gd name="T16" fmla="*/ 0 h 205"/>
                <a:gd name="T17" fmla="*/ 599 w 599"/>
                <a:gd name="T18" fmla="*/ 205 h 205"/>
              </a:gdLst>
              <a:ahLst/>
              <a:cxnLst>
                <a:cxn ang="T10">
                  <a:pos x="T0" y="T1"/>
                </a:cxn>
                <a:cxn ang="T11">
                  <a:pos x="T2" y="T3"/>
                </a:cxn>
                <a:cxn ang="T12">
                  <a:pos x="T4" y="T5"/>
                </a:cxn>
                <a:cxn ang="T13">
                  <a:pos x="T6" y="T7"/>
                </a:cxn>
                <a:cxn ang="T14">
                  <a:pos x="T8" y="T9"/>
                </a:cxn>
              </a:cxnLst>
              <a:rect l="T15" t="T16" r="T17" b="T18"/>
              <a:pathLst>
                <a:path w="599" h="205">
                  <a:moveTo>
                    <a:pt x="265" y="0"/>
                  </a:moveTo>
                  <a:lnTo>
                    <a:pt x="599" y="0"/>
                  </a:lnTo>
                  <a:lnTo>
                    <a:pt x="427" y="205"/>
                  </a:lnTo>
                  <a:lnTo>
                    <a:pt x="0" y="205"/>
                  </a:lnTo>
                  <a:lnTo>
                    <a:pt x="265" y="0"/>
                  </a:lnTo>
                  <a:close/>
                </a:path>
              </a:pathLst>
            </a:custGeom>
            <a:solidFill>
              <a:srgbClr val="CC5616"/>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1" name="Freeform 17"/>
            <p:cNvSpPr>
              <a:spLocks/>
            </p:cNvSpPr>
            <p:nvPr/>
          </p:nvSpPr>
          <p:spPr bwMode="auto">
            <a:xfrm>
              <a:off x="1112" y="780"/>
              <a:ext cx="600" cy="205"/>
            </a:xfrm>
            <a:custGeom>
              <a:avLst/>
              <a:gdLst>
                <a:gd name="T0" fmla="*/ 264 w 600"/>
                <a:gd name="T1" fmla="*/ 0 h 205"/>
                <a:gd name="T2" fmla="*/ 600 w 600"/>
                <a:gd name="T3" fmla="*/ 0 h 205"/>
                <a:gd name="T4" fmla="*/ 428 w 600"/>
                <a:gd name="T5" fmla="*/ 205 h 205"/>
                <a:gd name="T6" fmla="*/ 0 w 600"/>
                <a:gd name="T7" fmla="*/ 205 h 205"/>
                <a:gd name="T8" fmla="*/ 264 w 600"/>
                <a:gd name="T9" fmla="*/ 0 h 205"/>
                <a:gd name="T10" fmla="*/ 0 60000 65536"/>
                <a:gd name="T11" fmla="*/ 0 60000 65536"/>
                <a:gd name="T12" fmla="*/ 0 60000 65536"/>
                <a:gd name="T13" fmla="*/ 0 60000 65536"/>
                <a:gd name="T14" fmla="*/ 0 60000 65536"/>
                <a:gd name="T15" fmla="*/ 0 w 600"/>
                <a:gd name="T16" fmla="*/ 0 h 205"/>
                <a:gd name="T17" fmla="*/ 600 w 600"/>
                <a:gd name="T18" fmla="*/ 205 h 205"/>
              </a:gdLst>
              <a:ahLst/>
              <a:cxnLst>
                <a:cxn ang="T10">
                  <a:pos x="T0" y="T1"/>
                </a:cxn>
                <a:cxn ang="T11">
                  <a:pos x="T2" y="T3"/>
                </a:cxn>
                <a:cxn ang="T12">
                  <a:pos x="T4" y="T5"/>
                </a:cxn>
                <a:cxn ang="T13">
                  <a:pos x="T6" y="T7"/>
                </a:cxn>
                <a:cxn ang="T14">
                  <a:pos x="T8" y="T9"/>
                </a:cxn>
              </a:cxnLst>
              <a:rect l="T15" t="T16" r="T17" b="T18"/>
              <a:pathLst>
                <a:path w="600" h="205">
                  <a:moveTo>
                    <a:pt x="264" y="0"/>
                  </a:moveTo>
                  <a:lnTo>
                    <a:pt x="600" y="0"/>
                  </a:lnTo>
                  <a:lnTo>
                    <a:pt x="428" y="205"/>
                  </a:lnTo>
                  <a:lnTo>
                    <a:pt x="0" y="205"/>
                  </a:lnTo>
                  <a:lnTo>
                    <a:pt x="264" y="0"/>
                  </a:lnTo>
                  <a:close/>
                </a:path>
              </a:pathLst>
            </a:custGeom>
            <a:solidFill>
              <a:srgbClr val="CC5616"/>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2" name="Freeform 18"/>
            <p:cNvSpPr>
              <a:spLocks/>
            </p:cNvSpPr>
            <p:nvPr/>
          </p:nvSpPr>
          <p:spPr bwMode="auto">
            <a:xfrm>
              <a:off x="1855" y="264"/>
              <a:ext cx="647" cy="795"/>
            </a:xfrm>
            <a:custGeom>
              <a:avLst/>
              <a:gdLst>
                <a:gd name="T0" fmla="*/ 0 w 647"/>
                <a:gd name="T1" fmla="*/ 795 h 795"/>
                <a:gd name="T2" fmla="*/ 0 w 647"/>
                <a:gd name="T3" fmla="*/ 0 h 795"/>
                <a:gd name="T4" fmla="*/ 162 w 647"/>
                <a:gd name="T5" fmla="*/ 0 h 795"/>
                <a:gd name="T6" fmla="*/ 493 w 647"/>
                <a:gd name="T7" fmla="*/ 530 h 795"/>
                <a:gd name="T8" fmla="*/ 493 w 647"/>
                <a:gd name="T9" fmla="*/ 0 h 795"/>
                <a:gd name="T10" fmla="*/ 647 w 647"/>
                <a:gd name="T11" fmla="*/ 0 h 795"/>
                <a:gd name="T12" fmla="*/ 647 w 647"/>
                <a:gd name="T13" fmla="*/ 795 h 795"/>
                <a:gd name="T14" fmla="*/ 480 w 647"/>
                <a:gd name="T15" fmla="*/ 795 h 795"/>
                <a:gd name="T16" fmla="*/ 154 w 647"/>
                <a:gd name="T17" fmla="*/ 276 h 795"/>
                <a:gd name="T18" fmla="*/ 154 w 647"/>
                <a:gd name="T19" fmla="*/ 795 h 795"/>
                <a:gd name="T20" fmla="*/ 0 w 647"/>
                <a:gd name="T21" fmla="*/ 795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
                <a:gd name="T34" fmla="*/ 0 h 795"/>
                <a:gd name="T35" fmla="*/ 647 w 647"/>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 h="795">
                  <a:moveTo>
                    <a:pt x="0" y="795"/>
                  </a:moveTo>
                  <a:lnTo>
                    <a:pt x="0" y="0"/>
                  </a:lnTo>
                  <a:lnTo>
                    <a:pt x="162" y="0"/>
                  </a:lnTo>
                  <a:lnTo>
                    <a:pt x="493" y="530"/>
                  </a:lnTo>
                  <a:lnTo>
                    <a:pt x="493" y="0"/>
                  </a:lnTo>
                  <a:lnTo>
                    <a:pt x="647" y="0"/>
                  </a:lnTo>
                  <a:lnTo>
                    <a:pt x="647" y="795"/>
                  </a:lnTo>
                  <a:lnTo>
                    <a:pt x="480" y="795"/>
                  </a:lnTo>
                  <a:lnTo>
                    <a:pt x="154" y="276"/>
                  </a:lnTo>
                  <a:lnTo>
                    <a:pt x="154" y="795"/>
                  </a:lnTo>
                  <a:lnTo>
                    <a:pt x="0" y="795"/>
                  </a:lnTo>
                  <a:close/>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3" name="Freeform 19"/>
            <p:cNvSpPr>
              <a:spLocks/>
            </p:cNvSpPr>
            <p:nvPr/>
          </p:nvSpPr>
          <p:spPr bwMode="auto">
            <a:xfrm>
              <a:off x="1855" y="264"/>
              <a:ext cx="647" cy="795"/>
            </a:xfrm>
            <a:custGeom>
              <a:avLst/>
              <a:gdLst>
                <a:gd name="T0" fmla="*/ 0 w 647"/>
                <a:gd name="T1" fmla="*/ 795 h 795"/>
                <a:gd name="T2" fmla="*/ 0 w 647"/>
                <a:gd name="T3" fmla="*/ 0 h 795"/>
                <a:gd name="T4" fmla="*/ 162 w 647"/>
                <a:gd name="T5" fmla="*/ 0 h 795"/>
                <a:gd name="T6" fmla="*/ 493 w 647"/>
                <a:gd name="T7" fmla="*/ 530 h 795"/>
                <a:gd name="T8" fmla="*/ 493 w 647"/>
                <a:gd name="T9" fmla="*/ 0 h 795"/>
                <a:gd name="T10" fmla="*/ 647 w 647"/>
                <a:gd name="T11" fmla="*/ 0 h 795"/>
                <a:gd name="T12" fmla="*/ 647 w 647"/>
                <a:gd name="T13" fmla="*/ 795 h 795"/>
                <a:gd name="T14" fmla="*/ 480 w 647"/>
                <a:gd name="T15" fmla="*/ 795 h 795"/>
                <a:gd name="T16" fmla="*/ 154 w 647"/>
                <a:gd name="T17" fmla="*/ 276 h 795"/>
                <a:gd name="T18" fmla="*/ 154 w 647"/>
                <a:gd name="T19" fmla="*/ 795 h 795"/>
                <a:gd name="T20" fmla="*/ 0 w 647"/>
                <a:gd name="T21" fmla="*/ 795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
                <a:gd name="T34" fmla="*/ 0 h 795"/>
                <a:gd name="T35" fmla="*/ 647 w 647"/>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 h="795">
                  <a:moveTo>
                    <a:pt x="0" y="795"/>
                  </a:moveTo>
                  <a:lnTo>
                    <a:pt x="0" y="0"/>
                  </a:lnTo>
                  <a:lnTo>
                    <a:pt x="162" y="0"/>
                  </a:lnTo>
                  <a:lnTo>
                    <a:pt x="493" y="530"/>
                  </a:lnTo>
                  <a:lnTo>
                    <a:pt x="493" y="0"/>
                  </a:lnTo>
                  <a:lnTo>
                    <a:pt x="647" y="0"/>
                  </a:lnTo>
                  <a:lnTo>
                    <a:pt x="647" y="795"/>
                  </a:lnTo>
                  <a:lnTo>
                    <a:pt x="480" y="795"/>
                  </a:lnTo>
                  <a:lnTo>
                    <a:pt x="154" y="276"/>
                  </a:lnTo>
                  <a:lnTo>
                    <a:pt x="154" y="795"/>
                  </a:lnTo>
                  <a:lnTo>
                    <a:pt x="0" y="795"/>
                  </a:lnTo>
                </a:path>
              </a:pathLst>
            </a:custGeom>
            <a:no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4" name="Rectangle 20"/>
            <p:cNvSpPr>
              <a:spLocks noChangeArrowheads="1"/>
            </p:cNvSpPr>
            <p:nvPr/>
          </p:nvSpPr>
          <p:spPr bwMode="auto">
            <a:xfrm>
              <a:off x="2563" y="264"/>
              <a:ext cx="164" cy="795"/>
            </a:xfrm>
            <a:prstGeom prst="rect">
              <a:avLst/>
            </a:prstGeom>
            <a:solidFill>
              <a:srgbClr val="261F1C"/>
            </a:solidFill>
            <a:ln w="9525">
              <a:noFill/>
              <a:miter lim="800000"/>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5" name="Freeform 21"/>
            <p:cNvSpPr>
              <a:spLocks/>
            </p:cNvSpPr>
            <p:nvPr/>
          </p:nvSpPr>
          <p:spPr bwMode="auto">
            <a:xfrm>
              <a:off x="2784" y="264"/>
              <a:ext cx="619" cy="795"/>
            </a:xfrm>
            <a:custGeom>
              <a:avLst/>
              <a:gdLst>
                <a:gd name="T0" fmla="*/ 0 w 619"/>
                <a:gd name="T1" fmla="*/ 795 h 795"/>
                <a:gd name="T2" fmla="*/ 0 w 619"/>
                <a:gd name="T3" fmla="*/ 0 h 795"/>
                <a:gd name="T4" fmla="*/ 605 w 619"/>
                <a:gd name="T5" fmla="*/ 0 h 795"/>
                <a:gd name="T6" fmla="*/ 605 w 619"/>
                <a:gd name="T7" fmla="*/ 133 h 795"/>
                <a:gd name="T8" fmla="*/ 165 w 619"/>
                <a:gd name="T9" fmla="*/ 133 h 795"/>
                <a:gd name="T10" fmla="*/ 165 w 619"/>
                <a:gd name="T11" fmla="*/ 309 h 795"/>
                <a:gd name="T12" fmla="*/ 573 w 619"/>
                <a:gd name="T13" fmla="*/ 309 h 795"/>
                <a:gd name="T14" fmla="*/ 573 w 619"/>
                <a:gd name="T15" fmla="*/ 445 h 795"/>
                <a:gd name="T16" fmla="*/ 165 w 619"/>
                <a:gd name="T17" fmla="*/ 445 h 795"/>
                <a:gd name="T18" fmla="*/ 165 w 619"/>
                <a:gd name="T19" fmla="*/ 660 h 795"/>
                <a:gd name="T20" fmla="*/ 619 w 619"/>
                <a:gd name="T21" fmla="*/ 660 h 795"/>
                <a:gd name="T22" fmla="*/ 619 w 619"/>
                <a:gd name="T23" fmla="*/ 795 h 795"/>
                <a:gd name="T24" fmla="*/ 0 w 619"/>
                <a:gd name="T25" fmla="*/ 795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19"/>
                <a:gd name="T40" fmla="*/ 0 h 795"/>
                <a:gd name="T41" fmla="*/ 619 w 619"/>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19" h="795">
                  <a:moveTo>
                    <a:pt x="0" y="795"/>
                  </a:moveTo>
                  <a:lnTo>
                    <a:pt x="0" y="0"/>
                  </a:lnTo>
                  <a:lnTo>
                    <a:pt x="605" y="0"/>
                  </a:lnTo>
                  <a:lnTo>
                    <a:pt x="605" y="133"/>
                  </a:lnTo>
                  <a:lnTo>
                    <a:pt x="165" y="133"/>
                  </a:lnTo>
                  <a:lnTo>
                    <a:pt x="165" y="309"/>
                  </a:lnTo>
                  <a:lnTo>
                    <a:pt x="573" y="309"/>
                  </a:lnTo>
                  <a:lnTo>
                    <a:pt x="573" y="445"/>
                  </a:lnTo>
                  <a:lnTo>
                    <a:pt x="165" y="445"/>
                  </a:lnTo>
                  <a:lnTo>
                    <a:pt x="165" y="660"/>
                  </a:lnTo>
                  <a:lnTo>
                    <a:pt x="619" y="660"/>
                  </a:lnTo>
                  <a:lnTo>
                    <a:pt x="619" y="795"/>
                  </a:lnTo>
                  <a:lnTo>
                    <a:pt x="0" y="795"/>
                  </a:lnTo>
                  <a:close/>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6" name="Freeform 22"/>
            <p:cNvSpPr>
              <a:spLocks/>
            </p:cNvSpPr>
            <p:nvPr/>
          </p:nvSpPr>
          <p:spPr bwMode="auto">
            <a:xfrm>
              <a:off x="2784" y="264"/>
              <a:ext cx="619" cy="795"/>
            </a:xfrm>
            <a:custGeom>
              <a:avLst/>
              <a:gdLst>
                <a:gd name="T0" fmla="*/ 0 w 619"/>
                <a:gd name="T1" fmla="*/ 795 h 795"/>
                <a:gd name="T2" fmla="*/ 0 w 619"/>
                <a:gd name="T3" fmla="*/ 0 h 795"/>
                <a:gd name="T4" fmla="*/ 605 w 619"/>
                <a:gd name="T5" fmla="*/ 0 h 795"/>
                <a:gd name="T6" fmla="*/ 605 w 619"/>
                <a:gd name="T7" fmla="*/ 133 h 795"/>
                <a:gd name="T8" fmla="*/ 165 w 619"/>
                <a:gd name="T9" fmla="*/ 133 h 795"/>
                <a:gd name="T10" fmla="*/ 165 w 619"/>
                <a:gd name="T11" fmla="*/ 309 h 795"/>
                <a:gd name="T12" fmla="*/ 573 w 619"/>
                <a:gd name="T13" fmla="*/ 309 h 795"/>
                <a:gd name="T14" fmla="*/ 573 w 619"/>
                <a:gd name="T15" fmla="*/ 445 h 795"/>
                <a:gd name="T16" fmla="*/ 165 w 619"/>
                <a:gd name="T17" fmla="*/ 445 h 795"/>
                <a:gd name="T18" fmla="*/ 165 w 619"/>
                <a:gd name="T19" fmla="*/ 660 h 795"/>
                <a:gd name="T20" fmla="*/ 619 w 619"/>
                <a:gd name="T21" fmla="*/ 660 h 795"/>
                <a:gd name="T22" fmla="*/ 619 w 619"/>
                <a:gd name="T23" fmla="*/ 795 h 795"/>
                <a:gd name="T24" fmla="*/ 0 w 619"/>
                <a:gd name="T25" fmla="*/ 795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19"/>
                <a:gd name="T40" fmla="*/ 0 h 795"/>
                <a:gd name="T41" fmla="*/ 619 w 619"/>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19" h="795">
                  <a:moveTo>
                    <a:pt x="0" y="795"/>
                  </a:moveTo>
                  <a:lnTo>
                    <a:pt x="0" y="0"/>
                  </a:lnTo>
                  <a:lnTo>
                    <a:pt x="605" y="0"/>
                  </a:lnTo>
                  <a:lnTo>
                    <a:pt x="605" y="133"/>
                  </a:lnTo>
                  <a:lnTo>
                    <a:pt x="165" y="133"/>
                  </a:lnTo>
                  <a:lnTo>
                    <a:pt x="165" y="309"/>
                  </a:lnTo>
                  <a:lnTo>
                    <a:pt x="573" y="309"/>
                  </a:lnTo>
                  <a:lnTo>
                    <a:pt x="573" y="445"/>
                  </a:lnTo>
                  <a:lnTo>
                    <a:pt x="165" y="445"/>
                  </a:lnTo>
                  <a:lnTo>
                    <a:pt x="165" y="660"/>
                  </a:lnTo>
                  <a:lnTo>
                    <a:pt x="619" y="660"/>
                  </a:lnTo>
                  <a:lnTo>
                    <a:pt x="619" y="795"/>
                  </a:lnTo>
                  <a:lnTo>
                    <a:pt x="0" y="795"/>
                  </a:lnTo>
                </a:path>
              </a:pathLst>
            </a:custGeom>
            <a:no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sp>
          <p:nvSpPr>
            <p:cNvPr id="17" name="Freeform 23"/>
            <p:cNvSpPr>
              <a:spLocks noEditPoints="1"/>
            </p:cNvSpPr>
            <p:nvPr/>
          </p:nvSpPr>
          <p:spPr bwMode="auto">
            <a:xfrm>
              <a:off x="3433" y="264"/>
              <a:ext cx="682" cy="795"/>
            </a:xfrm>
            <a:custGeom>
              <a:avLst/>
              <a:gdLst>
                <a:gd name="T0" fmla="*/ 136633 w 383"/>
                <a:gd name="T1" fmla="*/ 75201 h 447"/>
                <a:gd name="T2" fmla="*/ 212191 w 383"/>
                <a:gd name="T3" fmla="*/ 79386 h 447"/>
                <a:gd name="T4" fmla="*/ 257394 w 383"/>
                <a:gd name="T5" fmla="*/ 101310 h 447"/>
                <a:gd name="T6" fmla="*/ 284964 w 383"/>
                <a:gd name="T7" fmla="*/ 146349 h 447"/>
                <a:gd name="T8" fmla="*/ 292626 w 383"/>
                <a:gd name="T9" fmla="*/ 224140 h 447"/>
                <a:gd name="T10" fmla="*/ 284964 w 383"/>
                <a:gd name="T11" fmla="*/ 302305 h 447"/>
                <a:gd name="T12" fmla="*/ 263108 w 383"/>
                <a:gd name="T13" fmla="*/ 345757 h 447"/>
                <a:gd name="T14" fmla="*/ 229462 w 383"/>
                <a:gd name="T15" fmla="*/ 365419 h 447"/>
                <a:gd name="T16" fmla="*/ 164334 w 383"/>
                <a:gd name="T17" fmla="*/ 371777 h 447"/>
                <a:gd name="T18" fmla="*/ 94810 w 383"/>
                <a:gd name="T19" fmla="*/ 371777 h 447"/>
                <a:gd name="T20" fmla="*/ 94810 w 383"/>
                <a:gd name="T21" fmla="*/ 75201 h 447"/>
                <a:gd name="T22" fmla="*/ 136633 w 383"/>
                <a:gd name="T23" fmla="*/ 75201 h 447"/>
                <a:gd name="T24" fmla="*/ 0 w 383"/>
                <a:gd name="T25" fmla="*/ 447775 h 447"/>
                <a:gd name="T26" fmla="*/ 176900 w 383"/>
                <a:gd name="T27" fmla="*/ 447775 h 447"/>
                <a:gd name="T28" fmla="*/ 269321 w 383"/>
                <a:gd name="T29" fmla="*/ 434767 h 447"/>
                <a:gd name="T30" fmla="*/ 330437 w 383"/>
                <a:gd name="T31" fmla="*/ 397740 h 447"/>
                <a:gd name="T32" fmla="*/ 373316 w 383"/>
                <a:gd name="T33" fmla="*/ 329331 h 447"/>
                <a:gd name="T34" fmla="*/ 389192 w 383"/>
                <a:gd name="T35" fmla="*/ 228622 h 447"/>
                <a:gd name="T36" fmla="*/ 373688 w 383"/>
                <a:gd name="T37" fmla="*/ 120006 h 447"/>
                <a:gd name="T38" fmla="*/ 330437 w 383"/>
                <a:gd name="T39" fmla="*/ 50035 h 447"/>
                <a:gd name="T40" fmla="*/ 269321 w 383"/>
                <a:gd name="T41" fmla="*/ 11425 h 447"/>
                <a:gd name="T42" fmla="*/ 171746 w 383"/>
                <a:gd name="T43" fmla="*/ 0 h 447"/>
                <a:gd name="T44" fmla="*/ 0 w 383"/>
                <a:gd name="T45" fmla="*/ 0 h 447"/>
                <a:gd name="T46" fmla="*/ 0 w 383"/>
                <a:gd name="T47" fmla="*/ 447775 h 4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3"/>
                <a:gd name="T73" fmla="*/ 0 h 447"/>
                <a:gd name="T74" fmla="*/ 383 w 383"/>
                <a:gd name="T75" fmla="*/ 447 h 4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3" h="447">
                  <a:moveTo>
                    <a:pt x="134" y="75"/>
                  </a:moveTo>
                  <a:cubicBezTo>
                    <a:pt x="171" y="75"/>
                    <a:pt x="196" y="77"/>
                    <a:pt x="209" y="79"/>
                  </a:cubicBezTo>
                  <a:cubicBezTo>
                    <a:pt x="226" y="83"/>
                    <a:pt x="241" y="90"/>
                    <a:pt x="253" y="101"/>
                  </a:cubicBezTo>
                  <a:cubicBezTo>
                    <a:pt x="265" y="112"/>
                    <a:pt x="274" y="127"/>
                    <a:pt x="280" y="146"/>
                  </a:cubicBezTo>
                  <a:cubicBezTo>
                    <a:pt x="285" y="165"/>
                    <a:pt x="288" y="191"/>
                    <a:pt x="288" y="224"/>
                  </a:cubicBezTo>
                  <a:cubicBezTo>
                    <a:pt x="288" y="256"/>
                    <a:pt x="285" y="282"/>
                    <a:pt x="280" y="302"/>
                  </a:cubicBezTo>
                  <a:cubicBezTo>
                    <a:pt x="274" y="321"/>
                    <a:pt x="267" y="336"/>
                    <a:pt x="259" y="345"/>
                  </a:cubicBezTo>
                  <a:cubicBezTo>
                    <a:pt x="250" y="354"/>
                    <a:pt x="239" y="360"/>
                    <a:pt x="226" y="365"/>
                  </a:cubicBezTo>
                  <a:cubicBezTo>
                    <a:pt x="213" y="369"/>
                    <a:pt x="191" y="371"/>
                    <a:pt x="162" y="371"/>
                  </a:cubicBezTo>
                  <a:cubicBezTo>
                    <a:pt x="93" y="371"/>
                    <a:pt x="93" y="371"/>
                    <a:pt x="93" y="371"/>
                  </a:cubicBezTo>
                  <a:cubicBezTo>
                    <a:pt x="93" y="75"/>
                    <a:pt x="93" y="75"/>
                    <a:pt x="93" y="75"/>
                  </a:cubicBezTo>
                  <a:lnTo>
                    <a:pt x="134" y="75"/>
                  </a:lnTo>
                  <a:close/>
                  <a:moveTo>
                    <a:pt x="0" y="447"/>
                  </a:moveTo>
                  <a:cubicBezTo>
                    <a:pt x="174" y="447"/>
                    <a:pt x="174" y="447"/>
                    <a:pt x="174" y="447"/>
                  </a:cubicBezTo>
                  <a:cubicBezTo>
                    <a:pt x="211" y="447"/>
                    <a:pt x="241" y="443"/>
                    <a:pt x="265" y="434"/>
                  </a:cubicBezTo>
                  <a:cubicBezTo>
                    <a:pt x="288" y="426"/>
                    <a:pt x="309" y="413"/>
                    <a:pt x="325" y="397"/>
                  </a:cubicBezTo>
                  <a:cubicBezTo>
                    <a:pt x="342" y="380"/>
                    <a:pt x="356" y="357"/>
                    <a:pt x="367" y="329"/>
                  </a:cubicBezTo>
                  <a:cubicBezTo>
                    <a:pt x="378" y="300"/>
                    <a:pt x="383" y="267"/>
                    <a:pt x="383" y="228"/>
                  </a:cubicBezTo>
                  <a:cubicBezTo>
                    <a:pt x="383" y="185"/>
                    <a:pt x="378" y="149"/>
                    <a:pt x="368" y="120"/>
                  </a:cubicBezTo>
                  <a:cubicBezTo>
                    <a:pt x="357" y="91"/>
                    <a:pt x="343" y="68"/>
                    <a:pt x="325" y="50"/>
                  </a:cubicBezTo>
                  <a:cubicBezTo>
                    <a:pt x="306" y="32"/>
                    <a:pt x="286" y="19"/>
                    <a:pt x="265" y="11"/>
                  </a:cubicBezTo>
                  <a:cubicBezTo>
                    <a:pt x="243" y="4"/>
                    <a:pt x="211" y="0"/>
                    <a:pt x="169" y="0"/>
                  </a:cubicBezTo>
                  <a:cubicBezTo>
                    <a:pt x="0" y="0"/>
                    <a:pt x="0" y="0"/>
                    <a:pt x="0" y="0"/>
                  </a:cubicBezTo>
                  <a:cubicBezTo>
                    <a:pt x="0" y="447"/>
                    <a:pt x="0" y="447"/>
                    <a:pt x="0" y="447"/>
                  </a:cubicBezTo>
                </a:path>
              </a:pathLst>
            </a:custGeom>
            <a:solidFill>
              <a:srgbClr val="261F1C"/>
            </a:solidFill>
            <a:ln w="9525">
              <a:noFill/>
              <a:round/>
              <a:headEnd/>
              <a:tailEnd/>
            </a:ln>
          </p:spPr>
          <p:txBody>
            <a:bodyPr>
              <a:prstTxWarp prst="textNoShape">
                <a:avLst/>
              </a:prstTxWarp>
            </a:bodyPr>
            <a:lstStyle/>
            <a:p>
              <a:endParaRPr lang="ja-JP" altLang="en-US" dirty="0">
                <a:latin typeface="ヒラギノ角ゴ ProN W3"/>
                <a:ea typeface="ヒラギノ角ゴ Pro W3"/>
              </a:endParaRPr>
            </a:p>
          </p:txBody>
        </p:sp>
      </p:grpSp>
    </p:spTree>
    <p:extLst>
      <p:ext uri="{BB962C8B-B14F-4D97-AF65-F5344CB8AC3E}">
        <p14:creationId xmlns:p14="http://schemas.microsoft.com/office/powerpoint/2010/main" val="144023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Soundness of gusset plate</a:t>
            </a:r>
            <a:endParaRPr kumimoji="1" lang="ja-JP" altLang="en-US" dirty="0"/>
          </a:p>
        </p:txBody>
      </p:sp>
      <p:sp>
        <p:nvSpPr>
          <p:cNvPr id="5" name="正方形/長方形 4"/>
          <p:cNvSpPr/>
          <p:nvPr/>
        </p:nvSpPr>
        <p:spPr>
          <a:xfrm>
            <a:off x="107504" y="5662989"/>
            <a:ext cx="4536504" cy="646331"/>
          </a:xfrm>
          <a:prstGeom prst="rect">
            <a:avLst/>
          </a:prstGeom>
        </p:spPr>
        <p:txBody>
          <a:bodyPr wrap="square">
            <a:spAutoFit/>
          </a:bodyPr>
          <a:lstStyle/>
          <a:p>
            <a:pPr algn="ctr"/>
            <a:r>
              <a:rPr lang="en-US" altLang="ja-JP" dirty="0"/>
              <a:t>Case5(No reinforcement) </a:t>
            </a:r>
          </a:p>
          <a:p>
            <a:pPr algn="ctr"/>
            <a:r>
              <a:rPr lang="en-US" altLang="ja-JP" dirty="0"/>
              <a:t>considering self load</a:t>
            </a:r>
          </a:p>
        </p:txBody>
      </p:sp>
      <p:sp>
        <p:nvSpPr>
          <p:cNvPr id="6" name="正方形/長方形 5"/>
          <p:cNvSpPr/>
          <p:nvPr/>
        </p:nvSpPr>
        <p:spPr>
          <a:xfrm>
            <a:off x="4499992" y="5662989"/>
            <a:ext cx="4464496" cy="646331"/>
          </a:xfrm>
          <a:prstGeom prst="rect">
            <a:avLst/>
          </a:prstGeom>
        </p:spPr>
        <p:txBody>
          <a:bodyPr wrap="square">
            <a:spAutoFit/>
          </a:bodyPr>
          <a:lstStyle/>
          <a:p>
            <a:pPr algn="ctr"/>
            <a:r>
              <a:rPr lang="en-US" altLang="ja-JP" dirty="0"/>
              <a:t>case5_1(reinforcement) </a:t>
            </a:r>
          </a:p>
          <a:p>
            <a:pPr algn="ctr"/>
            <a:r>
              <a:rPr lang="en-US" altLang="ja-JP" dirty="0"/>
              <a:t>considering self load</a:t>
            </a:r>
          </a:p>
        </p:txBody>
      </p:sp>
      <p:sp>
        <p:nvSpPr>
          <p:cNvPr id="7" name="正方形/長方形 6"/>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Self Loading analysis</a:t>
            </a:r>
            <a:r>
              <a:rPr lang="en-US" altLang="ja-JP" sz="2400" u="sng" dirty="0"/>
              <a:t>. Contour of equivalent stress</a:t>
            </a:r>
            <a:endParaRPr lang="ja-JP" altLang="en-US" sz="2400" u="sng" dirty="0"/>
          </a:p>
        </p:txBody>
      </p:sp>
      <p:sp>
        <p:nvSpPr>
          <p:cNvPr id="9" name="正方形/長方形 8"/>
          <p:cNvSpPr/>
          <p:nvPr/>
        </p:nvSpPr>
        <p:spPr>
          <a:xfrm>
            <a:off x="255455" y="6165304"/>
            <a:ext cx="3884497"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Stress concentration is seen on the gusset plate</a:t>
            </a:r>
          </a:p>
        </p:txBody>
      </p:sp>
      <p:sp>
        <p:nvSpPr>
          <p:cNvPr id="10" name="正方形/長方形 9"/>
          <p:cNvSpPr/>
          <p:nvPr/>
        </p:nvSpPr>
        <p:spPr>
          <a:xfrm>
            <a:off x="164222" y="1169556"/>
            <a:ext cx="8800266" cy="369332"/>
          </a:xfrm>
          <a:prstGeom prst="rect">
            <a:avLst/>
          </a:prstGeom>
        </p:spPr>
        <p:txBody>
          <a:bodyPr wrap="square">
            <a:spAutoFit/>
          </a:bodyPr>
          <a:lstStyle/>
          <a:p>
            <a:pPr algn="ctr"/>
            <a:r>
              <a:rPr lang="en-US" altLang="ja-JP" dirty="0">
                <a:solidFill>
                  <a:srgbClr val="FF0000"/>
                </a:solidFill>
              </a:rPr>
              <a:t>Brace has damage for both case if self loading analyses are conducted after installing brace</a:t>
            </a:r>
          </a:p>
        </p:txBody>
      </p:sp>
      <p:sp>
        <p:nvSpPr>
          <p:cNvPr id="11" name="正方形/長方形 10"/>
          <p:cNvSpPr/>
          <p:nvPr/>
        </p:nvSpPr>
        <p:spPr>
          <a:xfrm>
            <a:off x="5038361" y="6176229"/>
            <a:ext cx="3884497"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Stress concentration is seen on the braces and battledores</a:t>
            </a:r>
          </a:p>
        </p:txBody>
      </p:sp>
      <p:pic>
        <p:nvPicPr>
          <p:cNvPr id="12" name="図 11"/>
          <p:cNvPicPr>
            <a:picLocks noChangeAspect="1"/>
          </p:cNvPicPr>
          <p:nvPr/>
        </p:nvPicPr>
        <p:blipFill>
          <a:blip r:embed="rId3"/>
          <a:stretch>
            <a:fillRect/>
          </a:stretch>
        </p:blipFill>
        <p:spPr>
          <a:xfrm>
            <a:off x="84600" y="1552268"/>
            <a:ext cx="8974800" cy="4110721"/>
          </a:xfrm>
          <a:prstGeom prst="rect">
            <a:avLst/>
          </a:prstGeom>
        </p:spPr>
      </p:pic>
    </p:spTree>
    <p:extLst>
      <p:ext uri="{BB962C8B-B14F-4D97-AF65-F5344CB8AC3E}">
        <p14:creationId xmlns:p14="http://schemas.microsoft.com/office/powerpoint/2010/main" val="249624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Soundness of gusset plate</a:t>
            </a:r>
            <a:endParaRPr kumimoji="1" lang="ja-JP" altLang="en-US" dirty="0"/>
          </a:p>
        </p:txBody>
      </p:sp>
      <p:pic>
        <p:nvPicPr>
          <p:cNvPr id="5" name="図 4"/>
          <p:cNvPicPr>
            <a:picLocks noChangeAspect="1"/>
          </p:cNvPicPr>
          <p:nvPr/>
        </p:nvPicPr>
        <p:blipFill>
          <a:blip r:embed="rId2"/>
          <a:stretch>
            <a:fillRect/>
          </a:stretch>
        </p:blipFill>
        <p:spPr>
          <a:xfrm>
            <a:off x="179512" y="1268760"/>
            <a:ext cx="8974800" cy="4110721"/>
          </a:xfrm>
          <a:prstGeom prst="rect">
            <a:avLst/>
          </a:prstGeom>
        </p:spPr>
      </p:pic>
      <p:sp>
        <p:nvSpPr>
          <p:cNvPr id="6" name="正方形/長方形 5"/>
          <p:cNvSpPr/>
          <p:nvPr/>
        </p:nvSpPr>
        <p:spPr>
          <a:xfrm>
            <a:off x="201780" y="5445224"/>
            <a:ext cx="4298212" cy="646331"/>
          </a:xfrm>
          <a:prstGeom prst="rect">
            <a:avLst/>
          </a:prstGeom>
        </p:spPr>
        <p:txBody>
          <a:bodyPr wrap="square">
            <a:spAutoFit/>
          </a:bodyPr>
          <a:lstStyle/>
          <a:p>
            <a:pPr algn="ctr"/>
            <a:r>
              <a:rPr lang="en-US" altLang="ja-JP" dirty="0"/>
              <a:t>case5_1 (reinforced)</a:t>
            </a:r>
          </a:p>
          <a:p>
            <a:pPr algn="ctr"/>
            <a:r>
              <a:rPr lang="en-US" altLang="ja-JP" dirty="0"/>
              <a:t>not considering self load</a:t>
            </a:r>
            <a:endParaRPr lang="ja-JP" altLang="en-US" dirty="0"/>
          </a:p>
        </p:txBody>
      </p:sp>
      <p:sp>
        <p:nvSpPr>
          <p:cNvPr id="7" name="正方形/長方形 6"/>
          <p:cNvSpPr/>
          <p:nvPr/>
        </p:nvSpPr>
        <p:spPr>
          <a:xfrm>
            <a:off x="4499992" y="5445224"/>
            <a:ext cx="4464496" cy="646331"/>
          </a:xfrm>
          <a:prstGeom prst="rect">
            <a:avLst/>
          </a:prstGeom>
        </p:spPr>
        <p:txBody>
          <a:bodyPr wrap="square">
            <a:spAutoFit/>
          </a:bodyPr>
          <a:lstStyle/>
          <a:p>
            <a:pPr algn="ctr"/>
            <a:r>
              <a:rPr lang="en-US" altLang="ja-JP" dirty="0"/>
              <a:t>case5_1(reinforced)</a:t>
            </a:r>
          </a:p>
          <a:p>
            <a:pPr algn="ctr"/>
            <a:r>
              <a:rPr lang="en-US" altLang="ja-JP" dirty="0"/>
              <a:t>Considering self load</a:t>
            </a:r>
          </a:p>
        </p:txBody>
      </p:sp>
      <p:sp>
        <p:nvSpPr>
          <p:cNvPr id="8" name="正方形/長方形 7"/>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push-over analysis</a:t>
            </a:r>
            <a:r>
              <a:rPr lang="en-US" altLang="ja-JP" sz="2400" u="sng" dirty="0"/>
              <a:t> with C0=0.2. Contour of equivalent stress</a:t>
            </a:r>
            <a:endParaRPr lang="ja-JP" altLang="en-US" sz="2400" u="sng" dirty="0"/>
          </a:p>
        </p:txBody>
      </p:sp>
      <p:sp>
        <p:nvSpPr>
          <p:cNvPr id="9" name="正方形/長方形 8"/>
          <p:cNvSpPr/>
          <p:nvPr/>
        </p:nvSpPr>
        <p:spPr>
          <a:xfrm>
            <a:off x="255455"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not damaged</a:t>
            </a:r>
          </a:p>
        </p:txBody>
      </p:sp>
      <p:sp>
        <p:nvSpPr>
          <p:cNvPr id="10" name="正方形/長方形 9"/>
          <p:cNvSpPr/>
          <p:nvPr/>
        </p:nvSpPr>
        <p:spPr>
          <a:xfrm>
            <a:off x="4647943"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damaged</a:t>
            </a:r>
          </a:p>
        </p:txBody>
      </p:sp>
    </p:spTree>
    <p:extLst>
      <p:ext uri="{BB962C8B-B14F-4D97-AF65-F5344CB8AC3E}">
        <p14:creationId xmlns:p14="http://schemas.microsoft.com/office/powerpoint/2010/main" val="170836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Progress of damage on brace</a:t>
            </a:r>
            <a:r>
              <a:rPr kumimoji="1" lang="ja-JP" altLang="en-US" dirty="0"/>
              <a:t>（</a:t>
            </a:r>
            <a:r>
              <a:rPr kumimoji="1" lang="en-US" altLang="ja-JP" dirty="0"/>
              <a:t>case5_1,woSL</a:t>
            </a:r>
            <a:r>
              <a:rPr kumimoji="1" lang="ja-JP" altLang="en-US" dirty="0"/>
              <a:t>）</a:t>
            </a:r>
          </a:p>
        </p:txBody>
      </p:sp>
      <p:pic>
        <p:nvPicPr>
          <p:cNvPr id="4" name="図 3"/>
          <p:cNvPicPr>
            <a:picLocks noChangeAspect="1"/>
          </p:cNvPicPr>
          <p:nvPr/>
        </p:nvPicPr>
        <p:blipFill rotWithShape="1">
          <a:blip r:embed="rId3"/>
          <a:srcRect r="4890" b="50847"/>
          <a:stretch/>
        </p:blipFill>
        <p:spPr>
          <a:xfrm>
            <a:off x="33908" y="1052737"/>
            <a:ext cx="9144000" cy="2088232"/>
          </a:xfrm>
          <a:prstGeom prst="rect">
            <a:avLst/>
          </a:prstGeom>
        </p:spPr>
      </p:pic>
      <p:pic>
        <p:nvPicPr>
          <p:cNvPr id="5" name="図 4"/>
          <p:cNvPicPr>
            <a:picLocks noChangeAspect="1"/>
          </p:cNvPicPr>
          <p:nvPr/>
        </p:nvPicPr>
        <p:blipFill rotWithShape="1">
          <a:blip r:embed="rId3"/>
          <a:srcRect t="50848" r="4890"/>
          <a:stretch/>
        </p:blipFill>
        <p:spPr>
          <a:xfrm>
            <a:off x="22481" y="3861048"/>
            <a:ext cx="9144000" cy="2088211"/>
          </a:xfrm>
          <a:prstGeom prst="rect">
            <a:avLst/>
          </a:prstGeom>
        </p:spPr>
      </p:pic>
      <p:sp>
        <p:nvSpPr>
          <p:cNvPr id="6" name="正方形/長方形 5"/>
          <p:cNvSpPr/>
          <p:nvPr/>
        </p:nvSpPr>
        <p:spPr>
          <a:xfrm>
            <a:off x="0" y="3140969"/>
            <a:ext cx="4298212" cy="369332"/>
          </a:xfrm>
          <a:prstGeom prst="rect">
            <a:avLst/>
          </a:prstGeom>
        </p:spPr>
        <p:txBody>
          <a:bodyPr wrap="square">
            <a:spAutoFit/>
          </a:bodyPr>
          <a:lstStyle/>
          <a:p>
            <a:pPr algn="ctr"/>
            <a:r>
              <a:rPr lang="en-US" altLang="ja-JP" dirty="0"/>
              <a:t>C0=0.4</a:t>
            </a:r>
          </a:p>
        </p:txBody>
      </p:sp>
      <p:sp>
        <p:nvSpPr>
          <p:cNvPr id="7" name="正方形/長方形 6"/>
          <p:cNvSpPr/>
          <p:nvPr/>
        </p:nvSpPr>
        <p:spPr>
          <a:xfrm>
            <a:off x="4860032" y="3140968"/>
            <a:ext cx="4298212" cy="369332"/>
          </a:xfrm>
          <a:prstGeom prst="rect">
            <a:avLst/>
          </a:prstGeom>
        </p:spPr>
        <p:txBody>
          <a:bodyPr wrap="square">
            <a:spAutoFit/>
          </a:bodyPr>
          <a:lstStyle/>
          <a:p>
            <a:pPr algn="ctr"/>
            <a:r>
              <a:rPr lang="en-US" altLang="ja-JP" dirty="0"/>
              <a:t>C0=0.45</a:t>
            </a:r>
          </a:p>
        </p:txBody>
      </p:sp>
      <p:sp>
        <p:nvSpPr>
          <p:cNvPr id="8" name="正方形/長方形 7"/>
          <p:cNvSpPr/>
          <p:nvPr/>
        </p:nvSpPr>
        <p:spPr>
          <a:xfrm>
            <a:off x="35496" y="6011996"/>
            <a:ext cx="4298212" cy="369332"/>
          </a:xfrm>
          <a:prstGeom prst="rect">
            <a:avLst/>
          </a:prstGeom>
        </p:spPr>
        <p:txBody>
          <a:bodyPr wrap="square">
            <a:spAutoFit/>
          </a:bodyPr>
          <a:lstStyle/>
          <a:p>
            <a:pPr algn="ctr"/>
            <a:r>
              <a:rPr lang="en-US" altLang="ja-JP" dirty="0"/>
              <a:t>C0=0.5</a:t>
            </a:r>
          </a:p>
        </p:txBody>
      </p:sp>
      <p:sp>
        <p:nvSpPr>
          <p:cNvPr id="9" name="正方形/長方形 8"/>
          <p:cNvSpPr/>
          <p:nvPr/>
        </p:nvSpPr>
        <p:spPr>
          <a:xfrm>
            <a:off x="4882300" y="5949280"/>
            <a:ext cx="4298212" cy="369332"/>
          </a:xfrm>
          <a:prstGeom prst="rect">
            <a:avLst/>
          </a:prstGeom>
        </p:spPr>
        <p:txBody>
          <a:bodyPr wrap="square">
            <a:spAutoFit/>
          </a:bodyPr>
          <a:lstStyle/>
          <a:p>
            <a:pPr algn="ctr"/>
            <a:r>
              <a:rPr lang="en-US" altLang="ja-JP" dirty="0"/>
              <a:t>C0=0.6</a:t>
            </a:r>
          </a:p>
        </p:txBody>
      </p:sp>
      <p:sp>
        <p:nvSpPr>
          <p:cNvPr id="10" name="正方形/長方形 9"/>
          <p:cNvSpPr/>
          <p:nvPr/>
        </p:nvSpPr>
        <p:spPr>
          <a:xfrm>
            <a:off x="242353" y="6381328"/>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Braces are not damaged until C0=0.4</a:t>
            </a:r>
          </a:p>
        </p:txBody>
      </p:sp>
    </p:spTree>
    <p:extLst>
      <p:ext uri="{BB962C8B-B14F-4D97-AF65-F5344CB8AC3E}">
        <p14:creationId xmlns:p14="http://schemas.microsoft.com/office/powerpoint/2010/main" val="399234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Push-over analysis</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8738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Effect of Self-Weight</a:t>
            </a:r>
            <a:endParaRPr kumimoji="1" lang="ja-JP" altLang="en-US" dirty="0"/>
          </a:p>
        </p:txBody>
      </p:sp>
      <p:pic>
        <p:nvPicPr>
          <p:cNvPr id="5" name="図 4"/>
          <p:cNvPicPr>
            <a:picLocks noChangeAspect="1"/>
          </p:cNvPicPr>
          <p:nvPr/>
        </p:nvPicPr>
        <p:blipFill>
          <a:blip r:embed="rId2"/>
          <a:stretch>
            <a:fillRect/>
          </a:stretch>
        </p:blipFill>
        <p:spPr>
          <a:xfrm>
            <a:off x="475496" y="980728"/>
            <a:ext cx="3888432" cy="3264215"/>
          </a:xfrm>
          <a:prstGeom prst="rect">
            <a:avLst/>
          </a:prstGeom>
        </p:spPr>
      </p:pic>
      <p:pic>
        <p:nvPicPr>
          <p:cNvPr id="7" name="図 6"/>
          <p:cNvPicPr>
            <a:picLocks noChangeAspect="1"/>
          </p:cNvPicPr>
          <p:nvPr/>
        </p:nvPicPr>
        <p:blipFill>
          <a:blip r:embed="rId3"/>
          <a:stretch>
            <a:fillRect/>
          </a:stretch>
        </p:blipFill>
        <p:spPr>
          <a:xfrm>
            <a:off x="4651960" y="980728"/>
            <a:ext cx="3880480" cy="3264215"/>
          </a:xfrm>
          <a:prstGeom prst="rect">
            <a:avLst/>
          </a:prstGeom>
        </p:spPr>
      </p:pic>
      <p:sp>
        <p:nvSpPr>
          <p:cNvPr id="8" name="正方形/長方形 7"/>
          <p:cNvSpPr/>
          <p:nvPr/>
        </p:nvSpPr>
        <p:spPr>
          <a:xfrm>
            <a:off x="479431" y="4725144"/>
            <a:ext cx="7836985"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For the case applying self load,  stiffness is not much increased  because damage was seen in the previous self loading analysis.</a:t>
            </a:r>
          </a:p>
        </p:txBody>
      </p:sp>
    </p:spTree>
    <p:extLst>
      <p:ext uri="{BB962C8B-B14F-4D97-AF65-F5344CB8AC3E}">
        <p14:creationId xmlns:p14="http://schemas.microsoft.com/office/powerpoint/2010/main" val="386201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Effect of brace</a:t>
            </a:r>
            <a:endParaRPr kumimoji="1" lang="ja-JP" altLang="en-US" dirty="0"/>
          </a:p>
        </p:txBody>
      </p:sp>
      <p:pic>
        <p:nvPicPr>
          <p:cNvPr id="5" name="図 4"/>
          <p:cNvPicPr>
            <a:picLocks noChangeAspect="1"/>
          </p:cNvPicPr>
          <p:nvPr/>
        </p:nvPicPr>
        <p:blipFill>
          <a:blip r:embed="rId2"/>
          <a:stretch>
            <a:fillRect/>
          </a:stretch>
        </p:blipFill>
        <p:spPr>
          <a:xfrm>
            <a:off x="179512" y="1268760"/>
            <a:ext cx="4248472" cy="3562815"/>
          </a:xfrm>
          <a:prstGeom prst="rect">
            <a:avLst/>
          </a:prstGeom>
        </p:spPr>
      </p:pic>
      <p:pic>
        <p:nvPicPr>
          <p:cNvPr id="7" name="図 6"/>
          <p:cNvPicPr>
            <a:picLocks noChangeAspect="1"/>
          </p:cNvPicPr>
          <p:nvPr/>
        </p:nvPicPr>
        <p:blipFill>
          <a:blip r:embed="rId3"/>
          <a:stretch>
            <a:fillRect/>
          </a:stretch>
        </p:blipFill>
        <p:spPr>
          <a:xfrm>
            <a:off x="4644007" y="1268760"/>
            <a:ext cx="4235453" cy="3562815"/>
          </a:xfrm>
          <a:prstGeom prst="rect">
            <a:avLst/>
          </a:prstGeom>
        </p:spPr>
      </p:pic>
      <p:sp>
        <p:nvSpPr>
          <p:cNvPr id="8" name="正方形/長方形 7"/>
          <p:cNvSpPr/>
          <p:nvPr/>
        </p:nvSpPr>
        <p:spPr>
          <a:xfrm>
            <a:off x="509491" y="5084472"/>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Stiffness of </a:t>
            </a:r>
            <a:r>
              <a:rPr lang="en-US" altLang="ja-JP" dirty="0" smtClean="0">
                <a:solidFill>
                  <a:srgbClr val="FF0000"/>
                </a:solidFill>
                <a:latin typeface="Times New Roman" panose="02020603050405020304" pitchFamily="18" charset="0"/>
                <a:cs typeface="Times New Roman" panose="02020603050405020304" pitchFamily="18" charset="0"/>
              </a:rPr>
              <a:t>3F(2</a:t>
            </a:r>
            <a:r>
              <a:rPr lang="en-US" altLang="ja-JP" baseline="30000" dirty="0" smtClean="0">
                <a:solidFill>
                  <a:srgbClr val="FF0000"/>
                </a:solidFill>
                <a:latin typeface="Times New Roman" panose="02020603050405020304" pitchFamily="18" charset="0"/>
                <a:cs typeface="Times New Roman" panose="02020603050405020304" pitchFamily="18" charset="0"/>
              </a:rPr>
              <a:t>nd</a:t>
            </a:r>
            <a:r>
              <a:rPr lang="en-US" altLang="ja-JP" dirty="0" smtClean="0">
                <a:solidFill>
                  <a:srgbClr val="FF0000"/>
                </a:solidFill>
                <a:latin typeface="Times New Roman" panose="02020603050405020304" pitchFamily="18" charset="0"/>
                <a:cs typeface="Times New Roman" panose="02020603050405020304" pitchFamily="18" charset="0"/>
              </a:rPr>
              <a:t> layer) </a:t>
            </a:r>
            <a:r>
              <a:rPr lang="en-US" altLang="ja-JP" dirty="0">
                <a:solidFill>
                  <a:srgbClr val="FF0000"/>
                </a:solidFill>
                <a:latin typeface="Times New Roman" panose="02020603050405020304" pitchFamily="18" charset="0"/>
                <a:cs typeface="Times New Roman" panose="02020603050405020304" pitchFamily="18" charset="0"/>
              </a:rPr>
              <a:t>is 40% larger than the model without brace.</a:t>
            </a:r>
          </a:p>
        </p:txBody>
      </p:sp>
    </p:spTree>
    <p:extLst>
      <p:ext uri="{BB962C8B-B14F-4D97-AF65-F5344CB8AC3E}">
        <p14:creationId xmlns:p14="http://schemas.microsoft.com/office/powerpoint/2010/main" val="289613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Effect of reinforcement of gusset plate</a:t>
            </a:r>
            <a:endParaRPr kumimoji="1" lang="ja-JP" altLang="en-US" dirty="0"/>
          </a:p>
        </p:txBody>
      </p:sp>
      <p:pic>
        <p:nvPicPr>
          <p:cNvPr id="5" name="図 4"/>
          <p:cNvPicPr>
            <a:picLocks noChangeAspect="1"/>
          </p:cNvPicPr>
          <p:nvPr/>
        </p:nvPicPr>
        <p:blipFill>
          <a:blip r:embed="rId2"/>
          <a:stretch>
            <a:fillRect/>
          </a:stretch>
        </p:blipFill>
        <p:spPr>
          <a:xfrm>
            <a:off x="251520" y="1340767"/>
            <a:ext cx="4104456" cy="3437167"/>
          </a:xfrm>
          <a:prstGeom prst="rect">
            <a:avLst/>
          </a:prstGeom>
        </p:spPr>
      </p:pic>
      <p:pic>
        <p:nvPicPr>
          <p:cNvPr id="7" name="図 6"/>
          <p:cNvPicPr>
            <a:picLocks noChangeAspect="1"/>
          </p:cNvPicPr>
          <p:nvPr/>
        </p:nvPicPr>
        <p:blipFill>
          <a:blip r:embed="rId3"/>
          <a:stretch>
            <a:fillRect/>
          </a:stretch>
        </p:blipFill>
        <p:spPr>
          <a:xfrm>
            <a:off x="4592886" y="1314141"/>
            <a:ext cx="4083569" cy="3423176"/>
          </a:xfrm>
          <a:prstGeom prst="rect">
            <a:avLst/>
          </a:prstGeom>
        </p:spPr>
      </p:pic>
      <p:sp>
        <p:nvSpPr>
          <p:cNvPr id="8" name="正方形/長方形 7"/>
          <p:cNvSpPr/>
          <p:nvPr/>
        </p:nvSpPr>
        <p:spPr>
          <a:xfrm>
            <a:off x="509491" y="5084472"/>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Difference is seen in the elastic region. Behavior after damage is almost </a:t>
            </a:r>
            <a:r>
              <a:rPr lang="en-US" altLang="ja-JP" dirty="0" smtClean="0">
                <a:solidFill>
                  <a:srgbClr val="FF0000"/>
                </a:solidFill>
                <a:latin typeface="Times New Roman" panose="02020603050405020304" pitchFamily="18" charset="0"/>
                <a:cs typeface="Times New Roman" panose="02020603050405020304" pitchFamily="18" charset="0"/>
              </a:rPr>
              <a:t>the same</a:t>
            </a:r>
            <a:r>
              <a:rPr lang="en-US" altLang="ja-JP"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Parameter study for different diameter</a:t>
            </a:r>
            <a:endParaRPr kumimoji="1" lang="ja-JP" altLang="en-US" dirty="0"/>
          </a:p>
        </p:txBody>
      </p:sp>
      <p:pic>
        <p:nvPicPr>
          <p:cNvPr id="5" name="図 4"/>
          <p:cNvPicPr>
            <a:picLocks noChangeAspect="1"/>
          </p:cNvPicPr>
          <p:nvPr/>
        </p:nvPicPr>
        <p:blipFill>
          <a:blip r:embed="rId2"/>
          <a:stretch>
            <a:fillRect/>
          </a:stretch>
        </p:blipFill>
        <p:spPr>
          <a:xfrm>
            <a:off x="251520" y="1124744"/>
            <a:ext cx="4215444" cy="3534421"/>
          </a:xfrm>
          <a:prstGeom prst="rect">
            <a:avLst/>
          </a:prstGeom>
        </p:spPr>
      </p:pic>
      <p:pic>
        <p:nvPicPr>
          <p:cNvPr id="7" name="図 6"/>
          <p:cNvPicPr>
            <a:picLocks noChangeAspect="1"/>
          </p:cNvPicPr>
          <p:nvPr/>
        </p:nvPicPr>
        <p:blipFill>
          <a:blip r:embed="rId3"/>
          <a:stretch>
            <a:fillRect/>
          </a:stretch>
        </p:blipFill>
        <p:spPr>
          <a:xfrm>
            <a:off x="4788024" y="1124744"/>
            <a:ext cx="4211960" cy="3534421"/>
          </a:xfrm>
          <a:prstGeom prst="rect">
            <a:avLst/>
          </a:prstGeom>
        </p:spPr>
      </p:pic>
      <p:sp>
        <p:nvSpPr>
          <p:cNvPr id="8" name="正方形/長方形 7"/>
          <p:cNvSpPr/>
          <p:nvPr/>
        </p:nvSpPr>
        <p:spPr>
          <a:xfrm>
            <a:off x="509491" y="5084472"/>
            <a:ext cx="7836985"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Not so big difference is seen between M14 and M16</a:t>
            </a:r>
          </a:p>
          <a:p>
            <a:pPr fontAlgn="ctr"/>
            <a:r>
              <a:rPr lang="en-US" altLang="ja-JP" dirty="0">
                <a:solidFill>
                  <a:srgbClr val="FF0000"/>
                </a:solidFill>
                <a:latin typeface="Times New Roman" panose="02020603050405020304" pitchFamily="18" charset="0"/>
                <a:cs typeface="Times New Roman" panose="02020603050405020304" pitchFamily="18" charset="0"/>
              </a:rPr>
              <a:t>Simulation for M20 is diverged in an early stage.</a:t>
            </a:r>
          </a:p>
        </p:txBody>
      </p:sp>
      <p:sp>
        <p:nvSpPr>
          <p:cNvPr id="9" name="正方形/長方形 8"/>
          <p:cNvSpPr/>
          <p:nvPr/>
        </p:nvSpPr>
        <p:spPr>
          <a:xfrm>
            <a:off x="467544" y="6011996"/>
            <a:ext cx="7836985"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I want to decide to use </a:t>
            </a:r>
            <a:r>
              <a:rPr lang="en-US" altLang="ja-JP">
                <a:solidFill>
                  <a:srgbClr val="FF0000"/>
                </a:solidFill>
                <a:latin typeface="Times New Roman" panose="02020603050405020304" pitchFamily="18" charset="0"/>
                <a:cs typeface="Times New Roman" panose="02020603050405020304" pitchFamily="18" charset="0"/>
              </a:rPr>
              <a:t>M14 </a:t>
            </a:r>
            <a:r>
              <a:rPr lang="en-US" altLang="ja-JP" smtClean="0">
                <a:solidFill>
                  <a:srgbClr val="FF0000"/>
                </a:solidFill>
                <a:latin typeface="Times New Roman" panose="02020603050405020304" pitchFamily="18" charset="0"/>
                <a:cs typeface="Times New Roman" panose="02020603050405020304" pitchFamily="18" charset="0"/>
              </a:rPr>
              <a:t>for </a:t>
            </a:r>
            <a:r>
              <a:rPr lang="en-US" altLang="ja-JP" dirty="0" smtClean="0">
                <a:solidFill>
                  <a:srgbClr val="FF0000"/>
                </a:solidFill>
                <a:latin typeface="Times New Roman" panose="02020603050405020304" pitchFamily="18" charset="0"/>
                <a:cs typeface="Times New Roman" panose="02020603050405020304" pitchFamily="18" charset="0"/>
              </a:rPr>
              <a:t>braces.</a:t>
            </a:r>
            <a:endParaRPr lang="en-US" altLang="ja-JP"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72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Summary</a:t>
            </a:r>
            <a:endParaRPr kumimoji="1" lang="ja-JP" altLang="en-US" dirty="0"/>
          </a:p>
        </p:txBody>
      </p:sp>
      <p:sp>
        <p:nvSpPr>
          <p:cNvPr id="3" name="コンテンツ プレースホルダー 2"/>
          <p:cNvSpPr>
            <a:spLocks noGrp="1"/>
          </p:cNvSpPr>
          <p:nvPr>
            <p:ph idx="1"/>
          </p:nvPr>
        </p:nvSpPr>
        <p:spPr>
          <a:xfrm>
            <a:off x="457200" y="836713"/>
            <a:ext cx="8435280" cy="5472607"/>
          </a:xfrm>
        </p:spPr>
        <p:txBody>
          <a:bodyPr>
            <a:normAutofit/>
          </a:bodyPr>
          <a:lstStyle/>
          <a:p>
            <a:r>
              <a:rPr lang="en-US" altLang="ja-JP" dirty="0"/>
              <a:t>Simulation plan corresponding to construction order is required. That is, installation of brace should be done after self loading analysis. Here, soundness of brace is investigated for the case not applying gravity(or self load).</a:t>
            </a:r>
          </a:p>
          <a:p>
            <a:r>
              <a:rPr lang="en-US" altLang="ja-JP" dirty="0"/>
              <a:t>It is found that stiffeners are required for reinforcing gusset plate of brace to keep soundness.</a:t>
            </a:r>
          </a:p>
          <a:p>
            <a:r>
              <a:rPr lang="en-US" altLang="ja-JP" dirty="0"/>
              <a:t>Results of push-over analysis are provided. Adequate difference of stiffness  between the models with and without brace is confirmed for the braces of M14</a:t>
            </a:r>
          </a:p>
        </p:txBody>
      </p:sp>
    </p:spTree>
    <p:extLst>
      <p:ext uri="{BB962C8B-B14F-4D97-AF65-F5344CB8AC3E}">
        <p14:creationId xmlns:p14="http://schemas.microsoft.com/office/powerpoint/2010/main" val="14808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Mass of specimen</a:t>
            </a:r>
            <a:endParaRPr kumimoji="1" lang="ja-JP" altLang="en-US" dirty="0"/>
          </a:p>
        </p:txBody>
      </p:sp>
      <p:pic>
        <p:nvPicPr>
          <p:cNvPr id="5" name="図 4"/>
          <p:cNvPicPr>
            <a:picLocks noChangeAspect="1"/>
          </p:cNvPicPr>
          <p:nvPr/>
        </p:nvPicPr>
        <p:blipFill>
          <a:blip r:embed="rId2"/>
          <a:stretch>
            <a:fillRect/>
          </a:stretch>
        </p:blipFill>
        <p:spPr>
          <a:xfrm>
            <a:off x="22920" y="892839"/>
            <a:ext cx="2888183" cy="1881096"/>
          </a:xfrm>
          <a:prstGeom prst="rect">
            <a:avLst/>
          </a:prstGeom>
        </p:spPr>
      </p:pic>
      <p:pic>
        <p:nvPicPr>
          <p:cNvPr id="9" name="図 8"/>
          <p:cNvPicPr>
            <a:picLocks noChangeAspect="1"/>
          </p:cNvPicPr>
          <p:nvPr/>
        </p:nvPicPr>
        <p:blipFill>
          <a:blip r:embed="rId3"/>
          <a:stretch>
            <a:fillRect/>
          </a:stretch>
        </p:blipFill>
        <p:spPr>
          <a:xfrm>
            <a:off x="6033661" y="950889"/>
            <a:ext cx="2867557" cy="1893532"/>
          </a:xfrm>
          <a:prstGeom prst="rect">
            <a:avLst/>
          </a:prstGeom>
        </p:spPr>
      </p:pic>
      <p:pic>
        <p:nvPicPr>
          <p:cNvPr id="10" name="図 9"/>
          <p:cNvPicPr>
            <a:picLocks noChangeAspect="1"/>
          </p:cNvPicPr>
          <p:nvPr/>
        </p:nvPicPr>
        <p:blipFill>
          <a:blip r:embed="rId4"/>
          <a:stretch>
            <a:fillRect/>
          </a:stretch>
        </p:blipFill>
        <p:spPr>
          <a:xfrm>
            <a:off x="2994346" y="892839"/>
            <a:ext cx="2873798" cy="1881096"/>
          </a:xfrm>
          <a:prstGeom prst="rect">
            <a:avLst/>
          </a:prstGeom>
        </p:spPr>
      </p:pic>
      <p:graphicFrame>
        <p:nvGraphicFramePr>
          <p:cNvPr id="14" name="表 13"/>
          <p:cNvGraphicFramePr>
            <a:graphicFrameLocks noGrp="1"/>
          </p:cNvGraphicFramePr>
          <p:nvPr>
            <p:extLst>
              <p:ext uri="{D42A27DB-BD31-4B8C-83A1-F6EECF244321}">
                <p14:modId xmlns:p14="http://schemas.microsoft.com/office/powerpoint/2010/main" val="2919564778"/>
              </p:ext>
            </p:extLst>
          </p:nvPr>
        </p:nvGraphicFramePr>
        <p:xfrm>
          <a:off x="467544" y="3838152"/>
          <a:ext cx="8136905" cy="2160000"/>
        </p:xfrm>
        <a:graphic>
          <a:graphicData uri="http://schemas.openxmlformats.org/drawingml/2006/table">
            <a:tbl>
              <a:tblPr>
                <a:tableStyleId>{5C22544A-7EE6-4342-B048-85BDC9FD1C3A}</a:tableStyleId>
              </a:tblPr>
              <a:tblGrid>
                <a:gridCol w="3842427">
                  <a:extLst>
                    <a:ext uri="{9D8B030D-6E8A-4147-A177-3AD203B41FA5}">
                      <a16:colId xmlns="" xmlns:a16="http://schemas.microsoft.com/office/drawing/2014/main" val="20000"/>
                    </a:ext>
                  </a:extLst>
                </a:gridCol>
                <a:gridCol w="2147239">
                  <a:extLst>
                    <a:ext uri="{9D8B030D-6E8A-4147-A177-3AD203B41FA5}">
                      <a16:colId xmlns="" xmlns:a16="http://schemas.microsoft.com/office/drawing/2014/main" val="20001"/>
                    </a:ext>
                  </a:extLst>
                </a:gridCol>
                <a:gridCol w="2147239">
                  <a:extLst>
                    <a:ext uri="{9D8B030D-6E8A-4147-A177-3AD203B41FA5}">
                      <a16:colId xmlns="" xmlns:a16="http://schemas.microsoft.com/office/drawing/2014/main" val="20002"/>
                    </a:ext>
                  </a:extLst>
                </a:gridCol>
              </a:tblGrid>
              <a:tr h="432000">
                <a:tc>
                  <a:txBody>
                    <a:bodyPr/>
                    <a:lstStyle/>
                    <a:p>
                      <a:pPr algn="l" fontAlgn="ct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dirty="0" smtClean="0">
                          <a:effectLst/>
                          <a:latin typeface="Times New Roman" panose="02020603050405020304" pitchFamily="18" charset="0"/>
                          <a:cs typeface="Times New Roman" panose="02020603050405020304" pitchFamily="18" charset="0"/>
                        </a:rPr>
                        <a:t> Volume </a:t>
                      </a:r>
                      <a:r>
                        <a:rPr lang="en-US" altLang="ja-JP" sz="1900" u="none" strike="noStrike" baseline="0" dirty="0" smtClean="0">
                          <a:effectLst/>
                          <a:latin typeface="Times New Roman" panose="02020603050405020304" pitchFamily="18" charset="0"/>
                          <a:cs typeface="Times New Roman" panose="02020603050405020304" pitchFamily="18" charset="0"/>
                        </a:rPr>
                        <a:t> [</a:t>
                      </a:r>
                      <a:r>
                        <a:rPr lang="en-US" sz="1900" u="none" strike="noStrike" dirty="0" smtClean="0">
                          <a:effectLst/>
                          <a:latin typeface="Times New Roman" panose="02020603050405020304" pitchFamily="18" charset="0"/>
                          <a:cs typeface="Times New Roman" panose="02020603050405020304" pitchFamily="18" charset="0"/>
                        </a:rPr>
                        <a:t>mm3</a:t>
                      </a:r>
                      <a:r>
                        <a:rPr lang="en-US" sz="1900" u="none" strike="noStrike" dirty="0">
                          <a:effectLst/>
                          <a:latin typeface="Times New Roman" panose="02020603050405020304" pitchFamily="18" charset="0"/>
                          <a:cs typeface="Times New Roman" panose="02020603050405020304" pitchFamily="18" charset="0"/>
                        </a:rPr>
                        <a:t>]</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dirty="0" smtClean="0">
                          <a:effectLst/>
                          <a:latin typeface="Times New Roman" panose="02020603050405020304" pitchFamily="18" charset="0"/>
                          <a:cs typeface="Times New Roman" panose="02020603050405020304" pitchFamily="18" charset="0"/>
                        </a:rPr>
                        <a:t> Mass [</a:t>
                      </a:r>
                      <a:r>
                        <a:rPr lang="en-US" sz="1900" u="none" strike="noStrike" dirty="0" smtClean="0">
                          <a:effectLst/>
                          <a:latin typeface="Times New Roman" panose="02020603050405020304" pitchFamily="18" charset="0"/>
                          <a:cs typeface="Times New Roman" panose="02020603050405020304" pitchFamily="18" charset="0"/>
                        </a:rPr>
                        <a:t>kg</a:t>
                      </a:r>
                      <a:r>
                        <a:rPr lang="en-US" sz="1900" u="none" strike="noStrike" dirty="0">
                          <a:effectLst/>
                          <a:latin typeface="Times New Roman" panose="02020603050405020304" pitchFamily="18" charset="0"/>
                          <a:cs typeface="Times New Roman" panose="02020603050405020304" pitchFamily="18" charset="0"/>
                        </a:rPr>
                        <a:t>]</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432000">
                <a:tc>
                  <a:txBody>
                    <a:bodyPr/>
                    <a:lstStyle/>
                    <a:p>
                      <a:pPr algn="l" fontAlgn="ctr"/>
                      <a:r>
                        <a:rPr lang="en-US" altLang="zh-TW" sz="1900" b="1" u="none" strike="noStrike" dirty="0" smtClean="0">
                          <a:effectLst/>
                          <a:latin typeface="Times New Roman" panose="02020603050405020304" pitchFamily="18" charset="0"/>
                          <a:cs typeface="Times New Roman" panose="02020603050405020304" pitchFamily="18" charset="0"/>
                        </a:rPr>
                        <a:t>Specimen</a:t>
                      </a:r>
                      <a:r>
                        <a:rPr lang="zh-TW" altLang="en-US" sz="1900" b="1" u="none" strike="noStrike" dirty="0" smtClean="0">
                          <a:effectLst/>
                          <a:latin typeface="Times New Roman" panose="02020603050405020304" pitchFamily="18" charset="0"/>
                          <a:cs typeface="Times New Roman" panose="02020603050405020304" pitchFamily="18" charset="0"/>
                        </a:rPr>
                        <a:t>（</a:t>
                      </a:r>
                      <a:r>
                        <a:rPr lang="en-US" altLang="zh-TW" sz="1900" b="1" u="none" strike="noStrike" dirty="0" smtClean="0">
                          <a:effectLst/>
                          <a:latin typeface="Times New Roman" panose="02020603050405020304" pitchFamily="18" charset="0"/>
                          <a:cs typeface="Times New Roman" panose="02020603050405020304" pitchFamily="18" charset="0"/>
                        </a:rPr>
                        <a:t>floor is reinforced</a:t>
                      </a:r>
                      <a:r>
                        <a:rPr lang="zh-TW" altLang="en-US" sz="1900" b="1" u="none" strike="noStrike" dirty="0" smtClean="0">
                          <a:effectLst/>
                          <a:latin typeface="Times New Roman" panose="02020603050405020304" pitchFamily="18" charset="0"/>
                          <a:cs typeface="Times New Roman" panose="02020603050405020304" pitchFamily="18" charset="0"/>
                        </a:rPr>
                        <a:t>）</a:t>
                      </a:r>
                      <a:endParaRPr lang="zh-TW" altLang="en-US" sz="19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900" u="none" strike="noStrike" dirty="0">
                          <a:effectLst/>
                          <a:latin typeface="Times New Roman" panose="02020603050405020304" pitchFamily="18" charset="0"/>
                          <a:cs typeface="Times New Roman" panose="02020603050405020304" pitchFamily="18" charset="0"/>
                        </a:rPr>
                        <a:t>2.24E+08</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a:effectLst/>
                          <a:latin typeface="Times New Roman" panose="02020603050405020304" pitchFamily="18" charset="0"/>
                          <a:cs typeface="Times New Roman" panose="02020603050405020304" pitchFamily="18" charset="0"/>
                        </a:rPr>
                        <a:t>1757 </a:t>
                      </a:r>
                      <a:endParaRPr lang="en-US" altLang="ja-JP"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32000">
                <a:tc>
                  <a:txBody>
                    <a:bodyPr/>
                    <a:lstStyle/>
                    <a:p>
                      <a:pPr algn="l" fontAlgn="ctr"/>
                      <a:r>
                        <a:rPr lang="en-US" altLang="ja-JP" sz="1900" u="none" strike="noStrike" dirty="0" smtClean="0">
                          <a:effectLst/>
                          <a:latin typeface="Times New Roman" panose="02020603050405020304" pitchFamily="18" charset="0"/>
                          <a:cs typeface="Times New Roman" panose="02020603050405020304" pitchFamily="18" charset="0"/>
                        </a:rPr>
                        <a:t>1st</a:t>
                      </a:r>
                      <a:r>
                        <a:rPr lang="en-US" altLang="ja-JP" sz="1900" u="none" strike="noStrike" baseline="0" dirty="0" smtClean="0">
                          <a:effectLst/>
                          <a:latin typeface="Times New Roman" panose="02020603050405020304" pitchFamily="18" charset="0"/>
                          <a:cs typeface="Times New Roman" panose="02020603050405020304" pitchFamily="18" charset="0"/>
                        </a:rPr>
                        <a:t> layer</a:t>
                      </a:r>
                      <a:r>
                        <a:rPr lang="ja-JP" altLang="en-US" sz="1900" u="none" strike="noStrike" dirty="0" smtClean="0">
                          <a:effectLst/>
                          <a:latin typeface="Times New Roman" panose="02020603050405020304" pitchFamily="18" charset="0"/>
                          <a:cs typeface="Times New Roman" panose="02020603050405020304" pitchFamily="18" charset="0"/>
                        </a:rPr>
                        <a:t>（</a:t>
                      </a:r>
                      <a:r>
                        <a:rPr lang="en-US" altLang="ja-JP" sz="1900" u="none" strike="noStrike" dirty="0" smtClean="0">
                          <a:effectLst/>
                          <a:latin typeface="Times New Roman" panose="02020603050405020304" pitchFamily="18" charset="0"/>
                          <a:cs typeface="Times New Roman" panose="02020603050405020304" pitchFamily="18" charset="0"/>
                        </a:rPr>
                        <a:t>not</a:t>
                      </a:r>
                      <a:r>
                        <a:rPr lang="en-US" altLang="ja-JP" sz="1900" u="none" strike="noStrike" baseline="0" dirty="0" smtClean="0">
                          <a:effectLst/>
                          <a:latin typeface="Times New Roman" panose="02020603050405020304" pitchFamily="18" charset="0"/>
                          <a:cs typeface="Times New Roman" panose="02020603050405020304" pitchFamily="18" charset="0"/>
                        </a:rPr>
                        <a:t> including base plate</a:t>
                      </a:r>
                      <a:r>
                        <a:rPr lang="ja-JP" altLang="en-US" sz="1900" u="none" strike="noStrike" dirty="0" smtClean="0">
                          <a:effectLst/>
                          <a:latin typeface="Times New Roman" panose="02020603050405020304" pitchFamily="18" charset="0"/>
                          <a:cs typeface="Times New Roman" panose="02020603050405020304" pitchFamily="18" charset="0"/>
                        </a:rPr>
                        <a:t>）</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900" u="none" strike="noStrike" dirty="0">
                          <a:effectLst/>
                          <a:latin typeface="Times New Roman" panose="02020603050405020304" pitchFamily="18" charset="0"/>
                          <a:cs typeface="Times New Roman" panose="02020603050405020304" pitchFamily="18" charset="0"/>
                        </a:rPr>
                        <a:t>7.95E+07</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a:effectLst/>
                          <a:latin typeface="Times New Roman" panose="02020603050405020304" pitchFamily="18" charset="0"/>
                          <a:cs typeface="Times New Roman" panose="02020603050405020304" pitchFamily="18" charset="0"/>
                        </a:rPr>
                        <a:t>624 </a:t>
                      </a:r>
                      <a:endParaRPr lang="en-US" altLang="ja-JP" sz="19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32000">
                <a:tc>
                  <a:txBody>
                    <a:bodyPr/>
                    <a:lstStyle/>
                    <a:p>
                      <a:pPr algn="l" fontAlgn="ctr"/>
                      <a:r>
                        <a:rPr lang="en-US" altLang="ja-JP" sz="1900" u="none" strike="noStrike" dirty="0" smtClean="0">
                          <a:effectLst/>
                          <a:latin typeface="Times New Roman" panose="02020603050405020304" pitchFamily="18" charset="0"/>
                          <a:cs typeface="Times New Roman" panose="02020603050405020304" pitchFamily="18" charset="0"/>
                        </a:rPr>
                        <a:t>2nd layer</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900" u="none" strike="noStrike" dirty="0">
                          <a:effectLst/>
                          <a:latin typeface="Times New Roman" panose="02020603050405020304" pitchFamily="18" charset="0"/>
                          <a:cs typeface="Times New Roman" panose="02020603050405020304" pitchFamily="18" charset="0"/>
                        </a:rPr>
                        <a:t>7.91E+07</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dirty="0">
                          <a:effectLst/>
                          <a:latin typeface="Times New Roman" panose="02020603050405020304" pitchFamily="18" charset="0"/>
                          <a:cs typeface="Times New Roman" panose="02020603050405020304" pitchFamily="18" charset="0"/>
                        </a:rPr>
                        <a:t>621 </a:t>
                      </a:r>
                      <a:endParaRPr lang="en-US" altLang="ja-JP"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32000">
                <a:tc>
                  <a:txBody>
                    <a:bodyPr/>
                    <a:lstStyle/>
                    <a:p>
                      <a:pPr algn="l" fontAlgn="ctr"/>
                      <a:r>
                        <a:rPr lang="en-US" altLang="ja-JP" sz="1900" u="none" strike="noStrike" dirty="0" smtClean="0">
                          <a:effectLst/>
                          <a:latin typeface="Times New Roman" panose="02020603050405020304" pitchFamily="18" charset="0"/>
                          <a:cs typeface="Times New Roman" panose="02020603050405020304" pitchFamily="18" charset="0"/>
                        </a:rPr>
                        <a:t>3rd</a:t>
                      </a:r>
                      <a:r>
                        <a:rPr lang="en-US" altLang="ja-JP" sz="1900" u="none" strike="noStrike" baseline="0" dirty="0" smtClean="0">
                          <a:effectLst/>
                          <a:latin typeface="Times New Roman" panose="02020603050405020304" pitchFamily="18" charset="0"/>
                          <a:cs typeface="Times New Roman" panose="02020603050405020304" pitchFamily="18" charset="0"/>
                        </a:rPr>
                        <a:t> and 4th layer</a:t>
                      </a:r>
                      <a:endParaRPr lang="ja-JP" alt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900" u="none" strike="noStrike" dirty="0">
                          <a:effectLst/>
                          <a:latin typeface="Times New Roman" panose="02020603050405020304" pitchFamily="18" charset="0"/>
                          <a:cs typeface="Times New Roman" panose="02020603050405020304" pitchFamily="18" charset="0"/>
                        </a:rPr>
                        <a:t>6.43E+07</a:t>
                      </a:r>
                      <a:endParaRPr lang="en-US"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900" u="none" strike="noStrike" dirty="0">
                          <a:effectLst/>
                          <a:latin typeface="Times New Roman" panose="02020603050405020304" pitchFamily="18" charset="0"/>
                          <a:cs typeface="Times New Roman" panose="02020603050405020304" pitchFamily="18" charset="0"/>
                        </a:rPr>
                        <a:t>504 </a:t>
                      </a:r>
                      <a:endParaRPr lang="en-US" altLang="ja-JP" sz="19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16569" marR="16569" marT="1656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6" name="正方形/長方形 15"/>
          <p:cNvSpPr/>
          <p:nvPr/>
        </p:nvSpPr>
        <p:spPr>
          <a:xfrm>
            <a:off x="68658" y="2844421"/>
            <a:ext cx="2749471" cy="646331"/>
          </a:xfrm>
          <a:prstGeom prst="rect">
            <a:avLst/>
          </a:prstGeom>
        </p:spPr>
        <p:txBody>
          <a:bodyPr wrap="none">
            <a:spAutoFit/>
          </a:bodyPr>
          <a:lstStyle/>
          <a:p>
            <a:pPr algn="ctr" fontAlgn="ctr"/>
            <a:r>
              <a:rPr lang="en-US" altLang="ja-JP" dirty="0" smtClean="0">
                <a:latin typeface="Times New Roman" panose="02020603050405020304" pitchFamily="18" charset="0"/>
                <a:cs typeface="Times New Roman" panose="02020603050405020304" pitchFamily="18" charset="0"/>
              </a:rPr>
              <a:t>1st layer</a:t>
            </a:r>
          </a:p>
          <a:p>
            <a:pPr algn="ctr" fontAlgn="ctr"/>
            <a:r>
              <a:rPr lang="ja-JP" altLang="en-US" dirty="0" smtClean="0">
                <a:latin typeface="Times New Roman" panose="02020603050405020304" pitchFamily="18" charset="0"/>
                <a:cs typeface="Times New Roman" panose="02020603050405020304" pitchFamily="18" charset="0"/>
              </a:rPr>
              <a:t>（</a:t>
            </a:r>
            <a:r>
              <a:rPr lang="en-US" altLang="ja-JP" dirty="0" smtClean="0">
                <a:latin typeface="Times New Roman" panose="02020603050405020304" pitchFamily="18" charset="0"/>
                <a:cs typeface="Times New Roman" panose="02020603050405020304" pitchFamily="18" charset="0"/>
              </a:rPr>
              <a:t>base plate is not included</a:t>
            </a:r>
            <a:r>
              <a:rPr lang="ja-JP" altLang="en-US" dirty="0" smtClean="0">
                <a:latin typeface="Times New Roman" panose="02020603050405020304" pitchFamily="18" charset="0"/>
                <a:cs typeface="Times New Roman" panose="02020603050405020304" pitchFamily="18" charset="0"/>
              </a:rPr>
              <a:t>）</a:t>
            </a:r>
            <a:endParaRPr lang="ja-JP" altLang="en-US" dirty="0">
              <a:solidFill>
                <a:srgbClr val="000000"/>
              </a:solidFill>
              <a:latin typeface="Times New Roman" panose="02020603050405020304" pitchFamily="18" charset="0"/>
              <a:cs typeface="Times New Roman" panose="02020603050405020304" pitchFamily="18" charset="0"/>
            </a:endParaRPr>
          </a:p>
        </p:txBody>
      </p:sp>
      <p:sp>
        <p:nvSpPr>
          <p:cNvPr id="17" name="正方形/長方形 16"/>
          <p:cNvSpPr/>
          <p:nvPr/>
        </p:nvSpPr>
        <p:spPr>
          <a:xfrm>
            <a:off x="3131840" y="2844421"/>
            <a:ext cx="2592288" cy="369332"/>
          </a:xfrm>
          <a:prstGeom prst="rect">
            <a:avLst/>
          </a:prstGeom>
        </p:spPr>
        <p:txBody>
          <a:bodyPr wrap="square">
            <a:spAutoFit/>
          </a:bodyPr>
          <a:lstStyle/>
          <a:p>
            <a:pPr algn="ctr" fontAlgn="ctr"/>
            <a:r>
              <a:rPr lang="en-US" altLang="ja-JP" dirty="0" smtClean="0">
                <a:latin typeface="Times New Roman" panose="02020603050405020304" pitchFamily="18" charset="0"/>
                <a:cs typeface="Times New Roman" panose="02020603050405020304" pitchFamily="18" charset="0"/>
              </a:rPr>
              <a:t>2nd layer</a:t>
            </a:r>
            <a:endParaRPr lang="ja-JP" altLang="en-US" dirty="0">
              <a:solidFill>
                <a:srgbClr val="000000"/>
              </a:solidFill>
              <a:latin typeface="Times New Roman" panose="02020603050405020304" pitchFamily="18" charset="0"/>
              <a:cs typeface="Times New Roman" panose="02020603050405020304" pitchFamily="18" charset="0"/>
            </a:endParaRPr>
          </a:p>
        </p:txBody>
      </p:sp>
      <p:sp>
        <p:nvSpPr>
          <p:cNvPr id="18" name="正方形/長方形 17"/>
          <p:cNvSpPr/>
          <p:nvPr/>
        </p:nvSpPr>
        <p:spPr>
          <a:xfrm>
            <a:off x="6033661" y="2918005"/>
            <a:ext cx="2801299" cy="369332"/>
          </a:xfrm>
          <a:prstGeom prst="rect">
            <a:avLst/>
          </a:prstGeom>
        </p:spPr>
        <p:txBody>
          <a:bodyPr wrap="square">
            <a:spAutoFit/>
          </a:bodyPr>
          <a:lstStyle/>
          <a:p>
            <a:pPr algn="ctr" fontAlgn="ctr"/>
            <a:r>
              <a:rPr lang="en-US" altLang="ja-JP" dirty="0" smtClean="0">
                <a:latin typeface="Times New Roman" panose="02020603050405020304" pitchFamily="18" charset="0"/>
                <a:cs typeface="Times New Roman" panose="02020603050405020304" pitchFamily="18" charset="0"/>
              </a:rPr>
              <a:t>3rd and 4th layer</a:t>
            </a:r>
            <a:endParaRPr lang="ja-JP" altLang="en-US" dirty="0">
              <a:solidFill>
                <a:srgbClr val="000000"/>
              </a:solidFill>
              <a:latin typeface="Times New Roman" panose="02020603050405020304" pitchFamily="18" charset="0"/>
              <a:cs typeface="Times New Roman" panose="02020603050405020304" pitchFamily="18" charset="0"/>
            </a:endParaRPr>
          </a:p>
        </p:txBody>
      </p:sp>
      <p:sp>
        <p:nvSpPr>
          <p:cNvPr id="11" name="正方形/長方形 10"/>
          <p:cNvSpPr/>
          <p:nvPr/>
        </p:nvSpPr>
        <p:spPr>
          <a:xfrm>
            <a:off x="4355976" y="6158364"/>
            <a:ext cx="4557658" cy="369332"/>
          </a:xfrm>
          <a:prstGeom prst="rect">
            <a:avLst/>
          </a:prstGeom>
        </p:spPr>
        <p:txBody>
          <a:bodyPr wrap="none">
            <a:spAutoFit/>
          </a:bodyPr>
          <a:lstStyle/>
          <a:p>
            <a:pPr fontAlgn="ctr"/>
            <a:r>
              <a:rPr lang="en-US" altLang="ja-JP" dirty="0" smtClean="0">
                <a:latin typeface="Times New Roman" panose="02020603050405020304" pitchFamily="18" charset="0"/>
                <a:cs typeface="Times New Roman" panose="02020603050405020304" pitchFamily="18" charset="0"/>
              </a:rPr>
              <a:t>* Calculated from the data of numerical model </a:t>
            </a:r>
            <a:endParaRPr lang="ja-JP" alt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15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Analysis case</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367289015"/>
              </p:ext>
            </p:extLst>
          </p:nvPr>
        </p:nvGraphicFramePr>
        <p:xfrm>
          <a:off x="179513" y="1487264"/>
          <a:ext cx="8784975" cy="4318000"/>
        </p:xfrm>
        <a:graphic>
          <a:graphicData uri="http://schemas.openxmlformats.org/drawingml/2006/table">
            <a:tbl>
              <a:tblPr firstRow="1" bandRow="1">
                <a:tableStyleId>{5C22544A-7EE6-4342-B048-85BDC9FD1C3A}</a:tableStyleId>
              </a:tblPr>
              <a:tblGrid>
                <a:gridCol w="1008111">
                  <a:extLst>
                    <a:ext uri="{9D8B030D-6E8A-4147-A177-3AD203B41FA5}">
                      <a16:colId xmlns="" xmlns:a16="http://schemas.microsoft.com/office/drawing/2014/main" val="3581696381"/>
                    </a:ext>
                  </a:extLst>
                </a:gridCol>
                <a:gridCol w="2592288">
                  <a:extLst>
                    <a:ext uri="{9D8B030D-6E8A-4147-A177-3AD203B41FA5}">
                      <a16:colId xmlns="" xmlns:a16="http://schemas.microsoft.com/office/drawing/2014/main" val="3694085717"/>
                    </a:ext>
                  </a:extLst>
                </a:gridCol>
                <a:gridCol w="1296144">
                  <a:extLst>
                    <a:ext uri="{9D8B030D-6E8A-4147-A177-3AD203B41FA5}">
                      <a16:colId xmlns="" xmlns:a16="http://schemas.microsoft.com/office/drawing/2014/main" val="2203118471"/>
                    </a:ext>
                  </a:extLst>
                </a:gridCol>
                <a:gridCol w="1224136">
                  <a:extLst>
                    <a:ext uri="{9D8B030D-6E8A-4147-A177-3AD203B41FA5}">
                      <a16:colId xmlns="" xmlns:a16="http://schemas.microsoft.com/office/drawing/2014/main" val="2314155026"/>
                    </a:ext>
                  </a:extLst>
                </a:gridCol>
                <a:gridCol w="1152128">
                  <a:extLst>
                    <a:ext uri="{9D8B030D-6E8A-4147-A177-3AD203B41FA5}">
                      <a16:colId xmlns="" xmlns:a16="http://schemas.microsoft.com/office/drawing/2014/main" val="3892885837"/>
                    </a:ext>
                  </a:extLst>
                </a:gridCol>
                <a:gridCol w="1512168">
                  <a:extLst>
                    <a:ext uri="{9D8B030D-6E8A-4147-A177-3AD203B41FA5}">
                      <a16:colId xmlns="" xmlns:a16="http://schemas.microsoft.com/office/drawing/2014/main" val="438210527"/>
                    </a:ext>
                  </a:extLst>
                </a:gridCol>
              </a:tblGrid>
              <a:tr h="370840">
                <a:tc>
                  <a:txBody>
                    <a:bodyPr/>
                    <a:lstStyle/>
                    <a:p>
                      <a:pPr algn="ctr"/>
                      <a:r>
                        <a:rPr kumimoji="1" lang="en-US" altLang="ja-JP" dirty="0"/>
                        <a:t>name</a:t>
                      </a:r>
                      <a:endParaRPr kumimoji="1" lang="ja-JP" altLang="en-US" dirty="0"/>
                    </a:p>
                  </a:txBody>
                  <a:tcPr anchor="ctr"/>
                </a:tc>
                <a:tc>
                  <a:txBody>
                    <a:bodyPr/>
                    <a:lstStyle/>
                    <a:p>
                      <a:pPr algn="ctr"/>
                      <a:r>
                        <a:rPr kumimoji="1" lang="en-US" altLang="ja-JP" dirty="0"/>
                        <a:t>brace</a:t>
                      </a:r>
                      <a:endParaRPr kumimoji="1" lang="ja-JP" altLang="en-US" dirty="0"/>
                    </a:p>
                  </a:txBody>
                  <a:tcPr anchor="ctr"/>
                </a:tc>
                <a:tc>
                  <a:txBody>
                    <a:bodyPr/>
                    <a:lstStyle/>
                    <a:p>
                      <a:pPr algn="ctr"/>
                      <a:r>
                        <a:rPr kumimoji="1" lang="en-US" altLang="ja-JP" dirty="0"/>
                        <a:t>Weight</a:t>
                      </a:r>
                      <a:endParaRPr kumimoji="1" lang="ja-JP" altLang="en-US" dirty="0"/>
                    </a:p>
                  </a:txBody>
                  <a:tcPr anchor="ctr"/>
                </a:tc>
                <a:tc>
                  <a:txBody>
                    <a:bodyPr/>
                    <a:lstStyle/>
                    <a:p>
                      <a:pPr algn="ctr"/>
                      <a:r>
                        <a:rPr kumimoji="1" lang="en-US" altLang="ja-JP" dirty="0"/>
                        <a:t>Diameter</a:t>
                      </a:r>
                      <a:r>
                        <a:rPr kumimoji="1" lang="en-US" altLang="ja-JP" baseline="0" dirty="0"/>
                        <a:t> of brace</a:t>
                      </a:r>
                      <a:endParaRPr kumimoji="1" lang="ja-JP" altLang="en-US" dirty="0"/>
                    </a:p>
                  </a:txBody>
                  <a:tcPr anchor="ctr"/>
                </a:tc>
                <a:tc>
                  <a:txBody>
                    <a:bodyPr/>
                    <a:lstStyle/>
                    <a:p>
                      <a:pPr algn="ctr"/>
                      <a:r>
                        <a:rPr kumimoji="1" lang="en-US" altLang="ja-JP" dirty="0"/>
                        <a:t>Self load</a:t>
                      </a:r>
                      <a:endParaRPr kumimoji="1" lang="ja-JP" altLang="en-US" dirty="0"/>
                    </a:p>
                  </a:txBody>
                  <a:tcPr anchor="ctr"/>
                </a:tc>
                <a:tc>
                  <a:txBody>
                    <a:bodyPr/>
                    <a:lstStyle/>
                    <a:p>
                      <a:pPr algn="ctr"/>
                      <a:r>
                        <a:rPr kumimoji="1" lang="en-US" altLang="ja-JP" dirty="0"/>
                        <a:t>memo</a:t>
                      </a:r>
                      <a:endParaRPr kumimoji="1" lang="ja-JP" altLang="en-US" dirty="0"/>
                    </a:p>
                  </a:txBody>
                  <a:tcPr anchor="ctr"/>
                </a:tc>
                <a:extLst>
                  <a:ext uri="{0D108BD9-81ED-4DB2-BD59-A6C34878D82A}">
                    <a16:rowId xmlns="" xmlns:a16="http://schemas.microsoft.com/office/drawing/2014/main" val="2119618218"/>
                  </a:ext>
                </a:extLst>
              </a:tr>
              <a:tr h="370840">
                <a:tc>
                  <a:txBody>
                    <a:bodyPr/>
                    <a:lstStyle/>
                    <a:p>
                      <a:pPr algn="ctr"/>
                      <a:r>
                        <a:rPr kumimoji="1" lang="en-US" altLang="ja-JP" dirty="0"/>
                        <a:t>Case3</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r>
                        <a:rPr kumimoji="1" lang="en-US" altLang="ja-JP" dirty="0"/>
                        <a:t>H26 experiment</a:t>
                      </a: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r>
                        <a:rPr kumimoji="1" lang="en-US" altLang="ja-JP" dirty="0"/>
                        <a:t>Not shown</a:t>
                      </a:r>
                      <a:r>
                        <a:rPr kumimoji="1" lang="en-US" altLang="ja-JP" baseline="0" dirty="0"/>
                        <a:t> in this </a:t>
                      </a:r>
                      <a:r>
                        <a:rPr kumimoji="1" lang="en-US" altLang="ja-JP" baseline="0" dirty="0" err="1"/>
                        <a:t>ppt</a:t>
                      </a:r>
                      <a:endParaRPr kumimoji="1" lang="ja-JP" altLang="en-US" dirty="0"/>
                    </a:p>
                  </a:txBody>
                  <a:tcPr anchor="ctr"/>
                </a:tc>
                <a:extLst>
                  <a:ext uri="{0D108BD9-81ED-4DB2-BD59-A6C34878D82A}">
                    <a16:rowId xmlns="" xmlns:a16="http://schemas.microsoft.com/office/drawing/2014/main" val="1599770868"/>
                  </a:ext>
                </a:extLst>
              </a:tr>
              <a:tr h="370840">
                <a:tc rowSpan="2">
                  <a:txBody>
                    <a:bodyPr/>
                    <a:lstStyle/>
                    <a:p>
                      <a:pPr algn="ctr"/>
                      <a:r>
                        <a:rPr kumimoji="1" lang="en-US" altLang="ja-JP" dirty="0"/>
                        <a:t>Case5</a:t>
                      </a:r>
                      <a:endParaRPr kumimoji="1" lang="ja-JP" altLang="en-US" dirty="0"/>
                    </a:p>
                  </a:txBody>
                  <a:tcPr anchor="ctr"/>
                </a:tc>
                <a:tc rowSpan="2">
                  <a:txBody>
                    <a:bodyPr/>
                    <a:lstStyle/>
                    <a:p>
                      <a:pPr algn="ctr"/>
                      <a:r>
                        <a:rPr kumimoji="1" lang="en-US" altLang="ja-JP" dirty="0"/>
                        <a:t>Yes</a:t>
                      </a:r>
                    </a:p>
                    <a:p>
                      <a:pPr algn="ctr"/>
                      <a:r>
                        <a:rPr kumimoji="1" lang="en-US" altLang="ja-JP" dirty="0"/>
                        <a:t>(No reinforcement on</a:t>
                      </a:r>
                      <a:r>
                        <a:rPr kumimoji="1" lang="en-US" altLang="ja-JP" baseline="0" dirty="0"/>
                        <a:t> gusset plate</a:t>
                      </a:r>
                      <a:r>
                        <a:rPr kumimoji="1" lang="en-US" altLang="ja-JP" dirty="0"/>
                        <a:t>)</a:t>
                      </a:r>
                      <a:endParaRPr kumimoji="1" lang="ja-JP" altLang="en-US" dirty="0"/>
                    </a:p>
                  </a:txBody>
                  <a:tcPr anchor="ctr"/>
                </a:tc>
                <a:tc rowSpan="2">
                  <a:txBody>
                    <a:bodyPr/>
                    <a:lstStyle/>
                    <a:p>
                      <a:pPr algn="ctr"/>
                      <a:r>
                        <a:rPr kumimoji="1" lang="en-US" altLang="ja-JP" dirty="0"/>
                        <a:t>H26 experiment</a:t>
                      </a:r>
                      <a:endParaRPr kumimoji="1" lang="ja-JP" altLang="en-US" dirty="0"/>
                    </a:p>
                  </a:txBody>
                  <a:tcPr anchor="ctr"/>
                </a:tc>
                <a:tc rowSpan="2">
                  <a:txBody>
                    <a:bodyPr/>
                    <a:lstStyle/>
                    <a:p>
                      <a:pPr algn="ctr"/>
                      <a:r>
                        <a:rPr kumimoji="1" lang="en-US" altLang="ja-JP" dirty="0"/>
                        <a:t>M14</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4091060868"/>
                  </a:ext>
                </a:extLst>
              </a:tr>
              <a:tr h="370840">
                <a:tc vMerge="1">
                  <a:txBody>
                    <a:bodyPr/>
                    <a:lstStyle/>
                    <a:p>
                      <a:pPr algn="ct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2026517451"/>
                  </a:ext>
                </a:extLst>
              </a:tr>
              <a:tr h="370840">
                <a:tc>
                  <a:txBody>
                    <a:bodyPr/>
                    <a:lstStyle/>
                    <a:p>
                      <a:pPr algn="ctr"/>
                      <a:r>
                        <a:rPr kumimoji="1" lang="en-US" altLang="ja-JP" dirty="0"/>
                        <a:t>Case3_1</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r>
                        <a:rPr kumimoji="1" lang="en-US" altLang="ja-JP" dirty="0"/>
                        <a:t>H28 experiment</a:t>
                      </a:r>
                      <a:endParaRPr kumimoji="1" lang="ja-JP" altLang="en-US" dirty="0"/>
                    </a:p>
                  </a:txBody>
                  <a:tcPr anchor="ctr"/>
                </a:tc>
                <a:tc>
                  <a:txBody>
                    <a:bodyPr/>
                    <a:lstStyle/>
                    <a:p>
                      <a:pPr algn="ctr"/>
                      <a:r>
                        <a:rPr kumimoji="1" lang="en-US" altLang="ja-JP" dirty="0"/>
                        <a:t>---</a:t>
                      </a: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4016212339"/>
                  </a:ext>
                </a:extLst>
              </a:tr>
              <a:tr h="370840">
                <a:tc rowSpan="4">
                  <a:txBody>
                    <a:bodyPr/>
                    <a:lstStyle/>
                    <a:p>
                      <a:pPr algn="ctr"/>
                      <a:r>
                        <a:rPr kumimoji="1" lang="en-US" altLang="ja-JP" dirty="0"/>
                        <a:t>Case5_1</a:t>
                      </a:r>
                      <a:endParaRPr kumimoji="1" lang="ja-JP" altLang="en-US" dirty="0"/>
                    </a:p>
                  </a:txBody>
                  <a:tcPr anchor="ctr"/>
                </a:tc>
                <a:tc rowSpan="4">
                  <a:txBody>
                    <a:bodyPr/>
                    <a:lstStyle/>
                    <a:p>
                      <a:pPr algn="ctr"/>
                      <a:r>
                        <a:rPr kumimoji="1" lang="en-US" altLang="ja-JP" dirty="0"/>
                        <a:t>Yes</a:t>
                      </a:r>
                    </a:p>
                    <a:p>
                      <a:pPr algn="ctr"/>
                      <a:r>
                        <a:rPr kumimoji="1" lang="en-US" altLang="ja-JP" dirty="0"/>
                        <a:t>(reinforcement</a:t>
                      </a:r>
                      <a:r>
                        <a:rPr kumimoji="1" lang="en-US" altLang="ja-JP" baseline="0" dirty="0"/>
                        <a:t> on gusset plate)</a:t>
                      </a:r>
                      <a:endParaRPr kumimoji="1" lang="ja-JP" altLang="en-US" dirty="0"/>
                    </a:p>
                  </a:txBody>
                  <a:tcPr anchor="ctr"/>
                </a:tc>
                <a:tc rowSpan="4">
                  <a:txBody>
                    <a:bodyPr/>
                    <a:lstStyle/>
                    <a:p>
                      <a:pPr algn="ctr"/>
                      <a:r>
                        <a:rPr kumimoji="1" lang="en-US" altLang="ja-JP" dirty="0"/>
                        <a:t>H28 experiment</a:t>
                      </a:r>
                      <a:endParaRPr kumimoji="1" lang="ja-JP" altLang="en-US" dirty="0"/>
                    </a:p>
                  </a:txBody>
                  <a:tcPr anchor="ctr"/>
                </a:tc>
                <a:tc>
                  <a:txBody>
                    <a:bodyPr/>
                    <a:lstStyle/>
                    <a:p>
                      <a:pPr algn="ctr"/>
                      <a:r>
                        <a:rPr kumimoji="1" lang="en-US" altLang="ja-JP" dirty="0"/>
                        <a:t>M14</a:t>
                      </a:r>
                      <a:endParaRPr kumimoji="1" lang="ja-JP" altLang="en-US" dirty="0"/>
                    </a:p>
                  </a:txBody>
                  <a:tcPr anchor="ctr"/>
                </a:tc>
                <a:tc>
                  <a:txBody>
                    <a:bodyPr/>
                    <a:lstStyle/>
                    <a:p>
                      <a:pPr algn="ctr"/>
                      <a:r>
                        <a:rPr kumimoji="1" lang="en-US" altLang="ja-JP" dirty="0"/>
                        <a:t>Yes</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2279862499"/>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algn="ctr"/>
                      <a:r>
                        <a:rPr kumimoji="1" lang="en-US" altLang="ja-JP" dirty="0"/>
                        <a:t>M14</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832266227"/>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dirty="0"/>
                        <a:t>M16</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a:p>
                  </a:txBody>
                  <a:tcPr anchor="ctr"/>
                </a:tc>
                <a:extLst>
                  <a:ext uri="{0D108BD9-81ED-4DB2-BD59-A6C34878D82A}">
                    <a16:rowId xmlns="" xmlns:a16="http://schemas.microsoft.com/office/drawing/2014/main" val="751561543"/>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dirty="0"/>
                        <a:t>M20</a:t>
                      </a:r>
                      <a:endParaRPr kumimoji="1" lang="ja-JP" altLang="en-US" dirty="0"/>
                    </a:p>
                  </a:txBody>
                  <a:tcPr anchor="ctr"/>
                </a:tc>
                <a:tc>
                  <a:txBody>
                    <a:bodyPr/>
                    <a:lstStyle/>
                    <a:p>
                      <a:pPr algn="ctr"/>
                      <a:r>
                        <a:rPr kumimoji="1" lang="en-US" altLang="ja-JP" dirty="0"/>
                        <a:t>No</a:t>
                      </a:r>
                      <a:endParaRPr kumimoji="1" lang="ja-JP" altLang="en-US" dirty="0"/>
                    </a:p>
                  </a:txBody>
                  <a:tcPr anchor="ctr"/>
                </a:tc>
                <a:tc>
                  <a:txBody>
                    <a:bodyPr/>
                    <a:lstStyle/>
                    <a:p>
                      <a:pPr algn="ctr"/>
                      <a:endParaRPr kumimoji="1" lang="ja-JP" altLang="en-US" dirty="0"/>
                    </a:p>
                  </a:txBody>
                  <a:tcPr anchor="ctr"/>
                </a:tc>
                <a:extLst>
                  <a:ext uri="{0D108BD9-81ED-4DB2-BD59-A6C34878D82A}">
                    <a16:rowId xmlns="" xmlns:a16="http://schemas.microsoft.com/office/drawing/2014/main" val="2620206051"/>
                  </a:ext>
                </a:extLst>
              </a:tr>
            </a:tbl>
          </a:graphicData>
        </a:graphic>
      </p:graphicFrame>
    </p:spTree>
    <p:extLst>
      <p:ext uri="{BB962C8B-B14F-4D97-AF65-F5344CB8AC3E}">
        <p14:creationId xmlns:p14="http://schemas.microsoft.com/office/powerpoint/2010/main" val="30275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Weight of </a:t>
            </a:r>
            <a:r>
              <a:rPr kumimoji="1" lang="en-US" altLang="ja-JP" dirty="0"/>
              <a:t>Case3</a:t>
            </a:r>
            <a:r>
              <a:rPr kumimoji="1" lang="ja-JP" altLang="en-US" dirty="0"/>
              <a:t>（ </a:t>
            </a:r>
            <a:r>
              <a:rPr kumimoji="1" lang="en-US" altLang="ja-JP" dirty="0"/>
              <a:t>used for 2-DOF model</a:t>
            </a:r>
            <a:r>
              <a:rPr kumimoji="1" lang="ja-JP" altLang="en-US" dirty="0"/>
              <a:t>）</a:t>
            </a:r>
          </a:p>
        </p:txBody>
      </p:sp>
      <p:pic>
        <p:nvPicPr>
          <p:cNvPr id="6" name="図 5"/>
          <p:cNvPicPr>
            <a:picLocks noChangeAspect="1"/>
          </p:cNvPicPr>
          <p:nvPr/>
        </p:nvPicPr>
        <p:blipFill>
          <a:blip r:embed="rId3"/>
          <a:stretch>
            <a:fillRect/>
          </a:stretch>
        </p:blipFill>
        <p:spPr>
          <a:xfrm>
            <a:off x="260335" y="795535"/>
            <a:ext cx="3634928" cy="2583625"/>
          </a:xfrm>
          <a:prstGeom prst="rect">
            <a:avLst/>
          </a:prstGeom>
        </p:spPr>
      </p:pic>
      <p:pic>
        <p:nvPicPr>
          <p:cNvPr id="7" name="図 6"/>
          <p:cNvPicPr>
            <a:picLocks noChangeAspect="1"/>
          </p:cNvPicPr>
          <p:nvPr/>
        </p:nvPicPr>
        <p:blipFill>
          <a:blip r:embed="rId4"/>
          <a:stretch>
            <a:fillRect/>
          </a:stretch>
        </p:blipFill>
        <p:spPr>
          <a:xfrm>
            <a:off x="4844264" y="764704"/>
            <a:ext cx="3722704" cy="2614456"/>
          </a:xfrm>
          <a:prstGeom prst="rect">
            <a:avLst/>
          </a:prstGeom>
        </p:spPr>
      </p:pic>
      <p:pic>
        <p:nvPicPr>
          <p:cNvPr id="10" name="図 9"/>
          <p:cNvPicPr>
            <a:picLocks noChangeAspect="1"/>
          </p:cNvPicPr>
          <p:nvPr/>
        </p:nvPicPr>
        <p:blipFill>
          <a:blip r:embed="rId5"/>
          <a:stretch>
            <a:fillRect/>
          </a:stretch>
        </p:blipFill>
        <p:spPr>
          <a:xfrm>
            <a:off x="251520" y="3717032"/>
            <a:ext cx="3672408" cy="2657597"/>
          </a:xfrm>
          <a:prstGeom prst="rect">
            <a:avLst/>
          </a:prstGeom>
        </p:spPr>
      </p:pic>
      <p:grpSp>
        <p:nvGrpSpPr>
          <p:cNvPr id="20" name="グループ化 19"/>
          <p:cNvGrpSpPr/>
          <p:nvPr/>
        </p:nvGrpSpPr>
        <p:grpSpPr>
          <a:xfrm>
            <a:off x="4211960" y="4545574"/>
            <a:ext cx="1080120" cy="1752862"/>
            <a:chOff x="6995193" y="3870836"/>
            <a:chExt cx="1080120" cy="1752862"/>
          </a:xfrm>
        </p:grpSpPr>
        <p:sp>
          <p:nvSpPr>
            <p:cNvPr id="11" name="円/楕円 10"/>
            <p:cNvSpPr/>
            <p:nvPr/>
          </p:nvSpPr>
          <p:spPr>
            <a:xfrm>
              <a:off x="7243710" y="3870836"/>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M2</a:t>
              </a:r>
              <a:endParaRPr kumimoji="1" lang="ja-JP" altLang="en-US" sz="1400" dirty="0"/>
            </a:p>
          </p:txBody>
        </p:sp>
        <p:sp>
          <p:nvSpPr>
            <p:cNvPr id="12" name="円/楕円 11"/>
            <p:cNvSpPr/>
            <p:nvPr/>
          </p:nvSpPr>
          <p:spPr>
            <a:xfrm>
              <a:off x="7243710" y="4747267"/>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M1</a:t>
              </a:r>
              <a:endParaRPr kumimoji="1" lang="ja-JP" altLang="en-US" sz="1400" dirty="0"/>
            </a:p>
          </p:txBody>
        </p:sp>
        <p:cxnSp>
          <p:nvCxnSpPr>
            <p:cNvPr id="14" name="直線コネクタ 13"/>
            <p:cNvCxnSpPr>
              <a:stCxn id="11" idx="4"/>
              <a:endCxn id="12" idx="0"/>
            </p:cNvCxnSpPr>
            <p:nvPr/>
          </p:nvCxnSpPr>
          <p:spPr>
            <a:xfrm>
              <a:off x="7535253" y="4453922"/>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2" idx="4"/>
            </p:cNvCxnSpPr>
            <p:nvPr/>
          </p:nvCxnSpPr>
          <p:spPr>
            <a:xfrm>
              <a:off x="7535253" y="5330353"/>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995193" y="5623698"/>
              <a:ext cx="108012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正方形/長方形 20"/>
          <p:cNvSpPr/>
          <p:nvPr/>
        </p:nvSpPr>
        <p:spPr>
          <a:xfrm>
            <a:off x="8523625" y="1988840"/>
            <a:ext cx="584879" cy="369332"/>
          </a:xfrm>
          <a:prstGeom prst="rect">
            <a:avLst/>
          </a:prstGeom>
        </p:spPr>
        <p:txBody>
          <a:bodyPr wrap="square">
            <a:spAutoFit/>
          </a:bodyPr>
          <a:lstStyle/>
          <a:p>
            <a:r>
              <a:rPr lang="en-US" altLang="ja-JP" dirty="0"/>
              <a:t>M1</a:t>
            </a:r>
            <a:endParaRPr lang="ja-JP" altLang="en-US" dirty="0"/>
          </a:p>
        </p:txBody>
      </p:sp>
      <p:sp>
        <p:nvSpPr>
          <p:cNvPr id="22" name="正方形/長方形 21"/>
          <p:cNvSpPr/>
          <p:nvPr/>
        </p:nvSpPr>
        <p:spPr>
          <a:xfrm>
            <a:off x="3851920" y="4111218"/>
            <a:ext cx="584879" cy="369332"/>
          </a:xfrm>
          <a:prstGeom prst="rect">
            <a:avLst/>
          </a:prstGeom>
        </p:spPr>
        <p:txBody>
          <a:bodyPr wrap="square">
            <a:spAutoFit/>
          </a:bodyPr>
          <a:lstStyle/>
          <a:p>
            <a:r>
              <a:rPr lang="en-US" altLang="ja-JP" dirty="0"/>
              <a:t>M2</a:t>
            </a:r>
            <a:endParaRPr lang="ja-JP" altLang="en-US" dirty="0"/>
          </a:p>
        </p:txBody>
      </p:sp>
      <p:graphicFrame>
        <p:nvGraphicFramePr>
          <p:cNvPr id="25" name="表 24"/>
          <p:cNvGraphicFramePr>
            <a:graphicFrameLocks noGrp="1"/>
          </p:cNvGraphicFramePr>
          <p:nvPr>
            <p:extLst/>
          </p:nvPr>
        </p:nvGraphicFramePr>
        <p:xfrm>
          <a:off x="5306506" y="4176058"/>
          <a:ext cx="3763256" cy="1854200"/>
        </p:xfrm>
        <a:graphic>
          <a:graphicData uri="http://schemas.openxmlformats.org/drawingml/2006/table">
            <a:tbl>
              <a:tblPr firstRow="1" bandRow="1">
                <a:tableStyleId>{5C22544A-7EE6-4342-B048-85BDC9FD1C3A}</a:tableStyleId>
              </a:tblPr>
              <a:tblGrid>
                <a:gridCol w="657492">
                  <a:extLst>
                    <a:ext uri="{9D8B030D-6E8A-4147-A177-3AD203B41FA5}">
                      <a16:colId xmlns="" xmlns:a16="http://schemas.microsoft.com/office/drawing/2014/main" val="20000"/>
                    </a:ext>
                  </a:extLst>
                </a:gridCol>
                <a:gridCol w="1512168">
                  <a:extLst>
                    <a:ext uri="{9D8B030D-6E8A-4147-A177-3AD203B41FA5}">
                      <a16:colId xmlns="" xmlns:a16="http://schemas.microsoft.com/office/drawing/2014/main" val="20001"/>
                    </a:ext>
                  </a:extLst>
                </a:gridCol>
                <a:gridCol w="1593596">
                  <a:extLst>
                    <a:ext uri="{9D8B030D-6E8A-4147-A177-3AD203B41FA5}">
                      <a16:colId xmlns="" xmlns:a16="http://schemas.microsoft.com/office/drawing/2014/main" val="20002"/>
                    </a:ext>
                  </a:extLst>
                </a:gridCol>
              </a:tblGrid>
              <a:tr h="370840">
                <a:tc>
                  <a:txBody>
                    <a:bodyPr/>
                    <a:lstStyle/>
                    <a:p>
                      <a:pPr algn="ctr"/>
                      <a:endParaRPr kumimoji="1" lang="ja-JP" altLang="en-US" dirty="0"/>
                    </a:p>
                  </a:txBody>
                  <a:tcPr/>
                </a:tc>
                <a:tc>
                  <a:txBody>
                    <a:bodyPr/>
                    <a:lstStyle/>
                    <a:p>
                      <a:pPr algn="ctr"/>
                      <a:r>
                        <a:rPr kumimoji="1" lang="ja-JP" altLang="en-US" dirty="0"/>
                        <a:t>体積 </a:t>
                      </a:r>
                      <a:r>
                        <a:rPr kumimoji="1" lang="en-US" altLang="ja-JP" dirty="0"/>
                        <a:t>[mm3]</a:t>
                      </a:r>
                      <a:endParaRPr kumimoji="1" lang="ja-JP" altLang="en-US" dirty="0"/>
                    </a:p>
                  </a:txBody>
                  <a:tcPr/>
                </a:tc>
                <a:tc>
                  <a:txBody>
                    <a:bodyPr/>
                    <a:lstStyle/>
                    <a:p>
                      <a:pPr algn="ctr"/>
                      <a:r>
                        <a:rPr kumimoji="1" lang="ja-JP" altLang="en-US" dirty="0"/>
                        <a:t>質量 </a:t>
                      </a:r>
                      <a:r>
                        <a:rPr kumimoji="1" lang="en-US" altLang="ja-JP" dirty="0"/>
                        <a:t>[kg]</a:t>
                      </a:r>
                      <a:endParaRPr kumimoji="1" lang="ja-JP" altLang="en-US" dirty="0"/>
                    </a:p>
                  </a:txBody>
                  <a:tcPr/>
                </a:tc>
                <a:extLst>
                  <a:ext uri="{0D108BD9-81ED-4DB2-BD59-A6C34878D82A}">
                    <a16:rowId xmlns="" xmlns:a16="http://schemas.microsoft.com/office/drawing/2014/main" val="10000"/>
                  </a:ext>
                </a:extLst>
              </a:tr>
              <a:tr h="370840">
                <a:tc>
                  <a:txBody>
                    <a:bodyPr/>
                    <a:lstStyle/>
                    <a:p>
                      <a:pPr algn="ctr"/>
                      <a:r>
                        <a:rPr kumimoji="1" lang="en-US" altLang="ja-JP" dirty="0"/>
                        <a:t>M0</a:t>
                      </a:r>
                      <a:endParaRPr kumimoji="1" lang="ja-JP" altLang="en-US" dirty="0"/>
                    </a:p>
                  </a:txBody>
                  <a:tcPr/>
                </a:tc>
                <a:tc>
                  <a:txBody>
                    <a:bodyPr/>
                    <a:lstStyle/>
                    <a:p>
                      <a:pPr algn="ctr"/>
                      <a:r>
                        <a:rPr lang="en-US" altLang="ja-JP" dirty="0"/>
                        <a:t>9.083e+06</a:t>
                      </a:r>
                      <a:endParaRPr kumimoji="1" lang="ja-JP" altLang="en-US" dirty="0"/>
                    </a:p>
                  </a:txBody>
                  <a:tcPr/>
                </a:tc>
                <a:tc>
                  <a:txBody>
                    <a:bodyPr/>
                    <a:lstStyle/>
                    <a:p>
                      <a:pPr algn="ctr"/>
                      <a:r>
                        <a:rPr kumimoji="1" lang="en-US" altLang="ja-JP" dirty="0"/>
                        <a:t>71.3 </a:t>
                      </a:r>
                    </a:p>
                  </a:txBody>
                  <a:tcPr/>
                </a:tc>
                <a:extLst>
                  <a:ext uri="{0D108BD9-81ED-4DB2-BD59-A6C34878D82A}">
                    <a16:rowId xmlns="" xmlns:a16="http://schemas.microsoft.com/office/drawing/2014/main" val="10001"/>
                  </a:ext>
                </a:extLst>
              </a:tr>
              <a:tr h="370840">
                <a:tc>
                  <a:txBody>
                    <a:bodyPr/>
                    <a:lstStyle/>
                    <a:p>
                      <a:pPr algn="ctr"/>
                      <a:r>
                        <a:rPr kumimoji="1" lang="en-US" altLang="ja-JP" dirty="0"/>
                        <a:t>M1</a:t>
                      </a:r>
                      <a:endParaRPr kumimoji="1" lang="ja-JP" altLang="en-US" dirty="0"/>
                    </a:p>
                  </a:txBody>
                  <a:tcPr/>
                </a:tc>
                <a:tc>
                  <a:txBody>
                    <a:bodyPr/>
                    <a:lstStyle/>
                    <a:p>
                      <a:pPr algn="ctr"/>
                      <a:r>
                        <a:rPr lang="en-US" altLang="ja-JP" dirty="0"/>
                        <a:t>4.184e+08</a:t>
                      </a:r>
                      <a:endParaRPr kumimoji="1" lang="ja-JP" altLang="en-US" dirty="0"/>
                    </a:p>
                  </a:txBody>
                  <a:tcPr/>
                </a:tc>
                <a:tc>
                  <a:txBody>
                    <a:bodyPr/>
                    <a:lstStyle/>
                    <a:p>
                      <a:pPr algn="ctr"/>
                      <a:r>
                        <a:rPr kumimoji="1" lang="en-US" altLang="ja-JP" dirty="0"/>
                        <a:t>3284.4 </a:t>
                      </a:r>
                    </a:p>
                  </a:txBody>
                  <a:tcPr/>
                </a:tc>
                <a:extLst>
                  <a:ext uri="{0D108BD9-81ED-4DB2-BD59-A6C34878D82A}">
                    <a16:rowId xmlns="" xmlns:a16="http://schemas.microsoft.com/office/drawing/2014/main" val="10002"/>
                  </a:ext>
                </a:extLst>
              </a:tr>
              <a:tr h="370840">
                <a:tc>
                  <a:txBody>
                    <a:bodyPr/>
                    <a:lstStyle/>
                    <a:p>
                      <a:pPr algn="ctr"/>
                      <a:r>
                        <a:rPr kumimoji="1" lang="en-US" altLang="ja-JP" dirty="0"/>
                        <a:t>M2</a:t>
                      </a:r>
                      <a:endParaRPr kumimoji="1" lang="ja-JP" altLang="en-US" dirty="0"/>
                    </a:p>
                  </a:txBody>
                  <a:tcPr/>
                </a:tc>
                <a:tc>
                  <a:txBody>
                    <a:bodyPr/>
                    <a:lstStyle/>
                    <a:p>
                      <a:pPr algn="ctr"/>
                      <a:r>
                        <a:rPr lang="en-US" altLang="ja-JP" dirty="0"/>
                        <a:t>1.252e+09</a:t>
                      </a:r>
                      <a:endParaRPr kumimoji="1" lang="ja-JP" altLang="en-US" dirty="0"/>
                    </a:p>
                  </a:txBody>
                  <a:tcPr/>
                </a:tc>
                <a:tc>
                  <a:txBody>
                    <a:bodyPr/>
                    <a:lstStyle/>
                    <a:p>
                      <a:pPr algn="ctr"/>
                      <a:r>
                        <a:rPr kumimoji="1" lang="en-US" altLang="ja-JP" dirty="0"/>
                        <a:t>9828.2 </a:t>
                      </a:r>
                    </a:p>
                  </a:txBody>
                  <a:tcPr/>
                </a:tc>
                <a:extLst>
                  <a:ext uri="{0D108BD9-81ED-4DB2-BD59-A6C34878D82A}">
                    <a16:rowId xmlns="" xmlns:a16="http://schemas.microsoft.com/office/drawing/2014/main" val="10003"/>
                  </a:ext>
                </a:extLst>
              </a:tr>
              <a:tr h="370840">
                <a:tc>
                  <a:txBody>
                    <a:bodyPr/>
                    <a:lstStyle/>
                    <a:p>
                      <a:pPr algn="ctr"/>
                      <a:r>
                        <a:rPr kumimoji="1" lang="en-US" altLang="ja-JP" dirty="0"/>
                        <a:t>M</a:t>
                      </a:r>
                      <a:endParaRPr kumimoji="1" lang="ja-JP" altLang="en-US" dirty="0"/>
                    </a:p>
                  </a:txBody>
                  <a:tcPr/>
                </a:tc>
                <a:tc>
                  <a:txBody>
                    <a:bodyPr/>
                    <a:lstStyle/>
                    <a:p>
                      <a:pPr algn="ctr"/>
                      <a:r>
                        <a:rPr kumimoji="1" lang="en-US" altLang="ja-JP" dirty="0"/>
                        <a:t>1.679e+09</a:t>
                      </a:r>
                      <a:endParaRPr kumimoji="1" lang="ja-JP" altLang="en-US" dirty="0"/>
                    </a:p>
                  </a:txBody>
                  <a:tcPr/>
                </a:tc>
                <a:tc>
                  <a:txBody>
                    <a:bodyPr/>
                    <a:lstStyle/>
                    <a:p>
                      <a:pPr algn="ctr"/>
                      <a:r>
                        <a:rPr kumimoji="1" lang="en-US" altLang="ja-JP" dirty="0"/>
                        <a:t>13180.2 </a:t>
                      </a:r>
                    </a:p>
                  </a:txBody>
                  <a:tcPr/>
                </a:tc>
                <a:extLst>
                  <a:ext uri="{0D108BD9-81ED-4DB2-BD59-A6C34878D82A}">
                    <a16:rowId xmlns="" xmlns:a16="http://schemas.microsoft.com/office/drawing/2014/main" val="10004"/>
                  </a:ext>
                </a:extLst>
              </a:tr>
            </a:tbl>
          </a:graphicData>
        </a:graphic>
      </p:graphicFrame>
      <p:sp>
        <p:nvSpPr>
          <p:cNvPr id="26" name="正方形/長方形 25"/>
          <p:cNvSpPr/>
          <p:nvPr/>
        </p:nvSpPr>
        <p:spPr>
          <a:xfrm>
            <a:off x="3052693" y="2818724"/>
            <a:ext cx="584879" cy="369332"/>
          </a:xfrm>
          <a:prstGeom prst="rect">
            <a:avLst/>
          </a:prstGeom>
        </p:spPr>
        <p:txBody>
          <a:bodyPr wrap="square">
            <a:spAutoFit/>
          </a:bodyPr>
          <a:lstStyle/>
          <a:p>
            <a:r>
              <a:rPr lang="en-US" altLang="ja-JP" dirty="0"/>
              <a:t>M0</a:t>
            </a:r>
            <a:endParaRPr lang="ja-JP" altLang="en-US" dirty="0"/>
          </a:p>
        </p:txBody>
      </p:sp>
      <p:sp>
        <p:nvSpPr>
          <p:cNvPr id="27" name="正方形/長方形 26"/>
          <p:cNvSpPr/>
          <p:nvPr/>
        </p:nvSpPr>
        <p:spPr>
          <a:xfrm>
            <a:off x="5870291" y="6374629"/>
            <a:ext cx="1670650" cy="369332"/>
          </a:xfrm>
          <a:prstGeom prst="rect">
            <a:avLst/>
          </a:prstGeom>
        </p:spPr>
        <p:txBody>
          <a:bodyPr wrap="none">
            <a:spAutoFit/>
          </a:bodyPr>
          <a:lstStyle/>
          <a:p>
            <a:r>
              <a:rPr lang="en-US" altLang="ja-JP" dirty="0"/>
              <a:t>M=M0+M1+M2</a:t>
            </a:r>
          </a:p>
        </p:txBody>
      </p:sp>
      <p:sp>
        <p:nvSpPr>
          <p:cNvPr id="4" name="正方形/長方形 3"/>
          <p:cNvSpPr/>
          <p:nvPr/>
        </p:nvSpPr>
        <p:spPr>
          <a:xfrm>
            <a:off x="2210161" y="2392318"/>
            <a:ext cx="4536504" cy="2088232"/>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参考資料</a:t>
            </a:r>
            <a:endParaRPr kumimoji="1" lang="en-US" altLang="ja-JP" sz="2400" dirty="0">
              <a:solidFill>
                <a:srgbClr val="FF0000"/>
              </a:solidFill>
            </a:endParaRPr>
          </a:p>
          <a:p>
            <a:pPr algn="ctr"/>
            <a:r>
              <a:rPr lang="ja-JP" altLang="en-US" sz="2400" dirty="0">
                <a:solidFill>
                  <a:srgbClr val="FF0000"/>
                </a:solidFill>
              </a:rPr>
              <a:t>このスライドのデータは用いない</a:t>
            </a:r>
            <a:endParaRPr kumimoji="1" lang="ja-JP" altLang="en-US" sz="2400" dirty="0">
              <a:solidFill>
                <a:srgbClr val="FF0000"/>
              </a:solidFill>
            </a:endParaRPr>
          </a:p>
        </p:txBody>
      </p:sp>
    </p:spTree>
    <p:extLst>
      <p:ext uri="{BB962C8B-B14F-4D97-AF65-F5344CB8AC3E}">
        <p14:creationId xmlns:p14="http://schemas.microsoft.com/office/powerpoint/2010/main" val="126435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Weight of </a:t>
            </a:r>
            <a:r>
              <a:rPr kumimoji="1" lang="en-US" altLang="ja-JP" dirty="0"/>
              <a:t>Case3_1</a:t>
            </a:r>
            <a:r>
              <a:rPr kumimoji="1" lang="ja-JP" altLang="en-US" dirty="0"/>
              <a:t>（</a:t>
            </a:r>
            <a:r>
              <a:rPr lang="en-US" altLang="ja-JP" dirty="0"/>
              <a:t>used for 2-DOF model</a:t>
            </a:r>
            <a:r>
              <a:rPr kumimoji="1" lang="ja-JP" altLang="en-US" dirty="0"/>
              <a:t>）</a:t>
            </a:r>
          </a:p>
        </p:txBody>
      </p:sp>
      <p:pic>
        <p:nvPicPr>
          <p:cNvPr id="6" name="図 5"/>
          <p:cNvPicPr>
            <a:picLocks noChangeAspect="1"/>
          </p:cNvPicPr>
          <p:nvPr/>
        </p:nvPicPr>
        <p:blipFill>
          <a:blip r:embed="rId3"/>
          <a:stretch>
            <a:fillRect/>
          </a:stretch>
        </p:blipFill>
        <p:spPr>
          <a:xfrm>
            <a:off x="260335" y="795535"/>
            <a:ext cx="3634928" cy="2583625"/>
          </a:xfrm>
          <a:prstGeom prst="rect">
            <a:avLst/>
          </a:prstGeom>
        </p:spPr>
      </p:pic>
      <p:pic>
        <p:nvPicPr>
          <p:cNvPr id="7" name="図 6"/>
          <p:cNvPicPr>
            <a:picLocks noChangeAspect="1"/>
          </p:cNvPicPr>
          <p:nvPr/>
        </p:nvPicPr>
        <p:blipFill>
          <a:blip r:embed="rId4"/>
          <a:stretch>
            <a:fillRect/>
          </a:stretch>
        </p:blipFill>
        <p:spPr>
          <a:xfrm>
            <a:off x="4844264" y="764704"/>
            <a:ext cx="3722704" cy="2614456"/>
          </a:xfrm>
          <a:prstGeom prst="rect">
            <a:avLst/>
          </a:prstGeom>
        </p:spPr>
      </p:pic>
      <p:pic>
        <p:nvPicPr>
          <p:cNvPr id="10" name="図 9"/>
          <p:cNvPicPr>
            <a:picLocks noChangeAspect="1"/>
          </p:cNvPicPr>
          <p:nvPr/>
        </p:nvPicPr>
        <p:blipFill>
          <a:blip r:embed="rId5"/>
          <a:stretch>
            <a:fillRect/>
          </a:stretch>
        </p:blipFill>
        <p:spPr>
          <a:xfrm>
            <a:off x="251520" y="3717032"/>
            <a:ext cx="3672408" cy="2657597"/>
          </a:xfrm>
          <a:prstGeom prst="rect">
            <a:avLst/>
          </a:prstGeom>
        </p:spPr>
      </p:pic>
      <p:grpSp>
        <p:nvGrpSpPr>
          <p:cNvPr id="20" name="グループ化 19"/>
          <p:cNvGrpSpPr/>
          <p:nvPr/>
        </p:nvGrpSpPr>
        <p:grpSpPr>
          <a:xfrm>
            <a:off x="4211960" y="4545574"/>
            <a:ext cx="1080120" cy="1752862"/>
            <a:chOff x="6995193" y="3870836"/>
            <a:chExt cx="1080120" cy="1752862"/>
          </a:xfrm>
        </p:grpSpPr>
        <p:sp>
          <p:nvSpPr>
            <p:cNvPr id="11" name="円/楕円 10"/>
            <p:cNvSpPr/>
            <p:nvPr/>
          </p:nvSpPr>
          <p:spPr>
            <a:xfrm>
              <a:off x="7243710" y="3870836"/>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M2</a:t>
              </a:r>
              <a:endParaRPr kumimoji="1" lang="ja-JP" altLang="en-US" sz="1400" dirty="0"/>
            </a:p>
          </p:txBody>
        </p:sp>
        <p:sp>
          <p:nvSpPr>
            <p:cNvPr id="12" name="円/楕円 11"/>
            <p:cNvSpPr/>
            <p:nvPr/>
          </p:nvSpPr>
          <p:spPr>
            <a:xfrm>
              <a:off x="7243710" y="4747267"/>
              <a:ext cx="583086" cy="58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en-US" altLang="ja-JP" sz="1400" dirty="0"/>
                <a:t>M1</a:t>
              </a:r>
              <a:endParaRPr kumimoji="1" lang="ja-JP" altLang="en-US" sz="1400" dirty="0"/>
            </a:p>
          </p:txBody>
        </p:sp>
        <p:cxnSp>
          <p:nvCxnSpPr>
            <p:cNvPr id="14" name="直線コネクタ 13"/>
            <p:cNvCxnSpPr>
              <a:stCxn id="11" idx="4"/>
              <a:endCxn id="12" idx="0"/>
            </p:cNvCxnSpPr>
            <p:nvPr/>
          </p:nvCxnSpPr>
          <p:spPr>
            <a:xfrm>
              <a:off x="7535253" y="4453922"/>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2" idx="4"/>
            </p:cNvCxnSpPr>
            <p:nvPr/>
          </p:nvCxnSpPr>
          <p:spPr>
            <a:xfrm>
              <a:off x="7535253" y="5330353"/>
              <a:ext cx="0" cy="29334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995193" y="5623698"/>
              <a:ext cx="108012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正方形/長方形 20"/>
          <p:cNvSpPr/>
          <p:nvPr/>
        </p:nvSpPr>
        <p:spPr>
          <a:xfrm>
            <a:off x="8523625" y="1988840"/>
            <a:ext cx="584879" cy="369332"/>
          </a:xfrm>
          <a:prstGeom prst="rect">
            <a:avLst/>
          </a:prstGeom>
        </p:spPr>
        <p:txBody>
          <a:bodyPr wrap="square">
            <a:spAutoFit/>
          </a:bodyPr>
          <a:lstStyle/>
          <a:p>
            <a:r>
              <a:rPr lang="en-US" altLang="ja-JP" dirty="0"/>
              <a:t>M1</a:t>
            </a:r>
            <a:endParaRPr lang="ja-JP" altLang="en-US" dirty="0"/>
          </a:p>
        </p:txBody>
      </p:sp>
      <p:sp>
        <p:nvSpPr>
          <p:cNvPr id="22" name="正方形/長方形 21"/>
          <p:cNvSpPr/>
          <p:nvPr/>
        </p:nvSpPr>
        <p:spPr>
          <a:xfrm>
            <a:off x="3851920" y="4111218"/>
            <a:ext cx="584879" cy="369332"/>
          </a:xfrm>
          <a:prstGeom prst="rect">
            <a:avLst/>
          </a:prstGeom>
        </p:spPr>
        <p:txBody>
          <a:bodyPr wrap="square">
            <a:spAutoFit/>
          </a:bodyPr>
          <a:lstStyle/>
          <a:p>
            <a:r>
              <a:rPr lang="en-US" altLang="ja-JP" dirty="0"/>
              <a:t>M2</a:t>
            </a:r>
            <a:endParaRPr lang="ja-JP" altLang="en-US" dirty="0"/>
          </a:p>
        </p:txBody>
      </p:sp>
      <p:graphicFrame>
        <p:nvGraphicFramePr>
          <p:cNvPr id="25" name="表 24"/>
          <p:cNvGraphicFramePr>
            <a:graphicFrameLocks noGrp="1"/>
          </p:cNvGraphicFramePr>
          <p:nvPr>
            <p:extLst/>
          </p:nvPr>
        </p:nvGraphicFramePr>
        <p:xfrm>
          <a:off x="5306506" y="4176058"/>
          <a:ext cx="3763256" cy="1854200"/>
        </p:xfrm>
        <a:graphic>
          <a:graphicData uri="http://schemas.openxmlformats.org/drawingml/2006/table">
            <a:tbl>
              <a:tblPr firstRow="1" bandRow="1">
                <a:tableStyleId>{5C22544A-7EE6-4342-B048-85BDC9FD1C3A}</a:tableStyleId>
              </a:tblPr>
              <a:tblGrid>
                <a:gridCol w="657492">
                  <a:extLst>
                    <a:ext uri="{9D8B030D-6E8A-4147-A177-3AD203B41FA5}">
                      <a16:colId xmlns="" xmlns:a16="http://schemas.microsoft.com/office/drawing/2014/main" val="20000"/>
                    </a:ext>
                  </a:extLst>
                </a:gridCol>
                <a:gridCol w="1512168">
                  <a:extLst>
                    <a:ext uri="{9D8B030D-6E8A-4147-A177-3AD203B41FA5}">
                      <a16:colId xmlns="" xmlns:a16="http://schemas.microsoft.com/office/drawing/2014/main" val="20001"/>
                    </a:ext>
                  </a:extLst>
                </a:gridCol>
                <a:gridCol w="1593596">
                  <a:extLst>
                    <a:ext uri="{9D8B030D-6E8A-4147-A177-3AD203B41FA5}">
                      <a16:colId xmlns="" xmlns:a16="http://schemas.microsoft.com/office/drawing/2014/main" val="20002"/>
                    </a:ext>
                  </a:extLst>
                </a:gridCol>
              </a:tblGrid>
              <a:tr h="370840">
                <a:tc>
                  <a:txBody>
                    <a:bodyPr/>
                    <a:lstStyle/>
                    <a:p>
                      <a:pPr algn="ctr"/>
                      <a:endParaRPr kumimoji="1" lang="ja-JP" altLang="en-US" dirty="0"/>
                    </a:p>
                  </a:txBody>
                  <a:tcPr/>
                </a:tc>
                <a:tc>
                  <a:txBody>
                    <a:bodyPr/>
                    <a:lstStyle/>
                    <a:p>
                      <a:pPr algn="ctr"/>
                      <a:r>
                        <a:rPr kumimoji="1" lang="ja-JP" altLang="en-US" dirty="0"/>
                        <a:t>体積 </a:t>
                      </a:r>
                      <a:r>
                        <a:rPr kumimoji="1" lang="en-US" altLang="ja-JP" dirty="0"/>
                        <a:t>[mm3]</a:t>
                      </a:r>
                      <a:endParaRPr kumimoji="1" lang="ja-JP" altLang="en-US" dirty="0"/>
                    </a:p>
                  </a:txBody>
                  <a:tcPr/>
                </a:tc>
                <a:tc>
                  <a:txBody>
                    <a:bodyPr/>
                    <a:lstStyle/>
                    <a:p>
                      <a:pPr algn="ctr"/>
                      <a:r>
                        <a:rPr kumimoji="1" lang="ja-JP" altLang="en-US" dirty="0"/>
                        <a:t>質量 </a:t>
                      </a:r>
                      <a:r>
                        <a:rPr kumimoji="1" lang="en-US" altLang="ja-JP" dirty="0"/>
                        <a:t>[kg]</a:t>
                      </a:r>
                      <a:endParaRPr kumimoji="1" lang="ja-JP" altLang="en-US" dirty="0"/>
                    </a:p>
                  </a:txBody>
                  <a:tcPr/>
                </a:tc>
                <a:extLst>
                  <a:ext uri="{0D108BD9-81ED-4DB2-BD59-A6C34878D82A}">
                    <a16:rowId xmlns="" xmlns:a16="http://schemas.microsoft.com/office/drawing/2014/main" val="10000"/>
                  </a:ext>
                </a:extLst>
              </a:tr>
              <a:tr h="370840">
                <a:tc>
                  <a:txBody>
                    <a:bodyPr/>
                    <a:lstStyle/>
                    <a:p>
                      <a:pPr algn="ctr"/>
                      <a:r>
                        <a:rPr kumimoji="1" lang="en-US" altLang="ja-JP" dirty="0"/>
                        <a:t>M0</a:t>
                      </a:r>
                      <a:endParaRPr kumimoji="1" lang="ja-JP" altLang="en-US" dirty="0"/>
                    </a:p>
                  </a:txBody>
                  <a:tcPr/>
                </a:tc>
                <a:tc>
                  <a:txBody>
                    <a:bodyPr/>
                    <a:lstStyle/>
                    <a:p>
                      <a:pPr algn="ctr"/>
                      <a:r>
                        <a:rPr lang="en-US" altLang="ja-JP" dirty="0"/>
                        <a:t>9.083e+06</a:t>
                      </a:r>
                      <a:endParaRPr kumimoji="1" lang="ja-JP" altLang="en-US" dirty="0"/>
                    </a:p>
                  </a:txBody>
                  <a:tcPr/>
                </a:tc>
                <a:tc>
                  <a:txBody>
                    <a:bodyPr/>
                    <a:lstStyle/>
                    <a:p>
                      <a:pPr algn="ctr"/>
                      <a:r>
                        <a:rPr kumimoji="1" lang="en-US" altLang="ja-JP" dirty="0"/>
                        <a:t>71.3 </a:t>
                      </a:r>
                    </a:p>
                  </a:txBody>
                  <a:tcPr/>
                </a:tc>
                <a:extLst>
                  <a:ext uri="{0D108BD9-81ED-4DB2-BD59-A6C34878D82A}">
                    <a16:rowId xmlns="" xmlns:a16="http://schemas.microsoft.com/office/drawing/2014/main" val="10001"/>
                  </a:ext>
                </a:extLst>
              </a:tr>
              <a:tr h="370840">
                <a:tc>
                  <a:txBody>
                    <a:bodyPr/>
                    <a:lstStyle/>
                    <a:p>
                      <a:pPr algn="ctr"/>
                      <a:r>
                        <a:rPr kumimoji="1" lang="en-US" altLang="ja-JP" dirty="0"/>
                        <a:t>M1</a:t>
                      </a:r>
                      <a:endParaRPr kumimoji="1" lang="ja-JP" altLang="en-US" dirty="0"/>
                    </a:p>
                  </a:txBody>
                  <a:tcPr/>
                </a:tc>
                <a:tc>
                  <a:txBody>
                    <a:bodyPr/>
                    <a:lstStyle/>
                    <a:p>
                      <a:pPr algn="ctr"/>
                      <a:r>
                        <a:rPr lang="en-US" altLang="ja-JP" dirty="0"/>
                        <a:t>4.414E+08</a:t>
                      </a:r>
                    </a:p>
                  </a:txBody>
                  <a:tcPr/>
                </a:tc>
                <a:tc>
                  <a:txBody>
                    <a:bodyPr/>
                    <a:lstStyle/>
                    <a:p>
                      <a:pPr algn="ctr"/>
                      <a:r>
                        <a:rPr kumimoji="1" lang="en-US" altLang="ja-JP" dirty="0"/>
                        <a:t>3465.0 </a:t>
                      </a:r>
                    </a:p>
                  </a:txBody>
                  <a:tcPr/>
                </a:tc>
                <a:extLst>
                  <a:ext uri="{0D108BD9-81ED-4DB2-BD59-A6C34878D82A}">
                    <a16:rowId xmlns="" xmlns:a16="http://schemas.microsoft.com/office/drawing/2014/main" val="10002"/>
                  </a:ext>
                </a:extLst>
              </a:tr>
              <a:tr h="370840">
                <a:tc>
                  <a:txBody>
                    <a:bodyPr/>
                    <a:lstStyle/>
                    <a:p>
                      <a:pPr algn="ctr"/>
                      <a:r>
                        <a:rPr kumimoji="1" lang="en-US" altLang="ja-JP" dirty="0"/>
                        <a:t>M2</a:t>
                      </a:r>
                      <a:endParaRPr kumimoji="1" lang="ja-JP" altLang="en-US" dirty="0"/>
                    </a:p>
                  </a:txBody>
                  <a:tcPr/>
                </a:tc>
                <a:tc>
                  <a:txBody>
                    <a:bodyPr/>
                    <a:lstStyle/>
                    <a:p>
                      <a:pPr algn="ctr"/>
                      <a:r>
                        <a:rPr lang="en-US" altLang="ja-JP" dirty="0"/>
                        <a:t>1.327E+09</a:t>
                      </a:r>
                    </a:p>
                  </a:txBody>
                  <a:tcPr/>
                </a:tc>
                <a:tc>
                  <a:txBody>
                    <a:bodyPr/>
                    <a:lstStyle/>
                    <a:p>
                      <a:pPr algn="ctr"/>
                      <a:r>
                        <a:rPr kumimoji="1" lang="en-US" altLang="ja-JP" dirty="0"/>
                        <a:t>10417.0  </a:t>
                      </a:r>
                    </a:p>
                  </a:txBody>
                  <a:tcPr/>
                </a:tc>
                <a:extLst>
                  <a:ext uri="{0D108BD9-81ED-4DB2-BD59-A6C34878D82A}">
                    <a16:rowId xmlns="" xmlns:a16="http://schemas.microsoft.com/office/drawing/2014/main" val="10003"/>
                  </a:ext>
                </a:extLst>
              </a:tr>
              <a:tr h="370840">
                <a:tc>
                  <a:txBody>
                    <a:bodyPr/>
                    <a:lstStyle/>
                    <a:p>
                      <a:pPr algn="ctr"/>
                      <a:r>
                        <a:rPr kumimoji="1" lang="en-US" altLang="ja-JP" dirty="0"/>
                        <a:t>M</a:t>
                      </a:r>
                      <a:endParaRPr kumimoji="1" lang="ja-JP" altLang="en-US" dirty="0"/>
                    </a:p>
                  </a:txBody>
                  <a:tcPr/>
                </a:tc>
                <a:tc>
                  <a:txBody>
                    <a:bodyPr/>
                    <a:lstStyle/>
                    <a:p>
                      <a:pPr algn="ctr"/>
                      <a:r>
                        <a:rPr kumimoji="1" lang="en-US" altLang="ja-JP" dirty="0"/>
                        <a:t>1.777E+09</a:t>
                      </a:r>
                    </a:p>
                  </a:txBody>
                  <a:tcPr/>
                </a:tc>
                <a:tc>
                  <a:txBody>
                    <a:bodyPr/>
                    <a:lstStyle/>
                    <a:p>
                      <a:pPr algn="ctr"/>
                      <a:r>
                        <a:rPr kumimoji="1" lang="en-US" altLang="ja-JP" dirty="0"/>
                        <a:t>13949.5  </a:t>
                      </a:r>
                    </a:p>
                  </a:txBody>
                  <a:tcPr/>
                </a:tc>
                <a:extLst>
                  <a:ext uri="{0D108BD9-81ED-4DB2-BD59-A6C34878D82A}">
                    <a16:rowId xmlns="" xmlns:a16="http://schemas.microsoft.com/office/drawing/2014/main" val="10004"/>
                  </a:ext>
                </a:extLst>
              </a:tr>
            </a:tbl>
          </a:graphicData>
        </a:graphic>
      </p:graphicFrame>
      <p:sp>
        <p:nvSpPr>
          <p:cNvPr id="26" name="正方形/長方形 25"/>
          <p:cNvSpPr/>
          <p:nvPr/>
        </p:nvSpPr>
        <p:spPr>
          <a:xfrm>
            <a:off x="3052693" y="2818724"/>
            <a:ext cx="584879" cy="369332"/>
          </a:xfrm>
          <a:prstGeom prst="rect">
            <a:avLst/>
          </a:prstGeom>
        </p:spPr>
        <p:txBody>
          <a:bodyPr wrap="square">
            <a:spAutoFit/>
          </a:bodyPr>
          <a:lstStyle/>
          <a:p>
            <a:r>
              <a:rPr lang="en-US" altLang="ja-JP" dirty="0"/>
              <a:t>M0</a:t>
            </a:r>
            <a:endParaRPr lang="ja-JP" altLang="en-US" dirty="0"/>
          </a:p>
        </p:txBody>
      </p:sp>
      <p:sp>
        <p:nvSpPr>
          <p:cNvPr id="27" name="正方形/長方形 26"/>
          <p:cNvSpPr/>
          <p:nvPr/>
        </p:nvSpPr>
        <p:spPr>
          <a:xfrm>
            <a:off x="5870291" y="6374629"/>
            <a:ext cx="1670650" cy="369332"/>
          </a:xfrm>
          <a:prstGeom prst="rect">
            <a:avLst/>
          </a:prstGeom>
        </p:spPr>
        <p:txBody>
          <a:bodyPr wrap="none">
            <a:spAutoFit/>
          </a:bodyPr>
          <a:lstStyle/>
          <a:p>
            <a:r>
              <a:rPr lang="en-US" altLang="ja-JP" dirty="0"/>
              <a:t>M=M0+M1+M2</a:t>
            </a:r>
          </a:p>
        </p:txBody>
      </p:sp>
    </p:spTree>
    <p:extLst>
      <p:ext uri="{BB962C8B-B14F-4D97-AF65-F5344CB8AC3E}">
        <p14:creationId xmlns:p14="http://schemas.microsoft.com/office/powerpoint/2010/main" val="304783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Static earthquake load</a:t>
            </a:r>
            <a:endParaRPr kumimoji="1" lang="ja-JP" altLang="en-US" dirty="0"/>
          </a:p>
        </p:txBody>
      </p:sp>
      <p:pic>
        <p:nvPicPr>
          <p:cNvPr id="4" name="図 3"/>
          <p:cNvPicPr>
            <a:picLocks noChangeAspect="1"/>
          </p:cNvPicPr>
          <p:nvPr/>
        </p:nvPicPr>
        <p:blipFill rotWithShape="1">
          <a:blip r:embed="rId2"/>
          <a:srcRect t="3715" r="4992"/>
          <a:stretch/>
        </p:blipFill>
        <p:spPr>
          <a:xfrm>
            <a:off x="4168505" y="707459"/>
            <a:ext cx="4795982" cy="2982036"/>
          </a:xfrm>
          <a:prstGeom prst="rect">
            <a:avLst/>
          </a:prstGeom>
        </p:spPr>
      </p:pic>
      <p:sp>
        <p:nvSpPr>
          <p:cNvPr id="5" name="円/楕円 4"/>
          <p:cNvSpPr/>
          <p:nvPr/>
        </p:nvSpPr>
        <p:spPr>
          <a:xfrm>
            <a:off x="6930472" y="247825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092280" y="169906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107504" y="13454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51136" y="1268760"/>
            <a:ext cx="3594830" cy="369332"/>
          </a:xfrm>
          <a:prstGeom prst="rect">
            <a:avLst/>
          </a:prstGeom>
        </p:spPr>
        <p:txBody>
          <a:bodyPr wrap="none">
            <a:spAutoFit/>
          </a:bodyPr>
          <a:lstStyle/>
          <a:p>
            <a:pPr fontAlgn="ctr"/>
            <a:r>
              <a:rPr lang="en-US" altLang="ja-JP" dirty="0">
                <a:solidFill>
                  <a:srgbClr val="000000"/>
                </a:solidFill>
                <a:latin typeface="Times New Roman" panose="02020603050405020304" pitchFamily="18" charset="0"/>
                <a:cs typeface="Times New Roman" panose="02020603050405020304" pitchFamily="18" charset="0"/>
              </a:rPr>
              <a:t>Virtual node which load is applied to</a:t>
            </a:r>
          </a:p>
        </p:txBody>
      </p:sp>
      <p:sp>
        <p:nvSpPr>
          <p:cNvPr id="9" name="正方形/長方形 8"/>
          <p:cNvSpPr/>
          <p:nvPr/>
        </p:nvSpPr>
        <p:spPr>
          <a:xfrm>
            <a:off x="462710" y="1799660"/>
            <a:ext cx="4037282" cy="1200329"/>
          </a:xfrm>
          <a:prstGeom prst="rect">
            <a:avLst/>
          </a:prstGeom>
        </p:spPr>
        <p:txBody>
          <a:bodyPr wrap="square">
            <a:spAutoFit/>
          </a:bodyPr>
          <a:lstStyle/>
          <a:p>
            <a:pPr fontAlgn="ctr"/>
            <a:r>
              <a:rPr lang="en-US" altLang="ja-JP" dirty="0">
                <a:solidFill>
                  <a:srgbClr val="000000"/>
                </a:solidFill>
                <a:latin typeface="Times New Roman" panose="02020603050405020304" pitchFamily="18" charset="0"/>
                <a:cs typeface="Times New Roman" panose="02020603050405020304" pitchFamily="18" charset="0"/>
              </a:rPr>
              <a:t>Virtual node and nodes on the section of columns are connected by using “</a:t>
            </a:r>
            <a:r>
              <a:rPr lang="en-US" altLang="ja-JP" dirty="0" err="1">
                <a:solidFill>
                  <a:srgbClr val="000000"/>
                </a:solidFill>
                <a:latin typeface="Times New Roman" panose="02020603050405020304" pitchFamily="18" charset="0"/>
                <a:cs typeface="Times New Roman" panose="02020603050405020304" pitchFamily="18" charset="0"/>
              </a:rPr>
              <a:t>InterpolationConstraintElement</a:t>
            </a:r>
            <a:r>
              <a:rPr lang="en-US" altLang="ja-JP" dirty="0">
                <a:solidFill>
                  <a:srgbClr val="000000"/>
                </a:solidFill>
                <a:latin typeface="Times New Roman" panose="02020603050405020304" pitchFamily="18" charset="0"/>
                <a:cs typeface="Times New Roman" panose="02020603050405020304" pitchFamily="18" charset="0"/>
              </a:rPr>
              <a:t>”</a:t>
            </a:r>
          </a:p>
          <a:p>
            <a:pPr fontAlgn="ctr"/>
            <a:r>
              <a:rPr lang="en-US" altLang="ja-JP" dirty="0">
                <a:solidFill>
                  <a:srgbClr val="000000"/>
                </a:solidFill>
                <a:latin typeface="Times New Roman" panose="02020603050405020304" pitchFamily="18" charset="0"/>
                <a:cs typeface="Times New Roman" panose="02020603050405020304" pitchFamily="18" charset="0"/>
              </a:rPr>
              <a:t>(the same way used in 10RC)</a:t>
            </a:r>
          </a:p>
        </p:txBody>
      </p:sp>
      <p:graphicFrame>
        <p:nvGraphicFramePr>
          <p:cNvPr id="10" name="表 9"/>
          <p:cNvGraphicFramePr>
            <a:graphicFrameLocks noGrp="1"/>
          </p:cNvGraphicFramePr>
          <p:nvPr>
            <p:extLst>
              <p:ext uri="{D42A27DB-BD31-4B8C-83A1-F6EECF244321}">
                <p14:modId xmlns:p14="http://schemas.microsoft.com/office/powerpoint/2010/main" val="706330925"/>
              </p:ext>
            </p:extLst>
          </p:nvPr>
        </p:nvGraphicFramePr>
        <p:xfrm>
          <a:off x="323523" y="3645024"/>
          <a:ext cx="8640964" cy="2595880"/>
        </p:xfrm>
        <a:graphic>
          <a:graphicData uri="http://schemas.openxmlformats.org/drawingml/2006/table">
            <a:tbl>
              <a:tblPr firstRow="1" bandRow="1">
                <a:tableStyleId>{5C22544A-7EE6-4342-B048-85BDC9FD1C3A}</a:tableStyleId>
              </a:tblPr>
              <a:tblGrid>
                <a:gridCol w="893896">
                  <a:extLst>
                    <a:ext uri="{9D8B030D-6E8A-4147-A177-3AD203B41FA5}">
                      <a16:colId xmlns="" xmlns:a16="http://schemas.microsoft.com/office/drawing/2014/main" val="3935963039"/>
                    </a:ext>
                  </a:extLst>
                </a:gridCol>
                <a:gridCol w="677188">
                  <a:extLst>
                    <a:ext uri="{9D8B030D-6E8A-4147-A177-3AD203B41FA5}">
                      <a16:colId xmlns="" xmlns:a16="http://schemas.microsoft.com/office/drawing/2014/main" val="2676296806"/>
                    </a:ext>
                  </a:extLst>
                </a:gridCol>
                <a:gridCol w="559363">
                  <a:extLst>
                    <a:ext uri="{9D8B030D-6E8A-4147-A177-3AD203B41FA5}">
                      <a16:colId xmlns="" xmlns:a16="http://schemas.microsoft.com/office/drawing/2014/main" val="1189135583"/>
                    </a:ext>
                  </a:extLst>
                </a:gridCol>
                <a:gridCol w="774708">
                  <a:extLst>
                    <a:ext uri="{9D8B030D-6E8A-4147-A177-3AD203B41FA5}">
                      <a16:colId xmlns="" xmlns:a16="http://schemas.microsoft.com/office/drawing/2014/main" val="2599722990"/>
                    </a:ext>
                  </a:extLst>
                </a:gridCol>
                <a:gridCol w="893893">
                  <a:extLst>
                    <a:ext uri="{9D8B030D-6E8A-4147-A177-3AD203B41FA5}">
                      <a16:colId xmlns="" xmlns:a16="http://schemas.microsoft.com/office/drawing/2014/main" val="1302130035"/>
                    </a:ext>
                  </a:extLst>
                </a:gridCol>
                <a:gridCol w="914206">
                  <a:extLst>
                    <a:ext uri="{9D8B030D-6E8A-4147-A177-3AD203B41FA5}">
                      <a16:colId xmlns="" xmlns:a16="http://schemas.microsoft.com/office/drawing/2014/main" val="3977617046"/>
                    </a:ext>
                  </a:extLst>
                </a:gridCol>
                <a:gridCol w="724597">
                  <a:extLst>
                    <a:ext uri="{9D8B030D-6E8A-4147-A177-3AD203B41FA5}">
                      <a16:colId xmlns="" xmlns:a16="http://schemas.microsoft.com/office/drawing/2014/main" val="83470368"/>
                    </a:ext>
                  </a:extLst>
                </a:gridCol>
                <a:gridCol w="744911">
                  <a:extLst>
                    <a:ext uri="{9D8B030D-6E8A-4147-A177-3AD203B41FA5}">
                      <a16:colId xmlns="" xmlns:a16="http://schemas.microsoft.com/office/drawing/2014/main" val="1712709683"/>
                    </a:ext>
                  </a:extLst>
                </a:gridCol>
                <a:gridCol w="730011">
                  <a:extLst>
                    <a:ext uri="{9D8B030D-6E8A-4147-A177-3AD203B41FA5}">
                      <a16:colId xmlns="" xmlns:a16="http://schemas.microsoft.com/office/drawing/2014/main" val="3020615763"/>
                    </a:ext>
                  </a:extLst>
                </a:gridCol>
                <a:gridCol w="792088">
                  <a:extLst>
                    <a:ext uri="{9D8B030D-6E8A-4147-A177-3AD203B41FA5}">
                      <a16:colId xmlns="" xmlns:a16="http://schemas.microsoft.com/office/drawing/2014/main" val="1621965814"/>
                    </a:ext>
                  </a:extLst>
                </a:gridCol>
                <a:gridCol w="936103">
                  <a:extLst>
                    <a:ext uri="{9D8B030D-6E8A-4147-A177-3AD203B41FA5}">
                      <a16:colId xmlns="" xmlns:a16="http://schemas.microsoft.com/office/drawing/2014/main" val="2735044704"/>
                    </a:ext>
                  </a:extLst>
                </a:gridCol>
              </a:tblGrid>
              <a:tr h="370840">
                <a:tc>
                  <a:txBody>
                    <a:bodyPr/>
                    <a:lstStyle/>
                    <a:p>
                      <a:pPr algn="ctr"/>
                      <a:endParaRPr kumimoji="1" lang="ja-JP" altLang="en-US" sz="1600" dirty="0"/>
                    </a:p>
                  </a:txBody>
                  <a:tcPr marL="0" marR="0" marT="0" marB="0" anchor="ctr"/>
                </a:tc>
                <a:tc>
                  <a:txBody>
                    <a:bodyPr/>
                    <a:lstStyle/>
                    <a:p>
                      <a:pPr algn="ctr"/>
                      <a:r>
                        <a:rPr kumimoji="1" lang="en-US" altLang="ja-JP" sz="1600" dirty="0"/>
                        <a:t>T</a:t>
                      </a:r>
                      <a:endParaRPr kumimoji="1" lang="ja-JP" altLang="en-US" sz="1600" dirty="0"/>
                    </a:p>
                  </a:txBody>
                  <a:tcPr marL="0" marR="0" marT="0" marB="0" anchor="ctr"/>
                </a:tc>
                <a:tc>
                  <a:txBody>
                    <a:bodyPr/>
                    <a:lstStyle/>
                    <a:p>
                      <a:pPr algn="ctr"/>
                      <a:r>
                        <a:rPr kumimoji="1" lang="en-US" altLang="ja-JP" sz="1600" dirty="0" err="1"/>
                        <a:t>Rt</a:t>
                      </a:r>
                      <a:endParaRPr kumimoji="1" lang="ja-JP" altLang="en-US" sz="1600" dirty="0"/>
                    </a:p>
                  </a:txBody>
                  <a:tcPr marL="0" marR="0" marT="0" marB="0" anchor="ctr"/>
                </a:tc>
                <a:tc>
                  <a:txBody>
                    <a:bodyPr/>
                    <a:lstStyle/>
                    <a:p>
                      <a:pPr algn="ctr"/>
                      <a:r>
                        <a:rPr kumimoji="1" lang="en-US" altLang="ja-JP" sz="1600" dirty="0"/>
                        <a:t>Floor</a:t>
                      </a:r>
                      <a:endParaRPr kumimoji="1" lang="ja-JP" altLang="en-US" sz="1600" dirty="0"/>
                    </a:p>
                  </a:txBody>
                  <a:tcPr marL="0" marR="0" marT="0" marB="0" anchor="ctr"/>
                </a:tc>
                <a:tc>
                  <a:txBody>
                    <a:bodyPr/>
                    <a:lstStyle/>
                    <a:p>
                      <a:pPr algn="ctr"/>
                      <a:r>
                        <a:rPr kumimoji="1" lang="en-US" altLang="ja-JP" sz="1600" dirty="0"/>
                        <a:t>load[</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a:t>Sum [</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a:t>α_</a:t>
                      </a:r>
                      <a:r>
                        <a:rPr kumimoji="1" lang="en-US" altLang="ja-JP" sz="1600" dirty="0" err="1"/>
                        <a:t>i</a:t>
                      </a:r>
                      <a:endParaRPr kumimoji="1" lang="ja-JP" altLang="en-US" sz="1600" dirty="0"/>
                    </a:p>
                  </a:txBody>
                  <a:tcPr marL="0" marR="0" marT="0" marB="0" anchor="ctr"/>
                </a:tc>
                <a:tc>
                  <a:txBody>
                    <a:bodyPr/>
                    <a:lstStyle/>
                    <a:p>
                      <a:pPr algn="ctr"/>
                      <a:r>
                        <a:rPr kumimoji="1" lang="en-US" altLang="ja-JP" sz="1600" dirty="0" err="1"/>
                        <a:t>A_i</a:t>
                      </a:r>
                      <a:endParaRPr kumimoji="1" lang="ja-JP" altLang="en-US" sz="1600" dirty="0"/>
                    </a:p>
                  </a:txBody>
                  <a:tcPr marL="0" marR="0" marT="0" marB="0" anchor="ctr"/>
                </a:tc>
                <a:tc>
                  <a:txBody>
                    <a:bodyPr/>
                    <a:lstStyle/>
                    <a:p>
                      <a:pPr algn="ctr"/>
                      <a:r>
                        <a:rPr kumimoji="1" lang="en-US" altLang="ja-JP" sz="1600" dirty="0" err="1"/>
                        <a:t>C_i</a:t>
                      </a:r>
                      <a:endParaRPr kumimoji="1" lang="ja-JP" altLang="en-US" sz="1600" dirty="0"/>
                    </a:p>
                  </a:txBody>
                  <a:tcPr marL="0" marR="0" marT="0" marB="0" anchor="ctr"/>
                </a:tc>
                <a:tc>
                  <a:txBody>
                    <a:bodyPr/>
                    <a:lstStyle/>
                    <a:p>
                      <a:pPr algn="ctr"/>
                      <a:r>
                        <a:rPr kumimoji="1" lang="en-US" altLang="ja-JP" sz="1600" dirty="0" err="1"/>
                        <a:t>Q_i</a:t>
                      </a:r>
                      <a:r>
                        <a:rPr kumimoji="1" lang="en-US" altLang="ja-JP" sz="1600" dirty="0"/>
                        <a:t>[</a:t>
                      </a:r>
                      <a:r>
                        <a:rPr kumimoji="1" lang="en-US" altLang="ja-JP" sz="1600" dirty="0" err="1"/>
                        <a:t>kN</a:t>
                      </a:r>
                      <a:r>
                        <a:rPr kumimoji="1" lang="en-US" altLang="ja-JP" sz="1600" dirty="0"/>
                        <a:t>]</a:t>
                      </a:r>
                      <a:endParaRPr kumimoji="1" lang="ja-JP" altLang="en-US" sz="1600" dirty="0"/>
                    </a:p>
                  </a:txBody>
                  <a:tcPr marL="0" marR="0" marT="0" marB="0" anchor="ctr"/>
                </a:tc>
                <a:tc>
                  <a:txBody>
                    <a:bodyPr/>
                    <a:lstStyle/>
                    <a:p>
                      <a:pPr algn="ctr"/>
                      <a:r>
                        <a:rPr kumimoji="1" lang="en-US" altLang="ja-JP" sz="1600" dirty="0" err="1"/>
                        <a:t>F_i</a:t>
                      </a:r>
                      <a:r>
                        <a:rPr kumimoji="1" lang="en-US" altLang="ja-JP" sz="1600" dirty="0"/>
                        <a:t>[</a:t>
                      </a:r>
                      <a:r>
                        <a:rPr kumimoji="1" lang="en-US" altLang="ja-JP" sz="1600" dirty="0" err="1"/>
                        <a:t>kN</a:t>
                      </a:r>
                      <a:r>
                        <a:rPr kumimoji="1" lang="en-US" altLang="ja-JP" sz="1600" dirty="0"/>
                        <a:t>]</a:t>
                      </a:r>
                      <a:endParaRPr kumimoji="1" lang="ja-JP" altLang="en-US" sz="1600" dirty="0"/>
                    </a:p>
                  </a:txBody>
                  <a:tcPr marL="0" marR="0" marT="0" marB="0" anchor="ctr"/>
                </a:tc>
                <a:extLst>
                  <a:ext uri="{0D108BD9-81ED-4DB2-BD59-A6C34878D82A}">
                    <a16:rowId xmlns="" xmlns:a16="http://schemas.microsoft.com/office/drawing/2014/main" val="1194662335"/>
                  </a:ext>
                </a:extLst>
              </a:tr>
              <a:tr h="370840">
                <a:tc rowSpan="3">
                  <a:txBody>
                    <a:bodyPr/>
                    <a:lstStyle/>
                    <a:p>
                      <a:pPr algn="ctr"/>
                      <a:r>
                        <a:rPr kumimoji="1" lang="en-US" altLang="ja-JP" sz="1600" dirty="0"/>
                        <a:t>case3</a:t>
                      </a:r>
                      <a:endParaRPr kumimoji="1" lang="ja-JP" altLang="en-US" sz="1600" dirty="0"/>
                    </a:p>
                  </a:txBody>
                  <a:tcPr marL="0" marR="0" marT="0" marB="0" anchor="ctr"/>
                </a:tc>
                <a:tc rowSpan="3">
                  <a:txBody>
                    <a:bodyPr/>
                    <a:lstStyle/>
                    <a:p>
                      <a:pPr algn="ctr"/>
                      <a:r>
                        <a:rPr kumimoji="1" lang="en-US" altLang="ja-JP" sz="1600" dirty="0"/>
                        <a:t>0.214</a:t>
                      </a:r>
                      <a:endParaRPr kumimoji="1" lang="ja-JP" altLang="en-US" sz="1600" dirty="0"/>
                    </a:p>
                  </a:txBody>
                  <a:tcPr marL="0" marR="0" marT="0" marB="0" anchor="ctr"/>
                </a:tc>
                <a:tc rowSpan="3">
                  <a:txBody>
                    <a:bodyPr/>
                    <a:lstStyle/>
                    <a:p>
                      <a:pPr algn="ctr"/>
                      <a:r>
                        <a:rPr kumimoji="1" lang="en-US" altLang="ja-JP" sz="1600" dirty="0"/>
                        <a:t>1.0</a:t>
                      </a:r>
                      <a:endParaRPr kumimoji="1" lang="ja-JP" altLang="en-US" sz="1600" dirty="0"/>
                    </a:p>
                  </a:txBody>
                  <a:tcPr marL="0" marR="0" marT="0" marB="0" anchor="ctr"/>
                </a:tc>
                <a:tc>
                  <a:txBody>
                    <a:bodyPr/>
                    <a:lstStyle/>
                    <a:p>
                      <a:pPr algn="ctr"/>
                      <a:r>
                        <a:rPr kumimoji="1" lang="en-US" altLang="ja-JP" sz="1600" dirty="0"/>
                        <a:t>M2</a:t>
                      </a:r>
                      <a:endParaRPr kumimoji="1" lang="ja-JP" altLang="en-US" sz="1600" dirty="0"/>
                    </a:p>
                  </a:txBody>
                  <a:tcPr marL="0" marR="0" marT="0" marB="0" anchor="ctr"/>
                </a:tc>
                <a:tc>
                  <a:txBody>
                    <a:bodyPr/>
                    <a:lstStyle/>
                    <a:p>
                      <a:pPr algn="ctr"/>
                      <a:r>
                        <a:rPr kumimoji="1" lang="en-US" altLang="ja-JP" sz="1600" dirty="0"/>
                        <a:t>96.8 </a:t>
                      </a:r>
                      <a:endParaRPr kumimoji="1" lang="ja-JP" altLang="en-US" sz="1600" dirty="0"/>
                    </a:p>
                  </a:txBody>
                  <a:tcPr marL="0" marR="0" marT="0" marB="0" anchor="ctr"/>
                </a:tc>
                <a:tc>
                  <a:txBody>
                    <a:bodyPr/>
                    <a:lstStyle/>
                    <a:p>
                      <a:pPr algn="ctr"/>
                      <a:r>
                        <a:rPr kumimoji="1" lang="en-US" altLang="ja-JP" sz="1600" dirty="0"/>
                        <a:t>96.8 </a:t>
                      </a:r>
                      <a:endParaRPr kumimoji="1" lang="ja-JP" altLang="en-US" sz="1600" dirty="0"/>
                    </a:p>
                  </a:txBody>
                  <a:tcPr marL="0" marR="0" marT="0" marB="0" anchor="ctr"/>
                </a:tc>
                <a:tc>
                  <a:txBody>
                    <a:bodyPr/>
                    <a:lstStyle/>
                    <a:p>
                      <a:pPr algn="ctr"/>
                      <a:r>
                        <a:rPr kumimoji="1" lang="en-US" altLang="ja-JP" sz="1600" dirty="0"/>
                        <a:t>0.722 </a:t>
                      </a:r>
                      <a:endParaRPr kumimoji="1" lang="ja-JP" altLang="en-US" sz="1600" dirty="0"/>
                    </a:p>
                  </a:txBody>
                  <a:tcPr marL="0" marR="0" marT="0" marB="0" anchor="ctr"/>
                </a:tc>
                <a:tc>
                  <a:txBody>
                    <a:bodyPr/>
                    <a:lstStyle/>
                    <a:p>
                      <a:pPr algn="ctr"/>
                      <a:r>
                        <a:rPr kumimoji="1" lang="en-US" altLang="ja-JP" sz="1600" dirty="0"/>
                        <a:t>1.119 </a:t>
                      </a:r>
                      <a:endParaRPr kumimoji="1" lang="ja-JP" altLang="en-US" sz="1600" dirty="0"/>
                    </a:p>
                  </a:txBody>
                  <a:tcPr marL="0" marR="0" marT="0" marB="0" anchor="ctr"/>
                </a:tc>
                <a:tc>
                  <a:txBody>
                    <a:bodyPr/>
                    <a:lstStyle/>
                    <a:p>
                      <a:pPr algn="ctr"/>
                      <a:r>
                        <a:rPr kumimoji="1" lang="en-US" altLang="ja-JP" sz="1600" dirty="0"/>
                        <a:t>0.224 </a:t>
                      </a:r>
                      <a:endParaRPr kumimoji="1" lang="ja-JP" altLang="en-US" sz="1600" dirty="0"/>
                    </a:p>
                  </a:txBody>
                  <a:tcPr marL="0" marR="0" marT="0" marB="0" anchor="ctr"/>
                </a:tc>
                <a:tc>
                  <a:txBody>
                    <a:bodyPr/>
                    <a:lstStyle/>
                    <a:p>
                      <a:pPr algn="ctr"/>
                      <a:r>
                        <a:rPr kumimoji="1" lang="en-US" altLang="ja-JP" sz="1600" dirty="0"/>
                        <a:t>21.65 </a:t>
                      </a:r>
                      <a:endParaRPr kumimoji="1" lang="ja-JP" altLang="en-US" sz="1600" dirty="0"/>
                    </a:p>
                  </a:txBody>
                  <a:tcPr marL="0" marR="0" marT="0" marB="0" anchor="ctr"/>
                </a:tc>
                <a:tc>
                  <a:txBody>
                    <a:bodyPr/>
                    <a:lstStyle/>
                    <a:p>
                      <a:pPr algn="ctr"/>
                      <a:r>
                        <a:rPr kumimoji="1" lang="en-US" altLang="ja-JP" sz="1600" dirty="0">
                          <a:solidFill>
                            <a:srgbClr val="FF0000"/>
                          </a:solidFill>
                        </a:rPr>
                        <a:t>21.65 </a:t>
                      </a:r>
                      <a:endParaRPr kumimoji="1" lang="ja-JP" altLang="en-US" sz="1600" dirty="0">
                        <a:solidFill>
                          <a:srgbClr val="FF0000"/>
                        </a:solidFill>
                      </a:endParaRPr>
                    </a:p>
                  </a:txBody>
                  <a:tcPr marL="0" marR="0" marT="0" marB="0" anchor="ctr"/>
                </a:tc>
                <a:extLst>
                  <a:ext uri="{0D108BD9-81ED-4DB2-BD59-A6C34878D82A}">
                    <a16:rowId xmlns="" xmlns:a16="http://schemas.microsoft.com/office/drawing/2014/main" val="4212047477"/>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M1</a:t>
                      </a:r>
                      <a:endParaRPr kumimoji="1" lang="ja-JP" altLang="en-US" sz="1600" dirty="0"/>
                    </a:p>
                  </a:txBody>
                  <a:tcPr marL="0" marR="0" marT="0" marB="0" anchor="ctr"/>
                </a:tc>
                <a:tc>
                  <a:txBody>
                    <a:bodyPr/>
                    <a:lstStyle/>
                    <a:p>
                      <a:pPr algn="ctr"/>
                      <a:r>
                        <a:rPr kumimoji="1" lang="en-US" altLang="ja-JP" sz="1600" dirty="0"/>
                        <a:t>32.8 </a:t>
                      </a:r>
                      <a:endParaRPr kumimoji="1" lang="ja-JP" altLang="en-US" sz="1600" dirty="0"/>
                    </a:p>
                  </a:txBody>
                  <a:tcPr marL="0" marR="0" marT="0" marB="0" anchor="ctr"/>
                </a:tc>
                <a:tc>
                  <a:txBody>
                    <a:bodyPr/>
                    <a:lstStyle/>
                    <a:p>
                      <a:pPr algn="ctr"/>
                      <a:r>
                        <a:rPr kumimoji="1" lang="en-US" altLang="ja-JP" sz="1600" dirty="0"/>
                        <a:t>129.5 </a:t>
                      </a:r>
                      <a:endParaRPr kumimoji="1" lang="ja-JP" altLang="en-US" sz="1600" dirty="0"/>
                    </a:p>
                  </a:txBody>
                  <a:tcPr marL="0" marR="0" marT="0" marB="0" anchor="ctr"/>
                </a:tc>
                <a:tc>
                  <a:txBody>
                    <a:bodyPr/>
                    <a:lstStyle/>
                    <a:p>
                      <a:pPr algn="ctr"/>
                      <a:r>
                        <a:rPr kumimoji="1" lang="en-US" altLang="ja-JP" sz="1600" dirty="0"/>
                        <a:t>0.966 </a:t>
                      </a:r>
                      <a:endParaRPr kumimoji="1" lang="ja-JP" altLang="en-US" sz="1600" dirty="0"/>
                    </a:p>
                  </a:txBody>
                  <a:tcPr marL="0" marR="0" marT="0" marB="0" anchor="ctr"/>
                </a:tc>
                <a:tc>
                  <a:txBody>
                    <a:bodyPr/>
                    <a:lstStyle/>
                    <a:p>
                      <a:pPr algn="ctr"/>
                      <a:r>
                        <a:rPr kumimoji="1" lang="en-US" altLang="ja-JP" sz="1600" dirty="0"/>
                        <a:t>1.013 </a:t>
                      </a:r>
                      <a:endParaRPr kumimoji="1" lang="ja-JP" altLang="en-US" sz="1600" dirty="0"/>
                    </a:p>
                  </a:txBody>
                  <a:tcPr marL="0" marR="0" marT="0" marB="0" anchor="ctr"/>
                </a:tc>
                <a:tc>
                  <a:txBody>
                    <a:bodyPr/>
                    <a:lstStyle/>
                    <a:p>
                      <a:pPr algn="ctr"/>
                      <a:r>
                        <a:rPr kumimoji="1" lang="en-US" altLang="ja-JP" sz="1600" dirty="0"/>
                        <a:t>0.203 </a:t>
                      </a:r>
                      <a:endParaRPr kumimoji="1" lang="ja-JP" altLang="en-US" sz="1600" dirty="0"/>
                    </a:p>
                  </a:txBody>
                  <a:tcPr marL="0" marR="0" marT="0" marB="0" anchor="ctr"/>
                </a:tc>
                <a:tc>
                  <a:txBody>
                    <a:bodyPr/>
                    <a:lstStyle/>
                    <a:p>
                      <a:pPr algn="ctr"/>
                      <a:r>
                        <a:rPr kumimoji="1" lang="en-US" altLang="ja-JP" sz="1600" dirty="0"/>
                        <a:t>26.25 </a:t>
                      </a:r>
                      <a:endParaRPr kumimoji="1" lang="ja-JP" altLang="en-US" sz="1600" dirty="0"/>
                    </a:p>
                  </a:txBody>
                  <a:tcPr marL="0" marR="0" marT="0" marB="0" anchor="ctr"/>
                </a:tc>
                <a:tc>
                  <a:txBody>
                    <a:bodyPr/>
                    <a:lstStyle/>
                    <a:p>
                      <a:pPr algn="ctr"/>
                      <a:r>
                        <a:rPr kumimoji="1" lang="en-US" altLang="ja-JP" sz="1600" dirty="0">
                          <a:solidFill>
                            <a:srgbClr val="FF0000"/>
                          </a:solidFill>
                        </a:rPr>
                        <a:t>4.60 </a:t>
                      </a:r>
                      <a:endParaRPr kumimoji="1" lang="ja-JP" altLang="en-US" sz="1600" dirty="0">
                        <a:solidFill>
                          <a:srgbClr val="FF0000"/>
                        </a:solidFill>
                      </a:endParaRPr>
                    </a:p>
                  </a:txBody>
                  <a:tcPr marL="0" marR="0" marT="0" marB="0" anchor="ctr"/>
                </a:tc>
                <a:extLst>
                  <a:ext uri="{0D108BD9-81ED-4DB2-BD59-A6C34878D82A}">
                    <a16:rowId xmlns="" xmlns:a16="http://schemas.microsoft.com/office/drawing/2014/main" val="3027854722"/>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M0</a:t>
                      </a:r>
                      <a:endParaRPr kumimoji="1" lang="ja-JP" altLang="en-US" sz="1600" dirty="0"/>
                    </a:p>
                  </a:txBody>
                  <a:tcPr marL="0" marR="0" marT="0" marB="0" anchor="ctr"/>
                </a:tc>
                <a:tc>
                  <a:txBody>
                    <a:bodyPr/>
                    <a:lstStyle/>
                    <a:p>
                      <a:pPr algn="ctr"/>
                      <a:r>
                        <a:rPr kumimoji="1" lang="en-US" altLang="ja-JP" sz="1600" dirty="0"/>
                        <a:t>4.5 </a:t>
                      </a:r>
                      <a:endParaRPr kumimoji="1" lang="ja-JP" altLang="en-US" sz="1600" dirty="0"/>
                    </a:p>
                  </a:txBody>
                  <a:tcPr marL="0" marR="0" marT="0" marB="0" anchor="ctr"/>
                </a:tc>
                <a:tc>
                  <a:txBody>
                    <a:bodyPr/>
                    <a:lstStyle/>
                    <a:p>
                      <a:pPr algn="ctr"/>
                      <a:r>
                        <a:rPr kumimoji="1" lang="en-US" altLang="ja-JP" sz="1600" dirty="0"/>
                        <a:t>134.1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26.82 </a:t>
                      </a:r>
                      <a:endParaRPr kumimoji="1" lang="ja-JP" altLang="en-US" sz="1600" dirty="0"/>
                    </a:p>
                  </a:txBody>
                  <a:tcPr marL="0" marR="0" marT="0" marB="0" anchor="ctr"/>
                </a:tc>
                <a:tc>
                  <a:txBody>
                    <a:bodyPr/>
                    <a:lstStyle/>
                    <a:p>
                      <a:pPr algn="ctr"/>
                      <a:r>
                        <a:rPr kumimoji="1" lang="en-US" altLang="ja-JP" sz="1600" dirty="0"/>
                        <a:t>---</a:t>
                      </a:r>
                      <a:endParaRPr kumimoji="1" lang="ja-JP" altLang="en-US" sz="1600" dirty="0"/>
                    </a:p>
                  </a:txBody>
                  <a:tcPr marL="0" marR="0" marT="0" marB="0" anchor="ctr"/>
                </a:tc>
                <a:extLst>
                  <a:ext uri="{0D108BD9-81ED-4DB2-BD59-A6C34878D82A}">
                    <a16:rowId xmlns="" xmlns:a16="http://schemas.microsoft.com/office/drawing/2014/main" val="2751414867"/>
                  </a:ext>
                </a:extLst>
              </a:tr>
              <a:tr h="370840">
                <a:tc rowSpan="3">
                  <a:txBody>
                    <a:bodyPr/>
                    <a:lstStyle/>
                    <a:p>
                      <a:pPr algn="ctr"/>
                      <a:r>
                        <a:rPr kumimoji="1" lang="en-US" altLang="ja-JP" sz="1600" dirty="0"/>
                        <a:t>Case3_1</a:t>
                      </a:r>
                      <a:endParaRPr kumimoji="1" lang="ja-JP" altLang="en-US" sz="1600" dirty="0"/>
                    </a:p>
                  </a:txBody>
                  <a:tcPr marL="0" marR="0" marT="0" marB="0" anchor="ctr"/>
                </a:tc>
                <a:tc rowSpan="3">
                  <a:txBody>
                    <a:bodyPr/>
                    <a:lstStyle/>
                    <a:p>
                      <a:pPr algn="ctr"/>
                      <a:endParaRPr kumimoji="1" lang="ja-JP" altLang="en-US" sz="1600" dirty="0"/>
                    </a:p>
                  </a:txBody>
                  <a:tcPr marL="0" marR="0" marT="0" marB="0" anchor="ctr"/>
                </a:tc>
                <a:tc rowSpan="3">
                  <a:txBody>
                    <a:bodyPr/>
                    <a:lstStyle/>
                    <a:p>
                      <a:pPr algn="ctr"/>
                      <a:endParaRPr kumimoji="1" lang="ja-JP" altLang="en-US" sz="1600" dirty="0"/>
                    </a:p>
                  </a:txBody>
                  <a:tcPr marL="0" marR="0" marT="0" marB="0" anchor="ctr"/>
                </a:tc>
                <a:tc>
                  <a:txBody>
                    <a:bodyPr/>
                    <a:lstStyle/>
                    <a:p>
                      <a:pPr algn="ctr"/>
                      <a:r>
                        <a:rPr kumimoji="1" lang="en-US" altLang="ja-JP" sz="1600" dirty="0"/>
                        <a:t>M2</a:t>
                      </a:r>
                      <a:endParaRPr kumimoji="1" lang="ja-JP" altLang="en-US" sz="1600" dirty="0"/>
                    </a:p>
                  </a:txBody>
                  <a:tcPr marL="0" marR="0" marT="0" marB="0" anchor="ctr"/>
                </a:tc>
                <a:tc>
                  <a:txBody>
                    <a:bodyPr/>
                    <a:lstStyle/>
                    <a:p>
                      <a:pPr algn="ctr"/>
                      <a:r>
                        <a:rPr kumimoji="1" lang="en-US" altLang="ja-JP" sz="1600" dirty="0"/>
                        <a:t>102.1 </a:t>
                      </a:r>
                      <a:endParaRPr kumimoji="1" lang="ja-JP" altLang="en-US" sz="1600" dirty="0"/>
                    </a:p>
                  </a:txBody>
                  <a:tcPr marL="0" marR="0" marT="0" marB="0" anchor="ctr"/>
                </a:tc>
                <a:tc>
                  <a:txBody>
                    <a:bodyPr/>
                    <a:lstStyle/>
                    <a:p>
                      <a:pPr algn="ctr"/>
                      <a:r>
                        <a:rPr kumimoji="1" lang="en-US" altLang="ja-JP" sz="1600" dirty="0"/>
                        <a:t>102.1 </a:t>
                      </a:r>
                      <a:endParaRPr kumimoji="1" lang="ja-JP" altLang="en-US" sz="1600" dirty="0"/>
                    </a:p>
                  </a:txBody>
                  <a:tcPr marL="0" marR="0" marT="0" marB="0" anchor="ctr"/>
                </a:tc>
                <a:tc>
                  <a:txBody>
                    <a:bodyPr/>
                    <a:lstStyle/>
                    <a:p>
                      <a:pPr algn="ctr"/>
                      <a:r>
                        <a:rPr kumimoji="1" lang="en-US" altLang="ja-JP" sz="1600" dirty="0"/>
                        <a:t>0.747 </a:t>
                      </a:r>
                      <a:endParaRPr kumimoji="1" lang="ja-JP" altLang="en-US" sz="1600" dirty="0"/>
                    </a:p>
                  </a:txBody>
                  <a:tcPr marL="0" marR="0" marT="0" marB="0" anchor="ctr"/>
                </a:tc>
                <a:tc>
                  <a:txBody>
                    <a:bodyPr/>
                    <a:lstStyle/>
                    <a:p>
                      <a:pPr algn="ctr"/>
                      <a:r>
                        <a:rPr kumimoji="1" lang="en-US" altLang="ja-JP" sz="1600" dirty="0"/>
                        <a:t>1.108 </a:t>
                      </a:r>
                      <a:endParaRPr kumimoji="1" lang="ja-JP" altLang="en-US" sz="1600" dirty="0"/>
                    </a:p>
                  </a:txBody>
                  <a:tcPr marL="0" marR="0" marT="0" marB="0" anchor="ctr"/>
                </a:tc>
                <a:tc>
                  <a:txBody>
                    <a:bodyPr/>
                    <a:lstStyle/>
                    <a:p>
                      <a:pPr algn="ctr"/>
                      <a:r>
                        <a:rPr kumimoji="1" lang="en-US" altLang="ja-JP" sz="1600" dirty="0"/>
                        <a:t>0.222 </a:t>
                      </a:r>
                      <a:endParaRPr kumimoji="1" lang="ja-JP" altLang="en-US" sz="1600" dirty="0"/>
                    </a:p>
                  </a:txBody>
                  <a:tcPr marL="0" marR="0" marT="0" marB="0" anchor="ctr"/>
                </a:tc>
                <a:tc>
                  <a:txBody>
                    <a:bodyPr/>
                    <a:lstStyle/>
                    <a:p>
                      <a:pPr algn="ctr"/>
                      <a:r>
                        <a:rPr kumimoji="1" lang="en-US" altLang="ja-JP" sz="1600" dirty="0"/>
                        <a:t>22.6 </a:t>
                      </a:r>
                      <a:endParaRPr kumimoji="1" lang="ja-JP" altLang="en-US" sz="1600" dirty="0"/>
                    </a:p>
                  </a:txBody>
                  <a:tcPr marL="0" marR="0" marT="0" marB="0" anchor="ctr"/>
                </a:tc>
                <a:tc>
                  <a:txBody>
                    <a:bodyPr/>
                    <a:lstStyle/>
                    <a:p>
                      <a:pPr algn="ctr"/>
                      <a:r>
                        <a:rPr kumimoji="1" lang="en-US" altLang="ja-JP" sz="1600" dirty="0"/>
                        <a:t>22.6 </a:t>
                      </a:r>
                      <a:endParaRPr kumimoji="1" lang="ja-JP" altLang="en-US" sz="1600" dirty="0"/>
                    </a:p>
                  </a:txBody>
                  <a:tcPr marL="0" marR="0" marT="0" marB="0" anchor="ctr"/>
                </a:tc>
                <a:extLst>
                  <a:ext uri="{0D108BD9-81ED-4DB2-BD59-A6C34878D82A}">
                    <a16:rowId xmlns="" xmlns:a16="http://schemas.microsoft.com/office/drawing/2014/main" val="2790050907"/>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M1</a:t>
                      </a:r>
                      <a:endParaRPr kumimoji="1" lang="ja-JP" altLang="en-US" sz="1600" dirty="0"/>
                    </a:p>
                  </a:txBody>
                  <a:tcPr marL="0" marR="0" marT="0" marB="0" anchor="ctr"/>
                </a:tc>
                <a:tc>
                  <a:txBody>
                    <a:bodyPr/>
                    <a:lstStyle/>
                    <a:p>
                      <a:pPr algn="ctr"/>
                      <a:r>
                        <a:rPr kumimoji="1" lang="en-US" altLang="ja-JP" sz="1600" dirty="0"/>
                        <a:t>34.0 </a:t>
                      </a:r>
                      <a:endParaRPr kumimoji="1" lang="ja-JP" altLang="en-US" sz="1600" dirty="0"/>
                    </a:p>
                  </a:txBody>
                  <a:tcPr marL="0" marR="0" marT="0" marB="0" anchor="ctr"/>
                </a:tc>
                <a:tc>
                  <a:txBody>
                    <a:bodyPr/>
                    <a:lstStyle/>
                    <a:p>
                      <a:pPr algn="ctr"/>
                      <a:r>
                        <a:rPr kumimoji="1" lang="en-US" altLang="ja-JP" sz="1600" dirty="0"/>
                        <a:t>136.0 </a:t>
                      </a:r>
                      <a:endParaRPr kumimoji="1" lang="ja-JP" altLang="en-US" sz="1600" dirty="0"/>
                    </a:p>
                  </a:txBody>
                  <a:tcPr marL="0" marR="0" marT="0" marB="0" anchor="ctr"/>
                </a:tc>
                <a:tc>
                  <a:txBody>
                    <a:bodyPr/>
                    <a:lstStyle/>
                    <a:p>
                      <a:pPr algn="ctr"/>
                      <a:r>
                        <a:rPr kumimoji="1" lang="en-US" altLang="ja-JP" sz="1600" dirty="0"/>
                        <a:t>0.995 </a:t>
                      </a:r>
                      <a:endParaRPr kumimoji="1" lang="ja-JP" altLang="en-US" sz="1600" dirty="0"/>
                    </a:p>
                  </a:txBody>
                  <a:tcPr marL="0" marR="0" marT="0" marB="0" anchor="ctr"/>
                </a:tc>
                <a:tc>
                  <a:txBody>
                    <a:bodyPr/>
                    <a:lstStyle/>
                    <a:p>
                      <a:pPr algn="ctr"/>
                      <a:r>
                        <a:rPr kumimoji="1" lang="en-US" altLang="ja-JP" sz="1600" dirty="0"/>
                        <a:t>1.002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27.3 </a:t>
                      </a:r>
                      <a:endParaRPr kumimoji="1" lang="ja-JP" altLang="en-US" sz="1600" dirty="0"/>
                    </a:p>
                  </a:txBody>
                  <a:tcPr marL="0" marR="0" marT="0" marB="0" anchor="ctr"/>
                </a:tc>
                <a:tc>
                  <a:txBody>
                    <a:bodyPr/>
                    <a:lstStyle/>
                    <a:p>
                      <a:pPr algn="ctr"/>
                      <a:r>
                        <a:rPr kumimoji="1" lang="en-US" altLang="ja-JP" sz="1600" dirty="0"/>
                        <a:t>4.60</a:t>
                      </a:r>
                      <a:endParaRPr kumimoji="1" lang="ja-JP" altLang="en-US" sz="1600" dirty="0"/>
                    </a:p>
                  </a:txBody>
                  <a:tcPr marL="0" marR="0" marT="0" marB="0" anchor="ctr"/>
                </a:tc>
                <a:extLst>
                  <a:ext uri="{0D108BD9-81ED-4DB2-BD59-A6C34878D82A}">
                    <a16:rowId xmlns="" xmlns:a16="http://schemas.microsoft.com/office/drawing/2014/main" val="2469915399"/>
                  </a:ext>
                </a:extLst>
              </a:tr>
              <a:tr h="370840">
                <a:tc vMerge="1">
                  <a:txBody>
                    <a:bodyPr/>
                    <a:lstStyle/>
                    <a:p>
                      <a:endParaRPr kumimoji="1" lang="ja-JP" altLang="en-US" dirty="0"/>
                    </a:p>
                  </a:txBody>
                  <a:tcPr/>
                </a:tc>
                <a:tc vMerge="1">
                  <a:txBody>
                    <a:bodyPr/>
                    <a:lstStyle/>
                    <a:p>
                      <a:pPr algn="ctr"/>
                      <a:endParaRPr kumimoji="1" lang="ja-JP" altLang="en-US" sz="1600" dirty="0"/>
                    </a:p>
                  </a:txBody>
                  <a:tcPr marL="0" marR="0" marT="0" marB="0"/>
                </a:tc>
                <a:tc vMerge="1">
                  <a:txBody>
                    <a:bodyPr/>
                    <a:lstStyle/>
                    <a:p>
                      <a:pPr algn="ctr"/>
                      <a:endParaRPr kumimoji="1" lang="ja-JP" altLang="en-US" sz="1600" dirty="0"/>
                    </a:p>
                  </a:txBody>
                  <a:tcPr marL="0" marR="0" marT="0" marB="0"/>
                </a:tc>
                <a:tc>
                  <a:txBody>
                    <a:bodyPr/>
                    <a:lstStyle/>
                    <a:p>
                      <a:pPr algn="ctr"/>
                      <a:r>
                        <a:rPr kumimoji="1" lang="en-US" altLang="ja-JP" sz="1600" dirty="0"/>
                        <a:t>M0</a:t>
                      </a:r>
                      <a:endParaRPr kumimoji="1" lang="ja-JP" altLang="en-US" sz="1600" dirty="0"/>
                    </a:p>
                  </a:txBody>
                  <a:tcPr marL="0" marR="0" marT="0" marB="0" anchor="ctr"/>
                </a:tc>
                <a:tc>
                  <a:txBody>
                    <a:bodyPr/>
                    <a:lstStyle/>
                    <a:p>
                      <a:pPr algn="ctr"/>
                      <a:r>
                        <a:rPr kumimoji="1" lang="en-US" altLang="ja-JP" sz="1600" dirty="0"/>
                        <a:t>0.7 </a:t>
                      </a:r>
                      <a:endParaRPr kumimoji="1" lang="ja-JP" altLang="en-US" sz="1600" dirty="0"/>
                    </a:p>
                  </a:txBody>
                  <a:tcPr marL="0" marR="0" marT="0" marB="0" anchor="ctr"/>
                </a:tc>
                <a:tc>
                  <a:txBody>
                    <a:bodyPr/>
                    <a:lstStyle/>
                    <a:p>
                      <a:pPr algn="ctr"/>
                      <a:r>
                        <a:rPr kumimoji="1" lang="en-US" altLang="ja-JP" sz="1600" dirty="0"/>
                        <a:t>136.7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1.000 </a:t>
                      </a:r>
                      <a:endParaRPr kumimoji="1" lang="ja-JP" altLang="en-US" sz="1600" dirty="0"/>
                    </a:p>
                  </a:txBody>
                  <a:tcPr marL="0" marR="0" marT="0" marB="0" anchor="ctr"/>
                </a:tc>
                <a:tc>
                  <a:txBody>
                    <a:bodyPr/>
                    <a:lstStyle/>
                    <a:p>
                      <a:pPr algn="ctr"/>
                      <a:r>
                        <a:rPr kumimoji="1" lang="en-US" altLang="ja-JP" sz="1600" dirty="0"/>
                        <a:t>0.200 </a:t>
                      </a:r>
                      <a:endParaRPr kumimoji="1" lang="ja-JP" altLang="en-US" sz="1600" dirty="0"/>
                    </a:p>
                  </a:txBody>
                  <a:tcPr marL="0" marR="0" marT="0" marB="0" anchor="ctr"/>
                </a:tc>
                <a:tc>
                  <a:txBody>
                    <a:bodyPr/>
                    <a:lstStyle/>
                    <a:p>
                      <a:pPr algn="ctr"/>
                      <a:r>
                        <a:rPr kumimoji="1" lang="en-US" altLang="ja-JP" sz="1600" dirty="0"/>
                        <a:t>27.3 </a:t>
                      </a:r>
                      <a:endParaRPr kumimoji="1" lang="ja-JP" altLang="en-US" sz="1600" dirty="0"/>
                    </a:p>
                  </a:txBody>
                  <a:tcPr marL="0" marR="0" marT="0" marB="0" anchor="ctr"/>
                </a:tc>
                <a:tc>
                  <a:txBody>
                    <a:bodyPr/>
                    <a:lstStyle/>
                    <a:p>
                      <a:pPr algn="ctr"/>
                      <a:endParaRPr kumimoji="1" lang="ja-JP" altLang="en-US" sz="1600" dirty="0"/>
                    </a:p>
                  </a:txBody>
                  <a:tcPr marL="0" marR="0" marT="0" marB="0" anchor="ctr"/>
                </a:tc>
                <a:extLst>
                  <a:ext uri="{0D108BD9-81ED-4DB2-BD59-A6C34878D82A}">
                    <a16:rowId xmlns="" xmlns:a16="http://schemas.microsoft.com/office/drawing/2014/main" val="3193186382"/>
                  </a:ext>
                </a:extLst>
              </a:tr>
            </a:tbl>
          </a:graphicData>
        </a:graphic>
      </p:graphicFrame>
      <p:sp>
        <p:nvSpPr>
          <p:cNvPr id="11" name="正方形/長方形 10"/>
          <p:cNvSpPr/>
          <p:nvPr/>
        </p:nvSpPr>
        <p:spPr>
          <a:xfrm>
            <a:off x="331397" y="6240904"/>
            <a:ext cx="8633090" cy="646331"/>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Simulation should be done by using load in Case3_1, but all the simulations in this report were done by using load in Case3. However, it is assumed that the difference is much small. </a:t>
            </a:r>
          </a:p>
        </p:txBody>
      </p:sp>
    </p:spTree>
    <p:extLst>
      <p:ext uri="{BB962C8B-B14F-4D97-AF65-F5344CB8AC3E}">
        <p14:creationId xmlns:p14="http://schemas.microsoft.com/office/powerpoint/2010/main" val="401602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Check of brace model</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65132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Soundness of gusset plate</a:t>
            </a:r>
            <a:endParaRPr kumimoji="1" lang="ja-JP" altLang="en-US" dirty="0"/>
          </a:p>
        </p:txBody>
      </p:sp>
      <p:sp>
        <p:nvSpPr>
          <p:cNvPr id="5" name="正方形/長方形 4"/>
          <p:cNvSpPr/>
          <p:nvPr/>
        </p:nvSpPr>
        <p:spPr>
          <a:xfrm>
            <a:off x="107504" y="5662989"/>
            <a:ext cx="4536504" cy="646331"/>
          </a:xfrm>
          <a:prstGeom prst="rect">
            <a:avLst/>
          </a:prstGeom>
        </p:spPr>
        <p:txBody>
          <a:bodyPr wrap="square">
            <a:spAutoFit/>
          </a:bodyPr>
          <a:lstStyle/>
          <a:p>
            <a:pPr algn="ctr"/>
            <a:r>
              <a:rPr lang="en-US" altLang="ja-JP" dirty="0"/>
              <a:t>Case5(No reinforcement) </a:t>
            </a:r>
          </a:p>
          <a:p>
            <a:pPr algn="ctr"/>
            <a:r>
              <a:rPr lang="en-US" altLang="ja-JP" dirty="0"/>
              <a:t>considering self load</a:t>
            </a:r>
          </a:p>
        </p:txBody>
      </p:sp>
      <p:sp>
        <p:nvSpPr>
          <p:cNvPr id="6" name="正方形/長方形 5"/>
          <p:cNvSpPr/>
          <p:nvPr/>
        </p:nvSpPr>
        <p:spPr>
          <a:xfrm>
            <a:off x="4499992" y="5662989"/>
            <a:ext cx="4464496" cy="646331"/>
          </a:xfrm>
          <a:prstGeom prst="rect">
            <a:avLst/>
          </a:prstGeom>
        </p:spPr>
        <p:txBody>
          <a:bodyPr wrap="square">
            <a:spAutoFit/>
          </a:bodyPr>
          <a:lstStyle/>
          <a:p>
            <a:pPr algn="ctr"/>
            <a:r>
              <a:rPr lang="en-US" altLang="ja-JP" dirty="0"/>
              <a:t>case5_1(reinforcement) </a:t>
            </a:r>
          </a:p>
          <a:p>
            <a:pPr algn="ctr"/>
            <a:r>
              <a:rPr lang="en-US" altLang="ja-JP" dirty="0"/>
              <a:t>considering self load</a:t>
            </a:r>
          </a:p>
        </p:txBody>
      </p:sp>
      <p:sp>
        <p:nvSpPr>
          <p:cNvPr id="7" name="正方形/長方形 6"/>
          <p:cNvSpPr/>
          <p:nvPr/>
        </p:nvSpPr>
        <p:spPr>
          <a:xfrm>
            <a:off x="107504" y="755412"/>
            <a:ext cx="9036496" cy="461665"/>
          </a:xfrm>
          <a:prstGeom prst="rect">
            <a:avLst/>
          </a:prstGeom>
        </p:spPr>
        <p:txBody>
          <a:bodyPr wrap="square">
            <a:spAutoFit/>
          </a:bodyPr>
          <a:lstStyle/>
          <a:p>
            <a:r>
              <a:rPr lang="en-US" altLang="ja-JP" sz="2400" u="sng" dirty="0"/>
              <a:t>Result of </a:t>
            </a:r>
            <a:r>
              <a:rPr lang="en-US" altLang="ja-JP" sz="2400" u="sng" dirty="0">
                <a:solidFill>
                  <a:srgbClr val="FF0000"/>
                </a:solidFill>
              </a:rPr>
              <a:t>Self Loading analysis</a:t>
            </a:r>
            <a:r>
              <a:rPr lang="en-US" altLang="ja-JP" sz="2400" u="sng" dirty="0"/>
              <a:t>. Contour of equivalent plastic strain</a:t>
            </a:r>
            <a:endParaRPr lang="ja-JP" altLang="en-US" sz="2400" u="sng" dirty="0"/>
          </a:p>
        </p:txBody>
      </p:sp>
      <p:pic>
        <p:nvPicPr>
          <p:cNvPr id="8" name="図 7"/>
          <p:cNvPicPr>
            <a:picLocks noChangeAspect="1"/>
          </p:cNvPicPr>
          <p:nvPr/>
        </p:nvPicPr>
        <p:blipFill>
          <a:blip r:embed="rId3"/>
          <a:stretch>
            <a:fillRect/>
          </a:stretch>
        </p:blipFill>
        <p:spPr>
          <a:xfrm>
            <a:off x="169200" y="1522495"/>
            <a:ext cx="8974800" cy="4110721"/>
          </a:xfrm>
          <a:prstGeom prst="rect">
            <a:avLst/>
          </a:prstGeom>
        </p:spPr>
      </p:pic>
      <p:sp>
        <p:nvSpPr>
          <p:cNvPr id="9" name="正方形/長方形 8"/>
          <p:cNvSpPr/>
          <p:nvPr/>
        </p:nvSpPr>
        <p:spPr>
          <a:xfrm>
            <a:off x="255455" y="6165304"/>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Damage is seen on the gusset plate</a:t>
            </a:r>
          </a:p>
        </p:txBody>
      </p:sp>
      <p:sp>
        <p:nvSpPr>
          <p:cNvPr id="10" name="正方形/長方形 9"/>
          <p:cNvSpPr/>
          <p:nvPr/>
        </p:nvSpPr>
        <p:spPr>
          <a:xfrm>
            <a:off x="164222" y="1169556"/>
            <a:ext cx="8800266" cy="369332"/>
          </a:xfrm>
          <a:prstGeom prst="rect">
            <a:avLst/>
          </a:prstGeom>
        </p:spPr>
        <p:txBody>
          <a:bodyPr wrap="square">
            <a:spAutoFit/>
          </a:bodyPr>
          <a:lstStyle/>
          <a:p>
            <a:pPr algn="ctr"/>
            <a:r>
              <a:rPr lang="en-US" altLang="ja-JP" dirty="0">
                <a:solidFill>
                  <a:srgbClr val="FF0000"/>
                </a:solidFill>
              </a:rPr>
              <a:t>Brace has damage for both case if self loading analyses are conducted after installing brace</a:t>
            </a:r>
          </a:p>
        </p:txBody>
      </p:sp>
      <p:sp>
        <p:nvSpPr>
          <p:cNvPr id="11" name="正方形/長方形 10"/>
          <p:cNvSpPr/>
          <p:nvPr/>
        </p:nvSpPr>
        <p:spPr>
          <a:xfrm>
            <a:off x="5038361" y="6176229"/>
            <a:ext cx="3884497" cy="369332"/>
          </a:xfrm>
          <a:prstGeom prst="rect">
            <a:avLst/>
          </a:prstGeom>
        </p:spPr>
        <p:txBody>
          <a:bodyPr wrap="square">
            <a:spAutoFit/>
          </a:bodyPr>
          <a:lstStyle/>
          <a:p>
            <a:pPr fontAlgn="ctr"/>
            <a:r>
              <a:rPr lang="en-US" altLang="ja-JP" dirty="0">
                <a:solidFill>
                  <a:srgbClr val="FF0000"/>
                </a:solidFill>
                <a:latin typeface="Times New Roman" panose="02020603050405020304" pitchFamily="18" charset="0"/>
                <a:cs typeface="Times New Roman" panose="02020603050405020304" pitchFamily="18" charset="0"/>
              </a:rPr>
              <a:t>Damage is seen on the brace</a:t>
            </a:r>
          </a:p>
        </p:txBody>
      </p:sp>
    </p:spTree>
    <p:extLst>
      <p:ext uri="{BB962C8B-B14F-4D97-AF65-F5344CB8AC3E}">
        <p14:creationId xmlns:p14="http://schemas.microsoft.com/office/powerpoint/2010/main" val="2002955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2" id="{2B9F98E4-60B2-457E-B02E-69ADC34430AB}" vid="{7F3D9504-99BF-400D-8F8D-0EDBC86379F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19273</TotalTime>
  <Words>712</Words>
  <Application>Microsoft Office PowerPoint</Application>
  <PresentationFormat>画面に合わせる (4:3)</PresentationFormat>
  <Paragraphs>223</Paragraphs>
  <Slides>17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新細明體</vt:lpstr>
      <vt:lpstr>ヒラギノ角ゴ Pro W3</vt:lpstr>
      <vt:lpstr>ヒラギノ角ゴ ProN W3</vt:lpstr>
      <vt:lpstr>Arial</vt:lpstr>
      <vt:lpstr>Calibri</vt:lpstr>
      <vt:lpstr>Times New Roman</vt:lpstr>
      <vt:lpstr>Office ​​テーマ</vt:lpstr>
      <vt:lpstr>Preparatory analysis for brace model</vt:lpstr>
      <vt:lpstr>Summary</vt:lpstr>
      <vt:lpstr>Mass of specimen</vt:lpstr>
      <vt:lpstr>Analysis case</vt:lpstr>
      <vt:lpstr>Weight of Case3（ used for 2-DOF model）</vt:lpstr>
      <vt:lpstr>Weight of Case3_1（used for 2-DOF model）</vt:lpstr>
      <vt:lpstr>Static earthquake load</vt:lpstr>
      <vt:lpstr>Check of brace model</vt:lpstr>
      <vt:lpstr>Soundness of gusset plate</vt:lpstr>
      <vt:lpstr>Soundness of gusset plate</vt:lpstr>
      <vt:lpstr>Soundness of gusset plate</vt:lpstr>
      <vt:lpstr>Progress of damage on brace（case5_1,woSL）</vt:lpstr>
      <vt:lpstr>Push-over analysis</vt:lpstr>
      <vt:lpstr>Effect of Self-Weight</vt:lpstr>
      <vt:lpstr>Effect of brace</vt:lpstr>
      <vt:lpstr>Effect of reinforcement of gusset plate</vt:lpstr>
      <vt:lpstr>Parameter study for different diameter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縮小鉄骨実験資料</dc:title>
  <dc:creator>山下拓三</dc:creator>
  <cp:lastModifiedBy>山下拓三</cp:lastModifiedBy>
  <cp:revision>77</cp:revision>
  <dcterms:created xsi:type="dcterms:W3CDTF">2016-08-08T04:53:16Z</dcterms:created>
  <dcterms:modified xsi:type="dcterms:W3CDTF">2016-09-07T02:49:46Z</dcterms:modified>
</cp:coreProperties>
</file>