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EEE48-C909-3331-A58A-879436E9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4C5D37-362E-B6D0-6A78-3A5EF65F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EBD4B-7027-3589-C02B-8F154067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C1EFF-F5CD-D6C2-FA5A-E8957B76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307260-84BE-17CF-E780-3E499B4D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7EE79-9F8E-D43E-E8F5-D46E67E7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1A6635-6865-93BC-A8BC-A727369B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3FA189-90F6-3065-D0E3-9363FA0D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0E1F0-E4F3-4090-007D-8D2C9EE5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71F26-B5A6-9EC7-9068-B50FC85F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78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0AC9DE-C1F9-FFEF-51A5-55AD47074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E7017-CED1-2A49-323E-639ED7FF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3E22CB-DF52-5404-93B7-E3E5DCC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45A05-0879-CF71-0A79-A0602BF6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41DB8-BBB8-DA63-1EFF-5490816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6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616C3-F122-3551-11EF-1CFD8D4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3EA32-EFEF-1656-71EA-FABB0EF8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AE7C7-CE03-4BDE-7ACC-3FD76FBA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8070D-F01B-6DB3-1DF6-4A619EBE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24800-FF30-2A2C-84FB-B1ABA0D4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6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604C5-B311-FB51-FDC9-1A46A1BA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A5C2FE-4FCA-16BB-3A45-42CD09F6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3BD7EC-3893-39DA-D458-EDF798D8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8662E-8A85-69D2-F7CA-A8ED588B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41F18-5F6B-3677-E8BB-1F5CC4DB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86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F3CC4-3C61-1A36-43AF-41C441FD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73495-E319-E031-E6AC-4F0E9CD74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8CEAE-D1A4-ABD1-5E83-6FB6CD23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65B2A-3DA1-BE26-1C9C-BA8ACFA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5F10C3-03C1-40E1-6B1C-58EB9E9D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F79415-9610-9D31-42C1-61C01353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71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9F33-19BD-863E-F531-59120BAF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F12B42-791C-EC6A-0E3B-BDA1C3D3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F03F94-6367-BDE7-09D8-72D68A78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073F85-75A7-EEC6-5A81-56D01761F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627562-9D82-9597-E538-DB541CA4F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00FF62-D9AA-D52C-C4BA-51F88ACF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C7886F-2FAB-A239-7A3F-877646B2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E0724-7C19-0626-BEA2-3BC9E348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6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1C94-AE42-BF32-F31F-E2C3CEBB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4F09B-5C98-7C6B-7C17-32503D8E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762486-C716-14E6-EB01-0D767B4F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849B87-481A-019A-97F6-A8C75D2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3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7E0DAF-1AE6-5449-E334-60345774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597A72-B616-A046-8715-B720188F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0EDAB7-EB2F-EC21-90EC-8F3B8338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9554E-A0A0-2B12-677B-217D527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F974F-7E61-DDEB-5F45-1C6B20BA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8359CB-DDCB-EBBB-5BC3-68F242EA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015A1-2938-9B5D-A3D7-7FFF9F3B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9339BF-FEE7-163C-5C5C-66A806D9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8E70C9-9380-EEC2-10D5-234D7878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66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05982-5C23-4258-8A85-BADF6971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887357-0CC1-E603-CF82-08437F50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1D14E-F76D-4ED4-382C-D032185C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C494AA-A211-1547-C77A-9561A6C2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67B02-5E5C-418E-D32E-109AD7F2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95DD98-373C-1D25-DFD4-ACDD6723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1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51547D-BCBE-64B3-9DEA-954EBDA8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7D6D64-BE15-B34B-E10A-6E587751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B8304-75E8-5CED-070A-B9E1EDA13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76A18-61E7-AF41-A7B4-DCADA71E982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9CB67-F3FE-671D-EDA0-845D4260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2919E-487C-9256-13AD-BF2A0BC38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C8BBA-6BE3-AB44-90BD-E52EB203F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9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wee/MicroDepGraph?tab=readme-ov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B4C2E-CDF3-37A3-94A3-0288E6854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4C2442-6514-506C-4C69-8FBE202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18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41324-C42F-0733-48D7-A666AC95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MicroDebGraph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56DBB-C04D-666E-3102-3474CC98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https://github.com/clowee/MicroDepGraph?tab=readme-ov-fil</a:t>
            </a:r>
            <a:r>
              <a:rPr kumimoji="1" lang="en" altLang="ja-JP" dirty="0">
                <a:hlinkClick r:id="rId2"/>
              </a:rPr>
              <a:t>e</a:t>
            </a:r>
            <a:endParaRPr kumimoji="1" lang="en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上記のリンクへ行き、</a:t>
            </a:r>
            <a:r>
              <a:rPr lang="en-US" altLang="ja-JP" dirty="0"/>
              <a:t>git clone </a:t>
            </a:r>
            <a:r>
              <a:rPr lang="ja-JP" altLang="en-US"/>
              <a:t>でソースを持ってくる。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Java </a:t>
            </a:r>
            <a:r>
              <a:rPr lang="ja-JP" altLang="en-US"/>
              <a:t>環境をビルドして実行する必要がある。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FD2A4-D8E7-BDF3-9DF6-05B1854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Build </a:t>
            </a:r>
            <a:r>
              <a:rPr lang="ja-JP" altLang="en-US"/>
              <a:t>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CC85-2E33-A731-B048-7AD98C3F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Maven </a:t>
            </a:r>
          </a:p>
          <a:p>
            <a:pPr marL="0" indent="0">
              <a:buNone/>
            </a:pPr>
            <a:r>
              <a:rPr kumimoji="1" lang="en" altLang="ja-JP" dirty="0">
                <a:hlinkClick r:id="rId2"/>
              </a:rPr>
              <a:t>https://</a:t>
            </a:r>
            <a:r>
              <a:rPr kumimoji="1" lang="en" altLang="ja-JP" dirty="0" err="1">
                <a:hlinkClick r:id="rId2"/>
              </a:rPr>
              <a:t>maven.apache.or</a:t>
            </a:r>
            <a:r>
              <a:rPr kumimoji="1" lang="en" altLang="ja-JP" dirty="0" err="1">
                <a:hlinkClick r:id="rId2"/>
              </a:rPr>
              <a:t>g</a:t>
            </a:r>
            <a:endParaRPr kumimoji="1" lang="en" altLang="ja-JP" dirty="0"/>
          </a:p>
          <a:p>
            <a:pPr marL="0" indent="0">
              <a:buNone/>
            </a:pPr>
            <a:r>
              <a:rPr kumimoji="1" lang="ja-JP" altLang="en-US"/>
              <a:t>コマンド</a:t>
            </a:r>
            <a:r>
              <a:rPr kumimoji="1" lang="en-US" altLang="ja-JP" dirty="0" err="1"/>
              <a:t>mvn</a:t>
            </a:r>
            <a:r>
              <a:rPr kumimoji="1" lang="ja-JP" altLang="en-US"/>
              <a:t>を使用する。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mvn</a:t>
            </a:r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clean package</a:t>
            </a:r>
          </a:p>
          <a:p>
            <a:pPr marL="0" indent="0">
              <a:buNone/>
            </a:pP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" altLang="ja-JP" dirty="0" err="1"/>
              <a:t>SnakeYAML</a:t>
            </a:r>
            <a:r>
              <a:rPr lang="ja-JP" altLang="en-US"/>
              <a:t>を最新を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インストール</a:t>
            </a: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mvn</a:t>
            </a:r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clean compile </a:t>
            </a: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assembly:single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FD2A4-D8E7-BDF3-9DF6-05B1854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Build </a:t>
            </a:r>
            <a:r>
              <a:rPr lang="ja-JP" altLang="en-US"/>
              <a:t>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CC85-2E33-A731-B048-7AD98C3F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0"/>
            <a:ext cx="10515600" cy="1060450"/>
          </a:xfrm>
        </p:spPr>
        <p:txBody>
          <a:bodyPr/>
          <a:lstStyle/>
          <a:p>
            <a:pPr marL="0" indent="0">
              <a:buNone/>
            </a:pPr>
            <a:r>
              <a:rPr lang="en" altLang="ja-JP" dirty="0" err="1">
                <a:solidFill>
                  <a:srgbClr val="000000"/>
                </a:solidFill>
                <a:latin typeface="-webkit-standard"/>
              </a:rPr>
              <a:t>p</a:t>
            </a:r>
            <a:r>
              <a:rPr kumimoji="1" lang="en" altLang="ja-JP" dirty="0" err="1">
                <a:solidFill>
                  <a:srgbClr val="000000"/>
                </a:solidFill>
                <a:latin typeface="-webkit-standard"/>
              </a:rPr>
              <a:t>om.xml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をもとに</a:t>
            </a:r>
            <a:r>
              <a:rPr kumimoji="1" lang="en-US" altLang="ja-JP" dirty="0">
                <a:solidFill>
                  <a:srgbClr val="000000"/>
                </a:solidFill>
                <a:latin typeface="-webkit-standard"/>
              </a:rPr>
              <a:t>maven 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でビルド実行する。</a:t>
            </a:r>
            <a:endParaRPr kumimoji="1"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実行時、元の</a:t>
            </a:r>
            <a:r>
              <a:rPr kumimoji="1" lang="en-US" altLang="ja-JP" dirty="0" err="1">
                <a:solidFill>
                  <a:srgbClr val="000000"/>
                </a:solidFill>
                <a:latin typeface="-webkit-standard"/>
              </a:rPr>
              <a:t>pom.xml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の変更が必要であった。</a:t>
            </a: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C71AFD-4A79-19FB-ACD3-03A20496107C}"/>
              </a:ext>
            </a:extLst>
          </p:cNvPr>
          <p:cNvSpPr txBox="1"/>
          <p:nvPr/>
        </p:nvSpPr>
        <p:spPr>
          <a:xfrm>
            <a:off x="1774841" y="5111571"/>
            <a:ext cx="68788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mainClass</a:t>
            </a:r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com.imranur.microservices.comm.pattern.check.App</a:t>
            </a:r>
            <a:endParaRPr lang="en" altLang="ja-JP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mainClass</a:t>
            </a:r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065D61-4D61-01A8-0BCD-6185FF2A3558}"/>
              </a:ext>
            </a:extLst>
          </p:cNvPr>
          <p:cNvSpPr txBox="1"/>
          <p:nvPr/>
        </p:nvSpPr>
        <p:spPr>
          <a:xfrm>
            <a:off x="1774841" y="3135492"/>
            <a:ext cx="604203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mainClass</a:t>
            </a:r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org.baeldung.executable.ExecutableMavenJar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mainClass</a:t>
            </a:r>
            <a:r>
              <a:rPr lang="en" altLang="ja-JP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0211BD-E701-D533-FA48-8A87480D4564}"/>
              </a:ext>
            </a:extLst>
          </p:cNvPr>
          <p:cNvSpPr txBox="1"/>
          <p:nvPr/>
        </p:nvSpPr>
        <p:spPr>
          <a:xfrm>
            <a:off x="1774841" y="252218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変更前：　</a:t>
            </a:r>
            <a:r>
              <a:rPr kumimoji="1" lang="en-US" altLang="ja-JP" dirty="0" err="1"/>
              <a:t>pom.xml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BB6078-8174-9D70-7312-DFA72C377CB1}"/>
              </a:ext>
            </a:extLst>
          </p:cNvPr>
          <p:cNvSpPr txBox="1"/>
          <p:nvPr/>
        </p:nvSpPr>
        <p:spPr>
          <a:xfrm>
            <a:off x="1774841" y="476446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</a:t>
            </a:r>
            <a:r>
              <a:rPr lang="ja-JP" altLang="en-US"/>
              <a:t>後</a:t>
            </a:r>
            <a:r>
              <a:rPr kumimoji="1" lang="ja-JP" altLang="en-US"/>
              <a:t>：　</a:t>
            </a:r>
            <a:r>
              <a:rPr kumimoji="1" lang="en-US" altLang="ja-JP" dirty="0" err="1"/>
              <a:t>pom.xml</a:t>
            </a:r>
            <a:endParaRPr kumimoji="1" lang="en-US" altLang="ja-JP" dirty="0"/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62FCC627-5C08-A004-AC60-29841A1CD837}"/>
              </a:ext>
            </a:extLst>
          </p:cNvPr>
          <p:cNvSpPr/>
          <p:nvPr/>
        </p:nvSpPr>
        <p:spPr>
          <a:xfrm>
            <a:off x="4572000" y="4418849"/>
            <a:ext cx="642244" cy="3219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71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FD2A4-D8E7-BDF3-9DF6-05B1854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Build </a:t>
            </a:r>
            <a:r>
              <a:rPr lang="ja-JP" altLang="en-US"/>
              <a:t>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CC85-2E33-A731-B048-7AD98C3F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0"/>
            <a:ext cx="10515600" cy="1060450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ja-JP" dirty="0">
                <a:solidFill>
                  <a:srgbClr val="000000"/>
                </a:solidFill>
                <a:latin typeface="-webkit-standard"/>
              </a:rPr>
              <a:t>Maven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の依存性により</a:t>
            </a:r>
            <a:r>
              <a:rPr kumimoji="1" lang="en" altLang="ja-JP" dirty="0">
                <a:solidFill>
                  <a:srgbClr val="000000"/>
                </a:solidFill>
                <a:latin typeface="-webkit-standard"/>
              </a:rPr>
              <a:t>java8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にグレードダウンする必要があった。</a:t>
            </a: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F0AAEC-887D-278F-8F48-3C58DA0145A8}"/>
              </a:ext>
            </a:extLst>
          </p:cNvPr>
          <p:cNvSpPr txBox="1"/>
          <p:nvPr/>
        </p:nvSpPr>
        <p:spPr>
          <a:xfrm>
            <a:off x="838200" y="241796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brew install --cask </a:t>
            </a: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adoptopenjdk</a:t>
            </a:r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</a:t>
            </a: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openjdk</a:t>
            </a:r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/adoptopenjdk8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9421-B675-EECB-D6F9-0481C48F0DE0}"/>
              </a:ext>
            </a:extLst>
          </p:cNvPr>
          <p:cNvSpPr txBox="1"/>
          <p:nvPr/>
        </p:nvSpPr>
        <p:spPr>
          <a:xfrm>
            <a:off x="838200" y="2152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インストール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750E6A-F7EA-3F38-5B2F-B11E67134A93}"/>
              </a:ext>
            </a:extLst>
          </p:cNvPr>
          <p:cNvSpPr txBox="1"/>
          <p:nvPr/>
        </p:nvSpPr>
        <p:spPr>
          <a:xfrm>
            <a:off x="838200" y="3191400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ea typeface="MS PGothic" panose="020B0600070205080204" pitchFamily="34" charset="-128"/>
                <a:cs typeface="Walbaum Display" panose="020F0502020204030204" pitchFamily="34" charset="0"/>
              </a:rPr>
              <a:t>環境変数の設定</a:t>
            </a:r>
            <a:endParaRPr lang="en-US" altLang="ja-JP" dirty="0">
              <a:ea typeface="MS PGothic" panose="020B0600070205080204" pitchFamily="34" charset="-128"/>
              <a:cs typeface="Walbaum Display" panose="020F0502020204030204" pitchFamily="34" charset="0"/>
            </a:endParaRPr>
          </a:p>
          <a:p>
            <a:r>
              <a:rPr lang="ja-JP" altLang="en-US">
                <a:ea typeface="MS PGothic" panose="020B0600070205080204" pitchFamily="34" charset="-128"/>
                <a:cs typeface="Walbaum Display" panose="020F0502020204030204" pitchFamily="34" charset="0"/>
              </a:rPr>
              <a:t>export JAVA_HOME=$(/usr/libexec/java_home -v 1.8)</a:t>
            </a:r>
          </a:p>
          <a:p>
            <a:r>
              <a:rPr lang="ja-JP" altLang="en-US">
                <a:ea typeface="MS PGothic" panose="020B0600070205080204" pitchFamily="34" charset="-128"/>
                <a:cs typeface="Walbaum Display" panose="020F0502020204030204" pitchFamily="34" charset="0"/>
              </a:rPr>
              <a:t>export PATH=$JAVA_HOME/bin:$PATH</a:t>
            </a:r>
          </a:p>
        </p:txBody>
      </p:sp>
    </p:spTree>
    <p:extLst>
      <p:ext uri="{BB962C8B-B14F-4D97-AF65-F5344CB8AC3E}">
        <p14:creationId xmlns:p14="http://schemas.microsoft.com/office/powerpoint/2010/main" val="5280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FD2A4-D8E7-BDF3-9DF6-05B1854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</a:t>
            </a:r>
            <a:r>
              <a:rPr lang="en-US" altLang="ja-JP" dirty="0"/>
              <a:t> </a:t>
            </a:r>
            <a:r>
              <a:rPr lang="ja-JP" altLang="en-US"/>
              <a:t>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CC85-2E33-A731-B048-7AD98C3F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0"/>
            <a:ext cx="10515600" cy="1060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入力のファイルを指定場所に置く。</a:t>
            </a: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199A1-471A-A09F-5133-551F96029336}"/>
              </a:ext>
            </a:extLst>
          </p:cNvPr>
          <p:cNvSpPr txBox="1"/>
          <p:nvPr/>
        </p:nvSpPr>
        <p:spPr>
          <a:xfrm>
            <a:off x="1593056" y="2464623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MicroDepGraph/</a:t>
            </a:r>
          </a:p>
          <a:p>
            <a:r>
              <a:rPr lang="ja-JP" altLang="en-US"/>
              <a:t>├── MicroserviceDataset/</a:t>
            </a:r>
          </a:p>
          <a:p>
            <a:r>
              <a:rPr lang="ja-JP" altLang="en-US"/>
              <a:t>│   ├── example1/</a:t>
            </a:r>
          </a:p>
          <a:p>
            <a:r>
              <a:rPr lang="ja-JP" altLang="en-US"/>
              <a:t>│   │   └── docker-compose.yml</a:t>
            </a:r>
          </a:p>
          <a:p>
            <a:r>
              <a:rPr lang="ja-JP" altLang="en-US"/>
              <a:t>│   ├── example2/</a:t>
            </a:r>
          </a:p>
          <a:p>
            <a:r>
              <a:rPr lang="ja-JP" altLang="en-US"/>
              <a:t>│   │   └── docker-compose.yml</a:t>
            </a:r>
          </a:p>
          <a:p>
            <a:r>
              <a:rPr lang="ja-JP" altLang="en-US"/>
              <a:t>│   └── example3/</a:t>
            </a:r>
          </a:p>
          <a:p>
            <a:r>
              <a:rPr lang="ja-JP" altLang="en-US"/>
              <a:t>│       └── docker-compose.yml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5EC35773-7941-DCC5-FFCB-CCB4D342E6D5}"/>
              </a:ext>
            </a:extLst>
          </p:cNvPr>
          <p:cNvSpPr/>
          <p:nvPr/>
        </p:nvSpPr>
        <p:spPr>
          <a:xfrm>
            <a:off x="5800725" y="2158299"/>
            <a:ext cx="5986463" cy="2177522"/>
          </a:xfrm>
          <a:prstGeom prst="wedgeRoundRectCallout">
            <a:avLst>
              <a:gd name="adj1" fmla="val -54402"/>
              <a:gd name="adj2" fmla="val 128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①</a:t>
            </a:r>
            <a:r>
              <a:rPr kumimoji="1" lang="ja-JP" altLang="en-US" sz="1400">
                <a:solidFill>
                  <a:srgbClr val="FF0000"/>
                </a:solidFill>
              </a:rPr>
              <a:t>　以下のディレクトリを作成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 </a:t>
            </a:r>
            <a:r>
              <a:rPr lang="en-US" altLang="ja-JP" sz="1400" dirty="0" err="1">
                <a:solidFill>
                  <a:srgbClr val="FF0000"/>
                </a:solidFill>
              </a:rPr>
              <a:t>MicroserviceDataset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②　</a:t>
            </a:r>
            <a:r>
              <a:rPr lang="en-US" altLang="ja-JP" sz="1400" dirty="0" err="1">
                <a:solidFill>
                  <a:srgbClr val="FF0000"/>
                </a:solidFill>
              </a:rPr>
              <a:t>MicroserviceDataset</a:t>
            </a:r>
            <a:r>
              <a:rPr lang="ja-JP" altLang="en-US" sz="1400">
                <a:solidFill>
                  <a:srgbClr val="FF0000"/>
                </a:solidFill>
              </a:rPr>
              <a:t>の下に適当に</a:t>
            </a:r>
            <a:r>
              <a:rPr lang="en-US" altLang="ja-JP" sz="1400" dirty="0">
                <a:solidFill>
                  <a:srgbClr val="FF0000"/>
                </a:solidFill>
              </a:rPr>
              <a:t>example1~3</a:t>
            </a:r>
            <a:r>
              <a:rPr lang="ja-JP" altLang="en-US" sz="1400">
                <a:solidFill>
                  <a:srgbClr val="FF0000"/>
                </a:solidFill>
              </a:rPr>
              <a:t>などを作成する。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③</a:t>
            </a:r>
            <a:r>
              <a:rPr lang="ja-JP" altLang="en-US" sz="1400">
                <a:solidFill>
                  <a:srgbClr val="FF0000"/>
                </a:solidFill>
              </a:rPr>
              <a:t>　公開されている</a:t>
            </a:r>
            <a:r>
              <a:rPr lang="en-US" altLang="ja-JP" sz="1400" dirty="0">
                <a:solidFill>
                  <a:srgbClr val="FF0000"/>
                </a:solidFill>
              </a:rPr>
              <a:t>dataset</a:t>
            </a:r>
            <a:r>
              <a:rPr lang="ja-JP" altLang="en-US" sz="1400">
                <a:solidFill>
                  <a:srgbClr val="FF0000"/>
                </a:solidFill>
              </a:rPr>
              <a:t>の</a:t>
            </a:r>
            <a:r>
              <a:rPr lang="en-US" altLang="ja-JP" sz="1400" dirty="0">
                <a:solidFill>
                  <a:srgbClr val="FF0000"/>
                </a:solidFill>
              </a:rPr>
              <a:t>docker-</a:t>
            </a:r>
            <a:r>
              <a:rPr lang="en-US" altLang="ja-JP" sz="1400" dirty="0" err="1">
                <a:solidFill>
                  <a:srgbClr val="FF0000"/>
                </a:solidFill>
              </a:rPr>
              <a:t>compose.yml</a:t>
            </a:r>
            <a:r>
              <a:rPr lang="ja-JP" altLang="en-US" sz="1400">
                <a:solidFill>
                  <a:srgbClr val="FF0000"/>
                </a:solidFill>
              </a:rPr>
              <a:t>を作成した</a:t>
            </a:r>
            <a:r>
              <a:rPr lang="en-US" altLang="ja-JP" sz="1400" dirty="0">
                <a:solidFill>
                  <a:srgbClr val="FF0000"/>
                </a:solidFill>
              </a:rPr>
              <a:t>example1</a:t>
            </a:r>
            <a:r>
              <a:rPr lang="ja-JP" altLang="en-US" sz="1400">
                <a:solidFill>
                  <a:srgbClr val="FF0000"/>
                </a:solidFill>
              </a:rPr>
              <a:t>に置く。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データセットの例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https://</a:t>
            </a:r>
            <a:r>
              <a:rPr lang="en-US" altLang="ja-JP" sz="1400" dirty="0" err="1">
                <a:solidFill>
                  <a:srgbClr val="FF0000"/>
                </a:solidFill>
              </a:rPr>
              <a:t>github.com</a:t>
            </a:r>
            <a:r>
              <a:rPr lang="en-US" altLang="ja-JP" sz="1400" dirty="0">
                <a:solidFill>
                  <a:srgbClr val="FF0000"/>
                </a:solidFill>
              </a:rPr>
              <a:t>/</a:t>
            </a:r>
            <a:r>
              <a:rPr lang="en-US" altLang="ja-JP" sz="1400" dirty="0" err="1">
                <a:solidFill>
                  <a:srgbClr val="FF0000"/>
                </a:solidFill>
              </a:rPr>
              <a:t>venkataravuri</a:t>
            </a:r>
            <a:r>
              <a:rPr lang="en-US" altLang="ja-JP" sz="1400" dirty="0">
                <a:solidFill>
                  <a:srgbClr val="FF0000"/>
                </a:solidFill>
              </a:rPr>
              <a:t>/e-commerce-microservices-sample</a:t>
            </a:r>
          </a:p>
          <a:p>
            <a:r>
              <a:rPr lang="ja-JP" altLang="en-US" sz="1400">
                <a:solidFill>
                  <a:srgbClr val="FF0000"/>
                </a:solidFill>
              </a:rPr>
              <a:t>論文　</a:t>
            </a:r>
            <a:r>
              <a:rPr lang="en-US" altLang="ja-JP" sz="1400" dirty="0">
                <a:solidFill>
                  <a:srgbClr val="FF0000"/>
                </a:solidFill>
              </a:rPr>
              <a:t>Table1</a:t>
            </a:r>
            <a:r>
              <a:rPr lang="ja-JP" altLang="en-US" sz="1400">
                <a:solidFill>
                  <a:srgbClr val="FF0000"/>
                </a:solidFill>
              </a:rPr>
              <a:t>を参照のこと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C85C22-08F6-C249-AE15-E01D34DFBF1F}"/>
              </a:ext>
            </a:extLst>
          </p:cNvPr>
          <p:cNvSpPr txBox="1"/>
          <p:nvPr/>
        </p:nvSpPr>
        <p:spPr>
          <a:xfrm>
            <a:off x="5800725" y="464214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https://github.com/venkataravuri/e-commerce-microservices-sample</a:t>
            </a:r>
          </a:p>
        </p:txBody>
      </p:sp>
    </p:spTree>
    <p:extLst>
      <p:ext uri="{BB962C8B-B14F-4D97-AF65-F5344CB8AC3E}">
        <p14:creationId xmlns:p14="http://schemas.microsoft.com/office/powerpoint/2010/main" val="401889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FD2A4-D8E7-BDF3-9DF6-05B1854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Build </a:t>
            </a:r>
            <a:r>
              <a:rPr lang="ja-JP" altLang="en-US"/>
              <a:t>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CC85-2E33-A731-B048-7AD98C3F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729"/>
            <a:ext cx="11177589" cy="5031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-webkit-standard"/>
              </a:rPr>
              <a:t>Build </a:t>
            </a:r>
            <a:r>
              <a:rPr lang="ja-JP" altLang="en-US">
                <a:solidFill>
                  <a:srgbClr val="000000"/>
                </a:solidFill>
                <a:latin typeface="-webkit-standard"/>
              </a:rPr>
              <a:t>実行</a:t>
            </a:r>
            <a:endParaRPr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ja-JP" altLang="en-US"/>
              <a:t>コマンド</a:t>
            </a:r>
            <a:r>
              <a:rPr kumimoji="1" lang="en-US" altLang="ja-JP" dirty="0" err="1"/>
              <a:t>mvn</a:t>
            </a:r>
            <a:r>
              <a:rPr kumimoji="1" lang="ja-JP" altLang="en-US"/>
              <a:t>を使用する。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mvn</a:t>
            </a:r>
            <a:r>
              <a:rPr lang="en" altLang="ja-JP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clean package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ビルドが成功すると</a:t>
            </a:r>
            <a:r>
              <a:rPr kumimoji="1" lang="en-US" altLang="ja-JP" dirty="0">
                <a:solidFill>
                  <a:srgbClr val="000000"/>
                </a:solidFill>
                <a:latin typeface="-webkit-standard"/>
              </a:rPr>
              <a:t>./target</a:t>
            </a:r>
            <a:r>
              <a:rPr kumimoji="1" lang="ja-JP" altLang="en-US">
                <a:solidFill>
                  <a:srgbClr val="000000"/>
                </a:solidFill>
                <a:latin typeface="-webkit-standard"/>
              </a:rPr>
              <a:t>ディレクトリ内に</a:t>
            </a:r>
            <a:endParaRPr kumimoji="1"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" altLang="ja-JP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microservices.comm.pattern.check-1.0-SNAPSHOT-jar-with-dependencies.jar</a:t>
            </a: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-webkit-standard"/>
              </a:rPr>
              <a:t>が生成される。</a:t>
            </a:r>
            <a:endParaRPr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-webkit-standard"/>
              </a:rPr>
              <a:t>実行：</a:t>
            </a:r>
            <a:endParaRPr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000000"/>
                </a:solidFill>
                <a:latin typeface="-webkit-standard"/>
              </a:rPr>
              <a:t>java -jar target/microservices.comm.pattern.check-1.0-SNAPSHOT-jar-with-dependencies.jar ./</a:t>
            </a:r>
            <a:r>
              <a:rPr kumimoji="1" lang="en-US" altLang="ja-JP" dirty="0" err="1">
                <a:solidFill>
                  <a:srgbClr val="000000"/>
                </a:solidFill>
                <a:latin typeface="-webkit-standard"/>
              </a:rPr>
              <a:t>MicroserviceDataset</a:t>
            </a:r>
            <a:r>
              <a:rPr kumimoji="1" lang="en-US" altLang="ja-JP" dirty="0">
                <a:solidFill>
                  <a:srgbClr val="000000"/>
                </a:solidFill>
                <a:latin typeface="-webkit-standard"/>
              </a:rPr>
              <a:t> ./</a:t>
            </a:r>
            <a:r>
              <a:rPr kumimoji="1" lang="en-US" altLang="ja-JP" dirty="0" err="1">
                <a:solidFill>
                  <a:srgbClr val="000000"/>
                </a:solidFill>
                <a:latin typeface="-webkit-standard"/>
              </a:rPr>
              <a:t>OutputDirectory</a:t>
            </a:r>
            <a:endParaRPr kumimoji="1"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kumimoji="1" lang="en" altLang="ja-JP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7CB5FB4-F011-74C8-8A83-6109DF29F7AA}"/>
              </a:ext>
            </a:extLst>
          </p:cNvPr>
          <p:cNvSpPr/>
          <p:nvPr/>
        </p:nvSpPr>
        <p:spPr>
          <a:xfrm>
            <a:off x="3243263" y="5729287"/>
            <a:ext cx="3014662" cy="314326"/>
          </a:xfrm>
          <a:prstGeom prst="roundRect">
            <a:avLst/>
          </a:prstGeom>
          <a:noFill/>
          <a:ln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A37A14A-C29A-C751-2B4C-0A8486E98250}"/>
              </a:ext>
            </a:extLst>
          </p:cNvPr>
          <p:cNvSpPr/>
          <p:nvPr/>
        </p:nvSpPr>
        <p:spPr>
          <a:xfrm>
            <a:off x="6257925" y="5738812"/>
            <a:ext cx="2800350" cy="314326"/>
          </a:xfrm>
          <a:prstGeom prst="roundRect">
            <a:avLst/>
          </a:prstGeom>
          <a:noFill/>
          <a:ln>
            <a:solidFill>
              <a:srgbClr val="00B050">
                <a:alpha val="9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059855-BFC0-353B-68DE-5F392CA00D1F}"/>
              </a:ext>
            </a:extLst>
          </p:cNvPr>
          <p:cNvSpPr txBox="1"/>
          <p:nvPr/>
        </p:nvSpPr>
        <p:spPr>
          <a:xfrm>
            <a:off x="3243263" y="614521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Docker</a:t>
            </a:r>
            <a:r>
              <a:rPr kumimoji="1" lang="ja-JP" altLang="en-US">
                <a:solidFill>
                  <a:srgbClr val="FF0000"/>
                </a:solidFill>
              </a:rPr>
              <a:t>の入力ファイル用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5D8B8C-A080-C50D-63E0-EF42A0EC592C}"/>
              </a:ext>
            </a:extLst>
          </p:cNvPr>
          <p:cNvSpPr txBox="1"/>
          <p:nvPr/>
        </p:nvSpPr>
        <p:spPr>
          <a:xfrm>
            <a:off x="6411380" y="61452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/>
                </a:solidFill>
              </a:rPr>
              <a:t>実行後、出力</a:t>
            </a:r>
            <a:r>
              <a:rPr kumimoji="1" lang="ja-JP" altLang="en-US">
                <a:solidFill>
                  <a:schemeClr val="accent6"/>
                </a:solidFill>
              </a:rPr>
              <a:t>用ファイル用</a:t>
            </a:r>
          </a:p>
        </p:txBody>
      </p:sp>
    </p:spTree>
    <p:extLst>
      <p:ext uri="{BB962C8B-B14F-4D97-AF65-F5344CB8AC3E}">
        <p14:creationId xmlns:p14="http://schemas.microsoft.com/office/powerpoint/2010/main" val="124467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392</Words>
  <Application>Microsoft Macintosh PowerPoint</Application>
  <PresentationFormat>ワイド画面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-webkit-standard</vt:lpstr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MicroDebGraph</vt:lpstr>
      <vt:lpstr>Build 方法</vt:lpstr>
      <vt:lpstr>Build 方法</vt:lpstr>
      <vt:lpstr>Build 方法</vt:lpstr>
      <vt:lpstr>実行 方法</vt:lpstr>
      <vt:lpstr>Build 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Yamauchi</dc:creator>
  <cp:lastModifiedBy>Takuya Yamauchi</cp:lastModifiedBy>
  <cp:revision>15</cp:revision>
  <dcterms:created xsi:type="dcterms:W3CDTF">2025-01-24T06:17:05Z</dcterms:created>
  <dcterms:modified xsi:type="dcterms:W3CDTF">2025-01-24T07:01:45Z</dcterms:modified>
</cp:coreProperties>
</file>