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82535-A261-1D26-03AA-9652CF3DF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25F164-1F34-9AE1-263B-B069D7902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0978E-A267-4192-256D-63870488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0AF0F0-3A83-24E6-3C54-77E7A1F0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DA26B9-36B6-E45F-734F-3144AD2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72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CD276-7F34-5128-89B1-B455BBC4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08DA8A-AD41-24F7-4495-CF656EA2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A5FDD-520B-CB45-5F8B-B0A4ED0E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8B23B-1DCD-8104-1152-891B9682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D5FCA-6FB7-164F-71C9-00B14680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5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199D0E-AE64-5F07-A56A-87BC7360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D3C70D-B062-2068-7EC4-700431C5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B08CE-F042-6ED2-D6BD-1ECDFC0A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504A1-AF1B-87C4-1266-64933362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F5324-8C75-B7AB-BDEA-14C91D8C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AFA1A-D7A5-C75A-1A4C-F002E7F1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70B5D-1AD8-D574-1FA3-F4D704EC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EB034-DD76-C8C9-799D-473A7959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3DC11-4BE4-78E9-477E-4270F8D4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46E56-ACF2-5815-FEE5-DF46356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85F98-3645-E97D-780C-BE1FD6CE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954042-86BD-D470-8088-E8F1578EC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A7B7A-F15C-5B40-86C9-3EA4022A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477C9-C0AF-115A-0F8B-36A4B1D2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64093-6FE4-6910-E688-A39D4CE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6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3322D-A4B4-B95D-9154-84FB4B38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98228-65E6-F11E-710E-6046A6124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CF21FB-19FA-7EAC-7D6C-0DFAA9FED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4B3B9C-C0D1-4DCC-603D-899879C3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23E615-224E-D4E7-073A-F6A59755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2CA3F0-D730-A946-7884-8D198E51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38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119A7-9D07-ECD6-2752-95059D84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550CD-8915-4697-5447-B6141E75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AA3D1-7FEB-38C2-9218-CEC73455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C3E055-09CE-AF78-6B62-FFEEB021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EC38C2-E3BF-AF06-572B-B458EFF16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F5BFA1-E9DE-8AB6-EAC7-153CE4F4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D68504-E7B7-5C0B-2B4C-8568DABD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64BE59-6A22-7106-D97F-60EF8B8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1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94E3C-35D9-29DD-09CC-4F524F01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F7EF4F-2ECE-A582-7EA7-DDBB6645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73C131-D651-1D98-BD0A-38E29AE5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2DBA51-8832-01D6-EE2C-5DF6B2ED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73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97CB97-DD75-7916-E408-FE318BA0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6FB4B8-F1FA-77EB-F4E3-AA7D588E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5B7E9D-6108-0E30-778D-62EC0BA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72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7B322-5D34-C454-CDF0-2E1A302C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E9BD9-6A94-43A6-07A9-D73EE8F1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CA3282-F5E9-EF4E-D681-58CD225DE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D737B2-07DF-1BFD-FBC4-3424247E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06366B-8A76-90C6-6D83-5512B9F9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84A9EB-9DD0-0472-02CB-796A2EA6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09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6F219-67D9-FDF6-A02F-1B43141A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06D540-CD48-0127-F470-E3937A768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B4E77F-3051-841A-63C6-96DA9803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62A74-5F54-9677-3142-36E64CE6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A731E-BC1D-72EA-1905-56774920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75689-2A9D-DE8F-0B36-3CF508DA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68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A11D9C-D891-3A77-6732-30E7AC79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D97B0-D402-EDEE-B3E2-11D883E2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2BBCF-157B-C6DF-9070-011F0CA21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72DE4-823A-7548-B295-F160B55D672F}" type="datetimeFigureOut">
              <a:rPr kumimoji="1" lang="ja-JP" altLang="en-US" smtClean="0"/>
              <a:t>2024/7/18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994731-2BAC-6137-92AC-D0BC28C56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F9180-157C-16C1-3E9B-578AB249D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9BCD9-A5FF-3747-8BFF-131BB761B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62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E7232-E4C7-8809-4549-353B6FDBB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TSP_DRL_PtrNet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67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90A1A-70FD-1D4B-2A77-63FBA87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49" y="220245"/>
            <a:ext cx="3705225" cy="902533"/>
          </a:xfrm>
        </p:spPr>
        <p:txBody>
          <a:bodyPr/>
          <a:lstStyle/>
          <a:p>
            <a:r>
              <a:rPr lang="ja-JP" altLang="en-US"/>
              <a:t>学習について</a:t>
            </a:r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1034C85-A7D7-8262-FE08-B49C5FB7E604}"/>
              </a:ext>
            </a:extLst>
          </p:cNvPr>
          <p:cNvGrpSpPr/>
          <p:nvPr/>
        </p:nvGrpSpPr>
        <p:grpSpPr>
          <a:xfrm>
            <a:off x="253649" y="1001031"/>
            <a:ext cx="5578776" cy="1768421"/>
            <a:chOff x="829073" y="1829234"/>
            <a:chExt cx="5578776" cy="1768421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009D341-E8D9-A3FF-9876-40E31BBD43DA}"/>
                </a:ext>
              </a:extLst>
            </p:cNvPr>
            <p:cNvSpPr txBox="1"/>
            <p:nvPr/>
          </p:nvSpPr>
          <p:spPr>
            <a:xfrm>
              <a:off x="838200" y="1829234"/>
              <a:ext cx="5559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Training(</a:t>
              </a:r>
              <a:r>
                <a:rPr kumimoji="1" lang="ja-JP" altLang="en-US" sz="1200"/>
                <a:t>学習）</a:t>
              </a:r>
              <a:endParaRPr kumimoji="1" lang="en-US" altLang="ja-JP" sz="1200" dirty="0"/>
            </a:p>
            <a:p>
              <a:r>
                <a:rPr lang="en-US" altLang="ja-JP" sz="1200" dirty="0"/>
                <a:t>①</a:t>
              </a:r>
              <a:r>
                <a:rPr lang="ja-JP" altLang="en-US" sz="1200"/>
                <a:t> ハイパーパラメータを含む</a:t>
              </a:r>
              <a:r>
                <a:rPr lang="en-US" altLang="ja-JP" sz="1200" dirty="0" err="1"/>
                <a:t>pkl</a:t>
              </a:r>
              <a:r>
                <a:rPr lang="ja-JP" altLang="en-US" sz="1200"/>
                <a:t>ファイルを生成する。</a:t>
              </a:r>
              <a:endParaRPr lang="en-US" altLang="ja-JP" sz="1200" dirty="0"/>
            </a:p>
            <a:p>
              <a:r>
                <a:rPr lang="en-US" altLang="ja-JP" sz="1200" dirty="0"/>
                <a:t>t</a:t>
              </a:r>
              <a:r>
                <a:rPr kumimoji="1" lang="en-US" altLang="ja-JP" sz="1200" dirty="0"/>
                <a:t>rain</a:t>
              </a:r>
              <a:r>
                <a:rPr kumimoji="1" lang="ja-JP" altLang="en-US" sz="1200"/>
                <a:t>モード</a:t>
              </a:r>
              <a:r>
                <a:rPr lang="ja-JP" altLang="en-US" sz="1200"/>
                <a:t>、バッチサイズ</a:t>
              </a:r>
              <a:r>
                <a:rPr lang="en-US" altLang="ja-JP" sz="1200" dirty="0"/>
                <a:t>512</a:t>
              </a:r>
              <a:r>
                <a:rPr lang="ja-JP" altLang="en-US" sz="1200"/>
                <a:t>、都市の数</a:t>
              </a:r>
              <a:r>
                <a:rPr lang="en-US" altLang="ja-JP" sz="1200" dirty="0"/>
                <a:t>20</a:t>
              </a:r>
              <a:r>
                <a:rPr lang="ja-JP" altLang="en-US" sz="1200"/>
                <a:t>、</a:t>
              </a:r>
              <a:r>
                <a:rPr lang="en-US" altLang="ja-JP" sz="1200" dirty="0"/>
                <a:t> </a:t>
              </a:r>
              <a:r>
                <a:rPr lang="ja-JP" altLang="en-US" sz="1200"/>
                <a:t>ステップ数</a:t>
              </a:r>
              <a:r>
                <a:rPr lang="en-US" altLang="ja-JP" sz="1200" dirty="0"/>
                <a:t>13000</a:t>
              </a:r>
              <a:r>
                <a:rPr lang="ja-JP" altLang="en-US" sz="1200"/>
                <a:t>の場合は以下</a:t>
              </a:r>
              <a:endParaRPr lang="en-US" altLang="ja-JP" sz="1200" dirty="0"/>
            </a:p>
            <a:p>
              <a:r>
                <a:rPr kumimoji="1" lang="en-US" altLang="ja-JP" sz="1200" dirty="0"/>
                <a:t>※</a:t>
              </a:r>
              <a:r>
                <a:rPr kumimoji="1" lang="ja-JP" altLang="en-US" sz="1200"/>
                <a:t>　これで</a:t>
              </a:r>
              <a:r>
                <a:rPr lang="en" altLang="ja-JP" sz="1200" dirty="0"/>
                <a:t>train20.pkl</a:t>
              </a:r>
              <a:r>
                <a:rPr lang="ja-JP" altLang="en-US" sz="1200"/>
                <a:t>が生成される。</a:t>
              </a:r>
              <a:endParaRPr kumimoji="1" lang="ja-JP" altLang="en-US" sz="12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37DC061-A2C5-5DF5-834A-4CBF9435486D}"/>
                </a:ext>
              </a:extLst>
            </p:cNvPr>
            <p:cNvSpPr txBox="1"/>
            <p:nvPr/>
          </p:nvSpPr>
          <p:spPr>
            <a:xfrm>
              <a:off x="1221296" y="2621125"/>
              <a:ext cx="518655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ja-JP" sz="1200" dirty="0"/>
                <a:t>python </a:t>
              </a:r>
              <a:r>
                <a:rPr lang="en" altLang="ja-JP" sz="1200" dirty="0" err="1"/>
                <a:t>config.py</a:t>
              </a:r>
              <a:r>
                <a:rPr lang="en" altLang="ja-JP" sz="1200" dirty="0"/>
                <a:t> -m train -b 512 -t 20 -s 13000</a:t>
              </a:r>
              <a:endParaRPr lang="ja-JP" altLang="en-US" sz="120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D2E6998-E495-BEDA-58DA-764F61E5DD0E}"/>
                </a:ext>
              </a:extLst>
            </p:cNvPr>
            <p:cNvSpPr txBox="1"/>
            <p:nvPr/>
          </p:nvSpPr>
          <p:spPr>
            <a:xfrm>
              <a:off x="829073" y="290684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/>
                <a:t>②学習開始</a:t>
              </a:r>
              <a:endParaRPr lang="en-US" altLang="ja-JP" sz="1200" dirty="0"/>
            </a:p>
            <a:p>
              <a:r>
                <a:rPr kumimoji="1" lang="ja-JP" altLang="en-US" sz="1200"/>
                <a:t>以下で学習が開始される。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4A69E4B-D921-477F-35FF-26FDDFCF1A96}"/>
                </a:ext>
              </a:extLst>
            </p:cNvPr>
            <p:cNvSpPr txBox="1"/>
            <p:nvPr/>
          </p:nvSpPr>
          <p:spPr>
            <a:xfrm>
              <a:off x="1246598" y="3320656"/>
              <a:ext cx="38296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ja-JP" sz="1200" dirty="0"/>
                <a:t>python </a:t>
              </a:r>
              <a:r>
                <a:rPr lang="en" altLang="ja-JP" sz="1200" dirty="0" err="1"/>
                <a:t>train.py</a:t>
              </a:r>
              <a:r>
                <a:rPr lang="en" altLang="ja-JP" sz="1200" dirty="0"/>
                <a:t> -p </a:t>
              </a:r>
              <a:r>
                <a:rPr lang="en" altLang="ja-JP" sz="1200" dirty="0" err="1"/>
                <a:t>Pkl</a:t>
              </a:r>
              <a:r>
                <a:rPr lang="en" altLang="ja-JP" sz="1200" dirty="0"/>
                <a:t>/train20.pkl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039C7-0181-DB27-7498-A242F7990C28}"/>
              </a:ext>
            </a:extLst>
          </p:cNvPr>
          <p:cNvSpPr txBox="1"/>
          <p:nvPr/>
        </p:nvSpPr>
        <p:spPr>
          <a:xfrm>
            <a:off x="253649" y="2901684"/>
            <a:ext cx="6100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rgbClr val="FF0000"/>
                </a:solidFill>
              </a:rPr>
              <a:t>学習を実行後、以下のコードが</a:t>
            </a:r>
            <a:endParaRPr kumimoji="1" lang="en" altLang="ja-JP" sz="1200" dirty="0">
              <a:solidFill>
                <a:srgbClr val="FF0000"/>
              </a:solidFill>
            </a:endParaRPr>
          </a:p>
          <a:p>
            <a:r>
              <a:rPr kumimoji="1" lang="en" altLang="ja-JP" sz="1200" dirty="0">
                <a:solidFill>
                  <a:srgbClr val="FF0000"/>
                </a:solidFill>
              </a:rPr>
              <a:t>train20_xxxx_xx_xx_stepxxxx_act.pt</a:t>
            </a:r>
          </a:p>
          <a:p>
            <a:r>
              <a:rPr kumimoji="1" lang="ja-JP" altLang="en-US" sz="1200">
                <a:solidFill>
                  <a:srgbClr val="FF0000"/>
                </a:solidFill>
              </a:rPr>
              <a:t>が出力される。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lang="en" altLang="ja-JP" sz="1200" b="0" i="0" u="none" strike="noStrike" dirty="0">
              <a:solidFill>
                <a:srgbClr val="FF0000"/>
              </a:solidFill>
              <a:effectLst/>
              <a:latin typeface="-webkit-standard"/>
            </a:endParaRPr>
          </a:p>
          <a:p>
            <a:r>
              <a:rPr lang="en-US" altLang="ja-JP" sz="1200" dirty="0">
                <a:solidFill>
                  <a:srgbClr val="FF0000"/>
                </a:solidFill>
                <a:latin typeface="-webkit-standard"/>
              </a:rPr>
              <a:t>※</a:t>
            </a:r>
            <a:r>
              <a:rPr lang="en-US" altLang="ja-JP" sz="1200" dirty="0" err="1">
                <a:solidFill>
                  <a:srgbClr val="FF0000"/>
                </a:solidFill>
                <a:latin typeface="-webkit-standard"/>
              </a:rPr>
              <a:t>pt</a:t>
            </a:r>
            <a:r>
              <a:rPr lang="ja-JP" altLang="en-US" sz="1200">
                <a:solidFill>
                  <a:srgbClr val="FF0000"/>
                </a:solidFill>
                <a:latin typeface="-webkit-standard"/>
              </a:rPr>
              <a:t>ファイル：</a:t>
            </a:r>
            <a:r>
              <a:rPr lang="en" altLang="ja-JP" sz="1200" b="0" i="0" u="none" strike="noStrike" dirty="0" err="1">
                <a:solidFill>
                  <a:srgbClr val="FF0000"/>
                </a:solidFill>
                <a:effectLst/>
                <a:latin typeface="-webkit-standard"/>
              </a:rPr>
              <a:t>PyTorch</a:t>
            </a:r>
            <a:r>
              <a:rPr lang="ja-JP" altLang="en-US" sz="1200" b="0" i="0" u="none" strike="noStrike">
                <a:solidFill>
                  <a:srgbClr val="FF0000"/>
                </a:solidFill>
                <a:effectLst/>
                <a:latin typeface="-webkit-standard"/>
              </a:rPr>
              <a:t>という機械学習ライブラリで使われるファイル形式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0F6C86-E346-38B7-AAD9-3596279093AD}"/>
              </a:ext>
            </a:extLst>
          </p:cNvPr>
          <p:cNvSpPr txBox="1"/>
          <p:nvPr/>
        </p:nvSpPr>
        <p:spPr>
          <a:xfrm>
            <a:off x="204480" y="4181810"/>
            <a:ext cx="7508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Inference</a:t>
            </a:r>
            <a:r>
              <a:rPr lang="ja-JP" altLang="en-US" sz="1200"/>
              <a:t>（推論）</a:t>
            </a:r>
            <a:endParaRPr kumimoji="1" lang="en-US" altLang="ja-JP" sz="1200" dirty="0"/>
          </a:p>
          <a:p>
            <a:r>
              <a:rPr lang="en-US" altLang="ja-JP" sz="1200" dirty="0"/>
              <a:t>①</a:t>
            </a:r>
            <a:r>
              <a:rPr lang="ja-JP" altLang="en-US" sz="1200"/>
              <a:t> 生成した</a:t>
            </a:r>
            <a:r>
              <a:rPr lang="en-US" altLang="ja-JP" sz="1200" dirty="0" err="1"/>
              <a:t>pt</a:t>
            </a:r>
            <a:r>
              <a:rPr lang="ja-JP" altLang="en-US" sz="1200"/>
              <a:t>ファイルをもとに推論を行う。</a:t>
            </a:r>
            <a:endParaRPr lang="en-US" altLang="ja-JP" sz="1200" dirty="0"/>
          </a:p>
          <a:p>
            <a:r>
              <a:rPr lang="en" altLang="ja-JP" sz="1200" dirty="0"/>
              <a:t>python </a:t>
            </a:r>
            <a:r>
              <a:rPr lang="en" altLang="ja-JP" sz="1200" dirty="0" err="1"/>
              <a:t>config.py</a:t>
            </a:r>
            <a:r>
              <a:rPr lang="en" altLang="ja-JP" sz="1200" dirty="0"/>
              <a:t> -m </a:t>
            </a:r>
            <a:r>
              <a:rPr lang="en" altLang="ja-JP" sz="1200" dirty="0">
                <a:effectLst/>
              </a:rPr>
              <a:t>test</a:t>
            </a:r>
            <a:r>
              <a:rPr lang="en" altLang="ja-JP" sz="1200" dirty="0"/>
              <a:t> -t 20 -s 10 -ap Pt/train20_1113_12_12_step14999_act.pt --</a:t>
            </a:r>
            <a:r>
              <a:rPr lang="en" altLang="ja-JP" sz="1200" dirty="0" err="1"/>
              <a:t>islogger</a:t>
            </a:r>
            <a:r>
              <a:rPr lang="en" altLang="ja-JP" sz="1200" dirty="0"/>
              <a:t> --seed 123</a:t>
            </a:r>
          </a:p>
          <a:p>
            <a:endParaRPr lang="en" altLang="ja-JP" sz="1200" dirty="0"/>
          </a:p>
          <a:p>
            <a:r>
              <a:rPr lang="en" altLang="ja-JP" sz="1200" dirty="0"/>
              <a:t>python </a:t>
            </a:r>
            <a:r>
              <a:rPr lang="en" altLang="ja-JP" sz="1200" dirty="0" err="1"/>
              <a:t>test.py</a:t>
            </a:r>
            <a:r>
              <a:rPr lang="en" altLang="ja-JP" sz="1200" dirty="0"/>
              <a:t> -p </a:t>
            </a:r>
            <a:r>
              <a:rPr lang="en" altLang="ja-JP" sz="1200" dirty="0" err="1"/>
              <a:t>Pkl</a:t>
            </a:r>
            <a:r>
              <a:rPr lang="en" altLang="ja-JP" sz="1200" dirty="0"/>
              <a:t>/test20.pkl</a:t>
            </a:r>
            <a:endParaRPr lang="en-US" altLang="ja-JP" sz="12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3058DF-1503-B6EB-0590-A620B3002E36}"/>
              </a:ext>
            </a:extLst>
          </p:cNvPr>
          <p:cNvSpPr txBox="1"/>
          <p:nvPr/>
        </p:nvSpPr>
        <p:spPr>
          <a:xfrm>
            <a:off x="5142806" y="5167992"/>
            <a:ext cx="3053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200" i="0" u="none" strike="noStrike" dirty="0">
                <a:solidFill>
                  <a:srgbClr val="1F2328"/>
                </a:solidFill>
                <a:effectLst/>
              </a:rPr>
              <a:t>Git</a:t>
            </a:r>
            <a:r>
              <a:rPr lang="ja-JP" altLang="en-US" sz="1200" i="0" u="none" strike="noStrike">
                <a:solidFill>
                  <a:srgbClr val="1F2328"/>
                </a:solidFill>
                <a:effectLst/>
              </a:rPr>
              <a:t>には</a:t>
            </a:r>
            <a:r>
              <a:rPr lang="ja-JP" altLang="en-US" sz="1200" b="0" i="0" u="none" strike="noStrike">
                <a:solidFill>
                  <a:srgbClr val="000000"/>
                </a:solidFill>
                <a:effectLst/>
                <a:latin typeface="-webkit-standard"/>
              </a:rPr>
              <a:t>事前学習済みの重み </a:t>
            </a:r>
            <a:endParaRPr lang="en" altLang="ja-JP" sz="1200" i="0" u="none" strike="noStrike" dirty="0">
              <a:solidFill>
                <a:srgbClr val="1F2328"/>
              </a:solidFill>
              <a:effectLst/>
            </a:endParaRPr>
          </a:p>
          <a:p>
            <a:r>
              <a:rPr lang="en" altLang="ja-JP" sz="1200" i="0" u="none" strike="noStrike" dirty="0">
                <a:solidFill>
                  <a:srgbClr val="1F2328"/>
                </a:solidFill>
                <a:effectLst/>
              </a:rPr>
              <a:t>train20_1113_12_12_step14999_act.pt</a:t>
            </a:r>
          </a:p>
          <a:p>
            <a:r>
              <a:rPr lang="ja-JP" altLang="en-US" sz="1200">
                <a:solidFill>
                  <a:srgbClr val="1F2328"/>
                </a:solidFill>
              </a:rPr>
              <a:t>がデフォルトで付いている。</a:t>
            </a:r>
            <a:r>
              <a:rPr lang="en-US" altLang="ja-JP" sz="1200" dirty="0">
                <a:solidFill>
                  <a:srgbClr val="1F2328"/>
                </a:solidFill>
              </a:rPr>
              <a:t>(20</a:t>
            </a:r>
            <a:r>
              <a:rPr lang="ja-JP" altLang="en-US" sz="1200">
                <a:solidFill>
                  <a:srgbClr val="1F2328"/>
                </a:solidFill>
              </a:rPr>
              <a:t>都市用）</a:t>
            </a:r>
            <a:endParaRPr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B172B7-0F89-CCE3-4B21-0BECFA9F2FED}"/>
              </a:ext>
            </a:extLst>
          </p:cNvPr>
          <p:cNvSpPr txBox="1"/>
          <p:nvPr/>
        </p:nvSpPr>
        <p:spPr>
          <a:xfrm>
            <a:off x="5964500" y="381109"/>
            <a:ext cx="2786062" cy="36009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(base) 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yamauchitakuya@yamauchitakuyanoMacBook-Pro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TSP_DRL_PtrNet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% python 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config.py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-m train -b 512 -t 5 -s 2000 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 save pickle file in ./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/train5.pkl ---</a:t>
            </a:r>
          </a:p>
          <a:p>
            <a:b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ja-JP" sz="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mode: train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batch: 512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city_t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5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steps: 2000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embed: 128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hidden: 128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clip_logits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10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softmax_T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1.0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optim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Adam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init_min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-0.08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init_max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0.08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n_glimpse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1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n_process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3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decode_type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sampling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0.001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is_lr_decay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True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lr_decay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0.96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lr_decay_step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5000.0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act_model_path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seed: 1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alpha: 0.99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islogger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True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issaver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True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log_step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10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log_dir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./Csv/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model_dir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./Pt/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pkl_dir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./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cuda_dv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0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dump_date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0718_15_12</a:t>
            </a:r>
          </a:p>
          <a:p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task: train5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pkl_path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./</a:t>
            </a:r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/train5.pkl</a:t>
            </a:r>
          </a:p>
          <a:p>
            <a:r>
              <a:rPr lang="en" altLang="ja-JP" sz="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n_samples</a:t>
            </a:r>
            <a:r>
              <a:rPr lang="en" altLang="ja-JP" sz="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1024000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6D3563D-29CD-F723-C913-CFE12DFD5784}"/>
              </a:ext>
            </a:extLst>
          </p:cNvPr>
          <p:cNvGrpSpPr/>
          <p:nvPr/>
        </p:nvGrpSpPr>
        <p:grpSpPr>
          <a:xfrm>
            <a:off x="8928026" y="2211528"/>
            <a:ext cx="2786062" cy="3714360"/>
            <a:chOff x="8329613" y="1792922"/>
            <a:chExt cx="2786062" cy="3714360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FE48838-5E9A-9599-A98F-902AD4774538}"/>
                </a:ext>
              </a:extLst>
            </p:cNvPr>
            <p:cNvGrpSpPr/>
            <p:nvPr/>
          </p:nvGrpSpPr>
          <p:grpSpPr>
            <a:xfrm>
              <a:off x="8329613" y="1792922"/>
              <a:ext cx="2786062" cy="2842042"/>
              <a:chOff x="7515225" y="649890"/>
              <a:chExt cx="2786062" cy="2842042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74CCD62-BB5A-AB48-5676-0DD36222BD0D}"/>
                  </a:ext>
                </a:extLst>
              </p:cNvPr>
              <p:cNvSpPr/>
              <p:nvPr/>
            </p:nvSpPr>
            <p:spPr>
              <a:xfrm>
                <a:off x="7515225" y="649890"/>
                <a:ext cx="2786062" cy="472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200">
                    <a:solidFill>
                      <a:srgbClr val="FF0000"/>
                    </a:solidFill>
                  </a:rPr>
                  <a:t>ハイパーパラメータの生成</a:t>
                </a:r>
                <a:endParaRPr kumimoji="1" lang="en-US" altLang="ja-JP" sz="1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en-US" altLang="ja-JP" sz="1200" dirty="0">
                    <a:solidFill>
                      <a:srgbClr val="FF0000"/>
                    </a:solidFill>
                  </a:rPr>
                  <a:t>.</a:t>
                </a:r>
                <a:r>
                  <a:rPr kumimoji="1" lang="en-US" altLang="ja-JP" sz="1200" dirty="0" err="1">
                    <a:solidFill>
                      <a:srgbClr val="FF0000"/>
                    </a:solidFill>
                  </a:rPr>
                  <a:t>pkl</a:t>
                </a:r>
                <a:r>
                  <a:rPr kumimoji="1" lang="ja-JP" altLang="en-US" sz="1200">
                    <a:solidFill>
                      <a:srgbClr val="FF0000"/>
                    </a:solidFill>
                  </a:rPr>
                  <a:t>ファイルが作成される</a:t>
                </a:r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E236834C-8378-0B4A-437F-47EABD8D5BB9}"/>
                  </a:ext>
                </a:extLst>
              </p:cNvPr>
              <p:cNvSpPr/>
              <p:nvPr/>
            </p:nvSpPr>
            <p:spPr>
              <a:xfrm>
                <a:off x="7515225" y="1792922"/>
                <a:ext cx="2786062" cy="472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>
                    <a:solidFill>
                      <a:srgbClr val="FF0000"/>
                    </a:solidFill>
                  </a:rPr>
                  <a:t>ハイパーパラメータを元に学習</a:t>
                </a:r>
                <a:endParaRPr lang="en-US" altLang="ja-JP" sz="1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kumimoji="1" lang="en-US" altLang="ja-JP" sz="1200" dirty="0">
                    <a:solidFill>
                      <a:srgbClr val="FF0000"/>
                    </a:solidFill>
                  </a:rPr>
                  <a:t>.</a:t>
                </a:r>
                <a:r>
                  <a:rPr kumimoji="1" lang="en-US" altLang="ja-JP" sz="1200" dirty="0" err="1">
                    <a:solidFill>
                      <a:srgbClr val="FF0000"/>
                    </a:solidFill>
                  </a:rPr>
                  <a:t>pt</a:t>
                </a:r>
                <a:r>
                  <a:rPr kumimoji="1" lang="ja-JP" altLang="en-US" sz="1200">
                    <a:solidFill>
                      <a:srgbClr val="FF0000"/>
                    </a:solidFill>
                  </a:rPr>
                  <a:t>ファイルが生成される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4BC3256-6D99-9EEA-B3E1-F5A88E44EDE4}"/>
                  </a:ext>
                </a:extLst>
              </p:cNvPr>
              <p:cNvSpPr/>
              <p:nvPr/>
            </p:nvSpPr>
            <p:spPr>
              <a:xfrm>
                <a:off x="7515225" y="2901684"/>
                <a:ext cx="2786062" cy="5902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>
                    <a:solidFill>
                      <a:srgbClr val="FF0000"/>
                    </a:solidFill>
                  </a:rPr>
                  <a:t>ハイパーパラメータ</a:t>
                </a:r>
                <a:r>
                  <a:rPr lang="en-US" altLang="ja-JP" sz="12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pki</a:t>
                </a:r>
                <a:r>
                  <a:rPr lang="ja-JP" altLang="en-US" sz="1200">
                    <a:solidFill>
                      <a:srgbClr val="FF0000"/>
                    </a:solidFill>
                  </a:rPr>
                  <a:t>ファイル）を元に</a:t>
                </a:r>
                <a:r>
                  <a:rPr lang="en-US" altLang="ja-JP" sz="1200" dirty="0" err="1">
                    <a:solidFill>
                      <a:srgbClr val="FF0000"/>
                    </a:solidFill>
                  </a:rPr>
                  <a:t>test.py</a:t>
                </a:r>
                <a:r>
                  <a:rPr kumimoji="1" lang="ja-JP" altLang="en-US" sz="1200">
                    <a:solidFill>
                      <a:srgbClr val="FF0000"/>
                    </a:solidFill>
                  </a:rPr>
                  <a:t>を実行</a:t>
                </a:r>
              </a:p>
            </p:txBody>
          </p:sp>
          <p:sp>
            <p:nvSpPr>
              <p:cNvPr id="10" name="下矢印 9">
                <a:extLst>
                  <a:ext uri="{FF2B5EF4-FFF2-40B4-BE49-F238E27FC236}">
                    <a16:creationId xmlns:a16="http://schemas.microsoft.com/office/drawing/2014/main" id="{7E2B4337-BB44-D137-5FD9-6C56D887955C}"/>
                  </a:ext>
                </a:extLst>
              </p:cNvPr>
              <p:cNvSpPr/>
              <p:nvPr/>
            </p:nvSpPr>
            <p:spPr>
              <a:xfrm>
                <a:off x="8493917" y="1285619"/>
                <a:ext cx="828675" cy="342900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下矢印 10">
                <a:extLst>
                  <a:ext uri="{FF2B5EF4-FFF2-40B4-BE49-F238E27FC236}">
                    <a16:creationId xmlns:a16="http://schemas.microsoft.com/office/drawing/2014/main" id="{5C9D4285-FEBB-DF83-8D5C-97573B072302}"/>
                  </a:ext>
                </a:extLst>
              </p:cNvPr>
              <p:cNvSpPr/>
              <p:nvPr/>
            </p:nvSpPr>
            <p:spPr>
              <a:xfrm>
                <a:off x="8493918" y="2396437"/>
                <a:ext cx="828675" cy="342900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角丸四角形吹き出し 13">
              <a:extLst>
                <a:ext uri="{FF2B5EF4-FFF2-40B4-BE49-F238E27FC236}">
                  <a16:creationId xmlns:a16="http://schemas.microsoft.com/office/drawing/2014/main" id="{B393C6ED-A194-A85C-0DE7-FE03657C4B3A}"/>
                </a:ext>
              </a:extLst>
            </p:cNvPr>
            <p:cNvSpPr/>
            <p:nvPr/>
          </p:nvSpPr>
          <p:spPr>
            <a:xfrm>
              <a:off x="8329613" y="5034394"/>
              <a:ext cx="2428875" cy="472888"/>
            </a:xfrm>
            <a:prstGeom prst="wedgeRoundRectCallout">
              <a:avLst>
                <a:gd name="adj1" fmla="val 7193"/>
                <a:gd name="adj2" fmla="val -120452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200">
                  <a:solidFill>
                    <a:srgbClr val="FF0000"/>
                  </a:solidFill>
                </a:rPr>
                <a:t>学習済みデータで推論を行う。</a:t>
              </a:r>
            </a:p>
          </p:txBody>
        </p:sp>
      </p:grp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C58CF447-C052-6D81-2BAC-C5B4B3CB3D25}"/>
              </a:ext>
            </a:extLst>
          </p:cNvPr>
          <p:cNvSpPr/>
          <p:nvPr/>
        </p:nvSpPr>
        <p:spPr>
          <a:xfrm>
            <a:off x="8999829" y="661923"/>
            <a:ext cx="1858672" cy="472888"/>
          </a:xfrm>
          <a:prstGeom prst="wedgeRoundRectCallout">
            <a:avLst>
              <a:gd name="adj1" fmla="val -60454"/>
              <a:gd name="adj2" fmla="val -1772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ハイパーパラメータ例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 err="1">
                <a:solidFill>
                  <a:srgbClr val="FF0000"/>
                </a:solidFill>
              </a:rPr>
              <a:t>Pkl</a:t>
            </a:r>
            <a:r>
              <a:rPr lang="ja-JP" altLang="en-US" sz="1200">
                <a:solidFill>
                  <a:srgbClr val="FF0000"/>
                </a:solidFill>
              </a:rPr>
              <a:t>ファイル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4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90A1A-70FD-1D4B-2A77-63FBA871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49" y="220245"/>
            <a:ext cx="3705225" cy="902533"/>
          </a:xfrm>
        </p:spPr>
        <p:txBody>
          <a:bodyPr/>
          <a:lstStyle/>
          <a:p>
            <a:r>
              <a:rPr kumimoji="1" lang="ja-JP" altLang="en-US"/>
              <a:t>検証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0F6C86-E346-38B7-AAD9-3596279093AD}"/>
              </a:ext>
            </a:extLst>
          </p:cNvPr>
          <p:cNvSpPr txBox="1"/>
          <p:nvPr/>
        </p:nvSpPr>
        <p:spPr>
          <a:xfrm>
            <a:off x="253648" y="1122778"/>
            <a:ext cx="113620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２０都市で学習したデータを用いて、都市数を変えて推論をさせる。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学習済みデータ（</a:t>
            </a:r>
            <a:r>
              <a:rPr lang="en-US" altLang="ja-JP" sz="1400" dirty="0" err="1"/>
              <a:t>pt</a:t>
            </a:r>
            <a:r>
              <a:rPr lang="ja-JP" altLang="en-US" sz="1400"/>
              <a:t>ファイル）</a:t>
            </a:r>
            <a:r>
              <a:rPr lang="en" altLang="ja-JP" sz="1400" i="0" u="none" strike="noStrike" dirty="0">
                <a:solidFill>
                  <a:srgbClr val="1F2328"/>
                </a:solidFill>
                <a:effectLst/>
              </a:rPr>
              <a:t>train20_1113_12_12_step14999_act.pt</a:t>
            </a:r>
            <a:r>
              <a:rPr lang="ja-JP" altLang="en-US" sz="1400"/>
              <a:t>を使う</a:t>
            </a:r>
            <a:endParaRPr lang="en-US" altLang="ja-JP" sz="1400" dirty="0"/>
          </a:p>
          <a:p>
            <a:endParaRPr lang="en" altLang="ja-JP" sz="1400" i="0" u="none" strike="noStrike" dirty="0">
              <a:solidFill>
                <a:srgbClr val="1F2328"/>
              </a:solidFill>
              <a:effectLst/>
            </a:endParaRPr>
          </a:p>
          <a:p>
            <a:r>
              <a:rPr lang="en-US" altLang="ja-JP" sz="1400" i="0" u="none" strike="noStrike" dirty="0">
                <a:solidFill>
                  <a:srgbClr val="1F2328"/>
                </a:solidFill>
                <a:effectLst/>
              </a:rPr>
              <a:t>※</a:t>
            </a:r>
            <a:r>
              <a:rPr lang="ja-JP" altLang="en-US" sz="1400" i="0" u="none" strike="noStrike">
                <a:solidFill>
                  <a:srgbClr val="1F2328"/>
                </a:solidFill>
                <a:effectLst/>
              </a:rPr>
              <a:t> </a:t>
            </a:r>
            <a:r>
              <a:rPr lang="en" altLang="ja-JP" sz="1400" i="0" u="none" strike="noStrike" dirty="0">
                <a:solidFill>
                  <a:srgbClr val="1F2328"/>
                </a:solidFill>
                <a:effectLst/>
              </a:rPr>
              <a:t>Git</a:t>
            </a:r>
            <a:r>
              <a:rPr lang="ja-JP" altLang="en-US" sz="1400" i="0" u="none" strike="noStrike">
                <a:solidFill>
                  <a:srgbClr val="1F2328"/>
                </a:solidFill>
                <a:effectLst/>
              </a:rPr>
              <a:t>には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事前学習済みの重み </a:t>
            </a:r>
            <a:endParaRPr lang="en" altLang="ja-JP" sz="1400" i="0" u="none" strike="noStrike" dirty="0">
              <a:solidFill>
                <a:srgbClr val="1F2328"/>
              </a:solidFill>
              <a:effectLst/>
            </a:endParaRPr>
          </a:p>
          <a:p>
            <a:r>
              <a:rPr lang="en" altLang="ja-JP" sz="1400" i="0" u="none" strike="noStrike" dirty="0">
                <a:solidFill>
                  <a:srgbClr val="1F2328"/>
                </a:solidFill>
                <a:effectLst/>
              </a:rPr>
              <a:t>train20_1113_12_12_step14999_act.pt</a:t>
            </a:r>
          </a:p>
          <a:p>
            <a:r>
              <a:rPr lang="ja-JP" altLang="en-US" sz="1400">
                <a:solidFill>
                  <a:srgbClr val="1F2328"/>
                </a:solidFill>
              </a:rPr>
              <a:t>がデフォルトで付いている。</a:t>
            </a:r>
            <a:r>
              <a:rPr lang="en-US" altLang="ja-JP" sz="1400" dirty="0">
                <a:solidFill>
                  <a:srgbClr val="1F2328"/>
                </a:solidFill>
              </a:rPr>
              <a:t>(20</a:t>
            </a:r>
            <a:r>
              <a:rPr lang="ja-JP" altLang="en-US" sz="1400">
                <a:solidFill>
                  <a:srgbClr val="1F2328"/>
                </a:solidFill>
              </a:rPr>
              <a:t>都市用）</a:t>
            </a:r>
            <a:endParaRPr lang="en-US" altLang="ja-JP" sz="1400" dirty="0">
              <a:solidFill>
                <a:srgbClr val="1F2328"/>
              </a:solidFill>
            </a:endParaRPr>
          </a:p>
          <a:p>
            <a:endParaRPr lang="en-US" altLang="ja-JP" sz="1400" dirty="0"/>
          </a:p>
          <a:p>
            <a:r>
              <a:rPr lang="ja-JP" altLang="en-US" sz="1400"/>
              <a:t>実行方法</a:t>
            </a:r>
            <a:endParaRPr lang="en-US" altLang="ja-JP" sz="1400" dirty="0"/>
          </a:p>
          <a:p>
            <a:r>
              <a:rPr lang="ja-JP" altLang="en-US" sz="1400"/>
              <a:t>　　</a:t>
            </a:r>
            <a:r>
              <a:rPr lang="en" altLang="ja-JP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python3 </a:t>
            </a:r>
            <a:r>
              <a:rPr lang="en" altLang="ja-JP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test_demo.py</a:t>
            </a:r>
            <a:r>
              <a:rPr lang="en" altLang="ja-JP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-p </a:t>
            </a:r>
            <a:r>
              <a:rPr lang="en" altLang="ja-JP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Pkl</a:t>
            </a:r>
            <a:r>
              <a:rPr lang="en" altLang="ja-JP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/test20.pkl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/>
              <a:t>上記の</a:t>
            </a:r>
            <a:r>
              <a:rPr lang="en-US" altLang="ja-JP" sz="1400" dirty="0" err="1"/>
              <a:t>pkl</a:t>
            </a:r>
            <a:r>
              <a:rPr lang="ja-JP" altLang="en-US" sz="1400"/>
              <a:t>ファイル内のハイパーパラメータには</a:t>
            </a:r>
            <a:r>
              <a:rPr lang="en-US" altLang="ja-JP" sz="1400" dirty="0"/>
              <a:t>20</a:t>
            </a:r>
            <a:r>
              <a:rPr lang="ja-JP" altLang="en-US" sz="1400"/>
              <a:t>都市の学習済みファイル</a:t>
            </a:r>
            <a:r>
              <a:rPr lang="en-US" altLang="ja-JP" sz="1400" dirty="0"/>
              <a:t>(</a:t>
            </a:r>
            <a:r>
              <a:rPr lang="en" altLang="ja-JP" sz="1400" i="0" u="none" strike="noStrike" dirty="0">
                <a:solidFill>
                  <a:srgbClr val="1F2328"/>
                </a:solidFill>
                <a:effectLst/>
              </a:rPr>
              <a:t>train20_1113_12_12_step14999_act.pt)</a:t>
            </a:r>
            <a:r>
              <a:rPr lang="ja-JP" altLang="en-US" sz="1400" i="0" u="none" strike="noStrike">
                <a:solidFill>
                  <a:srgbClr val="1F2328"/>
                </a:solidFill>
                <a:effectLst/>
              </a:rPr>
              <a:t>が指定されている。</a:t>
            </a:r>
            <a:endParaRPr lang="en-US" altLang="ja-JP" sz="1400" i="0" u="none" strike="noStrike" dirty="0">
              <a:solidFill>
                <a:srgbClr val="1F2328"/>
              </a:solidFill>
              <a:effectLst/>
            </a:endParaRPr>
          </a:p>
          <a:p>
            <a:endParaRPr lang="en-US" altLang="ja-JP" sz="1400" dirty="0">
              <a:solidFill>
                <a:srgbClr val="1F2328"/>
              </a:solidFill>
            </a:endParaRPr>
          </a:p>
          <a:p>
            <a:endParaRPr lang="en-US" altLang="ja-JP" sz="1400" dirty="0">
              <a:solidFill>
                <a:srgbClr val="1F2328"/>
              </a:solidFill>
            </a:endParaRPr>
          </a:p>
          <a:p>
            <a:r>
              <a:rPr lang="ja-JP" altLang="en-US" sz="1400">
                <a:solidFill>
                  <a:srgbClr val="000000"/>
                </a:solidFill>
                <a:latin typeface="Menlo" panose="020B0609030804020204" pitchFamily="49" charset="0"/>
              </a:rPr>
              <a:t>コード上の都市数を変更して推論ができるかを検証した。</a:t>
            </a:r>
            <a:endParaRPr lang="en" altLang="ja-JP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8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D4665-749F-59AB-BF22-4237848B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98279"/>
            <a:ext cx="3490913" cy="830421"/>
          </a:xfrm>
        </p:spPr>
        <p:txBody>
          <a:bodyPr/>
          <a:lstStyle/>
          <a:p>
            <a:r>
              <a:rPr kumimoji="1" lang="ja-JP" altLang="en-US"/>
              <a:t>検証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5D299D-D980-C8F8-BAD4-15236EAA173E}"/>
              </a:ext>
            </a:extLst>
          </p:cNvPr>
          <p:cNvSpPr txBox="1"/>
          <p:nvPr/>
        </p:nvSpPr>
        <p:spPr>
          <a:xfrm>
            <a:off x="1010840" y="879178"/>
            <a:ext cx="463867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import torch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from time import time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from env import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Env_tsp</a:t>
            </a:r>
            <a:endParaRPr lang="en" altLang="ja-JP" sz="1000" b="0" dirty="0">
              <a:effectLst/>
              <a:latin typeface="Menlo" panose="020B0609030804020204" pitchFamily="49" charset="0"/>
            </a:endParaRP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from config import Config,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load_pkl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pkl_parser</a:t>
            </a:r>
            <a:endParaRPr lang="en" altLang="ja-JP" sz="1000" b="0" dirty="0">
              <a:effectLst/>
              <a:latin typeface="Menlo" panose="020B0609030804020204" pitchFamily="49" charset="0"/>
            </a:endParaRP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from search import sampling,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active_search</a:t>
            </a:r>
            <a:endParaRPr lang="en" altLang="ja-JP" sz="1000" b="0" dirty="0">
              <a:effectLst/>
              <a:latin typeface="Menlo" panose="020B0609030804020204" pitchFamily="49" charset="0"/>
            </a:endParaRP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def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search_tour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env):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env.get_nodes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cfg.seed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={}'.format(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random 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print('generate random tour...')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simplest way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print('sampling ...')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t1 = time()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pred_tour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sampling(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env,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t2 = time()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print('%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dmin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%1.2fsec\n'%((t2-t1)//60, (t2-t1)%60))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pred_tour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active search, update parameters during test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print('active search ...')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t1 = time()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pred_tour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active_search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env,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t2 = time()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print('%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dmin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%1.2fsec\n'%((t2-t1)//60, (t2-t1)%60))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pred_tour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"""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optimal solution, it takes time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print('generate optimal solution ...')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t1 = time()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optimal_tour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env.get_optimal_tour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test_input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optimal_tour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t2 = time()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print('%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dmin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%1.2fsec\n'%((t2-t1)//60, (t2-t1)%60))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6C4D45-66DE-11A7-A60D-2B284B49B2F4}"/>
              </a:ext>
            </a:extLst>
          </p:cNvPr>
          <p:cNvSpPr txBox="1"/>
          <p:nvPr/>
        </p:nvSpPr>
        <p:spPr>
          <a:xfrm>
            <a:off x="6407945" y="879178"/>
            <a:ext cx="49303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"""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if __name__ == '__main__':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load_pkl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pkl_parser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().path)</a:t>
            </a:r>
          </a:p>
          <a:p>
            <a:br>
              <a:rPr lang="en" altLang="ja-JP" sz="1000" b="0" dirty="0">
                <a:effectLst/>
                <a:latin typeface="Menlo" panose="020B0609030804020204" pitchFamily="49" charset="0"/>
              </a:rPr>
            </a:br>
            <a:r>
              <a:rPr lang="en" altLang="ja-JP" sz="10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sz="1000" b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テスト用</a:t>
            </a:r>
          </a:p>
          <a:p>
            <a:r>
              <a:rPr lang="en" altLang="ja-JP" sz="10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cfg.city_t</a:t>
            </a:r>
            <a:r>
              <a:rPr lang="en" altLang="ja-JP" sz="10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1" dirty="0">
                <a:solidFill>
                  <a:srgbClr val="FF0000"/>
                </a:solidFill>
                <a:latin typeface="Menlo" panose="020B0609030804020204" pitchFamily="49" charset="0"/>
              </a:rPr>
              <a:t>20</a:t>
            </a:r>
            <a:endParaRPr lang="en" altLang="ja-JP" sz="1000" b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ja-JP" sz="1000" b="0" dirty="0">
                <a:effectLst/>
                <a:latin typeface="Menlo" panose="020B0609030804020204" pitchFamily="49" charset="0"/>
              </a:rPr>
            </a:br>
            <a:r>
              <a:rPr lang="en" altLang="ja-JP" sz="1000" b="0" dirty="0">
                <a:effectLst/>
                <a:latin typeface="Menlo" panose="020B0609030804020204" pitchFamily="49" charset="0"/>
              </a:rPr>
              <a:t>env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Env_tsp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ja-JP" sz="1000" b="0" dirty="0">
                <a:effectLst/>
                <a:latin typeface="Menlo" panose="020B0609030804020204" pitchFamily="49" charset="0"/>
              </a:rPr>
            </a:br>
            <a:r>
              <a:rPr lang="en" altLang="ja-JP" sz="1000" b="0" dirty="0">
                <a:effectLst/>
                <a:latin typeface="Menlo" panose="020B0609030804020204" pitchFamily="49" charset="0"/>
              </a:rPr>
              <a:t>print("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pkl_parser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().path={}".format(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pkl_parser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().path))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inputs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env.stack_nodes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tours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env.stack_random_tours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l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env.stack_l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(inputs, tours)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nodes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env.get_nodes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cfg.seed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(nodes,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(inputs[0],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~ inputs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env.shuffle_index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(inputs)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(inputs[0],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ja-JP" sz="1000" b="0" dirty="0">
                <a:effectLst/>
                <a:latin typeface="Menlo" panose="020B0609030804020204" pitchFamily="49" charset="0"/>
              </a:rPr>
            </a:br>
            <a:r>
              <a:rPr lang="en" altLang="ja-JP" sz="1000" b="0" dirty="0">
                <a:effectLst/>
                <a:latin typeface="Menlo" panose="020B0609030804020204" pitchFamily="49" charset="0"/>
              </a:rPr>
              <a:t># inputs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env.stack_nodes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env.get_random_tour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#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env.show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(inputs[0],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random_tour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ja-JP" sz="1000" b="0" dirty="0">
                <a:effectLst/>
                <a:latin typeface="Menlo" panose="020B0609030804020204" pitchFamily="49" charset="0"/>
              </a:rPr>
            </a:br>
            <a:endParaRPr lang="en" altLang="ja-JP" sz="1000" b="0" dirty="0">
              <a:effectLst/>
              <a:latin typeface="Menlo" panose="020B0609030804020204" pitchFamily="49" charset="0"/>
            </a:endParaRP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if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cfg.mode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== 'test':</a:t>
            </a:r>
          </a:p>
          <a:p>
            <a:r>
              <a:rPr lang="en" altLang="ja-JP" sz="1000" b="0" dirty="0" err="1">
                <a:effectLst/>
                <a:latin typeface="Menlo" panose="020B0609030804020204" pitchFamily="49" charset="0"/>
              </a:rPr>
              <a:t>search_tour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cfg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, env)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else:</a:t>
            </a:r>
          </a:p>
          <a:p>
            <a:r>
              <a:rPr lang="en" altLang="ja-JP" sz="1000" b="0" dirty="0">
                <a:effectLst/>
                <a:latin typeface="Menlo" panose="020B0609030804020204" pitchFamily="49" charset="0"/>
              </a:rPr>
              <a:t>raise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NotImplementedError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('test only, specify test </a:t>
            </a:r>
            <a:r>
              <a:rPr lang="en" altLang="ja-JP" sz="1000" b="0" dirty="0" err="1">
                <a:effectLst/>
                <a:latin typeface="Menlo" panose="020B0609030804020204" pitchFamily="49" charset="0"/>
              </a:rPr>
              <a:t>pkl</a:t>
            </a:r>
            <a:r>
              <a:rPr lang="en" altLang="ja-JP" sz="1000" b="0" dirty="0">
                <a:effectLst/>
                <a:latin typeface="Menlo" panose="020B0609030804020204" pitchFamily="49" charset="0"/>
              </a:rPr>
              <a:t> file')</a:t>
            </a:r>
          </a:p>
          <a:p>
            <a:endParaRPr lang="en" altLang="ja-JP" sz="1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E6224220-26DE-1AD5-5353-90554545DA7E}"/>
              </a:ext>
            </a:extLst>
          </p:cNvPr>
          <p:cNvSpPr/>
          <p:nvPr/>
        </p:nvSpPr>
        <p:spPr>
          <a:xfrm>
            <a:off x="9144000" y="1028701"/>
            <a:ext cx="2471738" cy="857250"/>
          </a:xfrm>
          <a:prstGeom prst="wedgeRoundRectCallout">
            <a:avLst>
              <a:gd name="adj1" fmla="val -105095"/>
              <a:gd name="adj2" fmla="val 277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rgbClr val="FF0000"/>
                </a:solidFill>
              </a:rPr>
              <a:t>TSP</a:t>
            </a:r>
            <a:r>
              <a:rPr lang="ja-JP" altLang="en-US">
                <a:solidFill>
                  <a:srgbClr val="FF0000"/>
                </a:solidFill>
              </a:rPr>
              <a:t>の都市数をここで調整する。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4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D4665-749F-59AB-BF22-4237848B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98279"/>
            <a:ext cx="3490913" cy="830421"/>
          </a:xfrm>
        </p:spPr>
        <p:txBody>
          <a:bodyPr/>
          <a:lstStyle/>
          <a:p>
            <a:r>
              <a:rPr kumimoji="1" lang="ja-JP" altLang="en-US"/>
              <a:t>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3ECF5-B795-EAFC-80BE-9A9A386B2489}"/>
              </a:ext>
            </a:extLst>
          </p:cNvPr>
          <p:cNvSpPr txBox="1"/>
          <p:nvPr/>
        </p:nvSpPr>
        <p:spPr>
          <a:xfrm>
            <a:off x="253648" y="1122778"/>
            <a:ext cx="1136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２０都市で学習したデータを用いて、都市数を変えて推論をさせる</a:t>
            </a:r>
            <a:endParaRPr lang="en-US" altLang="ja-JP" sz="1400" dirty="0"/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F102EE91-0126-AD2E-6F48-A3C3C2A9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1" y="1535620"/>
            <a:ext cx="2450722" cy="1893380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61B0A4C-C311-52AA-F74C-1CB16684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59" y="1701353"/>
            <a:ext cx="2223313" cy="1727647"/>
          </a:xfrm>
          <a:prstGeom prst="rect">
            <a:avLst/>
          </a:prstGeom>
        </p:spPr>
      </p:pic>
      <p:pic>
        <p:nvPicPr>
          <p:cNvPr id="12" name="図 11" descr="グラフ, 折れ線グラフ&#10;&#10;自動的に生成された説明">
            <a:extLst>
              <a:ext uri="{FF2B5EF4-FFF2-40B4-BE49-F238E27FC236}">
                <a16:creationId xmlns:a16="http://schemas.microsoft.com/office/drawing/2014/main" id="{CAE9D2A9-9C62-F498-DFB8-5BFB4CC6F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681" y="1712367"/>
            <a:ext cx="2271337" cy="172764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67E58-FD22-B1FA-090D-590A3E3D1B71}"/>
              </a:ext>
            </a:extLst>
          </p:cNvPr>
          <p:cNvSpPr txBox="1"/>
          <p:nvPr/>
        </p:nvSpPr>
        <p:spPr>
          <a:xfrm>
            <a:off x="2880233" y="35659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andom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5A5C45-4FDC-AAB1-8E3B-8048B7E27EF0}"/>
              </a:ext>
            </a:extLst>
          </p:cNvPr>
          <p:cNvSpPr txBox="1"/>
          <p:nvPr/>
        </p:nvSpPr>
        <p:spPr>
          <a:xfrm>
            <a:off x="6333455" y="356594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Sampling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092A1E-6A38-7E39-6C2C-5629A8F740E0}"/>
              </a:ext>
            </a:extLst>
          </p:cNvPr>
          <p:cNvSpPr txBox="1"/>
          <p:nvPr/>
        </p:nvSpPr>
        <p:spPr>
          <a:xfrm>
            <a:off x="9324679" y="356594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Active sea</a:t>
            </a:r>
            <a:r>
              <a:rPr lang="en-US" altLang="ja-JP" dirty="0"/>
              <a:t>rch</a:t>
            </a:r>
            <a:endParaRPr kumimoji="1" lang="ja-JP" altLang="en-US"/>
          </a:p>
        </p:txBody>
      </p:sp>
      <p:pic>
        <p:nvPicPr>
          <p:cNvPr id="17" name="図 16" descr="グラフ&#10;&#10;自動的に生成された説明">
            <a:extLst>
              <a:ext uri="{FF2B5EF4-FFF2-40B4-BE49-F238E27FC236}">
                <a16:creationId xmlns:a16="http://schemas.microsoft.com/office/drawing/2014/main" id="{75D5AC53-5D42-4DA9-093C-3A4DDB957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868" y="3985352"/>
            <a:ext cx="2486828" cy="1893381"/>
          </a:xfrm>
          <a:prstGeom prst="rect">
            <a:avLst/>
          </a:prstGeom>
        </p:spPr>
      </p:pic>
      <p:pic>
        <p:nvPicPr>
          <p:cNvPr id="19" name="図 18" descr="グラフ, 折れ線グラフ&#10;&#10;自動的に生成された説明">
            <a:extLst>
              <a:ext uri="{FF2B5EF4-FFF2-40B4-BE49-F238E27FC236}">
                <a16:creationId xmlns:a16="http://schemas.microsoft.com/office/drawing/2014/main" id="{FDF027B0-F9AD-5017-442F-40766C310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584" y="4072214"/>
            <a:ext cx="2481589" cy="1867375"/>
          </a:xfrm>
          <a:prstGeom prst="rect">
            <a:avLst/>
          </a:prstGeom>
        </p:spPr>
      </p:pic>
      <p:pic>
        <p:nvPicPr>
          <p:cNvPr id="21" name="図 20" descr="グラフ, 折れ線グラフ&#10;&#10;自動的に生成された説明">
            <a:extLst>
              <a:ext uri="{FF2B5EF4-FFF2-40B4-BE49-F238E27FC236}">
                <a16:creationId xmlns:a16="http://schemas.microsoft.com/office/drawing/2014/main" id="{1FC1E1E8-EC98-5F2B-72CA-BE1BA5759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4681" y="4124903"/>
            <a:ext cx="2262394" cy="1727647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C80E6A-5CC2-6963-4E19-70E99D310727}"/>
              </a:ext>
            </a:extLst>
          </p:cNvPr>
          <p:cNvSpPr txBox="1"/>
          <p:nvPr/>
        </p:nvSpPr>
        <p:spPr>
          <a:xfrm>
            <a:off x="563554" y="2408397"/>
            <a:ext cx="965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５都市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5B3A36-6DDF-2238-3D99-60FA1567C9BA}"/>
              </a:ext>
            </a:extLst>
          </p:cNvPr>
          <p:cNvSpPr txBox="1"/>
          <p:nvPr/>
        </p:nvSpPr>
        <p:spPr>
          <a:xfrm>
            <a:off x="653755" y="4804060"/>
            <a:ext cx="116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１０</a:t>
            </a:r>
            <a:r>
              <a:rPr lang="ja-JP" altLang="en-US" sz="1800"/>
              <a:t>都市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40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D4665-749F-59AB-BF22-4237848B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98279"/>
            <a:ext cx="3490913" cy="830421"/>
          </a:xfrm>
        </p:spPr>
        <p:txBody>
          <a:bodyPr/>
          <a:lstStyle/>
          <a:p>
            <a:r>
              <a:rPr kumimoji="1" lang="ja-JP" altLang="en-US"/>
              <a:t>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3ECF5-B795-EAFC-80BE-9A9A386B2489}"/>
              </a:ext>
            </a:extLst>
          </p:cNvPr>
          <p:cNvSpPr txBox="1"/>
          <p:nvPr/>
        </p:nvSpPr>
        <p:spPr>
          <a:xfrm>
            <a:off x="253648" y="1122778"/>
            <a:ext cx="1136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２０都市で学習したデータを用いて、都市数を変えて推論をさせる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67E58-FD22-B1FA-090D-590A3E3D1B71}"/>
              </a:ext>
            </a:extLst>
          </p:cNvPr>
          <p:cNvSpPr txBox="1"/>
          <p:nvPr/>
        </p:nvSpPr>
        <p:spPr>
          <a:xfrm>
            <a:off x="2880233" y="35659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andom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5A5C45-4FDC-AAB1-8E3B-8048B7E27EF0}"/>
              </a:ext>
            </a:extLst>
          </p:cNvPr>
          <p:cNvSpPr txBox="1"/>
          <p:nvPr/>
        </p:nvSpPr>
        <p:spPr>
          <a:xfrm>
            <a:off x="6333455" y="356594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Sampling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092A1E-6A38-7E39-6C2C-5629A8F740E0}"/>
              </a:ext>
            </a:extLst>
          </p:cNvPr>
          <p:cNvSpPr txBox="1"/>
          <p:nvPr/>
        </p:nvSpPr>
        <p:spPr>
          <a:xfrm>
            <a:off x="9313308" y="3654662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Active sea</a:t>
            </a:r>
            <a:r>
              <a:rPr lang="en-US" altLang="ja-JP" dirty="0"/>
              <a:t>rch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C80E6A-5CC2-6963-4E19-70E99D310727}"/>
              </a:ext>
            </a:extLst>
          </p:cNvPr>
          <p:cNvSpPr txBox="1"/>
          <p:nvPr/>
        </p:nvSpPr>
        <p:spPr>
          <a:xfrm>
            <a:off x="563553" y="2408397"/>
            <a:ext cx="1250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２０</a:t>
            </a:r>
            <a:r>
              <a:rPr lang="ja-JP" altLang="en-US" sz="1800"/>
              <a:t>都市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5B3A36-6DDF-2238-3D99-60FA1567C9BA}"/>
              </a:ext>
            </a:extLst>
          </p:cNvPr>
          <p:cNvSpPr txBox="1"/>
          <p:nvPr/>
        </p:nvSpPr>
        <p:spPr>
          <a:xfrm>
            <a:off x="653754" y="4975510"/>
            <a:ext cx="116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３０</a:t>
            </a:r>
            <a:r>
              <a:rPr lang="ja-JP" altLang="en-US" sz="1800"/>
              <a:t>都市</a:t>
            </a:r>
            <a:endParaRPr lang="ja-JP" altLang="en-US"/>
          </a:p>
        </p:txBody>
      </p:sp>
      <p:pic>
        <p:nvPicPr>
          <p:cNvPr id="7" name="図 6" descr="グラフ, 折れ線グラフ&#10;&#10;自動的に生成された説明">
            <a:extLst>
              <a:ext uri="{FF2B5EF4-FFF2-40B4-BE49-F238E27FC236}">
                <a16:creationId xmlns:a16="http://schemas.microsoft.com/office/drawing/2014/main" id="{C9591F64-BDB1-CFE1-64F0-D2E6B014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92" y="1435912"/>
            <a:ext cx="2767092" cy="2130029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7E336584-DE2C-6A37-FFB0-F7537481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41" y="1506839"/>
            <a:ext cx="2776690" cy="2147823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80E4BE09-732B-3150-94C5-BBB3F3EDD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656" y="1416138"/>
            <a:ext cx="2900642" cy="2173040"/>
          </a:xfrm>
          <a:prstGeom prst="rect">
            <a:avLst/>
          </a:prstGeom>
        </p:spPr>
      </p:pic>
      <p:pic>
        <p:nvPicPr>
          <p:cNvPr id="22" name="図 21" descr="グラフ&#10;&#10;自動的に生成された説明">
            <a:extLst>
              <a:ext uri="{FF2B5EF4-FFF2-40B4-BE49-F238E27FC236}">
                <a16:creationId xmlns:a16="http://schemas.microsoft.com/office/drawing/2014/main" id="{46A71833-40D4-04E4-DFB1-69A66A156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508" y="4157670"/>
            <a:ext cx="2922866" cy="2243130"/>
          </a:xfrm>
          <a:prstGeom prst="rect">
            <a:avLst/>
          </a:prstGeom>
        </p:spPr>
      </p:pic>
      <p:pic>
        <p:nvPicPr>
          <p:cNvPr id="26" name="図 25" descr="吊るす, テーブル, 束, いっぱい が含まれている画像&#10;&#10;自動的に生成された説明">
            <a:extLst>
              <a:ext uri="{FF2B5EF4-FFF2-40B4-BE49-F238E27FC236}">
                <a16:creationId xmlns:a16="http://schemas.microsoft.com/office/drawing/2014/main" id="{EE461806-61C4-BC62-5EC1-2F847D064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097" y="4319813"/>
            <a:ext cx="2657934" cy="2030366"/>
          </a:xfrm>
          <a:prstGeom prst="rect">
            <a:avLst/>
          </a:prstGeom>
        </p:spPr>
      </p:pic>
      <p:pic>
        <p:nvPicPr>
          <p:cNvPr id="28" name="図 27" descr="グラフ&#10;&#10;自動的に生成された説明">
            <a:extLst>
              <a:ext uri="{FF2B5EF4-FFF2-40B4-BE49-F238E27FC236}">
                <a16:creationId xmlns:a16="http://schemas.microsoft.com/office/drawing/2014/main" id="{C4F3A199-397D-F75C-BDCC-BCD15FE65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2585" y="4370434"/>
            <a:ext cx="2669231" cy="203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D4665-749F-59AB-BF22-4237848B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98279"/>
            <a:ext cx="3490913" cy="830421"/>
          </a:xfrm>
        </p:spPr>
        <p:txBody>
          <a:bodyPr/>
          <a:lstStyle/>
          <a:p>
            <a:r>
              <a:rPr kumimoji="1" lang="ja-JP" altLang="en-US"/>
              <a:t>検証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3ECF5-B795-EAFC-80BE-9A9A386B2489}"/>
              </a:ext>
            </a:extLst>
          </p:cNvPr>
          <p:cNvSpPr txBox="1"/>
          <p:nvPr/>
        </p:nvSpPr>
        <p:spPr>
          <a:xfrm>
            <a:off x="253648" y="1122778"/>
            <a:ext cx="11362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２０都市で学習したデータを用いて、都市数を変えて推論をさせる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B67E58-FD22-B1FA-090D-590A3E3D1B71}"/>
              </a:ext>
            </a:extLst>
          </p:cNvPr>
          <p:cNvSpPr txBox="1"/>
          <p:nvPr/>
        </p:nvSpPr>
        <p:spPr>
          <a:xfrm>
            <a:off x="2880233" y="35659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en-US" altLang="ja-JP" dirty="0"/>
              <a:t>andom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5A5C45-4FDC-AAB1-8E3B-8048B7E27EF0}"/>
              </a:ext>
            </a:extLst>
          </p:cNvPr>
          <p:cNvSpPr txBox="1"/>
          <p:nvPr/>
        </p:nvSpPr>
        <p:spPr>
          <a:xfrm>
            <a:off x="6157238" y="357487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Sampling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E092A1E-6A38-7E39-6C2C-5629A8F740E0}"/>
              </a:ext>
            </a:extLst>
          </p:cNvPr>
          <p:cNvSpPr txBox="1"/>
          <p:nvPr/>
        </p:nvSpPr>
        <p:spPr>
          <a:xfrm>
            <a:off x="9308625" y="34290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Active sea</a:t>
            </a:r>
            <a:r>
              <a:rPr lang="en-US" altLang="ja-JP" dirty="0"/>
              <a:t>rch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BC80E6A-5CC2-6963-4E19-70E99D310727}"/>
              </a:ext>
            </a:extLst>
          </p:cNvPr>
          <p:cNvSpPr txBox="1"/>
          <p:nvPr/>
        </p:nvSpPr>
        <p:spPr>
          <a:xfrm>
            <a:off x="563553" y="2408397"/>
            <a:ext cx="1250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４０</a:t>
            </a:r>
            <a:r>
              <a:rPr lang="ja-JP" altLang="en-US" sz="1800"/>
              <a:t>都市</a:t>
            </a:r>
            <a:endParaRPr lang="ja-JP" altLang="en-US"/>
          </a:p>
        </p:txBody>
      </p:sp>
      <p:pic>
        <p:nvPicPr>
          <p:cNvPr id="5" name="図 4" descr="グラフ, ダイアグラム&#10;&#10;自動的に生成された説明">
            <a:extLst>
              <a:ext uri="{FF2B5EF4-FFF2-40B4-BE49-F238E27FC236}">
                <a16:creationId xmlns:a16="http://schemas.microsoft.com/office/drawing/2014/main" id="{4FE6E73D-D888-58C0-8003-EFABDD6C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8" y="1602203"/>
            <a:ext cx="2534136" cy="1963738"/>
          </a:xfrm>
          <a:prstGeom prst="rect">
            <a:avLst/>
          </a:prstGeom>
        </p:spPr>
      </p:pic>
      <p:pic>
        <p:nvPicPr>
          <p:cNvPr id="8" name="図 7" descr="束, 吊るす, 挿絵 が含まれている画像&#10;&#10;自動的に生成された説明">
            <a:extLst>
              <a:ext uri="{FF2B5EF4-FFF2-40B4-BE49-F238E27FC236}">
                <a16:creationId xmlns:a16="http://schemas.microsoft.com/office/drawing/2014/main" id="{82144325-00B5-5E5A-2B32-C75CD466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88" y="1678323"/>
            <a:ext cx="2359820" cy="1811497"/>
          </a:xfrm>
          <a:prstGeom prst="rect">
            <a:avLst/>
          </a:prstGeom>
        </p:spPr>
      </p:pic>
      <p:pic>
        <p:nvPicPr>
          <p:cNvPr id="10" name="図 9" descr="束, 吊るす, 挿絵 が含まれている画像&#10;&#10;自動的に生成された説明">
            <a:extLst>
              <a:ext uri="{FF2B5EF4-FFF2-40B4-BE49-F238E27FC236}">
                <a16:creationId xmlns:a16="http://schemas.microsoft.com/office/drawing/2014/main" id="{62604714-A051-84C9-D242-DD5802359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53" y="1678322"/>
            <a:ext cx="2303918" cy="17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36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1160</Words>
  <Application>Microsoft Macintosh PowerPoint</Application>
  <PresentationFormat>ワイド画面</PresentationFormat>
  <Paragraphs>162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-webkit-standard</vt:lpstr>
      <vt:lpstr>游ゴシック</vt:lpstr>
      <vt:lpstr>游ゴシック Light</vt:lpstr>
      <vt:lpstr>Arial</vt:lpstr>
      <vt:lpstr>Menlo</vt:lpstr>
      <vt:lpstr>Office テーマ</vt:lpstr>
      <vt:lpstr>TSP_DRL_PtrNet</vt:lpstr>
      <vt:lpstr>学習について</vt:lpstr>
      <vt:lpstr>検証</vt:lpstr>
      <vt:lpstr>検証</vt:lpstr>
      <vt:lpstr>検証</vt:lpstr>
      <vt:lpstr>検証</vt:lpstr>
      <vt:lpstr>検証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TSP_DRL_PtrNet</dc:title>
  <dc:creator>Takuya Yamauchi</dc:creator>
  <cp:lastModifiedBy>Takuya Yamauchi</cp:lastModifiedBy>
  <cp:revision>17</cp:revision>
  <dcterms:created xsi:type="dcterms:W3CDTF">2024-07-18T07:18:52Z</dcterms:created>
  <dcterms:modified xsi:type="dcterms:W3CDTF">2024-07-18T08:57:56Z</dcterms:modified>
</cp:coreProperties>
</file>