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7"/>
  </p:notesMasterIdLst>
  <p:sldIdLst>
    <p:sldId id="256" r:id="rId2"/>
    <p:sldId id="262" r:id="rId3"/>
    <p:sldId id="277" r:id="rId4"/>
    <p:sldId id="266" r:id="rId5"/>
    <p:sldId id="265" r:id="rId6"/>
    <p:sldId id="269" r:id="rId7"/>
    <p:sldId id="268" r:id="rId8"/>
    <p:sldId id="270" r:id="rId9"/>
    <p:sldId id="272" r:id="rId10"/>
    <p:sldId id="257" r:id="rId11"/>
    <p:sldId id="274" r:id="rId12"/>
    <p:sldId id="275" r:id="rId13"/>
    <p:sldId id="278" r:id="rId14"/>
    <p:sldId id="281" r:id="rId15"/>
    <p:sldId id="283" r:id="rId16"/>
    <p:sldId id="286" r:id="rId17"/>
    <p:sldId id="287" r:id="rId18"/>
    <p:sldId id="273" r:id="rId19"/>
    <p:sldId id="280" r:id="rId20"/>
    <p:sldId id="260" r:id="rId21"/>
    <p:sldId id="263" r:id="rId22"/>
    <p:sldId id="290" r:id="rId23"/>
    <p:sldId id="288" r:id="rId24"/>
    <p:sldId id="261" r:id="rId25"/>
    <p:sldId id="264" r:id="rId26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641B77F-7365-47E9-8C90-BCEE0BC0B894}">
          <p14:sldIdLst>
            <p14:sldId id="256"/>
            <p14:sldId id="262"/>
          </p14:sldIdLst>
        </p14:section>
        <p14:section name="Regularization" id="{65E15CB5-DDE7-4F75-BDE9-F203985453C5}">
          <p14:sldIdLst>
            <p14:sldId id="277"/>
            <p14:sldId id="266"/>
            <p14:sldId id="265"/>
            <p14:sldId id="269"/>
            <p14:sldId id="268"/>
            <p14:sldId id="270"/>
            <p14:sldId id="272"/>
            <p14:sldId id="257"/>
          </p14:sldIdLst>
        </p14:section>
        <p14:section name="Ridge" id="{4BBE4A90-BE3D-4C04-A7D3-2B9D1FF8EF4D}">
          <p14:sldIdLst>
            <p14:sldId id="274"/>
            <p14:sldId id="275"/>
            <p14:sldId id="278"/>
            <p14:sldId id="281"/>
            <p14:sldId id="283"/>
            <p14:sldId id="286"/>
            <p14:sldId id="287"/>
          </p14:sldIdLst>
        </p14:section>
        <p14:section name="Lasso" id="{B1F4757D-4A85-45D5-BE9F-3E8E1FFC6830}">
          <p14:sldIdLst>
            <p14:sldId id="273"/>
            <p14:sldId id="280"/>
          </p14:sldIdLst>
        </p14:section>
        <p14:section name="Ridge VS Lasso" id="{F57FEAC8-CE9E-47EE-BC0F-429F7F3133B3}">
          <p14:sldIdLst>
            <p14:sldId id="260"/>
            <p14:sldId id="263"/>
          </p14:sldIdLst>
        </p14:section>
        <p14:section name="Elastic Net" id="{ADB26FAC-1758-4E7B-8118-EE4B639C5526}">
          <p14:sldIdLst>
            <p14:sldId id="290"/>
            <p14:sldId id="288"/>
            <p14:sldId id="261"/>
          </p14:sldIdLst>
        </p14:section>
        <p14:section name="References" id="{BE8A87DF-4CEB-419F-A285-4FCFB0046583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  <a:srgbClr val="D8BEEC"/>
    <a:srgbClr val="FFD9D9"/>
    <a:srgbClr val="FFA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1" autoAdjust="0"/>
    <p:restoredTop sz="77765" autoAdjust="0"/>
  </p:normalViewPr>
  <p:slideViewPr>
    <p:cSldViewPr snapToGrid="0">
      <p:cViewPr varScale="1">
        <p:scale>
          <a:sx n="59" d="100"/>
          <a:sy n="59" d="100"/>
        </p:scale>
        <p:origin x="12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0DEDA2-E3F5-4902-9D63-1AA006C8E3B8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016A8-C7B6-4E67-8D2D-C7A58DC9A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199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i="0" dirty="0">
                    <a:latin typeface="Cambria Math" panose="02040503050406030204" pitchFamily="18" charset="0"/>
                  </a:rPr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i="0" dirty="0">
                    <a:latin typeface="Cambria Math" panose="02040503050406030204" pitchFamily="18" charset="0"/>
                  </a:rPr>
                  <a:t>는 </a:t>
                </a:r>
                <a:r>
                  <a:rPr lang="en-US" altLang="ko-KR" i="0" dirty="0">
                    <a:latin typeface="Cambria Math" panose="02040503050406030204" pitchFamily="18" charset="0"/>
                  </a:rPr>
                  <a:t>slope</a:t>
                </a:r>
                <a:r>
                  <a:rPr lang="ko-KR" altLang="en-US" i="0" dirty="0">
                    <a:latin typeface="Cambria Math" panose="02040503050406030204" pitchFamily="18" charset="0"/>
                  </a:rPr>
                  <a:t>를 의미한다</a:t>
                </a:r>
                <a:r>
                  <a:rPr lang="en-US" altLang="ko-KR" i="0" dirty="0">
                    <a:latin typeface="Cambria Math" panose="02040503050406030204" pitchFamily="18" charset="0"/>
                  </a:rPr>
                  <a:t>. </a:t>
                </a:r>
                <a:r>
                  <a:rPr lang="ko-KR" altLang="en-US" i="0" dirty="0">
                    <a:latin typeface="Cambria Math" panose="02040503050406030204" pitchFamily="18" charset="0"/>
                  </a:rPr>
                  <a:t>또한</a:t>
                </a:r>
                <a:r>
                  <a:rPr lang="en-US" altLang="ko-KR" i="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는 </a:t>
                </a:r>
                <a:r>
                  <a:rPr lang="en-US" altLang="ko-K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least square</a:t>
                </a:r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를 갖는 지점이고</a:t>
                </a:r>
                <a:r>
                  <a:rPr lang="en-US" altLang="ko-K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빨간 등고선은 동일한 </a:t>
                </a:r>
                <a:r>
                  <a:rPr lang="en-US" altLang="ko-K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RSS</a:t>
                </a:r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를 나타내는 선이다</a:t>
                </a:r>
                <a:r>
                  <a:rPr lang="en-US" altLang="ko-K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Ridge</a:t>
                </a:r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의 초록색 원과 </a:t>
                </a:r>
                <a:r>
                  <a:rPr lang="en-US" altLang="ko-K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Lasso</a:t>
                </a:r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의 파란색 마름모는 각각 </a:t>
                </a:r>
                <a:r>
                  <a:rPr lang="en-US" altLang="ko-K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Ridge</a:t>
                </a:r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와 </a:t>
                </a:r>
                <a:r>
                  <a:rPr lang="en-US" altLang="ko-K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Lasso</a:t>
                </a:r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의 제약</a:t>
                </a:r>
                <a:r>
                  <a:rPr lang="en-US" altLang="ko-K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즉 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와  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ko-K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영역을 의미한다</a:t>
                </a:r>
                <a:r>
                  <a:rPr lang="en-US" altLang="ko-K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각 방법은 해당 범위 내에서</a:t>
                </a:r>
                <a:r>
                  <a:rPr lang="en-US" altLang="ko-K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가능한 가장 작은 </a:t>
                </a:r>
                <a:r>
                  <a:rPr lang="en-US" altLang="ko-K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RSS</a:t>
                </a:r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를 갖는 값으로 계수를 추정한다</a:t>
                </a:r>
                <a:r>
                  <a:rPr lang="en-US" altLang="ko-K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가 작다는 것은</a:t>
                </a:r>
                <a:r>
                  <a:rPr lang="en-US" altLang="ko-K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slope</a:t>
                </a:r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들에 제약 조건을 더 많이 건다는 것이다</a:t>
                </a:r>
                <a:r>
                  <a:rPr lang="en-US" altLang="ko-K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즉 </a:t>
                </a:r>
                <a14:m>
                  <m:oMath xmlns:m="http://schemas.openxmlformats.org/officeDocument/2006/math">
                    <m:r>
                      <a:rPr lang="en-US" altLang="ko-KR" sz="1200" b="0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𝜆</m:t>
                    </m:r>
                  </m:oMath>
                </a14:m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가 큰 것을 의미한다</a:t>
                </a:r>
                <a:r>
                  <a:rPr lang="en-US" altLang="ko-K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b="0" dirty="0"/>
                  <a:t>반면</a:t>
                </a:r>
                <a:r>
                  <a:rPr lang="en-US" altLang="ko-KR" b="0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가 충분히 큰 것은 </a:t>
                </a:r>
                <a14:m>
                  <m:oMath xmlns:m="http://schemas.openxmlformats.org/officeDocument/2006/math">
                    <m:r>
                      <a:rPr lang="en-US" altLang="ko-KR" sz="1200" b="0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𝜆</m:t>
                    </m:r>
                  </m:oMath>
                </a14:m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가 작은 것을 의미한다</a:t>
                </a:r>
                <a:r>
                  <a:rPr lang="en-US" altLang="ko-K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가 충분히 커서 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의 점을 포함하게 된다면 앞에서도 나왔듯이 </a:t>
                </a:r>
                <a:r>
                  <a:rPr lang="en-US" altLang="ko-K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least square</a:t>
                </a:r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와 같은 값을 추정하게 된다</a:t>
                </a:r>
                <a:r>
                  <a:rPr lang="en-US" altLang="ko-KR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</a:t>
                </a:r>
                <a:r>
                  <a:rPr lang="ko-KR" alt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즉</a:t>
                </a:r>
                <a:r>
                  <a:rPr lang="en-US" altLang="ko-KR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ko-KR" alt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앞의 예시에서 붉은 선을 추정하게 된다</a:t>
                </a:r>
                <a:r>
                  <a:rPr lang="en-US" altLang="ko-KR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endParaRPr lang="en-US" altLang="ko-KR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결론을 말하면</a:t>
                </a:r>
                <a:r>
                  <a:rPr lang="en-US" altLang="ko-K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위 그림에서 추정된 계수는 </a:t>
                </a:r>
                <a:r>
                  <a:rPr lang="ko-KR" altLang="en-US" sz="1200" b="1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주어진 제약범위</a:t>
                </a:r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와 가장 작은 </a:t>
                </a:r>
                <a:r>
                  <a:rPr lang="en-US" altLang="ko-KR" sz="1200" b="1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RSS</a:t>
                </a:r>
                <a:r>
                  <a:rPr lang="ko-KR" altLang="en-US" sz="1200" b="1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등고선이 만나는 지점</a:t>
                </a:r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의 값이 된다</a:t>
                </a:r>
                <a:r>
                  <a:rPr lang="en-US" altLang="ko-K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dirty="0"/>
                  <a:t>Ridge</a:t>
                </a:r>
                <a:r>
                  <a:rPr lang="ko-KR" altLang="en-US" dirty="0"/>
                  <a:t>에서 제약범위와 </a:t>
                </a:r>
                <a:r>
                  <a:rPr lang="en-US" altLang="ko-KR" dirty="0"/>
                  <a:t>RSS </a:t>
                </a:r>
                <a:r>
                  <a:rPr lang="ko-KR" altLang="en-US" dirty="0"/>
                  <a:t>등고선이 만나는 지점의 </a:t>
                </a:r>
                <a:r>
                  <a:rPr lang="en-US" altLang="ko-KR" dirty="0"/>
                  <a:t>slope </a:t>
                </a:r>
                <a:r>
                  <a:rPr lang="ko-KR" altLang="en-US" dirty="0"/>
                  <a:t>값들은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이 되지 않는다</a:t>
                </a:r>
                <a:r>
                  <a:rPr lang="en-US" altLang="ko-KR" dirty="0"/>
                  <a:t>. </a:t>
                </a:r>
                <a14:m>
                  <m:oMath xmlns:m="http://schemas.openxmlformats.org/officeDocument/2006/math">
                    <m:r>
                      <a:rPr lang="en-US" altLang="ko-KR" sz="1200" b="0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𝜆</m:t>
                    </m:r>
                  </m:oMath>
                </a14:m>
                <a:r>
                  <a:rPr lang="ko-KR" altLang="en-US" dirty="0"/>
                  <a:t>가 커질 때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dirty="0"/>
                  <a:t>가 작아질 때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도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에 가까운 값은 되어도</a:t>
                </a:r>
                <a:r>
                  <a:rPr lang="en-US" altLang="ko-KR" dirty="0"/>
                  <a:t>, 0</a:t>
                </a:r>
                <a:r>
                  <a:rPr lang="ko-KR" altLang="en-US" dirty="0"/>
                  <a:t> 자체가 될</a:t>
                </a:r>
                <a:r>
                  <a:rPr lang="ko-KR" altLang="en-US" baseline="0" dirty="0"/>
                  <a:t> 수는 없다</a:t>
                </a:r>
                <a:r>
                  <a:rPr lang="en-US" altLang="ko-KR" baseline="0" dirty="0"/>
                  <a:t>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baseline="0" dirty="0"/>
                  <a:t>반면</a:t>
                </a:r>
                <a:r>
                  <a:rPr lang="en-US" altLang="ko-KR" baseline="0" dirty="0"/>
                  <a:t>, Lasso</a:t>
                </a:r>
                <a:r>
                  <a:rPr lang="ko-KR" altLang="en-US" baseline="0" dirty="0"/>
                  <a:t>에서는 제약범위와 </a:t>
                </a:r>
                <a:r>
                  <a:rPr lang="en-US" altLang="ko-KR" baseline="0" dirty="0"/>
                  <a:t>RSS </a:t>
                </a:r>
                <a:r>
                  <a:rPr lang="ko-KR" altLang="en-US" baseline="0" dirty="0"/>
                  <a:t>등고선이 만나는 지점이 마름모의 모서리가 될 확률이 높다 </a:t>
                </a:r>
                <a:r>
                  <a:rPr lang="en-US" altLang="ko-KR" baseline="0" dirty="0"/>
                  <a:t>(</a:t>
                </a:r>
                <a:r>
                  <a:rPr lang="ko-KR" altLang="en-US" baseline="0" dirty="0"/>
                  <a:t>확률이라고 하는 것은 </a:t>
                </a:r>
                <a14:m>
                  <m:oMath xmlns:m="http://schemas.openxmlformats.org/officeDocument/2006/math">
                    <m:r>
                      <a:rPr lang="en-US" altLang="ko-KR" sz="1200" b="0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𝜆</m:t>
                    </m:r>
                  </m:oMath>
                </a14:m>
                <a:r>
                  <a:rPr lang="ko-KR" altLang="en-US" baseline="0" dirty="0"/>
                  <a:t>에 따라 모서리가 아닐 수도 있기 때문이다</a:t>
                </a:r>
                <a:r>
                  <a:rPr lang="en-US" altLang="ko-KR" baseline="0" dirty="0"/>
                  <a:t>. </a:t>
                </a:r>
                <a:r>
                  <a:rPr lang="ko-KR" altLang="en-US" baseline="0" dirty="0"/>
                  <a:t>사각형을 키워보면 직관적으로 이해할 수 있다</a:t>
                </a:r>
                <a:r>
                  <a:rPr lang="en-US" altLang="ko-KR" baseline="0" dirty="0"/>
                  <a:t>). </a:t>
                </a:r>
                <a14:m>
                  <m:oMath xmlns:m="http://schemas.openxmlformats.org/officeDocument/2006/math">
                    <m:r>
                      <a:rPr lang="en-US" altLang="ko-KR" sz="1200" b="0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𝜆</m:t>
                    </m:r>
                  </m:oMath>
                </a14:m>
                <a:r>
                  <a:rPr lang="ko-KR" altLang="en-US" dirty="0"/>
                  <a:t>가 커질 때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dirty="0"/>
                  <a:t>가 작아질 때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도 아예 </a:t>
                </a:r>
                <a:r>
                  <a:rPr lang="en-US" altLang="ko-KR" dirty="0"/>
                  <a:t>0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값을 갖는 </a:t>
                </a:r>
                <a:r>
                  <a:rPr lang="en-US" altLang="ko-KR" baseline="0" dirty="0"/>
                  <a:t>slope</a:t>
                </a:r>
                <a:r>
                  <a:rPr lang="ko-KR" altLang="en-US" baseline="0" dirty="0"/>
                  <a:t>가 나올 확률이 높아진다</a:t>
                </a:r>
                <a:r>
                  <a:rPr lang="en-US" altLang="ko-KR" baseline="0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b="0" i="0" dirty="0">
                    <a:latin typeface="Cambria Math" panose="02040503050406030204" pitchFamily="18" charset="0"/>
                  </a:rPr>
                  <a:t>𝛽_1</a:t>
                </a:r>
                <a:r>
                  <a:rPr lang="ko-KR" altLang="en-US" i="0" dirty="0">
                    <a:latin typeface="Cambria Math" panose="02040503050406030204" pitchFamily="18" charset="0"/>
                  </a:rPr>
                  <a:t>와 </a:t>
                </a:r>
                <a:r>
                  <a:rPr lang="en-US" altLang="ko-KR" b="0" i="0" dirty="0">
                    <a:latin typeface="Cambria Math" panose="02040503050406030204" pitchFamily="18" charset="0"/>
                  </a:rPr>
                  <a:t>𝛽_2</a:t>
                </a:r>
                <a:r>
                  <a:rPr lang="ko-KR" altLang="en-US" i="0" dirty="0">
                    <a:latin typeface="Cambria Math" panose="02040503050406030204" pitchFamily="18" charset="0"/>
                  </a:rPr>
                  <a:t>는 </a:t>
                </a:r>
                <a:r>
                  <a:rPr lang="en-US" altLang="ko-KR" i="0" dirty="0">
                    <a:latin typeface="Cambria Math" panose="02040503050406030204" pitchFamily="18" charset="0"/>
                  </a:rPr>
                  <a:t>slope</a:t>
                </a:r>
                <a:r>
                  <a:rPr lang="ko-KR" altLang="en-US" i="0" dirty="0">
                    <a:latin typeface="Cambria Math" panose="02040503050406030204" pitchFamily="18" charset="0"/>
                  </a:rPr>
                  <a:t>를 의미한다</a:t>
                </a:r>
                <a:r>
                  <a:rPr lang="en-US" altLang="ko-KR" i="0" dirty="0">
                    <a:latin typeface="Cambria Math" panose="02040503050406030204" pitchFamily="18" charset="0"/>
                  </a:rPr>
                  <a:t>. </a:t>
                </a:r>
                <a:r>
                  <a:rPr lang="ko-KR" altLang="en-US" i="0" dirty="0">
                    <a:latin typeface="Cambria Math" panose="02040503050406030204" pitchFamily="18" charset="0"/>
                  </a:rPr>
                  <a:t>또한</a:t>
                </a:r>
                <a:r>
                  <a:rPr lang="en-US" altLang="ko-KR" i="0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𝛽 ̂  </a:t>
                </a:r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는 </a:t>
                </a:r>
                <a:r>
                  <a:rPr lang="en-US" altLang="ko-K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least square</a:t>
                </a:r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를 갖는 지점이고</a:t>
                </a:r>
                <a:r>
                  <a:rPr lang="en-US" altLang="ko-K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빨간 등고선은 동일한 </a:t>
                </a:r>
                <a:r>
                  <a:rPr lang="en-US" altLang="ko-K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RSS</a:t>
                </a:r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를 나타내는 선이다</a:t>
                </a:r>
                <a:r>
                  <a:rPr lang="en-US" altLang="ko-K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Ridge</a:t>
                </a:r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의 초록색 원과 </a:t>
                </a:r>
                <a:r>
                  <a:rPr lang="en-US" altLang="ko-K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Lasso</a:t>
                </a:r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의 파란색 마름모는 각각 </a:t>
                </a:r>
                <a:r>
                  <a:rPr lang="en-US" altLang="ko-K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Ridge</a:t>
                </a:r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와 </a:t>
                </a:r>
                <a:r>
                  <a:rPr lang="en-US" altLang="ko-K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Lasso</a:t>
                </a:r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의 제약</a:t>
                </a:r>
                <a:r>
                  <a:rPr lang="en-US" altLang="ko-K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즉 </a:t>
                </a:r>
                <a:r>
                  <a:rPr lang="en-US" altLang="ko-KR" b="0" i="0" dirty="0">
                    <a:latin typeface="Cambria Math" panose="02040503050406030204" pitchFamily="18" charset="0"/>
                  </a:rPr>
                  <a:t>𝛽_1^2+𝛽_2^2&lt;𝑠</a:t>
                </a:r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와  </a:t>
                </a:r>
                <a:r>
                  <a:rPr lang="en-US" altLang="ko-KR" b="0" i="0" dirty="0">
                    <a:latin typeface="Cambria Math" panose="02040503050406030204" pitchFamily="18" charset="0"/>
                  </a:rPr>
                  <a:t>|𝛽_1 |+|𝛽_2 |&lt;𝑠</a:t>
                </a:r>
                <a:r>
                  <a:rPr lang="en-US" altLang="ko-K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영역을 의미한다</a:t>
                </a:r>
                <a:r>
                  <a:rPr lang="en-US" altLang="ko-K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각 방법은 해당 범위 내에서</a:t>
                </a:r>
                <a:r>
                  <a:rPr lang="en-US" altLang="ko-K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가능한 가장 작은 </a:t>
                </a:r>
                <a:r>
                  <a:rPr lang="en-US" altLang="ko-K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RSS</a:t>
                </a:r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를 갖는 값으로 계수를 추정한다</a:t>
                </a:r>
                <a:r>
                  <a:rPr lang="en-US" altLang="ko-K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b="0" i="0" dirty="0">
                    <a:latin typeface="Cambria Math" panose="02040503050406030204" pitchFamily="18" charset="0"/>
                  </a:rPr>
                  <a:t>𝑠</a:t>
                </a:r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가 작다는 것은</a:t>
                </a:r>
                <a:r>
                  <a:rPr lang="en-US" altLang="ko-K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slope</a:t>
                </a:r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들에 제약 조건을 더 많이 건다는 것이다</a:t>
                </a:r>
                <a:r>
                  <a:rPr lang="en-US" altLang="ko-K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즉 </a:t>
                </a:r>
                <a:r>
                  <a:rPr lang="en-US" altLang="ko-KR" sz="1200" b="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𝜆</a:t>
                </a:r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가 큰 것을 의미한다</a:t>
                </a:r>
                <a:r>
                  <a:rPr lang="en-US" altLang="ko-K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b="0" dirty="0"/>
                  <a:t>반면</a:t>
                </a:r>
                <a:r>
                  <a:rPr lang="en-US" altLang="ko-KR" b="0" dirty="0"/>
                  <a:t>, </a:t>
                </a:r>
                <a:r>
                  <a:rPr lang="en-US" altLang="ko-KR" b="0" i="0" dirty="0">
                    <a:latin typeface="Cambria Math" panose="02040503050406030204" pitchFamily="18" charset="0"/>
                  </a:rPr>
                  <a:t>𝑠</a:t>
                </a:r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가 충분히 큰 것은 </a:t>
                </a:r>
                <a:r>
                  <a:rPr lang="en-US" altLang="ko-KR" sz="1200" b="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𝜆</a:t>
                </a:r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가 작은 것을 의미한다</a:t>
                </a:r>
                <a:r>
                  <a:rPr lang="en-US" altLang="ko-K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r>
                  <a:rPr lang="en-US" altLang="ko-KR" b="0" dirty="0"/>
                  <a:t> </a:t>
                </a:r>
                <a:r>
                  <a:rPr lang="en-US" altLang="ko-KR" b="0" i="0" dirty="0">
                    <a:latin typeface="Cambria Math" panose="02040503050406030204" pitchFamily="18" charset="0"/>
                  </a:rPr>
                  <a:t>𝑠</a:t>
                </a:r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가 충분히 커서 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𝛽 ̂  </a:t>
                </a:r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의 점을 포함하게 된다면 앞에서도 나왔듯이 </a:t>
                </a:r>
                <a:r>
                  <a:rPr lang="en-US" altLang="ko-K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least square</a:t>
                </a:r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와 같은 값을 추정하게 된다</a:t>
                </a:r>
                <a:r>
                  <a:rPr lang="en-US" altLang="ko-KR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</a:t>
                </a:r>
                <a:r>
                  <a:rPr lang="ko-KR" alt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즉</a:t>
                </a:r>
                <a:r>
                  <a:rPr lang="en-US" altLang="ko-KR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ko-KR" alt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앞의 예시에서 붉은 선을 추정하게 된다</a:t>
                </a:r>
                <a:r>
                  <a:rPr lang="en-US" altLang="ko-KR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endParaRPr lang="en-US" altLang="ko-KR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결론을 말하면</a:t>
                </a:r>
                <a:r>
                  <a:rPr lang="en-US" altLang="ko-K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위 그림에서 추정된 계수는 </a:t>
                </a:r>
                <a:r>
                  <a:rPr lang="ko-KR" altLang="en-US" sz="1200" b="1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주어진 제약범위</a:t>
                </a:r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와 가장 작은 </a:t>
                </a:r>
                <a:r>
                  <a:rPr lang="en-US" altLang="ko-KR" sz="1200" b="1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RSS</a:t>
                </a:r>
                <a:r>
                  <a:rPr lang="ko-KR" altLang="en-US" sz="1200" b="1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등고선이 만나는 지점</a:t>
                </a:r>
                <a:r>
                  <a:rPr lang="ko-KR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의 값이 된다</a:t>
                </a:r>
                <a:r>
                  <a:rPr lang="en-US" altLang="ko-K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dirty="0"/>
                  <a:t>Ridge</a:t>
                </a:r>
                <a:r>
                  <a:rPr lang="ko-KR" altLang="en-US" dirty="0"/>
                  <a:t>에서 제약범위와 </a:t>
                </a:r>
                <a:r>
                  <a:rPr lang="en-US" altLang="ko-KR" dirty="0"/>
                  <a:t>RSS </a:t>
                </a:r>
                <a:r>
                  <a:rPr lang="ko-KR" altLang="en-US" dirty="0"/>
                  <a:t>등고선이 만나는 지점의 </a:t>
                </a:r>
                <a:r>
                  <a:rPr lang="en-US" altLang="ko-KR" dirty="0"/>
                  <a:t>slope </a:t>
                </a:r>
                <a:r>
                  <a:rPr lang="ko-KR" altLang="en-US" dirty="0"/>
                  <a:t>값들은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이 되지 않는다</a:t>
                </a:r>
                <a:r>
                  <a:rPr lang="en-US" altLang="ko-KR" dirty="0"/>
                  <a:t>. </a:t>
                </a:r>
                <a:r>
                  <a:rPr lang="en-US" altLang="ko-KR" sz="1200" b="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𝜆</a:t>
                </a:r>
                <a:r>
                  <a:rPr lang="ko-KR" altLang="en-US" dirty="0"/>
                  <a:t>가 커질 때 </a:t>
                </a:r>
                <a:r>
                  <a:rPr lang="en-US" altLang="ko-KR" dirty="0"/>
                  <a:t>(</a:t>
                </a:r>
                <a:r>
                  <a:rPr lang="en-US" altLang="ko-KR" b="0" i="0" dirty="0">
                    <a:latin typeface="Cambria Math" panose="02040503050406030204" pitchFamily="18" charset="0"/>
                  </a:rPr>
                  <a:t>𝑠</a:t>
                </a:r>
                <a:r>
                  <a:rPr lang="ko-KR" altLang="en-US" dirty="0"/>
                  <a:t>가 작아질 때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도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에 가까운 값은 되어도</a:t>
                </a:r>
                <a:r>
                  <a:rPr lang="en-US" altLang="ko-KR" dirty="0"/>
                  <a:t>, 0</a:t>
                </a:r>
                <a:r>
                  <a:rPr lang="ko-KR" altLang="en-US" dirty="0"/>
                  <a:t> 자체가 될</a:t>
                </a:r>
                <a:r>
                  <a:rPr lang="ko-KR" altLang="en-US" baseline="0" dirty="0"/>
                  <a:t> 수는 없다</a:t>
                </a:r>
                <a:r>
                  <a:rPr lang="en-US" altLang="ko-KR" baseline="0" dirty="0"/>
                  <a:t>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baseline="0" dirty="0"/>
                  <a:t>반면</a:t>
                </a:r>
                <a:r>
                  <a:rPr lang="en-US" altLang="ko-KR" baseline="0" dirty="0"/>
                  <a:t>, Lasso</a:t>
                </a:r>
                <a:r>
                  <a:rPr lang="ko-KR" altLang="en-US" baseline="0" dirty="0"/>
                  <a:t>에서는 제약범위와 </a:t>
                </a:r>
                <a:r>
                  <a:rPr lang="en-US" altLang="ko-KR" baseline="0" dirty="0"/>
                  <a:t>RSS </a:t>
                </a:r>
                <a:r>
                  <a:rPr lang="ko-KR" altLang="en-US" baseline="0" dirty="0"/>
                  <a:t>등고선이 만나는 지점이 마름모의 모서리가 될 확률이 높다 </a:t>
                </a:r>
                <a:r>
                  <a:rPr lang="en-US" altLang="ko-KR" baseline="0" dirty="0"/>
                  <a:t>(</a:t>
                </a:r>
                <a:r>
                  <a:rPr lang="ko-KR" altLang="en-US" baseline="0" dirty="0"/>
                  <a:t>확률이라고 하는 것은 </a:t>
                </a:r>
                <a:r>
                  <a:rPr lang="en-US" altLang="ko-KR" sz="1200" b="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𝜆</a:t>
                </a:r>
                <a:r>
                  <a:rPr lang="ko-KR" altLang="en-US" baseline="0" dirty="0"/>
                  <a:t>에 따라 모서리가 아닐 수도 있기 때문이다</a:t>
                </a:r>
                <a:r>
                  <a:rPr lang="en-US" altLang="ko-KR" baseline="0" dirty="0"/>
                  <a:t>. </a:t>
                </a:r>
                <a:r>
                  <a:rPr lang="ko-KR" altLang="en-US" baseline="0" dirty="0"/>
                  <a:t>사각형을 키워보면 직관적으로 이해할 수 있다</a:t>
                </a:r>
                <a:r>
                  <a:rPr lang="en-US" altLang="ko-KR" baseline="0" dirty="0"/>
                  <a:t>). </a:t>
                </a:r>
                <a:r>
                  <a:rPr lang="en-US" altLang="ko-KR" sz="1200" b="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𝜆</a:t>
                </a:r>
                <a:r>
                  <a:rPr lang="ko-KR" altLang="en-US" dirty="0"/>
                  <a:t>가 커질 때 </a:t>
                </a:r>
                <a:r>
                  <a:rPr lang="en-US" altLang="ko-KR" dirty="0"/>
                  <a:t>(</a:t>
                </a:r>
                <a:r>
                  <a:rPr lang="en-US" altLang="ko-KR" b="0" i="0" dirty="0">
                    <a:latin typeface="Cambria Math" panose="02040503050406030204" pitchFamily="18" charset="0"/>
                  </a:rPr>
                  <a:t>𝑠</a:t>
                </a:r>
                <a:r>
                  <a:rPr lang="ko-KR" altLang="en-US" dirty="0"/>
                  <a:t>가 작아질 때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도 아예 </a:t>
                </a:r>
                <a:r>
                  <a:rPr lang="en-US" altLang="ko-KR" dirty="0"/>
                  <a:t>0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값을 갖는 </a:t>
                </a:r>
                <a:r>
                  <a:rPr lang="en-US" altLang="ko-KR" baseline="0" dirty="0"/>
                  <a:t>slope</a:t>
                </a:r>
                <a:r>
                  <a:rPr lang="ko-KR" altLang="en-US" baseline="0" dirty="0"/>
                  <a:t>가 나올 확률이 높아진다</a:t>
                </a:r>
                <a:r>
                  <a:rPr lang="en-US" altLang="ko-KR" baseline="0" dirty="0"/>
                  <a:t>.</a:t>
                </a:r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016A8-C7B6-4E67-8D2D-C7A58DC9ACC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382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65888F4A-6E59-45EF-A239-7B04443E4CC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1601335"/>
            <a:ext cx="6858000" cy="1045026"/>
          </a:xfrm>
        </p:spPr>
        <p:txBody>
          <a:bodyPr anchor="b">
            <a:normAutofit/>
          </a:bodyPr>
          <a:lstStyle>
            <a:lvl1pPr algn="l">
              <a:defRPr sz="27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3CA50EC4-2B50-4F71-8CD7-D6E55D0DD9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2698808"/>
            <a:ext cx="6858000" cy="464522"/>
          </a:xfrm>
        </p:spPr>
        <p:txBody>
          <a:bodyPr>
            <a:normAutofit/>
          </a:bodyPr>
          <a:lstStyle>
            <a:lvl1pPr marL="0" indent="0" algn="l">
              <a:buNone/>
              <a:defRPr sz="1125"/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ko-KR" altLang="en-US" dirty="0"/>
              <a:t>부제목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D85A2B6-8844-4623-94F2-D2E8D534F2BE}"/>
              </a:ext>
            </a:extLst>
          </p:cNvPr>
          <p:cNvCxnSpPr>
            <a:cxnSpLocks/>
          </p:cNvCxnSpPr>
          <p:nvPr/>
        </p:nvCxnSpPr>
        <p:spPr>
          <a:xfrm>
            <a:off x="1143000" y="3362554"/>
            <a:ext cx="6858000" cy="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86212D7C-644D-4842-A23F-0DB614E614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4329482"/>
            <a:ext cx="6858000" cy="37683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ko-KR" altLang="en-US" dirty="0"/>
              <a:t>날짜</a:t>
            </a:r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E6431145-37BE-4170-AA95-8708B551AB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42999" y="3952646"/>
            <a:ext cx="6858000" cy="37683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ko-KR" altLang="en-US" dirty="0"/>
              <a:t>이름</a:t>
            </a:r>
          </a:p>
        </p:txBody>
      </p:sp>
      <p:sp>
        <p:nvSpPr>
          <p:cNvPr id="12" name="텍스트 개체 틀 8">
            <a:extLst>
              <a:ext uri="{FF2B5EF4-FFF2-40B4-BE49-F238E27FC236}">
                <a16:creationId xmlns:a16="http://schemas.microsoft.com/office/drawing/2014/main" id="{FD1CA04F-B2AC-4FCE-9608-42D05CE8360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3005" y="4706318"/>
            <a:ext cx="6857999" cy="376836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ko-KR" altLang="en-US" dirty="0"/>
              <a:t>소속</a:t>
            </a:r>
          </a:p>
        </p:txBody>
      </p:sp>
    </p:spTree>
    <p:extLst>
      <p:ext uri="{BB962C8B-B14F-4D97-AF65-F5344CB8AC3E}">
        <p14:creationId xmlns:p14="http://schemas.microsoft.com/office/powerpoint/2010/main" val="163578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+레퍼런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56297E-7BAA-4F49-A151-5AA7ECF8D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445752"/>
            <a:ext cx="3868340" cy="535459"/>
          </a:xfrm>
        </p:spPr>
        <p:txBody>
          <a:bodyPr anchor="b"/>
          <a:lstStyle>
            <a:lvl1pPr marL="0" indent="0">
              <a:buNone/>
              <a:defRPr sz="1351" b="1"/>
            </a:lvl1pPr>
            <a:lvl2pPr marL="257168" indent="0">
              <a:buNone/>
              <a:defRPr sz="1125" b="1"/>
            </a:lvl2pPr>
            <a:lvl3pPr marL="514338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4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9" indent="0">
              <a:buNone/>
              <a:defRPr sz="9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AFCC77-836A-4935-AC16-6C0412992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114556"/>
            <a:ext cx="3868340" cy="40751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1611C9-A523-45FF-8C59-A7B29A9A1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2" y="1445752"/>
            <a:ext cx="3887391" cy="535459"/>
          </a:xfrm>
        </p:spPr>
        <p:txBody>
          <a:bodyPr anchor="b"/>
          <a:lstStyle>
            <a:lvl1pPr marL="0" indent="0">
              <a:buNone/>
              <a:defRPr sz="1351" b="1"/>
            </a:lvl1pPr>
            <a:lvl2pPr marL="257168" indent="0">
              <a:buNone/>
              <a:defRPr sz="1125" b="1"/>
            </a:lvl2pPr>
            <a:lvl3pPr marL="514338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4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9" indent="0">
              <a:buNone/>
              <a:defRPr sz="9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6344D9-D853-4EBE-9370-61B3BE19A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2" y="2114556"/>
            <a:ext cx="3887391" cy="40751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D66F49-2CB8-4298-AEBB-49D2B653E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3E48-3781-428D-80C5-C28103FE87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36753552-98B2-4424-BFE6-D07ABE2143A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6321298"/>
            <a:ext cx="8515350" cy="536713"/>
          </a:xfrm>
        </p:spPr>
        <p:txBody>
          <a:bodyPr anchor="b">
            <a:normAutofit/>
          </a:bodyPr>
          <a:lstStyle>
            <a:lvl1pPr marL="0" indent="0">
              <a:buNone/>
              <a:defRPr sz="788" i="1"/>
            </a:lvl1pPr>
          </a:lstStyle>
          <a:p>
            <a:pPr lvl="0"/>
            <a:r>
              <a:rPr lang="en-US" altLang="ko-KR" dirty="0"/>
              <a:t>Reference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95B50AA5-AF73-4425-8AE2-EB633C2A3D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9"/>
            <a:ext cx="9144000" cy="564767"/>
          </a:xfrm>
          <a:solidFill>
            <a:srgbClr val="001C54"/>
          </a:solidFill>
        </p:spPr>
        <p:txBody>
          <a:bodyPr lIns="234000"/>
          <a:lstStyle>
            <a:lvl1pPr>
              <a:defRPr/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12" name="텍스트 개체 틀 7">
            <a:extLst>
              <a:ext uri="{FF2B5EF4-FFF2-40B4-BE49-F238E27FC236}">
                <a16:creationId xmlns:a16="http://schemas.microsoft.com/office/drawing/2014/main" id="{1064D11A-D229-4F42-B9BE-415908E866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65150"/>
            <a:ext cx="9144000" cy="31591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144000" indent="0">
              <a:buNone/>
              <a:defRPr sz="1400">
                <a:solidFill>
                  <a:sysClr val="windowText" lastClr="000000"/>
                </a:solidFill>
                <a:latin typeface="+mj-ea"/>
                <a:ea typeface="+mj-ea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  <a:lvl3pPr>
              <a:defRPr>
                <a:solidFill>
                  <a:sysClr val="windowText" lastClr="000000"/>
                </a:solidFill>
              </a:defRPr>
            </a:lvl3pPr>
            <a:lvl4pPr>
              <a:defRPr>
                <a:solidFill>
                  <a:sysClr val="windowText" lastClr="000000"/>
                </a:solidFill>
              </a:defRPr>
            </a:lvl4pPr>
            <a:lvl5pPr>
              <a:defRPr>
                <a:solidFill>
                  <a:sysClr val="windowText" lastClr="000000"/>
                </a:solidFill>
              </a:defRPr>
            </a:lvl5pPr>
          </a:lstStyle>
          <a:p>
            <a:pPr lvl="0"/>
            <a:r>
              <a:rPr lang="en-US" altLang="ko-KR" dirty="0"/>
              <a:t>Sub-title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2190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콘텐츠 2개_위아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C8C1A9-CEAE-4B51-8741-B3C3F4232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5741"/>
            <a:ext cx="7886700" cy="23115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D61EAB-7C44-480E-8A74-6E53014BB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3E48-3781-428D-80C5-C28103FE87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A7854F9-1D59-4425-8847-CDD1D31FA24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8650" y="3865458"/>
            <a:ext cx="7886700" cy="23115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7" name="내용 개체 틀 7">
            <a:extLst>
              <a:ext uri="{FF2B5EF4-FFF2-40B4-BE49-F238E27FC236}">
                <a16:creationId xmlns:a16="http://schemas.microsoft.com/office/drawing/2014/main" id="{0C8BB359-1901-470F-8737-54BAF8820BE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6321298"/>
            <a:ext cx="8515350" cy="536713"/>
          </a:xfrm>
        </p:spPr>
        <p:txBody>
          <a:bodyPr anchor="b">
            <a:normAutofit/>
          </a:bodyPr>
          <a:lstStyle>
            <a:lvl1pPr marL="0" indent="0">
              <a:buNone/>
              <a:defRPr sz="788" i="1"/>
            </a:lvl1pPr>
          </a:lstStyle>
          <a:p>
            <a:pPr lvl="0"/>
            <a:r>
              <a:rPr lang="en-US" altLang="ko-KR" dirty="0"/>
              <a:t>Reference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CA43ADF4-2D3A-4C81-850C-8765DFF659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9"/>
            <a:ext cx="9144000" cy="564767"/>
          </a:xfrm>
          <a:solidFill>
            <a:srgbClr val="001C54"/>
          </a:solidFill>
        </p:spPr>
        <p:txBody>
          <a:bodyPr lIns="234000"/>
          <a:lstStyle>
            <a:lvl1pPr>
              <a:defRPr/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1F02202B-F4B4-40EA-9DD4-C6782CAFDA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65150"/>
            <a:ext cx="9144000" cy="31591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144000" indent="0">
              <a:buNone/>
              <a:defRPr sz="1400">
                <a:solidFill>
                  <a:sysClr val="windowText" lastClr="000000"/>
                </a:solidFill>
                <a:latin typeface="+mj-ea"/>
                <a:ea typeface="+mj-ea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  <a:lvl3pPr>
              <a:defRPr>
                <a:solidFill>
                  <a:sysClr val="windowText" lastClr="000000"/>
                </a:solidFill>
              </a:defRPr>
            </a:lvl3pPr>
            <a:lvl4pPr>
              <a:defRPr>
                <a:solidFill>
                  <a:sysClr val="windowText" lastClr="000000"/>
                </a:solidFill>
              </a:defRPr>
            </a:lvl4pPr>
            <a:lvl5pPr>
              <a:defRPr>
                <a:solidFill>
                  <a:sysClr val="windowText" lastClr="000000"/>
                </a:solidFill>
              </a:defRPr>
            </a:lvl5pPr>
          </a:lstStyle>
          <a:p>
            <a:pPr lvl="0"/>
            <a:r>
              <a:rPr lang="en-US" altLang="ko-KR" dirty="0"/>
              <a:t>Sub-title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2103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+레퍼런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097439-3058-47B8-B1DA-6882C4FE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3E48-3781-428D-80C5-C28103FE87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내용 개체 틀 7">
            <a:extLst>
              <a:ext uri="{FF2B5EF4-FFF2-40B4-BE49-F238E27FC236}">
                <a16:creationId xmlns:a16="http://schemas.microsoft.com/office/drawing/2014/main" id="{313830A6-6089-464F-B2FB-04FD9499B8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6321298"/>
            <a:ext cx="8515350" cy="536713"/>
          </a:xfrm>
        </p:spPr>
        <p:txBody>
          <a:bodyPr anchor="b">
            <a:normAutofit/>
          </a:bodyPr>
          <a:lstStyle>
            <a:lvl1pPr marL="0" indent="0">
              <a:buNone/>
              <a:defRPr sz="788" i="1"/>
            </a:lvl1pPr>
          </a:lstStyle>
          <a:p>
            <a:pPr lvl="0"/>
            <a:r>
              <a:rPr lang="en-US" altLang="ko-KR" dirty="0"/>
              <a:t>Reference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F46988-49A1-4D9C-8CCF-56316E6C1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9"/>
            <a:ext cx="9144000" cy="564767"/>
          </a:xfrm>
          <a:solidFill>
            <a:srgbClr val="001C54"/>
          </a:solidFill>
        </p:spPr>
        <p:txBody>
          <a:bodyPr lIns="234000"/>
          <a:lstStyle>
            <a:lvl1pPr>
              <a:defRPr/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FF44A680-FBA0-4300-AE63-88F43E1C21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65150"/>
            <a:ext cx="9144000" cy="31591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144000" indent="0">
              <a:buNone/>
              <a:defRPr sz="1400">
                <a:solidFill>
                  <a:sysClr val="windowText" lastClr="000000"/>
                </a:solidFill>
                <a:latin typeface="+mj-ea"/>
                <a:ea typeface="+mj-ea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  <a:lvl3pPr>
              <a:defRPr>
                <a:solidFill>
                  <a:sysClr val="windowText" lastClr="000000"/>
                </a:solidFill>
              </a:defRPr>
            </a:lvl3pPr>
            <a:lvl4pPr>
              <a:defRPr>
                <a:solidFill>
                  <a:sysClr val="windowText" lastClr="000000"/>
                </a:solidFill>
              </a:defRPr>
            </a:lvl4pPr>
            <a:lvl5pPr>
              <a:defRPr>
                <a:solidFill>
                  <a:sysClr val="windowText" lastClr="000000"/>
                </a:solidFill>
              </a:defRPr>
            </a:lvl5pPr>
          </a:lstStyle>
          <a:p>
            <a:pPr lvl="0"/>
            <a:r>
              <a:rPr lang="en-US" altLang="ko-KR" dirty="0"/>
              <a:t>Sub-title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469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+레퍼런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4E8D50-A74D-4845-9113-90A333EB3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3E48-3781-428D-80C5-C28103FE87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내용 개체 틀 7">
            <a:extLst>
              <a:ext uri="{FF2B5EF4-FFF2-40B4-BE49-F238E27FC236}">
                <a16:creationId xmlns:a16="http://schemas.microsoft.com/office/drawing/2014/main" id="{8C4A4FFC-75AA-4ABA-ABC8-39EEAA3E484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6321298"/>
            <a:ext cx="8515350" cy="536713"/>
          </a:xfrm>
        </p:spPr>
        <p:txBody>
          <a:bodyPr anchor="b">
            <a:normAutofit/>
          </a:bodyPr>
          <a:lstStyle>
            <a:lvl1pPr marL="0" indent="0">
              <a:buNone/>
              <a:defRPr sz="788" i="1"/>
            </a:lvl1pPr>
          </a:lstStyle>
          <a:p>
            <a:pPr lvl="0"/>
            <a:r>
              <a:rPr lang="en-US" altLang="ko-KR" dirty="0"/>
              <a:t>Reference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C21DACB-B09A-4B19-902B-B852BAC8E6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9"/>
            <a:ext cx="9144000" cy="564767"/>
          </a:xfrm>
          <a:solidFill>
            <a:srgbClr val="001C54"/>
          </a:solidFill>
        </p:spPr>
        <p:txBody>
          <a:bodyPr lIns="234000"/>
          <a:lstStyle>
            <a:lvl1pPr>
              <a:defRPr/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6" name="텍스트 개체 틀 7">
            <a:extLst>
              <a:ext uri="{FF2B5EF4-FFF2-40B4-BE49-F238E27FC236}">
                <a16:creationId xmlns:a16="http://schemas.microsoft.com/office/drawing/2014/main" id="{5C9DA57A-9894-4CD9-BF19-0241E1AD032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65150"/>
            <a:ext cx="9144000" cy="31591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144000" indent="0">
              <a:buNone/>
              <a:defRPr sz="1400">
                <a:solidFill>
                  <a:sysClr val="windowText" lastClr="000000"/>
                </a:solidFill>
                <a:latin typeface="+mj-ea"/>
                <a:ea typeface="+mj-ea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  <a:lvl3pPr>
              <a:defRPr>
                <a:solidFill>
                  <a:sysClr val="windowText" lastClr="000000"/>
                </a:solidFill>
              </a:defRPr>
            </a:lvl3pPr>
            <a:lvl4pPr>
              <a:defRPr>
                <a:solidFill>
                  <a:sysClr val="windowText" lastClr="000000"/>
                </a:solidFill>
              </a:defRPr>
            </a:lvl4pPr>
            <a:lvl5pPr>
              <a:defRPr>
                <a:solidFill>
                  <a:sysClr val="windowText" lastClr="000000"/>
                </a:solidFill>
              </a:defRPr>
            </a:lvl5pPr>
          </a:lstStyle>
          <a:p>
            <a:pPr lvl="0"/>
            <a:r>
              <a:rPr lang="en-US" altLang="ko-KR" dirty="0"/>
              <a:t>Sub-title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7201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6E9BFF15-7606-45C7-855F-208D7A9EC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5350" y="6492886"/>
            <a:ext cx="628650" cy="365125"/>
          </a:xfrm>
        </p:spPr>
        <p:txBody>
          <a:bodyPr/>
          <a:lstStyle/>
          <a:p>
            <a:fld id="{77293E48-3781-428D-80C5-C28103FE87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내용 개체 틀 7">
            <a:extLst>
              <a:ext uri="{FF2B5EF4-FFF2-40B4-BE49-F238E27FC236}">
                <a16:creationId xmlns:a16="http://schemas.microsoft.com/office/drawing/2014/main" id="{BBF674B4-60E7-4FB6-BD61-50C4306B18A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6321298"/>
            <a:ext cx="8515350" cy="536713"/>
          </a:xfrm>
        </p:spPr>
        <p:txBody>
          <a:bodyPr anchor="b">
            <a:normAutofit/>
          </a:bodyPr>
          <a:lstStyle>
            <a:lvl1pPr marL="0" indent="0">
              <a:buNone/>
              <a:defRPr sz="788" i="1"/>
            </a:lvl1pPr>
          </a:lstStyle>
          <a:p>
            <a:pPr lvl="0"/>
            <a:r>
              <a:rPr lang="en-US" altLang="ko-KR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38389987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디폴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8D0A1-A7FE-4EE3-926E-81FD0CCC6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13459"/>
          </a:xfrm>
          <a:solidFill>
            <a:srgbClr val="001C54"/>
          </a:solidFill>
        </p:spPr>
        <p:txBody>
          <a:bodyPr lIns="234000"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C8C1A9-CEAE-4B51-8741-B3C3F4232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5741"/>
            <a:ext cx="7886700" cy="473122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D61EAB-7C44-480E-8A74-6E53014BB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1FFE9-EDA5-4EE6-8782-7810B660E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81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56297E-7BAA-4F49-A151-5AA7ECF8D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445744"/>
            <a:ext cx="3868340" cy="53545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AFCC77-836A-4935-AC16-6C0412992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114553"/>
            <a:ext cx="3868340" cy="40751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1611C9-A523-45FF-8C59-A7B29A9A1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445744"/>
            <a:ext cx="3887391" cy="53545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6344D9-D853-4EBE-9370-61B3BE19A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114553"/>
            <a:ext cx="3887391" cy="40751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D66F49-2CB8-4298-AEBB-49D2B653E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1FFE9-EDA5-4EE6-8782-7810B660EDB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EBFB2A0A-8FE6-47BB-A5D5-243EF1026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13459"/>
          </a:xfrm>
          <a:solidFill>
            <a:srgbClr val="001C54"/>
          </a:solidFill>
        </p:spPr>
        <p:txBody>
          <a:bodyPr lIns="234000"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07545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장 시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60E7139D-E77F-49BF-B4DB-85625123B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860" y="2480310"/>
            <a:ext cx="6683114" cy="704853"/>
          </a:xfrm>
          <a:noFill/>
        </p:spPr>
        <p:txBody>
          <a:bodyPr lIns="234000"/>
          <a:lstStyle>
            <a:lvl1pPr>
              <a:defRPr sz="2000">
                <a:solidFill>
                  <a:srgbClr val="001C54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097439-3058-47B8-B1DA-6882C4FE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5350" y="6492886"/>
            <a:ext cx="628650" cy="365125"/>
          </a:xfrm>
        </p:spPr>
        <p:txBody>
          <a:bodyPr/>
          <a:lstStyle/>
          <a:p>
            <a:fld id="{77293E48-3781-428D-80C5-C28103FE87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DE12D2-DA34-49C3-9D00-2F85709F4A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4790" y="1165865"/>
            <a:ext cx="1539240" cy="2147565"/>
          </a:xfrm>
        </p:spPr>
        <p:txBody>
          <a:bodyPr>
            <a:noAutofit/>
          </a:bodyPr>
          <a:lstStyle>
            <a:lvl1pPr marL="0" indent="0" algn="r">
              <a:buNone/>
              <a:defRPr sz="16600">
                <a:solidFill>
                  <a:srgbClr val="001C54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67959BF-FB31-444A-80E5-C830E526DB9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27859" y="3441698"/>
            <a:ext cx="6683113" cy="2184400"/>
          </a:xfrm>
        </p:spPr>
        <p:txBody>
          <a:bodyPr>
            <a:normAutofit/>
          </a:bodyPr>
          <a:lstStyle>
            <a:lvl1pPr>
              <a:defRPr sz="1500">
                <a:solidFill>
                  <a:srgbClr val="001C54"/>
                </a:solidFill>
              </a:defRPr>
            </a:lvl1pPr>
            <a:lvl2pPr>
              <a:defRPr sz="1351">
                <a:solidFill>
                  <a:srgbClr val="001C54"/>
                </a:solidFill>
              </a:defRPr>
            </a:lvl2pPr>
            <a:lvl3pPr>
              <a:defRPr sz="1351">
                <a:solidFill>
                  <a:srgbClr val="001C54"/>
                </a:solidFill>
              </a:defRPr>
            </a:lvl3pPr>
            <a:lvl4pPr>
              <a:defRPr sz="1051">
                <a:solidFill>
                  <a:srgbClr val="001C54"/>
                </a:solidFill>
              </a:defRPr>
            </a:lvl4pPr>
            <a:lvl5pPr>
              <a:defRPr sz="1051">
                <a:solidFill>
                  <a:srgbClr val="001C54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D0E4C717-EE54-4D7A-A9ED-7CD2F37ECBC8}"/>
              </a:ext>
            </a:extLst>
          </p:cNvPr>
          <p:cNvCxnSpPr>
            <a:cxnSpLocks/>
          </p:cNvCxnSpPr>
          <p:nvPr/>
        </p:nvCxnSpPr>
        <p:spPr>
          <a:xfrm>
            <a:off x="1927860" y="3313430"/>
            <a:ext cx="6683114" cy="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957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디폴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C8C1A9-CEAE-4B51-8741-B3C3F4232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5741"/>
            <a:ext cx="7886700" cy="473122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D61EAB-7C44-480E-8A74-6E53014BB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3E48-3781-428D-80C5-C28103FE87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AA95495C-A113-4354-8D7C-CD90498899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9"/>
            <a:ext cx="9144000" cy="564767"/>
          </a:xfrm>
          <a:solidFill>
            <a:srgbClr val="001C54"/>
          </a:solidFill>
        </p:spPr>
        <p:txBody>
          <a:bodyPr lIns="234000"/>
          <a:lstStyle>
            <a:lvl1pPr>
              <a:defRPr/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10" name="텍스트 개체 틀 7">
            <a:extLst>
              <a:ext uri="{FF2B5EF4-FFF2-40B4-BE49-F238E27FC236}">
                <a16:creationId xmlns:a16="http://schemas.microsoft.com/office/drawing/2014/main" id="{AB3C0A7A-F64F-4904-9E1F-449AEBDED34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65150"/>
            <a:ext cx="9144000" cy="31591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144000" indent="0">
              <a:buNone/>
              <a:defRPr sz="1400">
                <a:solidFill>
                  <a:sysClr val="windowText" lastClr="000000"/>
                </a:solidFill>
                <a:latin typeface="+mj-ea"/>
                <a:ea typeface="+mj-ea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  <a:lvl3pPr>
              <a:defRPr>
                <a:solidFill>
                  <a:sysClr val="windowText" lastClr="000000"/>
                </a:solidFill>
              </a:defRPr>
            </a:lvl3pPr>
            <a:lvl4pPr>
              <a:defRPr>
                <a:solidFill>
                  <a:sysClr val="windowText" lastClr="000000"/>
                </a:solidFill>
              </a:defRPr>
            </a:lvl4pPr>
            <a:lvl5pPr>
              <a:defRPr>
                <a:solidFill>
                  <a:sysClr val="windowText" lastClr="000000"/>
                </a:solidFill>
              </a:defRPr>
            </a:lvl5pPr>
          </a:lstStyle>
          <a:p>
            <a:pPr lvl="0"/>
            <a:r>
              <a:rPr lang="en-US" altLang="ko-KR" dirty="0"/>
              <a:t>Sub-title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8923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F41BAE-4219-4205-BA02-4B5B9A6706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45741"/>
            <a:ext cx="3886200" cy="473122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51E87B-7F95-404D-BFF5-802D7DA6C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45741"/>
            <a:ext cx="3886200" cy="473122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7D9A44-37B7-4452-8AAC-DA65F04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3E48-3781-428D-80C5-C28103FE87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00DDCB3D-9727-4EE8-B2A1-AD5C593D17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9"/>
            <a:ext cx="9144000" cy="564767"/>
          </a:xfrm>
          <a:solidFill>
            <a:srgbClr val="001C54"/>
          </a:solidFill>
        </p:spPr>
        <p:txBody>
          <a:bodyPr lIns="234000"/>
          <a:lstStyle>
            <a:lvl1pPr>
              <a:defRPr/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10" name="텍스트 개체 틀 7">
            <a:extLst>
              <a:ext uri="{FF2B5EF4-FFF2-40B4-BE49-F238E27FC236}">
                <a16:creationId xmlns:a16="http://schemas.microsoft.com/office/drawing/2014/main" id="{3893FB35-7D41-4F8D-96E5-8A6851B60A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65150"/>
            <a:ext cx="9144000" cy="31591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144000" indent="0">
              <a:buNone/>
              <a:defRPr sz="1400">
                <a:solidFill>
                  <a:sysClr val="windowText" lastClr="000000"/>
                </a:solidFill>
                <a:latin typeface="+mj-ea"/>
                <a:ea typeface="+mj-ea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  <a:lvl3pPr>
              <a:defRPr>
                <a:solidFill>
                  <a:sysClr val="windowText" lastClr="000000"/>
                </a:solidFill>
              </a:defRPr>
            </a:lvl3pPr>
            <a:lvl4pPr>
              <a:defRPr>
                <a:solidFill>
                  <a:sysClr val="windowText" lastClr="000000"/>
                </a:solidFill>
              </a:defRPr>
            </a:lvl4pPr>
            <a:lvl5pPr>
              <a:defRPr>
                <a:solidFill>
                  <a:sysClr val="windowText" lastClr="000000"/>
                </a:solidFill>
              </a:defRPr>
            </a:lvl5pPr>
          </a:lstStyle>
          <a:p>
            <a:pPr lvl="0"/>
            <a:r>
              <a:rPr lang="en-US" altLang="ko-KR" dirty="0"/>
              <a:t>Sub-title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358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56297E-7BAA-4F49-A151-5AA7ECF8D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445752"/>
            <a:ext cx="3868340" cy="535459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257168" indent="0">
              <a:buNone/>
              <a:defRPr sz="1125" b="1"/>
            </a:lvl2pPr>
            <a:lvl3pPr marL="514338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4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9" indent="0">
              <a:buNone/>
              <a:defRPr sz="9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AFCC77-836A-4935-AC16-6C0412992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114556"/>
            <a:ext cx="3868340" cy="40751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1611C9-A523-45FF-8C59-A7B29A9A1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2" y="1445752"/>
            <a:ext cx="3887391" cy="535459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257168" indent="0">
              <a:buNone/>
              <a:defRPr sz="1125" b="1"/>
            </a:lvl2pPr>
            <a:lvl3pPr marL="514338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4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9" indent="0">
              <a:buNone/>
              <a:defRPr sz="9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6344D9-D853-4EBE-9370-61B3BE19A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2" y="2114556"/>
            <a:ext cx="3887391" cy="40751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D66F49-2CB8-4298-AEBB-49D2B653E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3E48-3781-428D-80C5-C28103FE87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259FC32-2D40-4D27-B634-C633196ECC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9"/>
            <a:ext cx="9144000" cy="564767"/>
          </a:xfrm>
          <a:solidFill>
            <a:srgbClr val="001C54"/>
          </a:solidFill>
        </p:spPr>
        <p:txBody>
          <a:bodyPr lIns="234000"/>
          <a:lstStyle>
            <a:lvl1pPr>
              <a:defRPr/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10" name="텍스트 개체 틀 7">
            <a:extLst>
              <a:ext uri="{FF2B5EF4-FFF2-40B4-BE49-F238E27FC236}">
                <a16:creationId xmlns:a16="http://schemas.microsoft.com/office/drawing/2014/main" id="{E19435D8-3CFA-40B4-8B87-6562F05F568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65150"/>
            <a:ext cx="9144000" cy="31591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144000" indent="0">
              <a:buNone/>
              <a:defRPr sz="1400">
                <a:solidFill>
                  <a:sysClr val="windowText" lastClr="000000"/>
                </a:solidFill>
                <a:latin typeface="+mj-ea"/>
                <a:ea typeface="+mj-ea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  <a:lvl3pPr>
              <a:defRPr>
                <a:solidFill>
                  <a:sysClr val="windowText" lastClr="000000"/>
                </a:solidFill>
              </a:defRPr>
            </a:lvl3pPr>
            <a:lvl4pPr>
              <a:defRPr>
                <a:solidFill>
                  <a:sysClr val="windowText" lastClr="000000"/>
                </a:solidFill>
              </a:defRPr>
            </a:lvl4pPr>
            <a:lvl5pPr>
              <a:defRPr>
                <a:solidFill>
                  <a:sysClr val="windowText" lastClr="000000"/>
                </a:solidFill>
              </a:defRPr>
            </a:lvl5pPr>
          </a:lstStyle>
          <a:p>
            <a:pPr lvl="0"/>
            <a:r>
              <a:rPr lang="en-US" altLang="ko-KR" dirty="0"/>
              <a:t>Sub-title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5287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_위아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C8C1A9-CEAE-4B51-8741-B3C3F4232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5741"/>
            <a:ext cx="7886700" cy="23115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D61EAB-7C44-480E-8A74-6E53014BB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3E48-3781-428D-80C5-C28103FE87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A7854F9-1D59-4425-8847-CDD1D31FA24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8650" y="3865458"/>
            <a:ext cx="7886700" cy="23115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B604F00F-8F9B-4F8F-8314-FF9ED70D74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9"/>
            <a:ext cx="9144000" cy="564767"/>
          </a:xfrm>
          <a:solidFill>
            <a:srgbClr val="001C54"/>
          </a:solidFill>
        </p:spPr>
        <p:txBody>
          <a:bodyPr lIns="234000"/>
          <a:lstStyle>
            <a:lvl1pPr>
              <a:defRPr/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90DEC11-64AB-4B2E-8DF8-FEEBB811D3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65150"/>
            <a:ext cx="9144000" cy="31591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144000" indent="0">
              <a:buNone/>
              <a:defRPr sz="1400">
                <a:solidFill>
                  <a:sysClr val="windowText" lastClr="000000"/>
                </a:solidFill>
                <a:latin typeface="+mj-ea"/>
                <a:ea typeface="+mj-ea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  <a:lvl3pPr>
              <a:defRPr>
                <a:solidFill>
                  <a:sysClr val="windowText" lastClr="000000"/>
                </a:solidFill>
              </a:defRPr>
            </a:lvl3pPr>
            <a:lvl4pPr>
              <a:defRPr>
                <a:solidFill>
                  <a:sysClr val="windowText" lastClr="000000"/>
                </a:solidFill>
              </a:defRPr>
            </a:lvl4pPr>
            <a:lvl5pPr>
              <a:defRPr>
                <a:solidFill>
                  <a:sysClr val="windowText" lastClr="000000"/>
                </a:solidFill>
              </a:defRPr>
            </a:lvl5pPr>
          </a:lstStyle>
          <a:p>
            <a:pPr lvl="0"/>
            <a:r>
              <a:rPr lang="en-US" altLang="ko-KR" dirty="0"/>
              <a:t>Sub-title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894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097439-3058-47B8-B1DA-6882C4FE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3E48-3781-428D-80C5-C28103FE87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2030C73-2F0D-48E6-B7FF-8630EC1EAF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9"/>
            <a:ext cx="9144000" cy="564767"/>
          </a:xfrm>
          <a:solidFill>
            <a:srgbClr val="001C54"/>
          </a:solidFill>
        </p:spPr>
        <p:txBody>
          <a:bodyPr lIns="234000"/>
          <a:lstStyle>
            <a:lvl1pPr>
              <a:defRPr/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6" name="텍스트 개체 틀 7">
            <a:extLst>
              <a:ext uri="{FF2B5EF4-FFF2-40B4-BE49-F238E27FC236}">
                <a16:creationId xmlns:a16="http://schemas.microsoft.com/office/drawing/2014/main" id="{6F60E661-5D0C-4266-BF56-FE7798213D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65150"/>
            <a:ext cx="9144000" cy="31591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144000" indent="0">
              <a:buNone/>
              <a:defRPr sz="1400">
                <a:solidFill>
                  <a:sysClr val="windowText" lastClr="000000"/>
                </a:solidFill>
                <a:latin typeface="+mj-ea"/>
                <a:ea typeface="+mj-ea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  <a:lvl3pPr>
              <a:defRPr>
                <a:solidFill>
                  <a:sysClr val="windowText" lastClr="000000"/>
                </a:solidFill>
              </a:defRPr>
            </a:lvl3pPr>
            <a:lvl4pPr>
              <a:defRPr>
                <a:solidFill>
                  <a:sysClr val="windowText" lastClr="000000"/>
                </a:solidFill>
              </a:defRPr>
            </a:lvl4pPr>
            <a:lvl5pPr>
              <a:defRPr>
                <a:solidFill>
                  <a:sysClr val="windowText" lastClr="000000"/>
                </a:solidFill>
              </a:defRPr>
            </a:lvl5pPr>
          </a:lstStyle>
          <a:p>
            <a:pPr lvl="0"/>
            <a:r>
              <a:rPr lang="en-US" altLang="ko-KR" dirty="0"/>
              <a:t>Sub-title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161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4E8D50-A74D-4845-9113-90A333EB3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3E48-3781-428D-80C5-C28103FE87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371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디폴트+레퍼런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C8C1A9-CEAE-4B51-8741-B3C3F4232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6E8EC95-FE4E-4586-BADF-295A7E6E61B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6321298"/>
            <a:ext cx="8515350" cy="536713"/>
          </a:xfrm>
        </p:spPr>
        <p:txBody>
          <a:bodyPr anchor="b">
            <a:normAutofit/>
          </a:bodyPr>
          <a:lstStyle>
            <a:lvl1pPr marL="0" indent="0">
              <a:buNone/>
              <a:defRPr sz="788" i="1"/>
            </a:lvl1pPr>
          </a:lstStyle>
          <a:p>
            <a:pPr lvl="0"/>
            <a:r>
              <a:rPr lang="en-US" altLang="ko-KR" dirty="0"/>
              <a:t>Reference</a:t>
            </a: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35C61079-AD1B-46CB-B310-15F9089CEF1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293E48-3781-428D-80C5-C28103FE87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CFA645D1-A874-48A9-829D-F975FA6FD6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9"/>
            <a:ext cx="9144000" cy="564767"/>
          </a:xfrm>
          <a:solidFill>
            <a:srgbClr val="001C54"/>
          </a:solidFill>
        </p:spPr>
        <p:txBody>
          <a:bodyPr lIns="234000"/>
          <a:lstStyle>
            <a:lvl1pPr>
              <a:defRPr/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A357C46E-DDC7-4B39-B6EC-4A35326A1D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65150"/>
            <a:ext cx="9144000" cy="31591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144000" indent="0">
              <a:buNone/>
              <a:defRPr sz="1400">
                <a:solidFill>
                  <a:sysClr val="windowText" lastClr="000000"/>
                </a:solidFill>
                <a:latin typeface="+mj-ea"/>
                <a:ea typeface="+mj-ea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  <a:lvl3pPr>
              <a:defRPr>
                <a:solidFill>
                  <a:sysClr val="windowText" lastClr="000000"/>
                </a:solidFill>
              </a:defRPr>
            </a:lvl3pPr>
            <a:lvl4pPr>
              <a:defRPr>
                <a:solidFill>
                  <a:sysClr val="windowText" lastClr="000000"/>
                </a:solidFill>
              </a:defRPr>
            </a:lvl4pPr>
            <a:lvl5pPr>
              <a:defRPr>
                <a:solidFill>
                  <a:sysClr val="windowText" lastClr="000000"/>
                </a:solidFill>
              </a:defRPr>
            </a:lvl5pPr>
          </a:lstStyle>
          <a:p>
            <a:pPr lvl="0"/>
            <a:r>
              <a:rPr lang="en-US" altLang="ko-KR" dirty="0"/>
              <a:t>Sub-title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011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+레퍼런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F41BAE-4219-4205-BA02-4B5B9A6706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45741"/>
            <a:ext cx="3886200" cy="473122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51E87B-7F95-404D-BFF5-802D7DA6C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45741"/>
            <a:ext cx="3886200" cy="473122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7D9A44-37B7-4452-8AAC-DA65F04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3E48-3781-428D-80C5-C28103FE87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DB580A7-3FB6-4CE4-822B-5F56D4A7319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6321298"/>
            <a:ext cx="8515350" cy="536713"/>
          </a:xfrm>
        </p:spPr>
        <p:txBody>
          <a:bodyPr anchor="b">
            <a:normAutofit/>
          </a:bodyPr>
          <a:lstStyle>
            <a:lvl1pPr marL="0" indent="0">
              <a:buNone/>
              <a:defRPr sz="788" i="1"/>
            </a:lvl1pPr>
          </a:lstStyle>
          <a:p>
            <a:pPr lvl="0"/>
            <a:r>
              <a:rPr lang="en-US" altLang="ko-KR" dirty="0"/>
              <a:t>Reference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DBAC94D6-666A-4257-9D92-06D28F0180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9"/>
            <a:ext cx="9144000" cy="564767"/>
          </a:xfrm>
          <a:solidFill>
            <a:srgbClr val="001C54"/>
          </a:solidFill>
        </p:spPr>
        <p:txBody>
          <a:bodyPr lIns="234000"/>
          <a:lstStyle>
            <a:lvl1pPr>
              <a:defRPr/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10" name="텍스트 개체 틀 7">
            <a:extLst>
              <a:ext uri="{FF2B5EF4-FFF2-40B4-BE49-F238E27FC236}">
                <a16:creationId xmlns:a16="http://schemas.microsoft.com/office/drawing/2014/main" id="{63A9E51F-D1A4-4E64-B6D1-A20EACA5AF1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65150"/>
            <a:ext cx="9144000" cy="31591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144000" indent="0">
              <a:buNone/>
              <a:defRPr sz="1400">
                <a:solidFill>
                  <a:sysClr val="windowText" lastClr="000000"/>
                </a:solidFill>
                <a:latin typeface="+mj-ea"/>
                <a:ea typeface="+mj-ea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  <a:lvl3pPr>
              <a:defRPr>
                <a:solidFill>
                  <a:sysClr val="windowText" lastClr="000000"/>
                </a:solidFill>
              </a:defRPr>
            </a:lvl3pPr>
            <a:lvl4pPr>
              <a:defRPr>
                <a:solidFill>
                  <a:sysClr val="windowText" lastClr="000000"/>
                </a:solidFill>
              </a:defRPr>
            </a:lvl4pPr>
            <a:lvl5pPr>
              <a:defRPr>
                <a:solidFill>
                  <a:sysClr val="windowText" lastClr="000000"/>
                </a:solidFill>
              </a:defRPr>
            </a:lvl5pPr>
          </a:lstStyle>
          <a:p>
            <a:pPr lvl="0"/>
            <a:r>
              <a:rPr lang="en-US" altLang="ko-KR" dirty="0"/>
              <a:t>Sub-title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672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FBF322-8919-4968-AD3C-A6BAF42F6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83" y="136567"/>
            <a:ext cx="8897587" cy="5403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C3F48E-2C0D-48B4-AA9D-510C03664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445741"/>
            <a:ext cx="7886700" cy="4731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50" marR="0" lvl="0" indent="-17145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마스터 텍스트 스타일 편집</a:t>
            </a:r>
          </a:p>
          <a:p>
            <a:pPr marL="514350" marR="0" lvl="1" indent="-171450" algn="l" defTabSz="685800" rtl="0" eaLnBrk="1" fontAlgn="auto" latinLnBrk="1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둘째 수준</a:t>
            </a:r>
          </a:p>
          <a:p>
            <a:pPr marL="857250" marR="0" lvl="2" indent="-171450" algn="l" defTabSz="685800" rtl="0" eaLnBrk="1" fontAlgn="auto" latinLnBrk="1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셋째 수준</a:t>
            </a:r>
          </a:p>
          <a:p>
            <a:pPr marL="1200150" marR="0" lvl="3" indent="-171450" algn="l" defTabSz="685800" rtl="0" eaLnBrk="1" fontAlgn="auto" latinLnBrk="1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넷째 수준</a:t>
            </a:r>
          </a:p>
          <a:p>
            <a:pPr marL="1543050" marR="0" lvl="4" indent="-171450" algn="l" defTabSz="685800" rtl="0" eaLnBrk="1" fontAlgn="auto" latinLnBrk="1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5C80B3-032F-42FA-80D7-7B9491B77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15350" y="6492886"/>
            <a:ext cx="628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7293E48-3781-428D-80C5-C28103FE87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74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  <p:sldLayoutId id="214748368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8" r:id="rId11"/>
    <p:sldLayoutId id="2147483683" r:id="rId12"/>
    <p:sldLayoutId id="2147483684" r:id="rId13"/>
    <p:sldLayoutId id="2147483685" r:id="rId14"/>
    <p:sldLayoutId id="2147483693" r:id="rId15"/>
    <p:sldLayoutId id="2147483694" r:id="rId16"/>
    <p:sldLayoutId id="2147483692" r:id="rId17"/>
  </p:sldLayoutIdLst>
  <p:hf hdr="0" ftr="0" dt="0"/>
  <p:txStyles>
    <p:titleStyle>
      <a:lvl1pPr algn="l" defTabSz="514338" rtl="0" eaLnBrk="1" latinLnBrk="1" hangingPunct="1">
        <a:lnSpc>
          <a:spcPct val="90000"/>
        </a:lnSpc>
        <a:spcBef>
          <a:spcPct val="0"/>
        </a:spcBef>
        <a:buNone/>
        <a:defRPr sz="27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marR="0" indent="-171450" algn="l" defTabSz="685800" rtl="0" eaLnBrk="1" fontAlgn="auto" latinLnBrk="1" hangingPunct="1">
        <a:lnSpc>
          <a:spcPct val="90000"/>
        </a:lnSpc>
        <a:spcBef>
          <a:spcPts val="75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marR="0" indent="-171450" algn="l" defTabSz="685800" rtl="0" eaLnBrk="1" fontAlgn="auto" latinLnBrk="1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marR="0" indent="-171450" algn="l" defTabSz="685800" rtl="0" eaLnBrk="1" fontAlgn="auto" latinLnBrk="1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marR="0" indent="-171450" algn="l" defTabSz="685800" rtl="0" eaLnBrk="1" fontAlgn="auto" latinLnBrk="1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marR="0" indent="-171450" algn="l" defTabSz="685800" rtl="0" eaLnBrk="1" fontAlgn="auto" latinLnBrk="1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5" algn="l" defTabSz="514338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7" indent="-128585" algn="l" defTabSz="514338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5" indent="-128585" algn="l" defTabSz="514338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5" algn="l" defTabSz="514338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514338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8" algn="l" defTabSz="514338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8" algn="l" defTabSz="514338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8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8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8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2" algn="l" defTabSz="514338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8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8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yami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5.png"/><Relationship Id="rId7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16.png"/><Relationship Id="rId9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Gf0voTMlcs" TargetMode="External"/><Relationship Id="rId2" Type="http://schemas.openxmlformats.org/officeDocument/2006/relationships/hyperlink" Target="https://www.youtube.com/watch?v=Q81RR3yKn3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1dKRdX9bfI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E5DE1-F663-4E02-882A-189EB0B942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Regularization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B10133-BAC4-4CC2-B3B7-2EABF5B108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Machine learning | Regularization | Ridge | Lasso </a:t>
            </a:r>
            <a:r>
              <a:rPr lang="en-US" altLang="ko-KR"/>
              <a:t>| Elastic Net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6A1342-76C7-4D5E-A196-2F604A43F0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Oct. 2020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F0C5E8-B52A-4172-B91F-2F1AF6745E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Taeyang Yang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8EFE74B-6E67-4F07-A2CB-10F4024903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https://tyami.github.io/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5313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0DB6EE11-D03E-4637-8931-F33DB0D8E386}"/>
              </a:ext>
            </a:extLst>
          </p:cNvPr>
          <p:cNvSpPr/>
          <p:nvPr/>
        </p:nvSpPr>
        <p:spPr>
          <a:xfrm>
            <a:off x="0" y="1181539"/>
            <a:ext cx="9144000" cy="5354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E33621E4-DE86-4F52-B7B1-482807A47A63}"/>
              </a:ext>
            </a:extLst>
          </p:cNvPr>
          <p:cNvGrpSpPr/>
          <p:nvPr/>
        </p:nvGrpSpPr>
        <p:grpSpPr>
          <a:xfrm>
            <a:off x="2161948" y="2488647"/>
            <a:ext cx="4389854" cy="3694257"/>
            <a:chOff x="2161948" y="2231472"/>
            <a:chExt cx="4389854" cy="3694257"/>
          </a:xfrm>
        </p:grpSpPr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8D671ED8-0932-43BE-AFC9-8F2A92B78BBE}"/>
                </a:ext>
              </a:extLst>
            </p:cNvPr>
            <p:cNvGrpSpPr/>
            <p:nvPr/>
          </p:nvGrpSpPr>
          <p:grpSpPr>
            <a:xfrm>
              <a:off x="2948731" y="2231472"/>
              <a:ext cx="3603071" cy="3187815"/>
              <a:chOff x="2948731" y="2231472"/>
              <a:chExt cx="3603071" cy="3187815"/>
            </a:xfrm>
          </p:grpSpPr>
          <p:cxnSp>
            <p:nvCxnSpPr>
              <p:cNvPr id="124" name="직선 연결선 123">
                <a:extLst>
                  <a:ext uri="{FF2B5EF4-FFF2-40B4-BE49-F238E27FC236}">
                    <a16:creationId xmlns:a16="http://schemas.microsoft.com/office/drawing/2014/main" id="{4006814A-9CB5-4BC3-AD21-016BCA10CE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5538" y="2231472"/>
                <a:ext cx="0" cy="2994869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>
                <a:extLst>
                  <a:ext uri="{FF2B5EF4-FFF2-40B4-BE49-F238E27FC236}">
                    <a16:creationId xmlns:a16="http://schemas.microsoft.com/office/drawing/2014/main" id="{B0453E08-7B1F-430B-80FE-E66E4757D0FD}"/>
                  </a:ext>
                </a:extLst>
              </p:cNvPr>
              <p:cNvCxnSpPr/>
              <p:nvPr/>
            </p:nvCxnSpPr>
            <p:spPr>
              <a:xfrm>
                <a:off x="3087149" y="5234730"/>
                <a:ext cx="346465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직선 연결선 125">
                <a:extLst>
                  <a:ext uri="{FF2B5EF4-FFF2-40B4-BE49-F238E27FC236}">
                    <a16:creationId xmlns:a16="http://schemas.microsoft.com/office/drawing/2014/main" id="{AE17BCD3-0416-49F4-923D-A3CA947207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2158" y="5050172"/>
                <a:ext cx="0" cy="36911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>
                <a:extLst>
                  <a:ext uri="{FF2B5EF4-FFF2-40B4-BE49-F238E27FC236}">
                    <a16:creationId xmlns:a16="http://schemas.microsoft.com/office/drawing/2014/main" id="{1E497A88-2BBF-4E36-B651-5AFE06D82F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0176" y="5041783"/>
                <a:ext cx="0" cy="36911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>
                <a:extLst>
                  <a:ext uri="{FF2B5EF4-FFF2-40B4-BE49-F238E27FC236}">
                    <a16:creationId xmlns:a16="http://schemas.microsoft.com/office/drawing/2014/main" id="{79657F6A-D923-4A67-867B-38F3A904E1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8194" y="5033394"/>
                <a:ext cx="0" cy="36911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직선 연결선 128">
                <a:extLst>
                  <a:ext uri="{FF2B5EF4-FFF2-40B4-BE49-F238E27FC236}">
                    <a16:creationId xmlns:a16="http://schemas.microsoft.com/office/drawing/2014/main" id="{3F2C1F40-1E2C-4AC3-86F8-B1DDDC3EE7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6212" y="5025005"/>
                <a:ext cx="0" cy="36911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직선 연결선 129">
                <a:extLst>
                  <a:ext uri="{FF2B5EF4-FFF2-40B4-BE49-F238E27FC236}">
                    <a16:creationId xmlns:a16="http://schemas.microsoft.com/office/drawing/2014/main" id="{916BF2DB-943F-41FC-82B6-D86808D101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8731" y="4471332"/>
                <a:ext cx="293614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C3FB12D3-C4A7-456E-9ED6-E3C8F69DB9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0130" y="3728906"/>
                <a:ext cx="293614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FCC6398A-E816-4EBB-9246-67D02CD039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1529" y="2986480"/>
                <a:ext cx="293614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EFC99BBF-9E1A-4399-A120-AFC1078241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2928" y="2244054"/>
                <a:ext cx="293614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91FCB940-9B74-477A-8D53-2031A81AA3D6}"/>
                </a:ext>
              </a:extLst>
            </p:cNvPr>
            <p:cNvSpPr txBox="1"/>
            <p:nvPr/>
          </p:nvSpPr>
          <p:spPr>
            <a:xfrm>
              <a:off x="2161948" y="3422708"/>
              <a:ext cx="782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/>
                <a:t>Size</a:t>
              </a:r>
              <a:endParaRPr lang="ko-KR" altLang="en-US" sz="2800" b="1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3DA226DD-E499-405B-A323-1D2D01D4BAD0}"/>
                </a:ext>
              </a:extLst>
            </p:cNvPr>
            <p:cNvSpPr txBox="1"/>
            <p:nvPr/>
          </p:nvSpPr>
          <p:spPr>
            <a:xfrm>
              <a:off x="4194945" y="5402509"/>
              <a:ext cx="12490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/>
                <a:t>Weight</a:t>
              </a:r>
              <a:endParaRPr lang="ko-KR" altLang="en-US" sz="2800" b="1" dirty="0"/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852DA55-4AE8-48C3-A171-7042268A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3E48-3781-428D-80C5-C28103FE872D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C687CB8-A618-4C7C-97BB-63C9DC49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Regularization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5A13DCD-42B1-4454-A536-14F2FEB764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7476B356-5D0E-4BE5-A351-2D1F3767A6FE}"/>
              </a:ext>
            </a:extLst>
          </p:cNvPr>
          <p:cNvGrpSpPr/>
          <p:nvPr/>
        </p:nvGrpSpPr>
        <p:grpSpPr>
          <a:xfrm>
            <a:off x="3498205" y="2212583"/>
            <a:ext cx="2827095" cy="2381699"/>
            <a:chOff x="3498205" y="1955408"/>
            <a:chExt cx="2827095" cy="2381699"/>
          </a:xfrm>
        </p:grpSpPr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F5D7AAD8-FB07-4B40-8616-975BB40D70B6}"/>
                </a:ext>
              </a:extLst>
            </p:cNvPr>
            <p:cNvCxnSpPr>
              <a:cxnSpLocks/>
              <a:stCxn id="78" idx="4"/>
            </p:cNvCxnSpPr>
            <p:nvPr/>
          </p:nvCxnSpPr>
          <p:spPr>
            <a:xfrm>
              <a:off x="3724705" y="3926048"/>
              <a:ext cx="0" cy="231615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EC8EAA43-F6C2-406F-8BE8-2F6AF9C0D723}"/>
                </a:ext>
              </a:extLst>
            </p:cNvPr>
            <p:cNvCxnSpPr>
              <a:cxnSpLocks/>
              <a:endCxn id="79" idx="0"/>
            </p:cNvCxnSpPr>
            <p:nvPr/>
          </p:nvCxnSpPr>
          <p:spPr>
            <a:xfrm>
              <a:off x="4599257" y="3381375"/>
              <a:ext cx="0" cy="632716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62E779FC-AFD6-4D50-89A3-C593AA6B11A0}"/>
                </a:ext>
              </a:extLst>
            </p:cNvPr>
            <p:cNvCxnSpPr>
              <a:cxnSpLocks/>
              <a:stCxn id="85" idx="4"/>
            </p:cNvCxnSpPr>
            <p:nvPr/>
          </p:nvCxnSpPr>
          <p:spPr>
            <a:xfrm>
              <a:off x="4326621" y="3441716"/>
              <a:ext cx="0" cy="130159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9BAADA7C-74F0-4780-BC14-9B626DEF7B18}"/>
                </a:ext>
              </a:extLst>
            </p:cNvPr>
            <p:cNvCxnSpPr>
              <a:cxnSpLocks/>
              <a:endCxn id="84" idx="0"/>
            </p:cNvCxnSpPr>
            <p:nvPr/>
          </p:nvCxnSpPr>
          <p:spPr>
            <a:xfrm>
              <a:off x="3498205" y="4157663"/>
              <a:ext cx="0" cy="17944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CC80AEAC-EA75-4EBB-BE7A-1720EA6A9D56}"/>
                </a:ext>
              </a:extLst>
            </p:cNvPr>
            <p:cNvCxnSpPr>
              <a:cxnSpLocks/>
              <a:endCxn id="80" idx="0"/>
            </p:cNvCxnSpPr>
            <p:nvPr/>
          </p:nvCxnSpPr>
          <p:spPr>
            <a:xfrm>
              <a:off x="5094207" y="2946752"/>
              <a:ext cx="0" cy="48258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A91CBB2E-D410-4BA6-9D18-D63B97541045}"/>
                </a:ext>
              </a:extLst>
            </p:cNvPr>
            <p:cNvCxnSpPr>
              <a:cxnSpLocks/>
              <a:stCxn id="83" idx="4"/>
            </p:cNvCxnSpPr>
            <p:nvPr/>
          </p:nvCxnSpPr>
          <p:spPr>
            <a:xfrm>
              <a:off x="5320707" y="2453919"/>
              <a:ext cx="0" cy="33415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F1729782-A051-4F62-8CA2-B6EF2A17EF70}"/>
                </a:ext>
              </a:extLst>
            </p:cNvPr>
            <p:cNvCxnSpPr>
              <a:cxnSpLocks/>
              <a:endCxn id="81" idx="0"/>
            </p:cNvCxnSpPr>
            <p:nvPr/>
          </p:nvCxnSpPr>
          <p:spPr>
            <a:xfrm>
              <a:off x="5972962" y="2244054"/>
              <a:ext cx="0" cy="544022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B01607AD-D1F5-49AC-B3EB-40584A852A89}"/>
                </a:ext>
              </a:extLst>
            </p:cNvPr>
            <p:cNvCxnSpPr>
              <a:cxnSpLocks/>
              <a:endCxn id="82" idx="0"/>
            </p:cNvCxnSpPr>
            <p:nvPr/>
          </p:nvCxnSpPr>
          <p:spPr>
            <a:xfrm>
              <a:off x="6325300" y="1955408"/>
              <a:ext cx="0" cy="253825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7B0B9F22-5DEF-41FB-A0B0-57A791857BE0}"/>
              </a:ext>
            </a:extLst>
          </p:cNvPr>
          <p:cNvGrpSpPr/>
          <p:nvPr/>
        </p:nvGrpSpPr>
        <p:grpSpPr>
          <a:xfrm>
            <a:off x="3384955" y="3472391"/>
            <a:ext cx="1054916" cy="1348391"/>
            <a:chOff x="3384955" y="3215216"/>
            <a:chExt cx="1054916" cy="1348391"/>
          </a:xfrm>
        </p:grpSpPr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BE65153-B896-48C6-8D08-50313F9686C3}"/>
                </a:ext>
              </a:extLst>
            </p:cNvPr>
            <p:cNvSpPr/>
            <p:nvPr/>
          </p:nvSpPr>
          <p:spPr>
            <a:xfrm>
              <a:off x="3384955" y="4337107"/>
              <a:ext cx="226500" cy="226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87A621F3-D927-465A-AF02-07B4D27DB6E4}"/>
                </a:ext>
              </a:extLst>
            </p:cNvPr>
            <p:cNvSpPr/>
            <p:nvPr/>
          </p:nvSpPr>
          <p:spPr>
            <a:xfrm>
              <a:off x="4213371" y="3215216"/>
              <a:ext cx="226500" cy="226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FBC1ED85-45CA-44C3-9A44-4B36218DF4FA}"/>
              </a:ext>
            </a:extLst>
          </p:cNvPr>
          <p:cNvGrpSpPr/>
          <p:nvPr/>
        </p:nvGrpSpPr>
        <p:grpSpPr>
          <a:xfrm>
            <a:off x="3611455" y="2466408"/>
            <a:ext cx="2827095" cy="2031358"/>
            <a:chOff x="3611455" y="2209233"/>
            <a:chExt cx="2827095" cy="2031358"/>
          </a:xfrm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20398C54-364F-401C-9403-D4DD42182967}"/>
                </a:ext>
              </a:extLst>
            </p:cNvPr>
            <p:cNvSpPr/>
            <p:nvPr/>
          </p:nvSpPr>
          <p:spPr>
            <a:xfrm>
              <a:off x="3611455" y="3699548"/>
              <a:ext cx="226500" cy="2265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A70423D3-F470-4BA7-9FBE-A45C503CE493}"/>
                </a:ext>
              </a:extLst>
            </p:cNvPr>
            <p:cNvSpPr/>
            <p:nvPr/>
          </p:nvSpPr>
          <p:spPr>
            <a:xfrm>
              <a:off x="4486007" y="4014091"/>
              <a:ext cx="226500" cy="2265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0C5A3D03-E8FB-4050-9D9A-205B2A849C72}"/>
                </a:ext>
              </a:extLst>
            </p:cNvPr>
            <p:cNvSpPr/>
            <p:nvPr/>
          </p:nvSpPr>
          <p:spPr>
            <a:xfrm>
              <a:off x="4980957" y="2995010"/>
              <a:ext cx="226500" cy="2265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2793880C-B734-4083-AC85-4BC7E85CE33B}"/>
                </a:ext>
              </a:extLst>
            </p:cNvPr>
            <p:cNvSpPr/>
            <p:nvPr/>
          </p:nvSpPr>
          <p:spPr>
            <a:xfrm>
              <a:off x="5859712" y="2788076"/>
              <a:ext cx="226500" cy="2265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BEC6607C-3924-49E0-BBD6-589B1F083D83}"/>
                </a:ext>
              </a:extLst>
            </p:cNvPr>
            <p:cNvSpPr/>
            <p:nvPr/>
          </p:nvSpPr>
          <p:spPr>
            <a:xfrm>
              <a:off x="6212050" y="2209233"/>
              <a:ext cx="226500" cy="2265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705BDEC4-5147-4052-8981-7F20520C3FCD}"/>
                </a:ext>
              </a:extLst>
            </p:cNvPr>
            <p:cNvSpPr/>
            <p:nvPr/>
          </p:nvSpPr>
          <p:spPr>
            <a:xfrm>
              <a:off x="5207457" y="2227419"/>
              <a:ext cx="226500" cy="2265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B86FE4BA-274D-49CE-9407-D4EED89E7D99}"/>
                  </a:ext>
                </a:extLst>
              </p:cNvPr>
              <p:cNvSpPr txBox="1"/>
              <p:nvPr/>
            </p:nvSpPr>
            <p:spPr>
              <a:xfrm>
                <a:off x="2483492" y="1586343"/>
                <a:ext cx="261071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r>
                  <a:rPr lang="en-US" altLang="ko-KR" b="1" dirty="0">
                    <a:solidFill>
                      <a:srgbClr val="FF0000"/>
                    </a:solidFill>
                  </a:rPr>
                  <a:t>Linear regression</a:t>
                </a:r>
              </a:p>
              <a:p>
                <a:r>
                  <a:rPr lang="en-US" altLang="ko-KR" sz="1200" b="1" dirty="0">
                    <a:solidFill>
                      <a:srgbClr val="FF0000"/>
                    </a:solidFill>
                  </a:rPr>
                  <a:t>Minimize</a:t>
                </a:r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𝑠𝑞𝑢𝑎𝑟𝑒𝑑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𝑟𝑒𝑠𝑖𝑑𝑢𝑎𝑙𝑠</m:t>
                    </m:r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B86FE4BA-274D-49CE-9407-D4EED89E7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492" y="1586343"/>
                <a:ext cx="2610715" cy="553998"/>
              </a:xfrm>
              <a:prstGeom prst="rect">
                <a:avLst/>
              </a:prstGeom>
              <a:blipFill>
                <a:blip r:embed="rId2"/>
                <a:stretch>
                  <a:fillRect l="-1865" t="-5495"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EC2ACD8-E59B-47C6-85BA-7AA9993AF4A3}"/>
                  </a:ext>
                </a:extLst>
              </p:cNvPr>
              <p:cNvSpPr txBox="1"/>
              <p:nvPr/>
            </p:nvSpPr>
            <p:spPr>
              <a:xfrm>
                <a:off x="5576571" y="3391404"/>
                <a:ext cx="350051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00B050"/>
                    </a:solidFill>
                  </a:rPr>
                  <a:t>Ridge regression</a:t>
                </a:r>
              </a:p>
              <a:p>
                <a:r>
                  <a:rPr lang="en-US" altLang="ko-KR" sz="1200" b="1" dirty="0">
                    <a:solidFill>
                      <a:srgbClr val="00B050"/>
                    </a:solidFill>
                  </a:rPr>
                  <a:t>Minimize</a:t>
                </a:r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𝑠𝑞𝑢𝑎𝑟𝑒𝑑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𝑟𝑒𝑠𝑖𝑑𝑢𝑎𝑙𝑠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sz="1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𝑠𝑙𝑜𝑝𝑒</m:t>
                        </m:r>
                      </m:e>
                      <m:sup>
                        <m:r>
                          <a:rPr lang="en-US" altLang="ko-KR" sz="1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EC2ACD8-E59B-47C6-85BA-7AA9993AF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571" y="3391404"/>
                <a:ext cx="3500510" cy="553998"/>
              </a:xfrm>
              <a:prstGeom prst="rect">
                <a:avLst/>
              </a:prstGeom>
              <a:blipFill>
                <a:blip r:embed="rId3"/>
                <a:stretch>
                  <a:fillRect l="-1568" t="-5495"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7D246719-587A-4FAA-BA1D-91A087C05048}"/>
                  </a:ext>
                </a:extLst>
              </p:cNvPr>
              <p:cNvSpPr txBox="1"/>
              <p:nvPr/>
            </p:nvSpPr>
            <p:spPr>
              <a:xfrm>
                <a:off x="5576571" y="4010926"/>
                <a:ext cx="351968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0070C0"/>
                    </a:solidFill>
                  </a:rPr>
                  <a:t>Lasso regression</a:t>
                </a:r>
              </a:p>
              <a:p>
                <a:r>
                  <a:rPr lang="en-US" altLang="ko-KR" sz="1200" b="1" dirty="0">
                    <a:solidFill>
                      <a:srgbClr val="0070C0"/>
                    </a:solidFill>
                  </a:rPr>
                  <a:t>Minimize</a:t>
                </a:r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𝑠𝑞𝑢𝑎𝑟𝑒𝑑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𝑟𝑒𝑠𝑖𝑑𝑢𝑎𝑙𝑠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1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×|</m:t>
                    </m:r>
                    <m:r>
                      <a:rPr lang="en-US" altLang="ko-KR" sz="1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𝑠𝑙𝑜𝑝𝑒</m:t>
                    </m:r>
                    <m:r>
                      <a:rPr lang="en-US" altLang="ko-KR" sz="1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7D246719-587A-4FAA-BA1D-91A087C05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571" y="4010926"/>
                <a:ext cx="3519681" cy="553998"/>
              </a:xfrm>
              <a:prstGeom prst="rect">
                <a:avLst/>
              </a:prstGeom>
              <a:blipFill>
                <a:blip r:embed="rId4"/>
                <a:stretch>
                  <a:fillRect l="-1560" t="-6593"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F7139FFD-AD7A-4626-B56E-2749F4BC0E6D}"/>
              </a:ext>
            </a:extLst>
          </p:cNvPr>
          <p:cNvCxnSpPr>
            <a:cxnSpLocks/>
          </p:cNvCxnSpPr>
          <p:nvPr/>
        </p:nvCxnSpPr>
        <p:spPr>
          <a:xfrm flipV="1">
            <a:off x="3095538" y="2132377"/>
            <a:ext cx="3343012" cy="268840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D8DD45-B956-40C7-8EDD-2E515B26B764}"/>
              </a:ext>
            </a:extLst>
          </p:cNvPr>
          <p:cNvCxnSpPr>
            <a:cxnSpLocks/>
          </p:cNvCxnSpPr>
          <p:nvPr/>
        </p:nvCxnSpPr>
        <p:spPr>
          <a:xfrm flipV="1">
            <a:off x="3087149" y="2120625"/>
            <a:ext cx="2346808" cy="314980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C02B3E7-002B-4540-B9EC-E6B64EF7FBD1}"/>
              </a:ext>
            </a:extLst>
          </p:cNvPr>
          <p:cNvCxnSpPr>
            <a:cxnSpLocks/>
          </p:cNvCxnSpPr>
          <p:nvPr/>
        </p:nvCxnSpPr>
        <p:spPr>
          <a:xfrm flipV="1">
            <a:off x="3087148" y="2148730"/>
            <a:ext cx="3512428" cy="255880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4ADC23DF-C5C0-4349-A1F2-B66F9D75B776}"/>
              </a:ext>
            </a:extLst>
          </p:cNvPr>
          <p:cNvSpPr/>
          <p:nvPr/>
        </p:nvSpPr>
        <p:spPr>
          <a:xfrm>
            <a:off x="8084244" y="3638550"/>
            <a:ext cx="916881" cy="1844966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201AE34-8310-427B-BE62-879A9A516F01}"/>
              </a:ext>
            </a:extLst>
          </p:cNvPr>
          <p:cNvSpPr txBox="1"/>
          <p:nvPr/>
        </p:nvSpPr>
        <p:spPr>
          <a:xfrm>
            <a:off x="8183368" y="5485831"/>
            <a:ext cx="663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sz="1200" b="1" dirty="0">
                <a:solidFill>
                  <a:srgbClr val="000000"/>
                </a:solidFill>
              </a:rPr>
              <a:t>Penalty</a:t>
            </a:r>
            <a:endParaRPr lang="ko-KR" altLang="en-US" sz="1000" b="1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F3EB9B2-2DAC-48A2-9076-1EBAAF699CA3}"/>
                  </a:ext>
                </a:extLst>
              </p:cNvPr>
              <p:cNvSpPr txBox="1"/>
              <p:nvPr/>
            </p:nvSpPr>
            <p:spPr>
              <a:xfrm>
                <a:off x="5576571" y="4646339"/>
                <a:ext cx="350051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7030A0"/>
                    </a:solidFill>
                  </a:rPr>
                  <a:t>Elastic Net regression</a:t>
                </a:r>
              </a:p>
              <a:p>
                <a:r>
                  <a:rPr lang="en-US" altLang="ko-KR" sz="1200" b="1" dirty="0">
                    <a:solidFill>
                      <a:srgbClr val="7030A0"/>
                    </a:solidFill>
                  </a:rPr>
                  <a:t>Minimize</a:t>
                </a:r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𝑠𝑞𝑢𝑎𝑟𝑒𝑑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𝑟𝑒𝑠𝑖𝑑𝑢𝑎𝑙𝑠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2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12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sz="1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𝑠𝑙𝑜𝑝𝑒</m:t>
                        </m:r>
                      </m:e>
                      <m:sup>
                        <m:r>
                          <a:rPr lang="en-US" altLang="ko-KR" sz="1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F3EB9B2-2DAC-48A2-9076-1EBAAF699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571" y="4646339"/>
                <a:ext cx="3500510" cy="553998"/>
              </a:xfrm>
              <a:prstGeom prst="rect">
                <a:avLst/>
              </a:prstGeom>
              <a:blipFill>
                <a:blip r:embed="rId5"/>
                <a:stretch>
                  <a:fillRect l="-1568" t="-5495"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D4371D20-0039-491D-B5FE-08990C2396B1}"/>
                  </a:ext>
                </a:extLst>
              </p:cNvPr>
              <p:cNvSpPr/>
              <p:nvPr/>
            </p:nvSpPr>
            <p:spPr>
              <a:xfrm>
                <a:off x="7993611" y="5160458"/>
                <a:ext cx="107176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1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×|</m:t>
                      </m:r>
                      <m:r>
                        <a:rPr lang="en-US" altLang="ko-KR" sz="1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US" altLang="ko-KR" sz="1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D4371D20-0039-491D-B5FE-08990C2396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3611" y="5160458"/>
                <a:ext cx="1071768" cy="276999"/>
              </a:xfrm>
              <a:prstGeom prst="rect">
                <a:avLst/>
              </a:prstGeom>
              <a:blipFill>
                <a:blip r:embed="rId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1522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F85F11E1-DC84-43A3-94E9-B3D25F4D0852}"/>
              </a:ext>
            </a:extLst>
          </p:cNvPr>
          <p:cNvSpPr/>
          <p:nvPr/>
        </p:nvSpPr>
        <p:spPr>
          <a:xfrm>
            <a:off x="0" y="1181539"/>
            <a:ext cx="9144000" cy="5354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1036FDA9-A133-4E82-8C26-46EDC53AE4DF}"/>
              </a:ext>
            </a:extLst>
          </p:cNvPr>
          <p:cNvGrpSpPr/>
          <p:nvPr/>
        </p:nvGrpSpPr>
        <p:grpSpPr>
          <a:xfrm>
            <a:off x="2161948" y="2488647"/>
            <a:ext cx="4389854" cy="3694257"/>
            <a:chOff x="2161948" y="2231472"/>
            <a:chExt cx="4389854" cy="3694257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3EC2D773-C59F-4B3E-A295-B630C6C98C80}"/>
                </a:ext>
              </a:extLst>
            </p:cNvPr>
            <p:cNvGrpSpPr/>
            <p:nvPr/>
          </p:nvGrpSpPr>
          <p:grpSpPr>
            <a:xfrm>
              <a:off x="2948731" y="2231472"/>
              <a:ext cx="3603071" cy="3187815"/>
              <a:chOff x="2948731" y="2231472"/>
              <a:chExt cx="3603071" cy="3187815"/>
            </a:xfrm>
          </p:grpSpPr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93D1D561-2A26-4F20-8501-9743CB188C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5538" y="2231472"/>
                <a:ext cx="0" cy="2994869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B55B9901-DA72-48CF-8385-3C7D8C4B4C21}"/>
                  </a:ext>
                </a:extLst>
              </p:cNvPr>
              <p:cNvCxnSpPr/>
              <p:nvPr/>
            </p:nvCxnSpPr>
            <p:spPr>
              <a:xfrm>
                <a:off x="3087149" y="5234730"/>
                <a:ext cx="346465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05770993-3F92-473B-80F3-B1A6118BAD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2158" y="5050172"/>
                <a:ext cx="0" cy="36911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AAF98943-D366-4E1F-B858-0233E68CDE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0176" y="5041783"/>
                <a:ext cx="0" cy="36911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1FBA4D32-F6AC-4D39-B405-4B5ACD2B75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8194" y="5033394"/>
                <a:ext cx="0" cy="36911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8B9E7BAC-2BEE-4736-8D6D-33F7870BF0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6212" y="5025005"/>
                <a:ext cx="0" cy="36911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30E1D20F-5F8C-4BA3-A0D9-DBA4FF77C8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8731" y="4471332"/>
                <a:ext cx="293614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9DAD4632-CCE0-48C1-AB49-8215456A97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0130" y="3728906"/>
                <a:ext cx="293614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64B17AF2-9114-4B5A-B869-3BE6CC0CF5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1529" y="2986480"/>
                <a:ext cx="293614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72FF2C03-9E7D-40C6-A9A2-D1CF1803E8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2928" y="2244054"/>
                <a:ext cx="293614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D486203-5E7E-4B4C-BC54-3E9262D91F9D}"/>
                </a:ext>
              </a:extLst>
            </p:cNvPr>
            <p:cNvSpPr txBox="1"/>
            <p:nvPr/>
          </p:nvSpPr>
          <p:spPr>
            <a:xfrm>
              <a:off x="2161948" y="3422708"/>
              <a:ext cx="782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/>
                <a:t>Size</a:t>
              </a:r>
              <a:endParaRPr lang="ko-KR" altLang="en-US" sz="2800" b="1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4EF7D78-8BD7-4595-B79C-09C78952D171}"/>
                </a:ext>
              </a:extLst>
            </p:cNvPr>
            <p:cNvSpPr txBox="1"/>
            <p:nvPr/>
          </p:nvSpPr>
          <p:spPr>
            <a:xfrm>
              <a:off x="4194945" y="5402509"/>
              <a:ext cx="12490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/>
                <a:t>Weight</a:t>
              </a:r>
              <a:endParaRPr lang="ko-KR" altLang="en-US" sz="2800" b="1" dirty="0"/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852DA55-4AE8-48C3-A171-7042268A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3E48-3781-428D-80C5-C28103FE872D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C687CB8-A618-4C7C-97BB-63C9DC49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Ridge regression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5A13DCD-42B1-4454-A536-14F2FEB764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Definition</a:t>
            </a:r>
            <a:endParaRPr lang="ko-KR" altLang="en-US" dirty="0"/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7476B356-5D0E-4BE5-A351-2D1F3767A6FE}"/>
              </a:ext>
            </a:extLst>
          </p:cNvPr>
          <p:cNvGrpSpPr/>
          <p:nvPr/>
        </p:nvGrpSpPr>
        <p:grpSpPr>
          <a:xfrm>
            <a:off x="3498205" y="2212583"/>
            <a:ext cx="2827095" cy="2381699"/>
            <a:chOff x="3498205" y="1955408"/>
            <a:chExt cx="2827095" cy="2381699"/>
          </a:xfrm>
        </p:grpSpPr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F5D7AAD8-FB07-4B40-8616-975BB40D70B6}"/>
                </a:ext>
              </a:extLst>
            </p:cNvPr>
            <p:cNvCxnSpPr>
              <a:cxnSpLocks/>
              <a:stCxn id="78" idx="4"/>
            </p:cNvCxnSpPr>
            <p:nvPr/>
          </p:nvCxnSpPr>
          <p:spPr>
            <a:xfrm>
              <a:off x="3724705" y="3926048"/>
              <a:ext cx="0" cy="131602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EC8EAA43-F6C2-406F-8BE8-2F6AF9C0D723}"/>
                </a:ext>
              </a:extLst>
            </p:cNvPr>
            <p:cNvCxnSpPr>
              <a:cxnSpLocks/>
              <a:endCxn id="79" idx="0"/>
            </p:cNvCxnSpPr>
            <p:nvPr/>
          </p:nvCxnSpPr>
          <p:spPr>
            <a:xfrm>
              <a:off x="4599257" y="3381375"/>
              <a:ext cx="0" cy="632716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62E779FC-AFD6-4D50-89A3-C593AA6B11A0}"/>
                </a:ext>
              </a:extLst>
            </p:cNvPr>
            <p:cNvCxnSpPr>
              <a:cxnSpLocks/>
              <a:stCxn id="85" idx="4"/>
            </p:cNvCxnSpPr>
            <p:nvPr/>
          </p:nvCxnSpPr>
          <p:spPr>
            <a:xfrm>
              <a:off x="4326621" y="3441716"/>
              <a:ext cx="0" cy="130159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9BAADA7C-74F0-4780-BC14-9B626DEF7B18}"/>
                </a:ext>
              </a:extLst>
            </p:cNvPr>
            <p:cNvCxnSpPr>
              <a:cxnSpLocks/>
              <a:endCxn id="84" idx="0"/>
            </p:cNvCxnSpPr>
            <p:nvPr/>
          </p:nvCxnSpPr>
          <p:spPr>
            <a:xfrm>
              <a:off x="3498205" y="4240591"/>
              <a:ext cx="0" cy="96516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CC80AEAC-EA75-4EBB-BE7A-1720EA6A9D56}"/>
                </a:ext>
              </a:extLst>
            </p:cNvPr>
            <p:cNvCxnSpPr>
              <a:cxnSpLocks/>
              <a:endCxn id="80" idx="0"/>
            </p:cNvCxnSpPr>
            <p:nvPr/>
          </p:nvCxnSpPr>
          <p:spPr>
            <a:xfrm>
              <a:off x="5094207" y="2946752"/>
              <a:ext cx="0" cy="48258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A91CBB2E-D410-4BA6-9D18-D63B97541045}"/>
                </a:ext>
              </a:extLst>
            </p:cNvPr>
            <p:cNvCxnSpPr>
              <a:cxnSpLocks/>
              <a:stCxn id="83" idx="4"/>
            </p:cNvCxnSpPr>
            <p:nvPr/>
          </p:nvCxnSpPr>
          <p:spPr>
            <a:xfrm>
              <a:off x="5320707" y="2453919"/>
              <a:ext cx="0" cy="33415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F1729782-A051-4F62-8CA2-B6EF2A17EF70}"/>
                </a:ext>
              </a:extLst>
            </p:cNvPr>
            <p:cNvCxnSpPr>
              <a:cxnSpLocks/>
              <a:endCxn id="81" idx="0"/>
            </p:cNvCxnSpPr>
            <p:nvPr/>
          </p:nvCxnSpPr>
          <p:spPr>
            <a:xfrm>
              <a:off x="5972962" y="2244054"/>
              <a:ext cx="0" cy="544022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B01607AD-D1F5-49AC-B3EB-40584A852A89}"/>
                </a:ext>
              </a:extLst>
            </p:cNvPr>
            <p:cNvCxnSpPr>
              <a:cxnSpLocks/>
              <a:endCxn id="82" idx="0"/>
            </p:cNvCxnSpPr>
            <p:nvPr/>
          </p:nvCxnSpPr>
          <p:spPr>
            <a:xfrm>
              <a:off x="6325300" y="1955408"/>
              <a:ext cx="0" cy="253825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7B0B9F22-5DEF-41FB-A0B0-57A791857BE0}"/>
              </a:ext>
            </a:extLst>
          </p:cNvPr>
          <p:cNvGrpSpPr/>
          <p:nvPr/>
        </p:nvGrpSpPr>
        <p:grpSpPr>
          <a:xfrm>
            <a:off x="3384955" y="3472391"/>
            <a:ext cx="1054916" cy="1348391"/>
            <a:chOff x="3384955" y="3215216"/>
            <a:chExt cx="1054916" cy="1348391"/>
          </a:xfrm>
        </p:grpSpPr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BE65153-B896-48C6-8D08-50313F9686C3}"/>
                </a:ext>
              </a:extLst>
            </p:cNvPr>
            <p:cNvSpPr/>
            <p:nvPr/>
          </p:nvSpPr>
          <p:spPr>
            <a:xfrm>
              <a:off x="3384955" y="4337107"/>
              <a:ext cx="226500" cy="226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87A621F3-D927-465A-AF02-07B4D27DB6E4}"/>
                </a:ext>
              </a:extLst>
            </p:cNvPr>
            <p:cNvSpPr/>
            <p:nvPr/>
          </p:nvSpPr>
          <p:spPr>
            <a:xfrm>
              <a:off x="4213371" y="3215216"/>
              <a:ext cx="226500" cy="226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FBC1ED85-45CA-44C3-9A44-4B36218DF4FA}"/>
              </a:ext>
            </a:extLst>
          </p:cNvPr>
          <p:cNvGrpSpPr/>
          <p:nvPr/>
        </p:nvGrpSpPr>
        <p:grpSpPr>
          <a:xfrm>
            <a:off x="3611455" y="2466408"/>
            <a:ext cx="2827095" cy="2031358"/>
            <a:chOff x="3611455" y="2209233"/>
            <a:chExt cx="2827095" cy="2031358"/>
          </a:xfrm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20398C54-364F-401C-9403-D4DD42182967}"/>
                </a:ext>
              </a:extLst>
            </p:cNvPr>
            <p:cNvSpPr/>
            <p:nvPr/>
          </p:nvSpPr>
          <p:spPr>
            <a:xfrm>
              <a:off x="3611455" y="3699548"/>
              <a:ext cx="226500" cy="2265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A70423D3-F470-4BA7-9FBE-A45C503CE493}"/>
                </a:ext>
              </a:extLst>
            </p:cNvPr>
            <p:cNvSpPr/>
            <p:nvPr/>
          </p:nvSpPr>
          <p:spPr>
            <a:xfrm>
              <a:off x="4486007" y="4014091"/>
              <a:ext cx="226500" cy="2265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0C5A3D03-E8FB-4050-9D9A-205B2A849C72}"/>
                </a:ext>
              </a:extLst>
            </p:cNvPr>
            <p:cNvSpPr/>
            <p:nvPr/>
          </p:nvSpPr>
          <p:spPr>
            <a:xfrm>
              <a:off x="4980957" y="2995010"/>
              <a:ext cx="226500" cy="2265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2793880C-B734-4083-AC85-4BC7E85CE33B}"/>
                </a:ext>
              </a:extLst>
            </p:cNvPr>
            <p:cNvSpPr/>
            <p:nvPr/>
          </p:nvSpPr>
          <p:spPr>
            <a:xfrm>
              <a:off x="5859712" y="2788076"/>
              <a:ext cx="226500" cy="2265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BEC6607C-3924-49E0-BBD6-589B1F083D83}"/>
                </a:ext>
              </a:extLst>
            </p:cNvPr>
            <p:cNvSpPr/>
            <p:nvPr/>
          </p:nvSpPr>
          <p:spPr>
            <a:xfrm>
              <a:off x="6212050" y="2209233"/>
              <a:ext cx="226500" cy="2265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705BDEC4-5147-4052-8981-7F20520C3FCD}"/>
                </a:ext>
              </a:extLst>
            </p:cNvPr>
            <p:cNvSpPr/>
            <p:nvPr/>
          </p:nvSpPr>
          <p:spPr>
            <a:xfrm>
              <a:off x="5207457" y="2227419"/>
              <a:ext cx="226500" cy="2265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B86FE4BA-274D-49CE-9407-D4EED89E7D99}"/>
                  </a:ext>
                </a:extLst>
              </p:cNvPr>
              <p:cNvSpPr txBox="1"/>
              <p:nvPr/>
            </p:nvSpPr>
            <p:spPr>
              <a:xfrm>
                <a:off x="2483492" y="1586343"/>
                <a:ext cx="261071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r>
                  <a:rPr lang="en-US" altLang="ko-KR" b="1" dirty="0">
                    <a:solidFill>
                      <a:srgbClr val="FF0000"/>
                    </a:solidFill>
                  </a:rPr>
                  <a:t>Linear regression</a:t>
                </a:r>
              </a:p>
              <a:p>
                <a:r>
                  <a:rPr lang="en-US" altLang="ko-KR" sz="1200" b="1" dirty="0">
                    <a:solidFill>
                      <a:srgbClr val="FF0000"/>
                    </a:solidFill>
                  </a:rPr>
                  <a:t>Minimize</a:t>
                </a:r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𝑠𝑞𝑢𝑎𝑟𝑒𝑑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𝑟𝑒𝑠𝑖𝑑𝑢𝑎𝑙𝑠</m:t>
                    </m:r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B86FE4BA-274D-49CE-9407-D4EED89E7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492" y="1586343"/>
                <a:ext cx="2610715" cy="553998"/>
              </a:xfrm>
              <a:prstGeom prst="rect">
                <a:avLst/>
              </a:prstGeom>
              <a:blipFill>
                <a:blip r:embed="rId2"/>
                <a:stretch>
                  <a:fillRect l="-1865" t="-5495"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F7139FFD-AD7A-4626-B56E-2749F4BC0E6D}"/>
              </a:ext>
            </a:extLst>
          </p:cNvPr>
          <p:cNvCxnSpPr>
            <a:cxnSpLocks/>
          </p:cNvCxnSpPr>
          <p:nvPr/>
        </p:nvCxnSpPr>
        <p:spPr>
          <a:xfrm flipV="1">
            <a:off x="3095538" y="2132377"/>
            <a:ext cx="3343012" cy="268840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D8DD45-B956-40C7-8EDD-2E515B26B764}"/>
              </a:ext>
            </a:extLst>
          </p:cNvPr>
          <p:cNvCxnSpPr>
            <a:cxnSpLocks/>
          </p:cNvCxnSpPr>
          <p:nvPr/>
        </p:nvCxnSpPr>
        <p:spPr>
          <a:xfrm flipV="1">
            <a:off x="3087149" y="2120625"/>
            <a:ext cx="2346808" cy="314980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2630674-686C-454B-A597-50E027EC60C1}"/>
                  </a:ext>
                </a:extLst>
              </p:cNvPr>
              <p:cNvSpPr txBox="1"/>
              <p:nvPr/>
            </p:nvSpPr>
            <p:spPr>
              <a:xfrm>
                <a:off x="5576571" y="3391404"/>
                <a:ext cx="350051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00B050"/>
                    </a:solidFill>
                  </a:rPr>
                  <a:t>Ridge regression</a:t>
                </a:r>
              </a:p>
              <a:p>
                <a:r>
                  <a:rPr lang="en-US" altLang="ko-KR" sz="1200" b="1" dirty="0">
                    <a:solidFill>
                      <a:srgbClr val="00B050"/>
                    </a:solidFill>
                  </a:rPr>
                  <a:t>Minimize</a:t>
                </a:r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𝑠𝑞𝑢𝑎𝑟𝑒𝑑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𝑟𝑒𝑠𝑖𝑑𝑢𝑎𝑙𝑠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sz="1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𝑠𝑙𝑜𝑝𝑒</m:t>
                        </m:r>
                      </m:e>
                      <m:sup>
                        <m:r>
                          <a:rPr lang="en-US" altLang="ko-KR" sz="1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2630674-686C-454B-A597-50E027EC6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571" y="3391404"/>
                <a:ext cx="3500510" cy="553998"/>
              </a:xfrm>
              <a:prstGeom prst="rect">
                <a:avLst/>
              </a:prstGeom>
              <a:blipFill>
                <a:blip r:embed="rId3"/>
                <a:stretch>
                  <a:fillRect l="-1568" t="-5495"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5718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>
            <a:extLst>
              <a:ext uri="{FF2B5EF4-FFF2-40B4-BE49-F238E27FC236}">
                <a16:creationId xmlns:a16="http://schemas.microsoft.com/office/drawing/2014/main" id="{610FA46F-03DE-4901-B476-9C5670B8921D}"/>
              </a:ext>
            </a:extLst>
          </p:cNvPr>
          <p:cNvSpPr/>
          <p:nvPr/>
        </p:nvSpPr>
        <p:spPr>
          <a:xfrm>
            <a:off x="0" y="1181539"/>
            <a:ext cx="9144000" cy="5354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3BF44DA-314A-4ADD-9DEE-EAE60FCF0E75}"/>
              </a:ext>
            </a:extLst>
          </p:cNvPr>
          <p:cNvGrpSpPr/>
          <p:nvPr/>
        </p:nvGrpSpPr>
        <p:grpSpPr>
          <a:xfrm>
            <a:off x="2161948" y="2488647"/>
            <a:ext cx="4389854" cy="3694257"/>
            <a:chOff x="2161948" y="2231472"/>
            <a:chExt cx="4389854" cy="3694257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0BE813C4-26B5-4CEC-9FB2-C7AFF1FD29FC}"/>
                </a:ext>
              </a:extLst>
            </p:cNvPr>
            <p:cNvGrpSpPr/>
            <p:nvPr/>
          </p:nvGrpSpPr>
          <p:grpSpPr>
            <a:xfrm>
              <a:off x="2948731" y="2231472"/>
              <a:ext cx="3603071" cy="3187815"/>
              <a:chOff x="2948731" y="2231472"/>
              <a:chExt cx="3603071" cy="3187815"/>
            </a:xfrm>
          </p:grpSpPr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804DF839-4EB9-4ABB-AAB6-BDDD854C9D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5538" y="2231472"/>
                <a:ext cx="0" cy="2994869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DA0C0705-B0C7-4895-BB23-31BCB40C1ABF}"/>
                  </a:ext>
                </a:extLst>
              </p:cNvPr>
              <p:cNvCxnSpPr/>
              <p:nvPr/>
            </p:nvCxnSpPr>
            <p:spPr>
              <a:xfrm>
                <a:off x="3087149" y="5234730"/>
                <a:ext cx="346465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3417124B-99FE-46B8-B59E-A78B58BE83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2158" y="5050172"/>
                <a:ext cx="0" cy="36911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05A6B675-E2CE-4772-B0FE-F9121AB4C6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0176" y="5041783"/>
                <a:ext cx="0" cy="36911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8E0964FE-249B-487A-8F0B-5D68DC8E81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8194" y="5033394"/>
                <a:ext cx="0" cy="36911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2844BE84-8437-4E51-98D7-0E51136292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6212" y="5025005"/>
                <a:ext cx="0" cy="36911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8A22267A-FD6A-4D24-A958-DB619AEB84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8731" y="4471332"/>
                <a:ext cx="293614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2B841AFE-73C7-4986-B5ED-8195BC6171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0130" y="3728906"/>
                <a:ext cx="293614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6E9B8002-A85E-47A4-8E73-CE46EF7CA2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1529" y="2986480"/>
                <a:ext cx="293614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B3C35D8C-A4FC-491C-BDE9-35E2381E46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2928" y="2244054"/>
                <a:ext cx="293614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63DA6D0-FE9B-4909-BC5B-E6524EA663B8}"/>
                </a:ext>
              </a:extLst>
            </p:cNvPr>
            <p:cNvSpPr txBox="1"/>
            <p:nvPr/>
          </p:nvSpPr>
          <p:spPr>
            <a:xfrm>
              <a:off x="2161948" y="3422708"/>
              <a:ext cx="782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/>
                <a:t>Size</a:t>
              </a:r>
              <a:endParaRPr lang="ko-KR" altLang="en-US" sz="2800" b="1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46F1C8F-D193-457F-8A08-0883408A4494}"/>
                </a:ext>
              </a:extLst>
            </p:cNvPr>
            <p:cNvSpPr txBox="1"/>
            <p:nvPr/>
          </p:nvSpPr>
          <p:spPr>
            <a:xfrm>
              <a:off x="4194945" y="5402509"/>
              <a:ext cx="12490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/>
                <a:t>Weight</a:t>
              </a:r>
              <a:endParaRPr lang="ko-KR" altLang="en-US" sz="2800" b="1" dirty="0"/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852DA55-4AE8-48C3-A171-7042268A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3E48-3781-428D-80C5-C28103FE872D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C687CB8-A618-4C7C-97BB-63C9DC49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Ridge regression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개체 틀 5">
                <a:extLst>
                  <a:ext uri="{FF2B5EF4-FFF2-40B4-BE49-F238E27FC236}">
                    <a16:creationId xmlns:a16="http://schemas.microsoft.com/office/drawing/2014/main" id="{15A13DCD-42B1-4454-A536-14F2FEB7646E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Power of penalty (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텍스트 개체 틀 5">
                <a:extLst>
                  <a:ext uri="{FF2B5EF4-FFF2-40B4-BE49-F238E27FC236}">
                    <a16:creationId xmlns:a16="http://schemas.microsoft.com/office/drawing/2014/main" id="{15A13DCD-42B1-4454-A536-14F2FEB764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t="-7692" b="-1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" name="그룹 74">
            <a:extLst>
              <a:ext uri="{FF2B5EF4-FFF2-40B4-BE49-F238E27FC236}">
                <a16:creationId xmlns:a16="http://schemas.microsoft.com/office/drawing/2014/main" id="{7476B356-5D0E-4BE5-A351-2D1F3767A6FE}"/>
              </a:ext>
            </a:extLst>
          </p:cNvPr>
          <p:cNvGrpSpPr/>
          <p:nvPr/>
        </p:nvGrpSpPr>
        <p:grpSpPr>
          <a:xfrm>
            <a:off x="3498205" y="3698891"/>
            <a:ext cx="828416" cy="895391"/>
            <a:chOff x="3498205" y="3441716"/>
            <a:chExt cx="828416" cy="895391"/>
          </a:xfrm>
        </p:grpSpPr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62E779FC-AFD6-4D50-89A3-C593AA6B11A0}"/>
                </a:ext>
              </a:extLst>
            </p:cNvPr>
            <p:cNvCxnSpPr>
              <a:cxnSpLocks/>
              <a:stCxn id="85" idx="4"/>
            </p:cNvCxnSpPr>
            <p:nvPr/>
          </p:nvCxnSpPr>
          <p:spPr>
            <a:xfrm>
              <a:off x="4326621" y="3441716"/>
              <a:ext cx="0" cy="130159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9BAADA7C-74F0-4780-BC14-9B626DEF7B18}"/>
                </a:ext>
              </a:extLst>
            </p:cNvPr>
            <p:cNvCxnSpPr>
              <a:cxnSpLocks/>
              <a:endCxn id="84" idx="0"/>
            </p:cNvCxnSpPr>
            <p:nvPr/>
          </p:nvCxnSpPr>
          <p:spPr>
            <a:xfrm>
              <a:off x="3498205" y="4240591"/>
              <a:ext cx="0" cy="96516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7B0B9F22-5DEF-41FB-A0B0-57A791857BE0}"/>
              </a:ext>
            </a:extLst>
          </p:cNvPr>
          <p:cNvGrpSpPr/>
          <p:nvPr/>
        </p:nvGrpSpPr>
        <p:grpSpPr>
          <a:xfrm>
            <a:off x="3384955" y="3472391"/>
            <a:ext cx="1054916" cy="1348391"/>
            <a:chOff x="3384955" y="3215216"/>
            <a:chExt cx="1054916" cy="1348391"/>
          </a:xfrm>
        </p:grpSpPr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BE65153-B896-48C6-8D08-50313F9686C3}"/>
                </a:ext>
              </a:extLst>
            </p:cNvPr>
            <p:cNvSpPr/>
            <p:nvPr/>
          </p:nvSpPr>
          <p:spPr>
            <a:xfrm>
              <a:off x="3384955" y="4337107"/>
              <a:ext cx="226500" cy="226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87A621F3-D927-465A-AF02-07B4D27DB6E4}"/>
                </a:ext>
              </a:extLst>
            </p:cNvPr>
            <p:cNvSpPr/>
            <p:nvPr/>
          </p:nvSpPr>
          <p:spPr>
            <a:xfrm>
              <a:off x="4213371" y="3215216"/>
              <a:ext cx="226500" cy="226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B86FE4BA-274D-49CE-9407-D4EED89E7D99}"/>
                  </a:ext>
                </a:extLst>
              </p:cNvPr>
              <p:cNvSpPr txBox="1"/>
              <p:nvPr/>
            </p:nvSpPr>
            <p:spPr>
              <a:xfrm>
                <a:off x="2483492" y="1586343"/>
                <a:ext cx="261071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r>
                  <a:rPr lang="en-US" altLang="ko-KR" b="1" dirty="0">
                    <a:solidFill>
                      <a:srgbClr val="FF0000"/>
                    </a:solidFill>
                  </a:rPr>
                  <a:t>Linear regression</a:t>
                </a:r>
              </a:p>
              <a:p>
                <a:r>
                  <a:rPr lang="en-US" altLang="ko-KR" sz="1200" b="1" dirty="0">
                    <a:solidFill>
                      <a:srgbClr val="FF0000"/>
                    </a:solidFill>
                  </a:rPr>
                  <a:t>Minimize</a:t>
                </a:r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𝑠𝑞𝑢𝑎𝑟𝑒𝑑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𝑟𝑒𝑠𝑖𝑑𝑢𝑎𝑙𝑠</m:t>
                    </m:r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B86FE4BA-274D-49CE-9407-D4EED89E7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492" y="1586343"/>
                <a:ext cx="2610715" cy="553998"/>
              </a:xfrm>
              <a:prstGeom prst="rect">
                <a:avLst/>
              </a:prstGeom>
              <a:blipFill>
                <a:blip r:embed="rId3"/>
                <a:stretch>
                  <a:fillRect l="-1865" t="-5495"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F7139FFD-AD7A-4626-B56E-2749F4BC0E6D}"/>
              </a:ext>
            </a:extLst>
          </p:cNvPr>
          <p:cNvCxnSpPr>
            <a:cxnSpLocks/>
          </p:cNvCxnSpPr>
          <p:nvPr/>
        </p:nvCxnSpPr>
        <p:spPr>
          <a:xfrm flipV="1">
            <a:off x="3095538" y="2132377"/>
            <a:ext cx="3343012" cy="268840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D8DD45-B956-40C7-8EDD-2E515B26B764}"/>
              </a:ext>
            </a:extLst>
          </p:cNvPr>
          <p:cNvCxnSpPr>
            <a:cxnSpLocks/>
          </p:cNvCxnSpPr>
          <p:nvPr/>
        </p:nvCxnSpPr>
        <p:spPr>
          <a:xfrm flipV="1">
            <a:off x="3087149" y="2120625"/>
            <a:ext cx="2346808" cy="314980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60B834F-A2F6-4A67-A339-D9CE8F1B94AA}"/>
                  </a:ext>
                </a:extLst>
              </p:cNvPr>
              <p:cNvSpPr txBox="1"/>
              <p:nvPr/>
            </p:nvSpPr>
            <p:spPr>
              <a:xfrm>
                <a:off x="5338194" y="1755821"/>
                <a:ext cx="3004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𝑺𝒊𝒛𝒆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=0.4+1.3×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𝑾𝒆𝒊𝒈𝒉𝒕</m:t>
                      </m:r>
                    </m:oMath>
                  </m:oMathPara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60B834F-A2F6-4A67-A339-D9CE8F1B9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194" y="1755821"/>
                <a:ext cx="3004349" cy="369332"/>
              </a:xfrm>
              <a:prstGeom prst="rect">
                <a:avLst/>
              </a:prstGeom>
              <a:blipFill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D840510-D1ED-4D34-A1CC-5DF0ACCA5E68}"/>
                  </a:ext>
                </a:extLst>
              </p:cNvPr>
              <p:cNvSpPr txBox="1"/>
              <p:nvPr/>
            </p:nvSpPr>
            <p:spPr>
              <a:xfrm>
                <a:off x="5576571" y="3939644"/>
                <a:ext cx="30277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dirty="0" smtClean="0">
                          <a:latin typeface="Cambria Math" panose="02040503050406030204" pitchFamily="18" charset="0"/>
                        </a:rPr>
                        <m:t>𝑟𝑒𝑠𝑖𝑑𝑢𝑎𝑙𝑠</m:t>
                      </m:r>
                      <m:r>
                        <a:rPr lang="en-US" altLang="ko-KR" sz="1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dirty="0" smtClean="0">
                              <a:latin typeface="Cambria Math" panose="02040503050406030204" pitchFamily="18" charset="0"/>
                            </a:rPr>
                            <m:t>0.3</m:t>
                          </m:r>
                        </m:e>
                        <m:sup>
                          <m:r>
                            <a:rPr lang="en-US" altLang="ko-KR" sz="1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2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1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dirty="0" smtClean="0"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  <m:sup>
                          <m:r>
                            <a:rPr lang="en-US" altLang="ko-KR" sz="1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200" b="0" i="1" dirty="0" smtClean="0">
                          <a:latin typeface="Cambria Math" panose="02040503050406030204" pitchFamily="18" charset="0"/>
                        </a:rPr>
                        <m:t>+1×</m:t>
                      </m:r>
                      <m:sSup>
                        <m:sSupPr>
                          <m:ctrlPr>
                            <a:rPr lang="en-US" altLang="ko-KR" sz="1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dirty="0" smtClean="0">
                              <a:latin typeface="Cambria Math" panose="02040503050406030204" pitchFamily="18" charset="0"/>
                            </a:rPr>
                            <m:t>0.8</m:t>
                          </m:r>
                        </m:e>
                        <m:sup>
                          <m:r>
                            <a:rPr lang="en-US" altLang="ko-KR" sz="1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0.74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D840510-D1ED-4D34-A1CC-5DF0ACCA5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571" y="3939644"/>
                <a:ext cx="3027752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5E605D0-287A-413F-ADFE-A2DE31DA65F3}"/>
                  </a:ext>
                </a:extLst>
              </p:cNvPr>
              <p:cNvSpPr txBox="1"/>
              <p:nvPr/>
            </p:nvSpPr>
            <p:spPr>
              <a:xfrm>
                <a:off x="6037614" y="2346630"/>
                <a:ext cx="3004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𝑺𝒊𝒛𝒆</m:t>
                      </m:r>
                      <m:r>
                        <a:rPr lang="en-US" altLang="ko-K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=0.9+0.8×</m:t>
                      </m:r>
                      <m:r>
                        <a:rPr lang="en-US" altLang="ko-KR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𝑾𝒆𝒊𝒈𝒉𝒕</m:t>
                      </m:r>
                    </m:oMath>
                  </m:oMathPara>
                </a14:m>
                <a:endParaRPr lang="ko-KR" alt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5E605D0-287A-413F-ADFE-A2DE31DA6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614" y="2346630"/>
                <a:ext cx="3004349" cy="369332"/>
              </a:xfrm>
              <a:prstGeom prst="rect">
                <a:avLst/>
              </a:prstGeom>
              <a:blipFill>
                <a:blip r:embed="rId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8E82264-9843-443E-A496-1367E19F95AF}"/>
                  </a:ext>
                </a:extLst>
              </p:cNvPr>
              <p:cNvSpPr txBox="1"/>
              <p:nvPr/>
            </p:nvSpPr>
            <p:spPr>
              <a:xfrm>
                <a:off x="5576571" y="3391404"/>
                <a:ext cx="350051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00B050"/>
                    </a:solidFill>
                  </a:rPr>
                  <a:t>Ridge regression</a:t>
                </a:r>
              </a:p>
              <a:p>
                <a:r>
                  <a:rPr lang="en-US" altLang="ko-KR" sz="1200" b="1" dirty="0">
                    <a:solidFill>
                      <a:srgbClr val="00B050"/>
                    </a:solidFill>
                  </a:rPr>
                  <a:t>Minimize</a:t>
                </a:r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𝑠𝑞𝑢𝑎𝑟𝑒𝑑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𝑟𝑒𝑠𝑖𝑑𝑢𝑎𝑙𝑠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sz="1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𝑠𝑙𝑜𝑝𝑒</m:t>
                        </m:r>
                      </m:e>
                      <m:sup>
                        <m:r>
                          <a:rPr lang="en-US" altLang="ko-KR" sz="1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8E82264-9843-443E-A496-1367E19F9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571" y="3391404"/>
                <a:ext cx="3500510" cy="553998"/>
              </a:xfrm>
              <a:prstGeom prst="rect">
                <a:avLst/>
              </a:prstGeom>
              <a:blipFill>
                <a:blip r:embed="rId7"/>
                <a:stretch>
                  <a:fillRect l="-1568" t="-5495"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F872AA2-4AFE-4D47-804F-77C543F76186}"/>
                  </a:ext>
                </a:extLst>
              </p:cNvPr>
              <p:cNvSpPr txBox="1"/>
              <p:nvPr/>
            </p:nvSpPr>
            <p:spPr>
              <a:xfrm>
                <a:off x="2492490" y="2136905"/>
                <a:ext cx="27937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dirty="0" smtClean="0">
                          <a:latin typeface="Cambria Math" panose="02040503050406030204" pitchFamily="18" charset="0"/>
                        </a:rPr>
                        <m:t>𝑟𝑒𝑠𝑖𝑑𝑢𝑎𝑙𝑠</m:t>
                      </m:r>
                      <m:r>
                        <a:rPr lang="en-US" altLang="ko-KR" sz="1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altLang="ko-KR" sz="1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2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1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altLang="ko-KR" sz="1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200" b="0" i="1" dirty="0" smtClean="0">
                          <a:latin typeface="Cambria Math" panose="02040503050406030204" pitchFamily="18" charset="0"/>
                        </a:rPr>
                        <m:t>+1×</m:t>
                      </m:r>
                      <m:sSup>
                        <m:sSupPr>
                          <m:ctrlPr>
                            <a:rPr lang="en-US" altLang="ko-KR" sz="1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dirty="0" smtClean="0">
                              <a:latin typeface="Cambria Math" panose="02040503050406030204" pitchFamily="18" charset="0"/>
                            </a:rPr>
                            <m:t>1.3</m:t>
                          </m:r>
                        </m:e>
                        <m:sup>
                          <m:r>
                            <a:rPr lang="en-US" altLang="ko-KR" sz="1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1.69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F872AA2-4AFE-4D47-804F-77C543F76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490" y="2136905"/>
                <a:ext cx="2793714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0BC4D85C-1302-4525-8F3B-9DA37DB74F5B}"/>
              </a:ext>
            </a:extLst>
          </p:cNvPr>
          <p:cNvSpPr/>
          <p:nvPr/>
        </p:nvSpPr>
        <p:spPr>
          <a:xfrm rot="1218685">
            <a:off x="5462198" y="2308735"/>
            <a:ext cx="335443" cy="197641"/>
          </a:xfrm>
          <a:prstGeom prst="righ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610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D03052EC-D15E-465C-95AE-3F25F870B1EE}"/>
              </a:ext>
            </a:extLst>
          </p:cNvPr>
          <p:cNvSpPr/>
          <p:nvPr/>
        </p:nvSpPr>
        <p:spPr>
          <a:xfrm>
            <a:off x="0" y="1181539"/>
            <a:ext cx="9144000" cy="5354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852DA55-4AE8-48C3-A171-7042268A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3E48-3781-428D-80C5-C28103FE872D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C687CB8-A618-4C7C-97BB-63C9DC49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Ridge regression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개체 틀 5">
                <a:extLst>
                  <a:ext uri="{FF2B5EF4-FFF2-40B4-BE49-F238E27FC236}">
                    <a16:creationId xmlns:a16="http://schemas.microsoft.com/office/drawing/2014/main" id="{15A13DCD-42B1-4454-A536-14F2FEB7646E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The higher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dirty="0"/>
                  <a:t>, the less slope, resulting in zero-like slope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텍스트 개체 틀 5">
                <a:extLst>
                  <a:ext uri="{FF2B5EF4-FFF2-40B4-BE49-F238E27FC236}">
                    <a16:creationId xmlns:a16="http://schemas.microsoft.com/office/drawing/2014/main" id="{15A13DCD-42B1-4454-A536-14F2FEB764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t="-7692" b="-1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그룹 71">
            <a:extLst>
              <a:ext uri="{FF2B5EF4-FFF2-40B4-BE49-F238E27FC236}">
                <a16:creationId xmlns:a16="http://schemas.microsoft.com/office/drawing/2014/main" id="{7A80AED0-3200-4F42-BFC2-A42D6D694E43}"/>
              </a:ext>
            </a:extLst>
          </p:cNvPr>
          <p:cNvGrpSpPr/>
          <p:nvPr/>
        </p:nvGrpSpPr>
        <p:grpSpPr>
          <a:xfrm>
            <a:off x="2161948" y="2488647"/>
            <a:ext cx="4389854" cy="3694257"/>
            <a:chOff x="2161948" y="2231472"/>
            <a:chExt cx="4389854" cy="3694257"/>
          </a:xfrm>
        </p:grpSpPr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54D176A4-49C6-4297-892F-735F8F63E497}"/>
                </a:ext>
              </a:extLst>
            </p:cNvPr>
            <p:cNvGrpSpPr/>
            <p:nvPr/>
          </p:nvGrpSpPr>
          <p:grpSpPr>
            <a:xfrm>
              <a:off x="2948731" y="2231472"/>
              <a:ext cx="3603071" cy="3187815"/>
              <a:chOff x="2948731" y="2231472"/>
              <a:chExt cx="3603071" cy="3187815"/>
            </a:xfrm>
          </p:grpSpPr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7753598D-1834-4668-8641-43EBC639CA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5538" y="2231472"/>
                <a:ext cx="0" cy="2994869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25CA5BC8-17BF-47DB-8905-B90C3B6A39DF}"/>
                  </a:ext>
                </a:extLst>
              </p:cNvPr>
              <p:cNvCxnSpPr/>
              <p:nvPr/>
            </p:nvCxnSpPr>
            <p:spPr>
              <a:xfrm>
                <a:off x="3087149" y="5234730"/>
                <a:ext cx="346465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60FEE280-58B6-40D9-9134-9000FE182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2158" y="5050172"/>
                <a:ext cx="0" cy="36911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63119C5B-0D7B-4D0B-87B1-2ED293110B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0176" y="5041783"/>
                <a:ext cx="0" cy="36911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FA0C8C1A-F075-41CC-B71E-7B7388D887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8194" y="5033394"/>
                <a:ext cx="0" cy="36911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718DDD2E-0F04-4844-B47A-6A13AC04AC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6212" y="5025005"/>
                <a:ext cx="0" cy="36911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14CA18B4-DBB8-4668-AA3A-8CA286B833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8731" y="4471332"/>
                <a:ext cx="293614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242A52BB-19AD-461E-926F-7F521E03B9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0130" y="3728906"/>
                <a:ext cx="293614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3A4D72F7-9143-4FB1-A6D8-420D73EB4C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1529" y="2986480"/>
                <a:ext cx="293614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9F072847-E313-4788-A743-BB4C7DB5C3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2928" y="2244054"/>
                <a:ext cx="293614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0D788A7-C6D5-4B8E-939D-A3683139609B}"/>
                </a:ext>
              </a:extLst>
            </p:cNvPr>
            <p:cNvSpPr txBox="1"/>
            <p:nvPr/>
          </p:nvSpPr>
          <p:spPr>
            <a:xfrm>
              <a:off x="2161948" y="3422708"/>
              <a:ext cx="782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/>
                <a:t>Size</a:t>
              </a:r>
              <a:endParaRPr lang="ko-KR" altLang="en-US" sz="2800" b="1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58469E9-FA38-41BE-923B-C622C0EFF754}"/>
                </a:ext>
              </a:extLst>
            </p:cNvPr>
            <p:cNvSpPr txBox="1"/>
            <p:nvPr/>
          </p:nvSpPr>
          <p:spPr>
            <a:xfrm>
              <a:off x="4194945" y="5402509"/>
              <a:ext cx="12490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/>
                <a:t>Weight</a:t>
              </a:r>
              <a:endParaRPr lang="ko-KR" altLang="en-US" sz="2800" b="1" dirty="0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7476B356-5D0E-4BE5-A351-2D1F3767A6FE}"/>
              </a:ext>
            </a:extLst>
          </p:cNvPr>
          <p:cNvGrpSpPr/>
          <p:nvPr/>
        </p:nvGrpSpPr>
        <p:grpSpPr>
          <a:xfrm>
            <a:off x="3498205" y="3698891"/>
            <a:ext cx="828416" cy="895391"/>
            <a:chOff x="3498205" y="3441716"/>
            <a:chExt cx="828416" cy="895391"/>
          </a:xfrm>
        </p:grpSpPr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62E779FC-AFD6-4D50-89A3-C593AA6B11A0}"/>
                </a:ext>
              </a:extLst>
            </p:cNvPr>
            <p:cNvCxnSpPr>
              <a:cxnSpLocks/>
              <a:stCxn id="85" idx="4"/>
            </p:cNvCxnSpPr>
            <p:nvPr/>
          </p:nvCxnSpPr>
          <p:spPr>
            <a:xfrm>
              <a:off x="4326621" y="3441716"/>
              <a:ext cx="0" cy="130159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9BAADA7C-74F0-4780-BC14-9B626DEF7B18}"/>
                </a:ext>
              </a:extLst>
            </p:cNvPr>
            <p:cNvCxnSpPr>
              <a:cxnSpLocks/>
              <a:endCxn id="84" idx="0"/>
            </p:cNvCxnSpPr>
            <p:nvPr/>
          </p:nvCxnSpPr>
          <p:spPr>
            <a:xfrm>
              <a:off x="3498205" y="4240591"/>
              <a:ext cx="0" cy="96516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7B0B9F22-5DEF-41FB-A0B0-57A791857BE0}"/>
              </a:ext>
            </a:extLst>
          </p:cNvPr>
          <p:cNvGrpSpPr/>
          <p:nvPr/>
        </p:nvGrpSpPr>
        <p:grpSpPr>
          <a:xfrm>
            <a:off x="3384955" y="3472391"/>
            <a:ext cx="1054916" cy="1348391"/>
            <a:chOff x="3384955" y="3215216"/>
            <a:chExt cx="1054916" cy="1348391"/>
          </a:xfrm>
        </p:grpSpPr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BE65153-B896-48C6-8D08-50313F9686C3}"/>
                </a:ext>
              </a:extLst>
            </p:cNvPr>
            <p:cNvSpPr/>
            <p:nvPr/>
          </p:nvSpPr>
          <p:spPr>
            <a:xfrm>
              <a:off x="3384955" y="4337107"/>
              <a:ext cx="226500" cy="226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87A621F3-D927-465A-AF02-07B4D27DB6E4}"/>
                </a:ext>
              </a:extLst>
            </p:cNvPr>
            <p:cNvSpPr/>
            <p:nvPr/>
          </p:nvSpPr>
          <p:spPr>
            <a:xfrm>
              <a:off x="4213371" y="3215216"/>
              <a:ext cx="226500" cy="226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F7139FFD-AD7A-4626-B56E-2749F4BC0E6D}"/>
              </a:ext>
            </a:extLst>
          </p:cNvPr>
          <p:cNvCxnSpPr>
            <a:cxnSpLocks/>
          </p:cNvCxnSpPr>
          <p:nvPr/>
        </p:nvCxnSpPr>
        <p:spPr>
          <a:xfrm flipV="1">
            <a:off x="3095538" y="2346630"/>
            <a:ext cx="3076590" cy="2474153"/>
          </a:xfrm>
          <a:prstGeom prst="line">
            <a:avLst/>
          </a:prstGeom>
          <a:ln w="285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D8DD45-B956-40C7-8EDD-2E515B26B764}"/>
              </a:ext>
            </a:extLst>
          </p:cNvPr>
          <p:cNvCxnSpPr>
            <a:cxnSpLocks/>
          </p:cNvCxnSpPr>
          <p:nvPr/>
        </p:nvCxnSpPr>
        <p:spPr>
          <a:xfrm flipV="1">
            <a:off x="3087149" y="2120625"/>
            <a:ext cx="2346808" cy="314980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01660E1-552E-4522-8CCF-8C3636C53D4F}"/>
              </a:ext>
            </a:extLst>
          </p:cNvPr>
          <p:cNvCxnSpPr>
            <a:cxnSpLocks/>
          </p:cNvCxnSpPr>
          <p:nvPr/>
        </p:nvCxnSpPr>
        <p:spPr>
          <a:xfrm flipV="1">
            <a:off x="3095538" y="2781300"/>
            <a:ext cx="3456264" cy="1812983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D998FE4-C826-4BCB-8759-B443DA887C10}"/>
              </a:ext>
            </a:extLst>
          </p:cNvPr>
          <p:cNvCxnSpPr>
            <a:cxnSpLocks/>
          </p:cNvCxnSpPr>
          <p:nvPr/>
        </p:nvCxnSpPr>
        <p:spPr>
          <a:xfrm flipV="1">
            <a:off x="3095538" y="3429000"/>
            <a:ext cx="3456264" cy="96520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496A614-2670-430E-82C8-DFC490DB0197}"/>
              </a:ext>
            </a:extLst>
          </p:cNvPr>
          <p:cNvCxnSpPr>
            <a:cxnSpLocks/>
          </p:cNvCxnSpPr>
          <p:nvPr/>
        </p:nvCxnSpPr>
        <p:spPr>
          <a:xfrm flipV="1">
            <a:off x="3095537" y="3874696"/>
            <a:ext cx="3456265" cy="34959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6BC72C0-30A1-4954-9C21-B9EA6BA60369}"/>
                  </a:ext>
                </a:extLst>
              </p:cNvPr>
              <p:cNvSpPr txBox="1"/>
              <p:nvPr/>
            </p:nvSpPr>
            <p:spPr>
              <a:xfrm>
                <a:off x="6032781" y="1930758"/>
                <a:ext cx="82105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altLang="ko-KR" b="1" i="1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ko-KR" altLang="en-US" b="1" dirty="0">
                  <a:solidFill>
                    <a:schemeClr val="accent6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6BC72C0-30A1-4954-9C21-B9EA6BA60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781" y="1930758"/>
                <a:ext cx="82105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A45EA7B-DB0C-43DD-85CC-CFC4A01D8DCA}"/>
                  </a:ext>
                </a:extLst>
              </p:cNvPr>
              <p:cNvSpPr txBox="1"/>
              <p:nvPr/>
            </p:nvSpPr>
            <p:spPr>
              <a:xfrm>
                <a:off x="4927664" y="1751293"/>
                <a:ext cx="82105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A45EA7B-DB0C-43DD-85CC-CFC4A01D8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664" y="1751293"/>
                <a:ext cx="82105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5F8FF3A-20B4-4220-8705-E6D4379FA550}"/>
                  </a:ext>
                </a:extLst>
              </p:cNvPr>
              <p:cNvSpPr txBox="1"/>
              <p:nvPr/>
            </p:nvSpPr>
            <p:spPr>
              <a:xfrm>
                <a:off x="6559686" y="2534991"/>
                <a:ext cx="95891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altLang="ko-KR" b="1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ko-KR" altLang="en-US" b="1" dirty="0"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5F8FF3A-20B4-4220-8705-E6D4379FA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686" y="2534991"/>
                <a:ext cx="95891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E35C849-5FC8-4321-ADF7-DA8DFA4C98B5}"/>
                  </a:ext>
                </a:extLst>
              </p:cNvPr>
              <p:cNvSpPr txBox="1"/>
              <p:nvPr/>
            </p:nvSpPr>
            <p:spPr>
              <a:xfrm>
                <a:off x="6559686" y="3204799"/>
                <a:ext cx="109677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altLang="ko-KR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</m:oMath>
                  </m:oMathPara>
                </a14:m>
                <a:endParaRPr lang="ko-KR" altLang="en-US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E35C849-5FC8-4321-ADF7-DA8DFA4C9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686" y="3204799"/>
                <a:ext cx="109677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EFE22E9-56DB-49AC-89B7-DD9D7823DD9B}"/>
                  </a:ext>
                </a:extLst>
              </p:cNvPr>
              <p:cNvSpPr txBox="1"/>
              <p:nvPr/>
            </p:nvSpPr>
            <p:spPr>
              <a:xfrm>
                <a:off x="6559686" y="3687791"/>
                <a:ext cx="13724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altLang="ko-KR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𝟏𝟎𝟎𝟎𝟎</m:t>
                      </m:r>
                    </m:oMath>
                  </m:oMathPara>
                </a14:m>
                <a:endParaRPr lang="ko-KR" alt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EFE22E9-56DB-49AC-89B7-DD9D7823D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686" y="3687791"/>
                <a:ext cx="137249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95F7AC95-8955-4722-A116-61C1697C2B19}"/>
              </a:ext>
            </a:extLst>
          </p:cNvPr>
          <p:cNvSpPr/>
          <p:nvPr/>
        </p:nvSpPr>
        <p:spPr>
          <a:xfrm rot="1218685">
            <a:off x="5462198" y="2308735"/>
            <a:ext cx="335443" cy="197641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9B5C4C47-59B4-4DE6-89AA-0E5BBD4B38EB}"/>
              </a:ext>
            </a:extLst>
          </p:cNvPr>
          <p:cNvSpPr/>
          <p:nvPr/>
        </p:nvSpPr>
        <p:spPr>
          <a:xfrm rot="3600000">
            <a:off x="5891240" y="2701999"/>
            <a:ext cx="283082" cy="17949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4C01D9B1-1F4C-49E3-A365-64A10BCFFFA9}"/>
              </a:ext>
            </a:extLst>
          </p:cNvPr>
          <p:cNvSpPr/>
          <p:nvPr/>
        </p:nvSpPr>
        <p:spPr>
          <a:xfrm rot="4875084">
            <a:off x="6073425" y="3166445"/>
            <a:ext cx="283082" cy="17949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EE17729E-0187-48BC-B830-6405E60CFB27}"/>
              </a:ext>
            </a:extLst>
          </p:cNvPr>
          <p:cNvSpPr/>
          <p:nvPr/>
        </p:nvSpPr>
        <p:spPr>
          <a:xfrm rot="5400000">
            <a:off x="6135560" y="3636095"/>
            <a:ext cx="249854" cy="15842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FCC8C11-2039-46F8-9C9A-9202C308365B}"/>
                  </a:ext>
                </a:extLst>
              </p:cNvPr>
              <p:cNvSpPr txBox="1"/>
              <p:nvPr/>
            </p:nvSpPr>
            <p:spPr>
              <a:xfrm>
                <a:off x="506897" y="1498420"/>
                <a:ext cx="350051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00B050"/>
                    </a:solidFill>
                  </a:rPr>
                  <a:t>Ridge regression</a:t>
                </a:r>
              </a:p>
              <a:p>
                <a:r>
                  <a:rPr lang="en-US" altLang="ko-KR" sz="1200" b="1" dirty="0">
                    <a:solidFill>
                      <a:srgbClr val="00B050"/>
                    </a:solidFill>
                  </a:rPr>
                  <a:t>Minimize</a:t>
                </a:r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𝑠𝑞𝑢𝑎𝑟𝑒𝑑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𝑟𝑒𝑠𝑖𝑑𝑢𝑎𝑙𝑠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sz="1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𝑠𝑙𝑜𝑝𝑒</m:t>
                        </m:r>
                      </m:e>
                      <m:sup>
                        <m:r>
                          <a:rPr lang="en-US" altLang="ko-KR" sz="1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FCC8C11-2039-46F8-9C9A-9202C3083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97" y="1498420"/>
                <a:ext cx="3500510" cy="553998"/>
              </a:xfrm>
              <a:prstGeom prst="rect">
                <a:avLst/>
              </a:prstGeom>
              <a:blipFill>
                <a:blip r:embed="rId8"/>
                <a:stretch>
                  <a:fillRect l="-1394" t="-6593"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12147BE-F01C-4C79-8EAB-CFE127FA27E1}"/>
                  </a:ext>
                </a:extLst>
              </p:cNvPr>
              <p:cNvSpPr txBox="1"/>
              <p:nvPr/>
            </p:nvSpPr>
            <p:spPr>
              <a:xfrm>
                <a:off x="5367623" y="4461400"/>
                <a:ext cx="317368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𝐿𝑎𝑟𝑔𝑒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 </a:t>
                </a:r>
                <a:r>
                  <a:rPr lang="en-US" altLang="ko-KR" b="1" dirty="0">
                    <a:sym typeface="Wingdings" panose="05000000000000000000" pitchFamily="2" charset="2"/>
                  </a:rPr>
                  <a:t>asymptotic</a:t>
                </a:r>
                <a:r>
                  <a:rPr lang="en-US" altLang="ko-KR" dirty="0">
                    <a:sym typeface="Wingdings" panose="05000000000000000000" pitchFamily="2" charset="2"/>
                  </a:rPr>
                  <a:t> to zero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12147BE-F01C-4C79-8EAB-CFE127FA2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623" y="4461400"/>
                <a:ext cx="3173689" cy="369332"/>
              </a:xfrm>
              <a:prstGeom prst="rect">
                <a:avLst/>
              </a:prstGeom>
              <a:blipFill>
                <a:blip r:embed="rId9"/>
                <a:stretch>
                  <a:fillRect t="-13333" r="-962" b="-2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5623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D03052EC-D15E-465C-95AE-3F25F870B1EE}"/>
              </a:ext>
            </a:extLst>
          </p:cNvPr>
          <p:cNvSpPr/>
          <p:nvPr/>
        </p:nvSpPr>
        <p:spPr>
          <a:xfrm>
            <a:off x="0" y="1181539"/>
            <a:ext cx="9144000" cy="5354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852DA55-4AE8-48C3-A171-7042268A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3E48-3781-428D-80C5-C28103FE872D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C687CB8-A618-4C7C-97BB-63C9DC49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Ridge regression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5A13DCD-42B1-4454-A536-14F2FEB764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Linear</a:t>
            </a:r>
            <a:r>
              <a:rPr lang="en-US" altLang="ko-KR" dirty="0"/>
              <a:t> regression with </a:t>
            </a:r>
            <a:r>
              <a:rPr lang="en-US" altLang="ko-KR" b="1" dirty="0"/>
              <a:t>discrete variable</a:t>
            </a:r>
            <a:endParaRPr lang="ko-KR" altLang="en-US" b="1" dirty="0"/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7A80AED0-3200-4F42-BFC2-A42D6D694E43}"/>
              </a:ext>
            </a:extLst>
          </p:cNvPr>
          <p:cNvGrpSpPr/>
          <p:nvPr/>
        </p:nvGrpSpPr>
        <p:grpSpPr>
          <a:xfrm>
            <a:off x="2161948" y="2488647"/>
            <a:ext cx="4389854" cy="3755812"/>
            <a:chOff x="2161948" y="2231472"/>
            <a:chExt cx="4389854" cy="3755812"/>
          </a:xfrm>
        </p:grpSpPr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54D176A4-49C6-4297-892F-735F8F63E497}"/>
                </a:ext>
              </a:extLst>
            </p:cNvPr>
            <p:cNvGrpSpPr/>
            <p:nvPr/>
          </p:nvGrpSpPr>
          <p:grpSpPr>
            <a:xfrm>
              <a:off x="2948731" y="2231472"/>
              <a:ext cx="3603071" cy="3187815"/>
              <a:chOff x="2948731" y="2231472"/>
              <a:chExt cx="3603071" cy="3187815"/>
            </a:xfrm>
          </p:grpSpPr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7753598D-1834-4668-8641-43EBC639CA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5538" y="2231472"/>
                <a:ext cx="0" cy="2994869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25CA5BC8-17BF-47DB-8905-B90C3B6A39DF}"/>
                  </a:ext>
                </a:extLst>
              </p:cNvPr>
              <p:cNvCxnSpPr/>
              <p:nvPr/>
            </p:nvCxnSpPr>
            <p:spPr>
              <a:xfrm>
                <a:off x="3087149" y="5234730"/>
                <a:ext cx="346465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60FEE280-58B6-40D9-9134-9000FE182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0553" y="5050172"/>
                <a:ext cx="0" cy="36911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14CA18B4-DBB8-4668-AA3A-8CA286B833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8731" y="4471332"/>
                <a:ext cx="293614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242A52BB-19AD-461E-926F-7F521E03B9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0130" y="3728906"/>
                <a:ext cx="293614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3A4D72F7-9143-4FB1-A6D8-420D73EB4C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1529" y="2986480"/>
                <a:ext cx="293614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9F072847-E313-4788-A743-BB4C7DB5C3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2928" y="2244054"/>
                <a:ext cx="293614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C396615A-5B69-4227-BB97-CDB0186ED6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9919" y="5050172"/>
                <a:ext cx="0" cy="36911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0D788A7-C6D5-4B8E-939D-A3683139609B}"/>
                </a:ext>
              </a:extLst>
            </p:cNvPr>
            <p:cNvSpPr txBox="1"/>
            <p:nvPr/>
          </p:nvSpPr>
          <p:spPr>
            <a:xfrm>
              <a:off x="2161948" y="3422708"/>
              <a:ext cx="782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/>
                <a:t>Size</a:t>
              </a:r>
              <a:endParaRPr lang="ko-KR" altLang="en-US" sz="2800" b="1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58469E9-FA38-41BE-923B-C622C0EFF754}"/>
                </a:ext>
              </a:extLst>
            </p:cNvPr>
            <p:cNvSpPr txBox="1"/>
            <p:nvPr/>
          </p:nvSpPr>
          <p:spPr>
            <a:xfrm>
              <a:off x="3611455" y="5402509"/>
              <a:ext cx="12025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/>
                <a:t>Normal diet</a:t>
              </a:r>
            </a:p>
            <a:p>
              <a:pPr algn="ctr"/>
              <a:r>
                <a:rPr lang="en-US" altLang="ko-KR" sz="1600" b="1" dirty="0"/>
                <a:t>(0)</a:t>
              </a:r>
              <a:endParaRPr lang="ko-KR" altLang="en-US" sz="1600" b="1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0F583FE-EDB6-4603-B452-DC3A633AD290}"/>
                </a:ext>
              </a:extLst>
            </p:cNvPr>
            <p:cNvSpPr txBox="1"/>
            <p:nvPr/>
          </p:nvSpPr>
          <p:spPr>
            <a:xfrm>
              <a:off x="4989360" y="5402509"/>
              <a:ext cx="12811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/>
                <a:t>High fat diet</a:t>
              </a:r>
            </a:p>
            <a:p>
              <a:pPr algn="ctr"/>
              <a:r>
                <a:rPr lang="en-US" altLang="ko-KR" sz="1600" b="1" dirty="0"/>
                <a:t>(1)</a:t>
              </a:r>
              <a:endParaRPr lang="ko-KR" altLang="en-US" sz="1600" b="1" dirty="0"/>
            </a:p>
          </p:txBody>
        </p:sp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id="{49C73FDE-6647-4D41-96D2-69D63EBC76A3}"/>
              </a:ext>
            </a:extLst>
          </p:cNvPr>
          <p:cNvSpPr/>
          <p:nvPr/>
        </p:nvSpPr>
        <p:spPr>
          <a:xfrm>
            <a:off x="4212741" y="3960896"/>
            <a:ext cx="130226" cy="13022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2F6CB8F2-0DAD-4DB1-9408-3C15FEFD6585}"/>
              </a:ext>
            </a:extLst>
          </p:cNvPr>
          <p:cNvSpPr/>
          <p:nvPr/>
        </p:nvSpPr>
        <p:spPr>
          <a:xfrm>
            <a:off x="4212111" y="4145454"/>
            <a:ext cx="130226" cy="13022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16CF3AD8-F7E0-42AF-AACE-6617ACE415DB}"/>
              </a:ext>
            </a:extLst>
          </p:cNvPr>
          <p:cNvSpPr/>
          <p:nvPr/>
        </p:nvSpPr>
        <p:spPr>
          <a:xfrm>
            <a:off x="4212741" y="4322294"/>
            <a:ext cx="130226" cy="13022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E8C22DE3-BC08-4A96-A878-D78590487A74}"/>
              </a:ext>
            </a:extLst>
          </p:cNvPr>
          <p:cNvSpPr/>
          <p:nvPr/>
        </p:nvSpPr>
        <p:spPr>
          <a:xfrm>
            <a:off x="4212111" y="4506852"/>
            <a:ext cx="130226" cy="13022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BC059D9-66E3-4248-8657-933C3A5D48C9}"/>
              </a:ext>
            </a:extLst>
          </p:cNvPr>
          <p:cNvSpPr/>
          <p:nvPr/>
        </p:nvSpPr>
        <p:spPr>
          <a:xfrm>
            <a:off x="5584486" y="3458786"/>
            <a:ext cx="130226" cy="13022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9C885C13-4152-4B89-88BF-D9771F9A1280}"/>
              </a:ext>
            </a:extLst>
          </p:cNvPr>
          <p:cNvSpPr/>
          <p:nvPr/>
        </p:nvSpPr>
        <p:spPr>
          <a:xfrm>
            <a:off x="5583856" y="3643344"/>
            <a:ext cx="130226" cy="13022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D6C0E69C-2AA2-46D3-A183-64E3D38E55BA}"/>
              </a:ext>
            </a:extLst>
          </p:cNvPr>
          <p:cNvSpPr/>
          <p:nvPr/>
        </p:nvSpPr>
        <p:spPr>
          <a:xfrm>
            <a:off x="5584486" y="3820184"/>
            <a:ext cx="130226" cy="13022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C0688885-DB35-45EB-94A1-1E54AB42484E}"/>
              </a:ext>
            </a:extLst>
          </p:cNvPr>
          <p:cNvSpPr/>
          <p:nvPr/>
        </p:nvSpPr>
        <p:spPr>
          <a:xfrm>
            <a:off x="5583856" y="4004742"/>
            <a:ext cx="130226" cy="13022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8BDFEDC-0155-4466-824D-62C0610D1839}"/>
              </a:ext>
            </a:extLst>
          </p:cNvPr>
          <p:cNvCxnSpPr>
            <a:cxnSpLocks/>
          </p:cNvCxnSpPr>
          <p:nvPr/>
        </p:nvCxnSpPr>
        <p:spPr>
          <a:xfrm>
            <a:off x="3103514" y="4336920"/>
            <a:ext cx="2859136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2736958-DC5E-49D6-AF0B-E4BF38B7ADB5}"/>
              </a:ext>
            </a:extLst>
          </p:cNvPr>
          <p:cNvCxnSpPr>
            <a:cxnSpLocks/>
          </p:cNvCxnSpPr>
          <p:nvPr/>
        </p:nvCxnSpPr>
        <p:spPr>
          <a:xfrm>
            <a:off x="4674476" y="3787930"/>
            <a:ext cx="1595997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DB1BDA3-4E8B-4DDD-8C32-80D6CDCE9825}"/>
              </a:ext>
            </a:extLst>
          </p:cNvPr>
          <p:cNvGrpSpPr/>
          <p:nvPr/>
        </p:nvGrpSpPr>
        <p:grpSpPr>
          <a:xfrm>
            <a:off x="6343650" y="3787930"/>
            <a:ext cx="229189" cy="548988"/>
            <a:chOff x="6343650" y="3708458"/>
            <a:chExt cx="229189" cy="590362"/>
          </a:xfrm>
        </p:grpSpPr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53C03367-4DAA-469F-A462-BFFC37515520}"/>
                </a:ext>
              </a:extLst>
            </p:cNvPr>
            <p:cNvCxnSpPr>
              <a:cxnSpLocks/>
            </p:cNvCxnSpPr>
            <p:nvPr/>
          </p:nvCxnSpPr>
          <p:spPr>
            <a:xfrm>
              <a:off x="6343650" y="4298820"/>
              <a:ext cx="2291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28A6A558-C0EA-4032-83E4-B73AF1998A68}"/>
                </a:ext>
              </a:extLst>
            </p:cNvPr>
            <p:cNvCxnSpPr>
              <a:cxnSpLocks/>
            </p:cNvCxnSpPr>
            <p:nvPr/>
          </p:nvCxnSpPr>
          <p:spPr>
            <a:xfrm>
              <a:off x="6343650" y="3708458"/>
              <a:ext cx="2291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7D402C53-144A-439A-8A61-2D55987393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7475" y="3708458"/>
              <a:ext cx="0" cy="590362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AD4E8A6-D864-4E7A-BBCD-DDC480186EE9}"/>
                  </a:ext>
                </a:extLst>
              </p:cNvPr>
              <p:cNvSpPr txBox="1"/>
              <p:nvPr/>
            </p:nvSpPr>
            <p:spPr>
              <a:xfrm>
                <a:off x="2794793" y="1616605"/>
                <a:ext cx="35488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𝑆𝑖𝑧𝑒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=1.5+0.7×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𝐻𝑖𝑔h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𝑓𝑎𝑡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𝐷𝑖𝑒𝑡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AD4E8A6-D864-4E7A-BBCD-DDC480186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793" y="1616605"/>
                <a:ext cx="3548857" cy="369332"/>
              </a:xfrm>
              <a:prstGeom prst="rect">
                <a:avLst/>
              </a:prstGeom>
              <a:blipFill>
                <a:blip r:embed="rId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그룹 77">
            <a:extLst>
              <a:ext uri="{FF2B5EF4-FFF2-40B4-BE49-F238E27FC236}">
                <a16:creationId xmlns:a16="http://schemas.microsoft.com/office/drawing/2014/main" id="{44B6198B-5EE8-493B-B6FF-6D4273CCEA95}"/>
              </a:ext>
            </a:extLst>
          </p:cNvPr>
          <p:cNvGrpSpPr/>
          <p:nvPr/>
        </p:nvGrpSpPr>
        <p:grpSpPr>
          <a:xfrm>
            <a:off x="6037386" y="4336920"/>
            <a:ext cx="229189" cy="1146584"/>
            <a:chOff x="6343650" y="3708458"/>
            <a:chExt cx="229189" cy="590362"/>
          </a:xfrm>
        </p:grpSpPr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DEF3655F-C59C-441C-8A7B-92F030B1045E}"/>
                </a:ext>
              </a:extLst>
            </p:cNvPr>
            <p:cNvCxnSpPr>
              <a:cxnSpLocks/>
            </p:cNvCxnSpPr>
            <p:nvPr/>
          </p:nvCxnSpPr>
          <p:spPr>
            <a:xfrm>
              <a:off x="6343650" y="4298820"/>
              <a:ext cx="2291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834B7B2E-46C3-4A63-818A-B5D72AA3D0F3}"/>
                </a:ext>
              </a:extLst>
            </p:cNvPr>
            <p:cNvCxnSpPr>
              <a:cxnSpLocks/>
            </p:cNvCxnSpPr>
            <p:nvPr/>
          </p:nvCxnSpPr>
          <p:spPr>
            <a:xfrm>
              <a:off x="6343650" y="3708458"/>
              <a:ext cx="2291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50677252-0530-4832-967E-91778C11AD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7475" y="3708458"/>
              <a:ext cx="0" cy="590362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07789D58-789F-41E4-8ABC-A67F82FDFB7D}"/>
                  </a:ext>
                </a:extLst>
              </p:cNvPr>
              <p:cNvSpPr/>
              <p:nvPr/>
            </p:nvSpPr>
            <p:spPr>
              <a:xfrm>
                <a:off x="6161211" y="4702296"/>
                <a:ext cx="5581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07789D58-789F-41E4-8ABC-A67F82FDFB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211" y="4702296"/>
                <a:ext cx="55816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2DA837AF-3466-4E8F-A1EF-091E5664273D}"/>
                  </a:ext>
                </a:extLst>
              </p:cNvPr>
              <p:cNvSpPr/>
              <p:nvPr/>
            </p:nvSpPr>
            <p:spPr>
              <a:xfrm>
                <a:off x="6470097" y="3873524"/>
                <a:ext cx="5581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0.7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2DA837AF-3466-4E8F-A1EF-091E566427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097" y="3873524"/>
                <a:ext cx="55816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1823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D03052EC-D15E-465C-95AE-3F25F870B1EE}"/>
              </a:ext>
            </a:extLst>
          </p:cNvPr>
          <p:cNvSpPr/>
          <p:nvPr/>
        </p:nvSpPr>
        <p:spPr>
          <a:xfrm>
            <a:off x="0" y="1181539"/>
            <a:ext cx="9144000" cy="5354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852DA55-4AE8-48C3-A171-7042268A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3E48-3781-428D-80C5-C28103FE872D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C687CB8-A618-4C7C-97BB-63C9DC49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Ridge regression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5A13DCD-42B1-4454-A536-14F2FEB764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</a:rPr>
              <a:t>Ridge</a:t>
            </a:r>
            <a:r>
              <a:rPr lang="en-US" altLang="ko-KR" dirty="0"/>
              <a:t> regression with </a:t>
            </a:r>
            <a:r>
              <a:rPr lang="en-US" altLang="ko-KR" b="1" dirty="0"/>
              <a:t>discrete variable</a:t>
            </a:r>
            <a:endParaRPr lang="ko-KR" altLang="en-US" b="1" dirty="0"/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7A80AED0-3200-4F42-BFC2-A42D6D694E43}"/>
              </a:ext>
            </a:extLst>
          </p:cNvPr>
          <p:cNvGrpSpPr/>
          <p:nvPr/>
        </p:nvGrpSpPr>
        <p:grpSpPr>
          <a:xfrm>
            <a:off x="2161948" y="2488647"/>
            <a:ext cx="4389854" cy="3755812"/>
            <a:chOff x="2161948" y="2231472"/>
            <a:chExt cx="4389854" cy="3755812"/>
          </a:xfrm>
        </p:grpSpPr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54D176A4-49C6-4297-892F-735F8F63E497}"/>
                </a:ext>
              </a:extLst>
            </p:cNvPr>
            <p:cNvGrpSpPr/>
            <p:nvPr/>
          </p:nvGrpSpPr>
          <p:grpSpPr>
            <a:xfrm>
              <a:off x="2948731" y="2231472"/>
              <a:ext cx="3603071" cy="3187815"/>
              <a:chOff x="2948731" y="2231472"/>
              <a:chExt cx="3603071" cy="3187815"/>
            </a:xfrm>
          </p:grpSpPr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7753598D-1834-4668-8641-43EBC639CA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5538" y="2231472"/>
                <a:ext cx="0" cy="2994869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25CA5BC8-17BF-47DB-8905-B90C3B6A39DF}"/>
                  </a:ext>
                </a:extLst>
              </p:cNvPr>
              <p:cNvCxnSpPr/>
              <p:nvPr/>
            </p:nvCxnSpPr>
            <p:spPr>
              <a:xfrm>
                <a:off x="3087149" y="5234730"/>
                <a:ext cx="346465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60FEE280-58B6-40D9-9134-9000FE182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0553" y="5050172"/>
                <a:ext cx="0" cy="36911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14CA18B4-DBB8-4668-AA3A-8CA286B833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8731" y="4471332"/>
                <a:ext cx="293614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242A52BB-19AD-461E-926F-7F521E03B9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0130" y="3728906"/>
                <a:ext cx="293614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3A4D72F7-9143-4FB1-A6D8-420D73EB4C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1529" y="2986480"/>
                <a:ext cx="293614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9F072847-E313-4788-A743-BB4C7DB5C3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2928" y="2244054"/>
                <a:ext cx="293614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C396615A-5B69-4227-BB97-CDB0186ED6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9919" y="5050172"/>
                <a:ext cx="0" cy="36911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0D788A7-C6D5-4B8E-939D-A3683139609B}"/>
                </a:ext>
              </a:extLst>
            </p:cNvPr>
            <p:cNvSpPr txBox="1"/>
            <p:nvPr/>
          </p:nvSpPr>
          <p:spPr>
            <a:xfrm>
              <a:off x="2161948" y="3422708"/>
              <a:ext cx="782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/>
                <a:t>Size</a:t>
              </a:r>
              <a:endParaRPr lang="ko-KR" altLang="en-US" sz="2800" b="1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58469E9-FA38-41BE-923B-C622C0EFF754}"/>
                </a:ext>
              </a:extLst>
            </p:cNvPr>
            <p:cNvSpPr txBox="1"/>
            <p:nvPr/>
          </p:nvSpPr>
          <p:spPr>
            <a:xfrm>
              <a:off x="3611455" y="5402509"/>
              <a:ext cx="12025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/>
                <a:t>Normal diet</a:t>
              </a:r>
            </a:p>
            <a:p>
              <a:pPr algn="ctr"/>
              <a:r>
                <a:rPr lang="en-US" altLang="ko-KR" sz="1600" b="1" dirty="0"/>
                <a:t>(0)</a:t>
              </a:r>
              <a:endParaRPr lang="ko-KR" altLang="en-US" sz="1600" b="1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0F583FE-EDB6-4603-B452-DC3A633AD290}"/>
                </a:ext>
              </a:extLst>
            </p:cNvPr>
            <p:cNvSpPr txBox="1"/>
            <p:nvPr/>
          </p:nvSpPr>
          <p:spPr>
            <a:xfrm>
              <a:off x="4989360" y="5402509"/>
              <a:ext cx="12811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/>
                <a:t>High fat diet</a:t>
              </a:r>
            </a:p>
            <a:p>
              <a:pPr algn="ctr"/>
              <a:r>
                <a:rPr lang="en-US" altLang="ko-KR" sz="1600" b="1" dirty="0"/>
                <a:t>(1)</a:t>
              </a:r>
              <a:endParaRPr lang="ko-KR" altLang="en-US" sz="1600" b="1" dirty="0"/>
            </a:p>
          </p:txBody>
        </p:sp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id="{49C73FDE-6647-4D41-96D2-69D63EBC76A3}"/>
              </a:ext>
            </a:extLst>
          </p:cNvPr>
          <p:cNvSpPr/>
          <p:nvPr/>
        </p:nvSpPr>
        <p:spPr>
          <a:xfrm>
            <a:off x="4212741" y="3960896"/>
            <a:ext cx="130226" cy="13022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2F6CB8F2-0DAD-4DB1-9408-3C15FEFD6585}"/>
              </a:ext>
            </a:extLst>
          </p:cNvPr>
          <p:cNvSpPr/>
          <p:nvPr/>
        </p:nvSpPr>
        <p:spPr>
          <a:xfrm>
            <a:off x="4212111" y="4145454"/>
            <a:ext cx="130226" cy="13022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16CF3AD8-F7E0-42AF-AACE-6617ACE415DB}"/>
              </a:ext>
            </a:extLst>
          </p:cNvPr>
          <p:cNvSpPr/>
          <p:nvPr/>
        </p:nvSpPr>
        <p:spPr>
          <a:xfrm>
            <a:off x="4212741" y="4322294"/>
            <a:ext cx="130226" cy="13022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E8C22DE3-BC08-4A96-A878-D78590487A74}"/>
              </a:ext>
            </a:extLst>
          </p:cNvPr>
          <p:cNvSpPr/>
          <p:nvPr/>
        </p:nvSpPr>
        <p:spPr>
          <a:xfrm>
            <a:off x="4212111" y="4506852"/>
            <a:ext cx="130226" cy="13022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BC059D9-66E3-4248-8657-933C3A5D48C9}"/>
              </a:ext>
            </a:extLst>
          </p:cNvPr>
          <p:cNvSpPr/>
          <p:nvPr/>
        </p:nvSpPr>
        <p:spPr>
          <a:xfrm>
            <a:off x="5584486" y="3458786"/>
            <a:ext cx="130226" cy="13022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9C885C13-4152-4B89-88BF-D9771F9A1280}"/>
              </a:ext>
            </a:extLst>
          </p:cNvPr>
          <p:cNvSpPr/>
          <p:nvPr/>
        </p:nvSpPr>
        <p:spPr>
          <a:xfrm>
            <a:off x="5583856" y="3643344"/>
            <a:ext cx="130226" cy="13022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D6C0E69C-2AA2-46D3-A183-64E3D38E55BA}"/>
              </a:ext>
            </a:extLst>
          </p:cNvPr>
          <p:cNvSpPr/>
          <p:nvPr/>
        </p:nvSpPr>
        <p:spPr>
          <a:xfrm>
            <a:off x="5584486" y="3820184"/>
            <a:ext cx="130226" cy="13022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C0688885-DB35-45EB-94A1-1E54AB42484E}"/>
              </a:ext>
            </a:extLst>
          </p:cNvPr>
          <p:cNvSpPr/>
          <p:nvPr/>
        </p:nvSpPr>
        <p:spPr>
          <a:xfrm>
            <a:off x="5583856" y="4004742"/>
            <a:ext cx="130226" cy="13022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8BDFEDC-0155-4466-824D-62C0610D1839}"/>
              </a:ext>
            </a:extLst>
          </p:cNvPr>
          <p:cNvCxnSpPr>
            <a:cxnSpLocks/>
          </p:cNvCxnSpPr>
          <p:nvPr/>
        </p:nvCxnSpPr>
        <p:spPr>
          <a:xfrm>
            <a:off x="3103514" y="4336920"/>
            <a:ext cx="2859136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2736958-DC5E-49D6-AF0B-E4BF38B7ADB5}"/>
              </a:ext>
            </a:extLst>
          </p:cNvPr>
          <p:cNvCxnSpPr>
            <a:cxnSpLocks/>
          </p:cNvCxnSpPr>
          <p:nvPr/>
        </p:nvCxnSpPr>
        <p:spPr>
          <a:xfrm>
            <a:off x="4674476" y="3787930"/>
            <a:ext cx="1595997" cy="0"/>
          </a:xfrm>
          <a:prstGeom prst="line">
            <a:avLst/>
          </a:prstGeom>
          <a:ln w="28575">
            <a:solidFill>
              <a:srgbClr val="D8BE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DB1BDA3-4E8B-4DDD-8C32-80D6CDCE9825}"/>
              </a:ext>
            </a:extLst>
          </p:cNvPr>
          <p:cNvGrpSpPr/>
          <p:nvPr/>
        </p:nvGrpSpPr>
        <p:grpSpPr>
          <a:xfrm>
            <a:off x="6343650" y="3974766"/>
            <a:ext cx="229189" cy="362151"/>
            <a:chOff x="6343650" y="3708458"/>
            <a:chExt cx="229189" cy="590362"/>
          </a:xfrm>
        </p:grpSpPr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53C03367-4DAA-469F-A462-BFFC37515520}"/>
                </a:ext>
              </a:extLst>
            </p:cNvPr>
            <p:cNvCxnSpPr>
              <a:cxnSpLocks/>
            </p:cNvCxnSpPr>
            <p:nvPr/>
          </p:nvCxnSpPr>
          <p:spPr>
            <a:xfrm>
              <a:off x="6343650" y="4298820"/>
              <a:ext cx="2291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28A6A558-C0EA-4032-83E4-B73AF1998A68}"/>
                </a:ext>
              </a:extLst>
            </p:cNvPr>
            <p:cNvCxnSpPr>
              <a:cxnSpLocks/>
            </p:cNvCxnSpPr>
            <p:nvPr/>
          </p:nvCxnSpPr>
          <p:spPr>
            <a:xfrm>
              <a:off x="6343650" y="3708458"/>
              <a:ext cx="2291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7D402C53-144A-439A-8A61-2D55987393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7475" y="3708458"/>
              <a:ext cx="0" cy="590362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AD4E8A6-D864-4E7A-BBCD-DDC480186EE9}"/>
                  </a:ext>
                </a:extLst>
              </p:cNvPr>
              <p:cNvSpPr txBox="1"/>
              <p:nvPr/>
            </p:nvSpPr>
            <p:spPr>
              <a:xfrm>
                <a:off x="2794793" y="1616605"/>
                <a:ext cx="35488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𝑆𝑖𝑧𝑒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=1.5+0.5×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𝐻𝑖𝑔h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𝑓𝑎𝑡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𝐷𝑖𝑒𝑡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AD4E8A6-D864-4E7A-BBCD-DDC480186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793" y="1616605"/>
                <a:ext cx="3548857" cy="369332"/>
              </a:xfrm>
              <a:prstGeom prst="rect">
                <a:avLst/>
              </a:prstGeom>
              <a:blipFill>
                <a:blip r:embed="rId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그룹 77">
            <a:extLst>
              <a:ext uri="{FF2B5EF4-FFF2-40B4-BE49-F238E27FC236}">
                <a16:creationId xmlns:a16="http://schemas.microsoft.com/office/drawing/2014/main" id="{44B6198B-5EE8-493B-B6FF-6D4273CCEA95}"/>
              </a:ext>
            </a:extLst>
          </p:cNvPr>
          <p:cNvGrpSpPr/>
          <p:nvPr/>
        </p:nvGrpSpPr>
        <p:grpSpPr>
          <a:xfrm>
            <a:off x="6037386" y="4336920"/>
            <a:ext cx="229189" cy="1146584"/>
            <a:chOff x="6343650" y="3708458"/>
            <a:chExt cx="229189" cy="590362"/>
          </a:xfrm>
        </p:grpSpPr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DEF3655F-C59C-441C-8A7B-92F030B1045E}"/>
                </a:ext>
              </a:extLst>
            </p:cNvPr>
            <p:cNvCxnSpPr>
              <a:cxnSpLocks/>
            </p:cNvCxnSpPr>
            <p:nvPr/>
          </p:nvCxnSpPr>
          <p:spPr>
            <a:xfrm>
              <a:off x="6343650" y="4298820"/>
              <a:ext cx="2291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834B7B2E-46C3-4A63-818A-B5D72AA3D0F3}"/>
                </a:ext>
              </a:extLst>
            </p:cNvPr>
            <p:cNvCxnSpPr>
              <a:cxnSpLocks/>
            </p:cNvCxnSpPr>
            <p:nvPr/>
          </p:nvCxnSpPr>
          <p:spPr>
            <a:xfrm>
              <a:off x="6343650" y="3708458"/>
              <a:ext cx="2291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50677252-0530-4832-967E-91778C11AD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7475" y="3708458"/>
              <a:ext cx="0" cy="590362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07789D58-789F-41E4-8ABC-A67F82FDFB7D}"/>
                  </a:ext>
                </a:extLst>
              </p:cNvPr>
              <p:cNvSpPr/>
              <p:nvPr/>
            </p:nvSpPr>
            <p:spPr>
              <a:xfrm>
                <a:off x="6161211" y="4702296"/>
                <a:ext cx="5581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07789D58-789F-41E4-8ABC-A67F82FDFB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211" y="4702296"/>
                <a:ext cx="55816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2DA837AF-3466-4E8F-A1EF-091E5664273D}"/>
                  </a:ext>
                </a:extLst>
              </p:cNvPr>
              <p:cNvSpPr/>
              <p:nvPr/>
            </p:nvSpPr>
            <p:spPr>
              <a:xfrm>
                <a:off x="6470097" y="3969062"/>
                <a:ext cx="5581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2DA837AF-3466-4E8F-A1EF-091E566427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097" y="3969062"/>
                <a:ext cx="55816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E602409-A9BA-4B34-8BF3-8B5CE5B3AFA0}"/>
              </a:ext>
            </a:extLst>
          </p:cNvPr>
          <p:cNvCxnSpPr>
            <a:cxnSpLocks/>
          </p:cNvCxnSpPr>
          <p:nvPr/>
        </p:nvCxnSpPr>
        <p:spPr>
          <a:xfrm>
            <a:off x="4674476" y="3974767"/>
            <a:ext cx="1595997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2FC2B9B1-F25D-4DCA-ADD8-E1E7C239570F}"/>
              </a:ext>
            </a:extLst>
          </p:cNvPr>
          <p:cNvSpPr/>
          <p:nvPr/>
        </p:nvSpPr>
        <p:spPr>
          <a:xfrm>
            <a:off x="6004501" y="3775850"/>
            <a:ext cx="229183" cy="236755"/>
          </a:xfrm>
          <a:prstGeom prst="down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F85D545-41A9-4D67-AC68-3D76A9B30129}"/>
              </a:ext>
            </a:extLst>
          </p:cNvPr>
          <p:cNvSpPr/>
          <p:nvPr/>
        </p:nvSpPr>
        <p:spPr>
          <a:xfrm>
            <a:off x="6085088" y="3341092"/>
            <a:ext cx="1343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tx1"/>
                </a:solidFill>
              </a:rPr>
              <a:t>Less slope !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72A4A11-3F62-498A-9159-DE30FFD67168}"/>
                  </a:ext>
                </a:extLst>
              </p:cNvPr>
              <p:cNvSpPr txBox="1"/>
              <p:nvPr/>
            </p:nvSpPr>
            <p:spPr>
              <a:xfrm>
                <a:off x="5278007" y="2386132"/>
                <a:ext cx="350051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00B050"/>
                    </a:solidFill>
                  </a:rPr>
                  <a:t>Ridge regression</a:t>
                </a:r>
              </a:p>
              <a:p>
                <a:r>
                  <a:rPr lang="en-US" altLang="ko-KR" sz="1200" b="1" dirty="0">
                    <a:solidFill>
                      <a:srgbClr val="00B050"/>
                    </a:solidFill>
                  </a:rPr>
                  <a:t>Minimize</a:t>
                </a:r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𝑠𝑞𝑢𝑎𝑟𝑒𝑑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𝑟𝑒𝑠𝑖𝑑𝑢𝑎𝑙𝑠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sz="1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𝑠𝑙𝑜𝑝𝑒</m:t>
                        </m:r>
                      </m:e>
                      <m:sup>
                        <m:r>
                          <a:rPr lang="en-US" altLang="ko-KR" sz="1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72A4A11-3F62-498A-9159-DE30FFD67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007" y="2386132"/>
                <a:ext cx="3500510" cy="553998"/>
              </a:xfrm>
              <a:prstGeom prst="rect">
                <a:avLst/>
              </a:prstGeom>
              <a:blipFill>
                <a:blip r:embed="rId5"/>
                <a:stretch>
                  <a:fillRect l="-1568" t="-5495"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3483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D03052EC-D15E-465C-95AE-3F25F870B1EE}"/>
              </a:ext>
            </a:extLst>
          </p:cNvPr>
          <p:cNvSpPr/>
          <p:nvPr/>
        </p:nvSpPr>
        <p:spPr>
          <a:xfrm>
            <a:off x="0" y="1181539"/>
            <a:ext cx="9144000" cy="5354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852DA55-4AE8-48C3-A171-7042268A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3E48-3781-428D-80C5-C28103FE872D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C687CB8-A618-4C7C-97BB-63C9DC49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Ridge regression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5A13DCD-42B1-4454-A536-14F2FEB764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</a:rPr>
              <a:t>Ridge</a:t>
            </a:r>
            <a:r>
              <a:rPr lang="en-US" altLang="ko-KR" dirty="0"/>
              <a:t> regression with </a:t>
            </a:r>
            <a:r>
              <a:rPr lang="en-US" altLang="ko-KR" b="1" dirty="0"/>
              <a:t>both continuous and</a:t>
            </a:r>
            <a:r>
              <a:rPr lang="en-US" altLang="ko-KR" dirty="0"/>
              <a:t> </a:t>
            </a:r>
            <a:r>
              <a:rPr lang="en-US" altLang="ko-KR" b="1" dirty="0"/>
              <a:t>discrete variable</a:t>
            </a:r>
            <a:endParaRPr lang="ko-KR" altLang="en-US" b="1" dirty="0"/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7A80AED0-3200-4F42-BFC2-A42D6D694E43}"/>
              </a:ext>
            </a:extLst>
          </p:cNvPr>
          <p:cNvGrpSpPr/>
          <p:nvPr/>
        </p:nvGrpSpPr>
        <p:grpSpPr>
          <a:xfrm>
            <a:off x="2161948" y="2488647"/>
            <a:ext cx="4389854" cy="3694257"/>
            <a:chOff x="2161948" y="2231472"/>
            <a:chExt cx="4389854" cy="3694257"/>
          </a:xfrm>
        </p:grpSpPr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54D176A4-49C6-4297-892F-735F8F63E497}"/>
                </a:ext>
              </a:extLst>
            </p:cNvPr>
            <p:cNvGrpSpPr/>
            <p:nvPr/>
          </p:nvGrpSpPr>
          <p:grpSpPr>
            <a:xfrm>
              <a:off x="2948731" y="2231472"/>
              <a:ext cx="3603071" cy="3187815"/>
              <a:chOff x="2948731" y="2231472"/>
              <a:chExt cx="3603071" cy="3187815"/>
            </a:xfrm>
          </p:grpSpPr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7753598D-1834-4668-8641-43EBC639CA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5538" y="2231472"/>
                <a:ext cx="0" cy="2994869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25CA5BC8-17BF-47DB-8905-B90C3B6A39DF}"/>
                  </a:ext>
                </a:extLst>
              </p:cNvPr>
              <p:cNvCxnSpPr/>
              <p:nvPr/>
            </p:nvCxnSpPr>
            <p:spPr>
              <a:xfrm>
                <a:off x="3087149" y="5234730"/>
                <a:ext cx="346465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60FEE280-58B6-40D9-9134-9000FE182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2158" y="5050172"/>
                <a:ext cx="0" cy="36911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63119C5B-0D7B-4D0B-87B1-2ED293110B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0176" y="5041783"/>
                <a:ext cx="0" cy="36911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FA0C8C1A-F075-41CC-B71E-7B7388D887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8194" y="5033394"/>
                <a:ext cx="0" cy="36911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718DDD2E-0F04-4844-B47A-6A13AC04AC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6212" y="5025005"/>
                <a:ext cx="0" cy="36911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14CA18B4-DBB8-4668-AA3A-8CA286B833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8731" y="4471332"/>
                <a:ext cx="293614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242A52BB-19AD-461E-926F-7F521E03B9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0130" y="3728906"/>
                <a:ext cx="293614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3A4D72F7-9143-4FB1-A6D8-420D73EB4C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1529" y="2986480"/>
                <a:ext cx="293614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9F072847-E313-4788-A743-BB4C7DB5C3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2928" y="2244054"/>
                <a:ext cx="293614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0D788A7-C6D5-4B8E-939D-A3683139609B}"/>
                </a:ext>
              </a:extLst>
            </p:cNvPr>
            <p:cNvSpPr txBox="1"/>
            <p:nvPr/>
          </p:nvSpPr>
          <p:spPr>
            <a:xfrm>
              <a:off x="2161948" y="3422708"/>
              <a:ext cx="782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/>
                <a:t>Size</a:t>
              </a:r>
              <a:endParaRPr lang="ko-KR" altLang="en-US" sz="2800" b="1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58469E9-FA38-41BE-923B-C622C0EFF754}"/>
                </a:ext>
              </a:extLst>
            </p:cNvPr>
            <p:cNvSpPr txBox="1"/>
            <p:nvPr/>
          </p:nvSpPr>
          <p:spPr>
            <a:xfrm>
              <a:off x="4194945" y="5402509"/>
              <a:ext cx="12490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/>
                <a:t>Weight</a:t>
              </a:r>
              <a:endParaRPr lang="ko-KR" altLang="en-US" sz="2800" b="1" dirty="0"/>
            </a:p>
          </p:txBody>
        </p: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104E58EA-C7E6-47B4-970D-E52F900465E0}"/>
              </a:ext>
            </a:extLst>
          </p:cNvPr>
          <p:cNvSpPr/>
          <p:nvPr/>
        </p:nvSpPr>
        <p:spPr>
          <a:xfrm>
            <a:off x="4819475" y="2994368"/>
            <a:ext cx="226500" cy="2265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C78D281A-70B2-4868-A460-3739828136C2}"/>
              </a:ext>
            </a:extLst>
          </p:cNvPr>
          <p:cNvSpPr/>
          <p:nvPr/>
        </p:nvSpPr>
        <p:spPr>
          <a:xfrm>
            <a:off x="5330755" y="3122804"/>
            <a:ext cx="226500" cy="2265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3CF52AE5-92A5-4F65-94EA-DC1EA445A646}"/>
              </a:ext>
            </a:extLst>
          </p:cNvPr>
          <p:cNvSpPr/>
          <p:nvPr/>
        </p:nvSpPr>
        <p:spPr>
          <a:xfrm>
            <a:off x="4619853" y="3442201"/>
            <a:ext cx="226500" cy="2265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F1E41A10-20A8-475D-9E6B-3B029B759517}"/>
              </a:ext>
            </a:extLst>
          </p:cNvPr>
          <p:cNvSpPr/>
          <p:nvPr/>
        </p:nvSpPr>
        <p:spPr>
          <a:xfrm>
            <a:off x="4122455" y="3357991"/>
            <a:ext cx="226500" cy="2265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7308CA1-923C-402D-A57F-5107C77B0FDC}"/>
              </a:ext>
            </a:extLst>
          </p:cNvPr>
          <p:cNvSpPr/>
          <p:nvPr/>
        </p:nvSpPr>
        <p:spPr>
          <a:xfrm>
            <a:off x="4122455" y="4467053"/>
            <a:ext cx="226500" cy="2265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163BE460-E744-4399-A35A-9D29B1DCE699}"/>
              </a:ext>
            </a:extLst>
          </p:cNvPr>
          <p:cNvSpPr/>
          <p:nvPr/>
        </p:nvSpPr>
        <p:spPr>
          <a:xfrm>
            <a:off x="4706225" y="4441782"/>
            <a:ext cx="226500" cy="2265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273C22BE-50C1-443C-A3B0-B4361F1D9CF5}"/>
              </a:ext>
            </a:extLst>
          </p:cNvPr>
          <p:cNvSpPr/>
          <p:nvPr/>
        </p:nvSpPr>
        <p:spPr>
          <a:xfrm>
            <a:off x="4993233" y="4044491"/>
            <a:ext cx="226500" cy="2265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E3E65624-3E3C-47DC-A271-3DC5A6E5DEC4}"/>
              </a:ext>
            </a:extLst>
          </p:cNvPr>
          <p:cNvSpPr/>
          <p:nvPr/>
        </p:nvSpPr>
        <p:spPr>
          <a:xfrm>
            <a:off x="5338194" y="4353803"/>
            <a:ext cx="226500" cy="2265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3CA0EB8-C31B-408F-AAA6-F7E2031A6E8C}"/>
              </a:ext>
            </a:extLst>
          </p:cNvPr>
          <p:cNvCxnSpPr/>
          <p:nvPr/>
        </p:nvCxnSpPr>
        <p:spPr>
          <a:xfrm flipV="1">
            <a:off x="3087149" y="2822328"/>
            <a:ext cx="3254193" cy="100641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142A3E84-A5E1-4A47-A239-0ACAB5F22ACA}"/>
              </a:ext>
            </a:extLst>
          </p:cNvPr>
          <p:cNvCxnSpPr/>
          <p:nvPr/>
        </p:nvCxnSpPr>
        <p:spPr>
          <a:xfrm flipV="1">
            <a:off x="3087149" y="3955845"/>
            <a:ext cx="3254193" cy="100641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>
            <a:extLst>
              <a:ext uri="{FF2B5EF4-FFF2-40B4-BE49-F238E27FC236}">
                <a16:creationId xmlns:a16="http://schemas.microsoft.com/office/drawing/2014/main" id="{4D91AC55-D2F6-4DB7-A70D-BE4212737782}"/>
              </a:ext>
            </a:extLst>
          </p:cNvPr>
          <p:cNvSpPr/>
          <p:nvPr/>
        </p:nvSpPr>
        <p:spPr>
          <a:xfrm>
            <a:off x="6834471" y="3555451"/>
            <a:ext cx="226500" cy="2265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56BE5FA5-BD23-4264-B72E-2568EA5F41FD}"/>
              </a:ext>
            </a:extLst>
          </p:cNvPr>
          <p:cNvSpPr/>
          <p:nvPr/>
        </p:nvSpPr>
        <p:spPr>
          <a:xfrm>
            <a:off x="6830830" y="3941344"/>
            <a:ext cx="226500" cy="2265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93DB910-38E5-40FB-BE68-BB3400097806}"/>
              </a:ext>
            </a:extLst>
          </p:cNvPr>
          <p:cNvSpPr txBox="1"/>
          <p:nvPr/>
        </p:nvSpPr>
        <p:spPr>
          <a:xfrm>
            <a:off x="7092493" y="3490188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High fat diet</a:t>
            </a:r>
            <a:endParaRPr lang="ko-KR" altLang="en-US" sz="16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694EB1B-E365-44BA-A4BF-577082371007}"/>
              </a:ext>
            </a:extLst>
          </p:cNvPr>
          <p:cNvSpPr txBox="1"/>
          <p:nvPr/>
        </p:nvSpPr>
        <p:spPr>
          <a:xfrm>
            <a:off x="7092493" y="3859008"/>
            <a:ext cx="1221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Normal diet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BCB5A0C-810B-4926-A990-F06579EA5BF0}"/>
                  </a:ext>
                </a:extLst>
              </p:cNvPr>
              <p:cNvSpPr txBox="1"/>
              <p:nvPr/>
            </p:nvSpPr>
            <p:spPr>
              <a:xfrm>
                <a:off x="1540176" y="1616605"/>
                <a:ext cx="60636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𝑆𝑖𝑧𝑒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𝑊𝑒𝑖𝑔h𝑡</m:t>
                      </m:r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𝐻𝑖𝑔h</m:t>
                      </m:r>
                      <m:r>
                        <a:rPr lang="en-US" altLang="ko-KR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𝑓𝑎𝑡</m:t>
                      </m:r>
                      <m:r>
                        <a:rPr lang="en-US" altLang="ko-KR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𝑑𝑖𝑒𝑡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BCB5A0C-810B-4926-A990-F06579EA5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176" y="1616605"/>
                <a:ext cx="6063647" cy="369332"/>
              </a:xfrm>
              <a:prstGeom prst="rect">
                <a:avLst/>
              </a:prstGeom>
              <a:blipFill>
                <a:blip r:embed="rId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80151D5-47D2-4228-ABF8-189D41C7B364}"/>
                  </a:ext>
                </a:extLst>
              </p:cNvPr>
              <p:cNvSpPr txBox="1"/>
              <p:nvPr/>
            </p:nvSpPr>
            <p:spPr>
              <a:xfrm>
                <a:off x="3567070" y="2324354"/>
                <a:ext cx="5501186" cy="3871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00B050"/>
                    </a:solidFill>
                  </a:rPr>
                  <a:t>Minimize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𝑠𝑞𝑢𝑎𝑟𝑒𝑑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𝑟𝑒𝑠𝑖𝑑𝑢𝑎𝑙𝑠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×(</m:t>
                    </m:r>
                    <m:sSubSup>
                      <m:sSubSup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US" altLang="ko-K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80151D5-47D2-4228-ABF8-189D41C7B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070" y="2324354"/>
                <a:ext cx="5501186" cy="387157"/>
              </a:xfrm>
              <a:prstGeom prst="rect">
                <a:avLst/>
              </a:prstGeom>
              <a:blipFill>
                <a:blip r:embed="rId3"/>
                <a:stretch>
                  <a:fillRect l="-886" t="-7813" b="-18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0794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D03052EC-D15E-465C-95AE-3F25F870B1EE}"/>
              </a:ext>
            </a:extLst>
          </p:cNvPr>
          <p:cNvSpPr/>
          <p:nvPr/>
        </p:nvSpPr>
        <p:spPr>
          <a:xfrm>
            <a:off x="0" y="1181539"/>
            <a:ext cx="9144000" cy="5354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852DA55-4AE8-48C3-A171-7042268A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3E48-3781-428D-80C5-C28103FE872D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C687CB8-A618-4C7C-97BB-63C9DC49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Ridge regression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5A13DCD-42B1-4454-A536-14F2FEB764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Usage of Ridge regression (regularization)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BCB5A0C-810B-4926-A990-F06579EA5BF0}"/>
                  </a:ext>
                </a:extLst>
              </p:cNvPr>
              <p:cNvSpPr txBox="1"/>
              <p:nvPr/>
            </p:nvSpPr>
            <p:spPr>
              <a:xfrm>
                <a:off x="1393110" y="4436584"/>
                <a:ext cx="6357780" cy="910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𝑆𝑖𝑧𝑒</m:t>
                      </m:r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𝑊𝑒𝑖𝑔h𝑡</m:t>
                      </m:r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𝐻𝑖𝑔h</m:t>
                      </m:r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𝑓𝑎𝑡</m:t>
                      </m:r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𝑑𝑖𝑒𝑡</m:t>
                      </m:r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9999</m:t>
                          </m:r>
                        </m:sub>
                      </m:sSub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𝐸𝑦𝑒</m:t>
                      </m:r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10000</m:t>
                          </m:r>
                        </m:sub>
                      </m:sSub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𝐸𝑎𝑟</m:t>
                      </m:r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𝑠𝑖𝑧𝑒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BCB5A0C-810B-4926-A990-F06579EA5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110" y="4436584"/>
                <a:ext cx="6357780" cy="910634"/>
              </a:xfrm>
              <a:prstGeom prst="rect">
                <a:avLst/>
              </a:prstGeom>
              <a:blipFill>
                <a:blip r:embed="rId2"/>
                <a:stretch>
                  <a:fillRect b="-60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93CB64F-0C1B-4E64-8D2F-ED0041608A6C}"/>
                  </a:ext>
                </a:extLst>
              </p:cNvPr>
              <p:cNvSpPr txBox="1"/>
              <p:nvPr/>
            </p:nvSpPr>
            <p:spPr>
              <a:xfrm>
                <a:off x="1393110" y="1453319"/>
                <a:ext cx="63577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𝑆𝑖𝑧𝑒</m:t>
                      </m:r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𝑊𝑒𝑖𝑔h𝑡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93CB64F-0C1B-4E64-8D2F-ED0041608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110" y="1453319"/>
                <a:ext cx="6357780" cy="369332"/>
              </a:xfrm>
              <a:prstGeom prst="rect">
                <a:avLst/>
              </a:prstGeom>
              <a:blipFill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935E49A-1A91-4294-9289-722E842A45A3}"/>
                  </a:ext>
                </a:extLst>
              </p:cNvPr>
              <p:cNvSpPr txBox="1"/>
              <p:nvPr/>
            </p:nvSpPr>
            <p:spPr>
              <a:xfrm>
                <a:off x="1393110" y="3244334"/>
                <a:ext cx="63577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𝑆𝑖𝑧𝑒</m:t>
                      </m:r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𝑊𝑒𝑖𝑔h𝑡</m:t>
                      </m:r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𝐻𝑖𝑔h</m:t>
                      </m:r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𝑓𝑎𝑡</m:t>
                      </m:r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𝑑𝑖𝑒𝑡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935E49A-1A91-4294-9289-722E842A4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110" y="3244334"/>
                <a:ext cx="6357780" cy="369332"/>
              </a:xfrm>
              <a:prstGeom prst="rect">
                <a:avLst/>
              </a:prstGeom>
              <a:blipFill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D18C34E4-6295-437E-A80E-36CBBD66320C}"/>
              </a:ext>
            </a:extLst>
          </p:cNvPr>
          <p:cNvSpPr txBox="1"/>
          <p:nvPr/>
        </p:nvSpPr>
        <p:spPr>
          <a:xfrm>
            <a:off x="1393110" y="1825922"/>
            <a:ext cx="635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B0F0"/>
                </a:solidFill>
              </a:rPr>
              <a:t>To estimate </a:t>
            </a:r>
            <a:r>
              <a:rPr lang="en-US" altLang="ko-KR" b="1" dirty="0">
                <a:solidFill>
                  <a:srgbClr val="00B0F0"/>
                </a:solidFill>
              </a:rPr>
              <a:t>one</a:t>
            </a:r>
            <a:r>
              <a:rPr lang="en-US" altLang="ko-KR" dirty="0">
                <a:solidFill>
                  <a:srgbClr val="00B0F0"/>
                </a:solidFill>
              </a:rPr>
              <a:t> variable, we need </a:t>
            </a:r>
            <a:r>
              <a:rPr lang="en-US" altLang="ko-KR" b="1" dirty="0">
                <a:solidFill>
                  <a:srgbClr val="00B0F0"/>
                </a:solidFill>
              </a:rPr>
              <a:t>at least two</a:t>
            </a:r>
            <a:r>
              <a:rPr lang="en-US" altLang="ko-KR" dirty="0">
                <a:solidFill>
                  <a:srgbClr val="00B0F0"/>
                </a:solidFill>
              </a:rPr>
              <a:t> samples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09DE25C-0056-4C5E-9C6C-FF5F14594804}"/>
              </a:ext>
            </a:extLst>
          </p:cNvPr>
          <p:cNvSpPr txBox="1"/>
          <p:nvPr/>
        </p:nvSpPr>
        <p:spPr>
          <a:xfrm>
            <a:off x="1393110" y="3610675"/>
            <a:ext cx="635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7030A0"/>
                </a:solidFill>
              </a:rPr>
              <a:t>To estimate </a:t>
            </a:r>
            <a:r>
              <a:rPr lang="en-US" altLang="ko-KR" b="1" dirty="0">
                <a:solidFill>
                  <a:srgbClr val="7030A0"/>
                </a:solidFill>
              </a:rPr>
              <a:t>two</a:t>
            </a:r>
            <a:r>
              <a:rPr lang="en-US" altLang="ko-KR" dirty="0">
                <a:solidFill>
                  <a:srgbClr val="7030A0"/>
                </a:solidFill>
              </a:rPr>
              <a:t> variables, we need </a:t>
            </a:r>
            <a:r>
              <a:rPr lang="en-US" altLang="ko-KR" b="1" dirty="0">
                <a:solidFill>
                  <a:srgbClr val="7030A0"/>
                </a:solidFill>
              </a:rPr>
              <a:t>at least three</a:t>
            </a:r>
            <a:r>
              <a:rPr lang="en-US" altLang="ko-KR" dirty="0">
                <a:solidFill>
                  <a:srgbClr val="7030A0"/>
                </a:solidFill>
              </a:rPr>
              <a:t> samples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A6B5515-57EC-4DC5-B8D4-5969B49455AB}"/>
              </a:ext>
            </a:extLst>
          </p:cNvPr>
          <p:cNvSpPr txBox="1"/>
          <p:nvPr/>
        </p:nvSpPr>
        <p:spPr>
          <a:xfrm>
            <a:off x="1246283" y="5387849"/>
            <a:ext cx="665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To estimate </a:t>
            </a:r>
            <a:r>
              <a:rPr lang="en-US" altLang="ko-KR" b="1" dirty="0">
                <a:solidFill>
                  <a:srgbClr val="FF0000"/>
                </a:solidFill>
              </a:rPr>
              <a:t>10,000</a:t>
            </a:r>
            <a:r>
              <a:rPr lang="en-US" altLang="ko-KR" dirty="0">
                <a:solidFill>
                  <a:srgbClr val="FF0000"/>
                </a:solidFill>
              </a:rPr>
              <a:t> variables, do we need </a:t>
            </a:r>
            <a:r>
              <a:rPr lang="en-US" altLang="ko-KR" b="1" dirty="0">
                <a:solidFill>
                  <a:srgbClr val="FF0000"/>
                </a:solidFill>
              </a:rPr>
              <a:t>at least 10,001</a:t>
            </a:r>
            <a:r>
              <a:rPr lang="en-US" altLang="ko-KR" dirty="0">
                <a:solidFill>
                  <a:srgbClr val="FF0000"/>
                </a:solidFill>
              </a:rPr>
              <a:t> samples?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137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BC64629E-52A9-4656-AA1C-31C523C3EED5}"/>
              </a:ext>
            </a:extLst>
          </p:cNvPr>
          <p:cNvSpPr/>
          <p:nvPr/>
        </p:nvSpPr>
        <p:spPr>
          <a:xfrm>
            <a:off x="0" y="1181539"/>
            <a:ext cx="9144000" cy="5354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67BC471-3958-4CED-B4DC-5B084BBD22A2}"/>
              </a:ext>
            </a:extLst>
          </p:cNvPr>
          <p:cNvGrpSpPr/>
          <p:nvPr/>
        </p:nvGrpSpPr>
        <p:grpSpPr>
          <a:xfrm>
            <a:off x="2161948" y="2488647"/>
            <a:ext cx="4389854" cy="3694257"/>
            <a:chOff x="2161948" y="2231472"/>
            <a:chExt cx="4389854" cy="3694257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87E17DAB-8A01-4FC3-8C64-60C28CC724E0}"/>
                </a:ext>
              </a:extLst>
            </p:cNvPr>
            <p:cNvGrpSpPr/>
            <p:nvPr/>
          </p:nvGrpSpPr>
          <p:grpSpPr>
            <a:xfrm>
              <a:off x="2948731" y="2231472"/>
              <a:ext cx="3603071" cy="3187815"/>
              <a:chOff x="2948731" y="2231472"/>
              <a:chExt cx="3603071" cy="3187815"/>
            </a:xfrm>
          </p:grpSpPr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953F56EA-BE4C-4C7D-BA7F-89AB7E7697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5538" y="2231472"/>
                <a:ext cx="0" cy="2994869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27057A7C-3028-4D24-973D-FC728BB66372}"/>
                  </a:ext>
                </a:extLst>
              </p:cNvPr>
              <p:cNvCxnSpPr/>
              <p:nvPr/>
            </p:nvCxnSpPr>
            <p:spPr>
              <a:xfrm>
                <a:off x="3087149" y="5234730"/>
                <a:ext cx="346465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0B3426C1-0DE1-4E6D-B5D7-36AC6B34C4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2158" y="5050172"/>
                <a:ext cx="0" cy="36911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29F82431-30A9-45C5-B555-67561BD653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0176" y="5041783"/>
                <a:ext cx="0" cy="36911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ED9F2A56-4B25-40D7-B3C5-F7E27A1374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8194" y="5033394"/>
                <a:ext cx="0" cy="36911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C82CF5B0-A7C7-4281-96FF-64C76A4C17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6212" y="5025005"/>
                <a:ext cx="0" cy="36911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1ECE54C2-8CC1-48C5-B73F-6D05CD4A73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8731" y="4471332"/>
                <a:ext cx="293614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74185D9C-BD49-47A6-BE6E-FDCE7A8D6D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0130" y="3728906"/>
                <a:ext cx="293614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56B5D2DF-4E5D-4A3F-9E87-5F60072538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1529" y="2986480"/>
                <a:ext cx="293614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ED19679D-9547-414F-9A57-F8780EF870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2928" y="2244054"/>
                <a:ext cx="293614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F3C3CD7-4E19-4625-A74C-3EB6F59C38C2}"/>
                </a:ext>
              </a:extLst>
            </p:cNvPr>
            <p:cNvSpPr txBox="1"/>
            <p:nvPr/>
          </p:nvSpPr>
          <p:spPr>
            <a:xfrm>
              <a:off x="2161948" y="3422708"/>
              <a:ext cx="782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/>
                <a:t>Size</a:t>
              </a:r>
              <a:endParaRPr lang="ko-KR" altLang="en-US" sz="2800" b="1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6FC938B-9DCB-42BC-8E18-C4F4BE3BB9B9}"/>
                </a:ext>
              </a:extLst>
            </p:cNvPr>
            <p:cNvSpPr txBox="1"/>
            <p:nvPr/>
          </p:nvSpPr>
          <p:spPr>
            <a:xfrm>
              <a:off x="4194945" y="5402509"/>
              <a:ext cx="12490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/>
                <a:t>Weight</a:t>
              </a:r>
              <a:endParaRPr lang="ko-KR" altLang="en-US" sz="2800" b="1" dirty="0"/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852DA55-4AE8-48C3-A171-7042268A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3E48-3781-428D-80C5-C28103FE872D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C687CB8-A618-4C7C-97BB-63C9DC49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Lasso</a:t>
            </a:r>
            <a:r>
              <a:rPr lang="ko-KR" altLang="en-US" dirty="0"/>
              <a:t> </a:t>
            </a:r>
            <a:r>
              <a:rPr lang="en-US" altLang="ko-KR" dirty="0"/>
              <a:t>regression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5A13DCD-42B1-4454-A536-14F2FEB764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Definition</a:t>
            </a:r>
            <a:endParaRPr lang="ko-KR" altLang="en-US" dirty="0"/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7476B356-5D0E-4BE5-A351-2D1F3767A6FE}"/>
              </a:ext>
            </a:extLst>
          </p:cNvPr>
          <p:cNvGrpSpPr/>
          <p:nvPr/>
        </p:nvGrpSpPr>
        <p:grpSpPr>
          <a:xfrm>
            <a:off x="3498205" y="2349500"/>
            <a:ext cx="2827095" cy="2244782"/>
            <a:chOff x="3498205" y="2092325"/>
            <a:chExt cx="2827095" cy="2244782"/>
          </a:xfrm>
        </p:grpSpPr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F5D7AAD8-FB07-4B40-8616-975BB40D70B6}"/>
                </a:ext>
              </a:extLst>
            </p:cNvPr>
            <p:cNvCxnSpPr>
              <a:cxnSpLocks/>
              <a:stCxn id="78" idx="4"/>
            </p:cNvCxnSpPr>
            <p:nvPr/>
          </p:nvCxnSpPr>
          <p:spPr>
            <a:xfrm>
              <a:off x="3724705" y="3926048"/>
              <a:ext cx="0" cy="60165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EC8EAA43-F6C2-406F-8BE8-2F6AF9C0D723}"/>
                </a:ext>
              </a:extLst>
            </p:cNvPr>
            <p:cNvCxnSpPr>
              <a:cxnSpLocks/>
              <a:endCxn id="79" idx="0"/>
            </p:cNvCxnSpPr>
            <p:nvPr/>
          </p:nvCxnSpPr>
          <p:spPr>
            <a:xfrm>
              <a:off x="4599257" y="3381375"/>
              <a:ext cx="0" cy="632716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62E779FC-AFD6-4D50-89A3-C593AA6B11A0}"/>
                </a:ext>
              </a:extLst>
            </p:cNvPr>
            <p:cNvCxnSpPr>
              <a:cxnSpLocks/>
              <a:stCxn id="85" idx="4"/>
            </p:cNvCxnSpPr>
            <p:nvPr/>
          </p:nvCxnSpPr>
          <p:spPr>
            <a:xfrm>
              <a:off x="4326621" y="3441716"/>
              <a:ext cx="0" cy="10158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9BAADA7C-74F0-4780-BC14-9B626DEF7B18}"/>
                </a:ext>
              </a:extLst>
            </p:cNvPr>
            <p:cNvCxnSpPr>
              <a:cxnSpLocks/>
              <a:endCxn id="84" idx="0"/>
            </p:cNvCxnSpPr>
            <p:nvPr/>
          </p:nvCxnSpPr>
          <p:spPr>
            <a:xfrm>
              <a:off x="3498205" y="4157663"/>
              <a:ext cx="0" cy="17944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CC80AEAC-EA75-4EBB-BE7A-1720EA6A9D56}"/>
                </a:ext>
              </a:extLst>
            </p:cNvPr>
            <p:cNvCxnSpPr>
              <a:cxnSpLocks/>
              <a:endCxn id="80" idx="0"/>
            </p:cNvCxnSpPr>
            <p:nvPr/>
          </p:nvCxnSpPr>
          <p:spPr>
            <a:xfrm>
              <a:off x="5094207" y="2986480"/>
              <a:ext cx="0" cy="853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A91CBB2E-D410-4BA6-9D18-D63B97541045}"/>
                </a:ext>
              </a:extLst>
            </p:cNvPr>
            <p:cNvCxnSpPr>
              <a:cxnSpLocks/>
              <a:stCxn id="83" idx="4"/>
            </p:cNvCxnSpPr>
            <p:nvPr/>
          </p:nvCxnSpPr>
          <p:spPr>
            <a:xfrm>
              <a:off x="5320707" y="2453919"/>
              <a:ext cx="0" cy="33415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F1729782-A051-4F62-8CA2-B6EF2A17EF70}"/>
                </a:ext>
              </a:extLst>
            </p:cNvPr>
            <p:cNvCxnSpPr>
              <a:cxnSpLocks/>
              <a:endCxn id="81" idx="0"/>
            </p:cNvCxnSpPr>
            <p:nvPr/>
          </p:nvCxnSpPr>
          <p:spPr>
            <a:xfrm>
              <a:off x="5972962" y="2359025"/>
              <a:ext cx="0" cy="429051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B01607AD-D1F5-49AC-B3EB-40584A852A89}"/>
                </a:ext>
              </a:extLst>
            </p:cNvPr>
            <p:cNvCxnSpPr>
              <a:cxnSpLocks/>
              <a:endCxn id="82" idx="0"/>
            </p:cNvCxnSpPr>
            <p:nvPr/>
          </p:nvCxnSpPr>
          <p:spPr>
            <a:xfrm>
              <a:off x="6325300" y="2092325"/>
              <a:ext cx="0" cy="116908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7B0B9F22-5DEF-41FB-A0B0-57A791857BE0}"/>
              </a:ext>
            </a:extLst>
          </p:cNvPr>
          <p:cNvGrpSpPr/>
          <p:nvPr/>
        </p:nvGrpSpPr>
        <p:grpSpPr>
          <a:xfrm>
            <a:off x="3384955" y="3472391"/>
            <a:ext cx="1054916" cy="1348391"/>
            <a:chOff x="3384955" y="3215216"/>
            <a:chExt cx="1054916" cy="1348391"/>
          </a:xfrm>
        </p:grpSpPr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BE65153-B896-48C6-8D08-50313F9686C3}"/>
                </a:ext>
              </a:extLst>
            </p:cNvPr>
            <p:cNvSpPr/>
            <p:nvPr/>
          </p:nvSpPr>
          <p:spPr>
            <a:xfrm>
              <a:off x="3384955" y="4337107"/>
              <a:ext cx="226500" cy="226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87A621F3-D927-465A-AF02-07B4D27DB6E4}"/>
                </a:ext>
              </a:extLst>
            </p:cNvPr>
            <p:cNvSpPr/>
            <p:nvPr/>
          </p:nvSpPr>
          <p:spPr>
            <a:xfrm>
              <a:off x="4213371" y="3215216"/>
              <a:ext cx="226500" cy="226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FBC1ED85-45CA-44C3-9A44-4B36218DF4FA}"/>
              </a:ext>
            </a:extLst>
          </p:cNvPr>
          <p:cNvGrpSpPr/>
          <p:nvPr/>
        </p:nvGrpSpPr>
        <p:grpSpPr>
          <a:xfrm>
            <a:off x="3611455" y="2466408"/>
            <a:ext cx="2827095" cy="2031358"/>
            <a:chOff x="3611455" y="2209233"/>
            <a:chExt cx="2827095" cy="2031358"/>
          </a:xfrm>
          <a:solidFill>
            <a:srgbClr val="0070C0"/>
          </a:solidFill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20398C54-364F-401C-9403-D4DD42182967}"/>
                </a:ext>
              </a:extLst>
            </p:cNvPr>
            <p:cNvSpPr/>
            <p:nvPr/>
          </p:nvSpPr>
          <p:spPr>
            <a:xfrm>
              <a:off x="3611455" y="3699548"/>
              <a:ext cx="226500" cy="2265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A70423D3-F470-4BA7-9FBE-A45C503CE493}"/>
                </a:ext>
              </a:extLst>
            </p:cNvPr>
            <p:cNvSpPr/>
            <p:nvPr/>
          </p:nvSpPr>
          <p:spPr>
            <a:xfrm>
              <a:off x="4486007" y="4014091"/>
              <a:ext cx="226500" cy="2265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0C5A3D03-E8FB-4050-9D9A-205B2A849C72}"/>
                </a:ext>
              </a:extLst>
            </p:cNvPr>
            <p:cNvSpPr/>
            <p:nvPr/>
          </p:nvSpPr>
          <p:spPr>
            <a:xfrm>
              <a:off x="4980957" y="2995010"/>
              <a:ext cx="226500" cy="2265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2793880C-B734-4083-AC85-4BC7E85CE33B}"/>
                </a:ext>
              </a:extLst>
            </p:cNvPr>
            <p:cNvSpPr/>
            <p:nvPr/>
          </p:nvSpPr>
          <p:spPr>
            <a:xfrm>
              <a:off x="5859712" y="2788076"/>
              <a:ext cx="226500" cy="2265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BEC6607C-3924-49E0-BBD6-589B1F083D83}"/>
                </a:ext>
              </a:extLst>
            </p:cNvPr>
            <p:cNvSpPr/>
            <p:nvPr/>
          </p:nvSpPr>
          <p:spPr>
            <a:xfrm>
              <a:off x="6212050" y="2209233"/>
              <a:ext cx="226500" cy="2265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705BDEC4-5147-4052-8981-7F20520C3FCD}"/>
                </a:ext>
              </a:extLst>
            </p:cNvPr>
            <p:cNvSpPr/>
            <p:nvPr/>
          </p:nvSpPr>
          <p:spPr>
            <a:xfrm>
              <a:off x="5207457" y="2227419"/>
              <a:ext cx="226500" cy="2265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B86FE4BA-274D-49CE-9407-D4EED89E7D99}"/>
                  </a:ext>
                </a:extLst>
              </p:cNvPr>
              <p:cNvSpPr txBox="1"/>
              <p:nvPr/>
            </p:nvSpPr>
            <p:spPr>
              <a:xfrm>
                <a:off x="2483492" y="1586343"/>
                <a:ext cx="261071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r>
                  <a:rPr lang="en-US" altLang="ko-KR" b="1" dirty="0">
                    <a:solidFill>
                      <a:srgbClr val="FF0000"/>
                    </a:solidFill>
                  </a:rPr>
                  <a:t>Linear regression</a:t>
                </a:r>
              </a:p>
              <a:p>
                <a:r>
                  <a:rPr lang="en-US" altLang="ko-KR" sz="1200" b="1" dirty="0">
                    <a:solidFill>
                      <a:srgbClr val="FF0000"/>
                    </a:solidFill>
                  </a:rPr>
                  <a:t>Minimize</a:t>
                </a:r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𝑠𝑞𝑢𝑎𝑟𝑒𝑑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𝑟𝑒𝑠𝑖𝑑𝑢𝑎𝑙𝑠</m:t>
                    </m:r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B86FE4BA-274D-49CE-9407-D4EED89E7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492" y="1586343"/>
                <a:ext cx="2610715" cy="553998"/>
              </a:xfrm>
              <a:prstGeom prst="rect">
                <a:avLst/>
              </a:prstGeom>
              <a:blipFill>
                <a:blip r:embed="rId2"/>
                <a:stretch>
                  <a:fillRect l="-1865" t="-5495"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7D246719-587A-4FAA-BA1D-91A087C05048}"/>
                  </a:ext>
                </a:extLst>
              </p:cNvPr>
              <p:cNvSpPr txBox="1"/>
              <p:nvPr/>
            </p:nvSpPr>
            <p:spPr>
              <a:xfrm>
                <a:off x="5576571" y="3595465"/>
                <a:ext cx="351968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0070C0"/>
                    </a:solidFill>
                  </a:rPr>
                  <a:t>Lasso regression</a:t>
                </a:r>
              </a:p>
              <a:p>
                <a:r>
                  <a:rPr lang="en-US" altLang="ko-KR" sz="1200" b="1" dirty="0">
                    <a:solidFill>
                      <a:srgbClr val="0070C0"/>
                    </a:solidFill>
                  </a:rPr>
                  <a:t>Minimize</a:t>
                </a:r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𝑠𝑞𝑢𝑎𝑟𝑒𝑑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𝑟𝑒𝑠𝑖𝑑𝑢𝑎𝑙𝑠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1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×|</m:t>
                    </m:r>
                    <m:r>
                      <a:rPr lang="en-US" altLang="ko-KR" sz="1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𝑠𝑙𝑜𝑝𝑒</m:t>
                    </m:r>
                    <m:r>
                      <a:rPr lang="en-US" altLang="ko-KR" sz="1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7D246719-587A-4FAA-BA1D-91A087C05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571" y="3595465"/>
                <a:ext cx="3519681" cy="553998"/>
              </a:xfrm>
              <a:prstGeom prst="rect">
                <a:avLst/>
              </a:prstGeom>
              <a:blipFill>
                <a:blip r:embed="rId3"/>
                <a:stretch>
                  <a:fillRect l="-1560" t="-6593"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D8DD45-B956-40C7-8EDD-2E515B26B764}"/>
              </a:ext>
            </a:extLst>
          </p:cNvPr>
          <p:cNvCxnSpPr>
            <a:cxnSpLocks/>
          </p:cNvCxnSpPr>
          <p:nvPr/>
        </p:nvCxnSpPr>
        <p:spPr>
          <a:xfrm flipV="1">
            <a:off x="3087149" y="2120625"/>
            <a:ext cx="2346808" cy="314980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C02B3E7-002B-4540-B9EC-E6B64EF7FBD1}"/>
              </a:ext>
            </a:extLst>
          </p:cNvPr>
          <p:cNvCxnSpPr>
            <a:cxnSpLocks/>
          </p:cNvCxnSpPr>
          <p:nvPr/>
        </p:nvCxnSpPr>
        <p:spPr>
          <a:xfrm flipV="1">
            <a:off x="3087148" y="2148730"/>
            <a:ext cx="3512428" cy="255880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499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D03052EC-D15E-465C-95AE-3F25F870B1EE}"/>
              </a:ext>
            </a:extLst>
          </p:cNvPr>
          <p:cNvSpPr/>
          <p:nvPr/>
        </p:nvSpPr>
        <p:spPr>
          <a:xfrm>
            <a:off x="0" y="1181539"/>
            <a:ext cx="9144000" cy="5354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852DA55-4AE8-48C3-A171-7042268A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3E48-3781-428D-80C5-C28103FE872D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C687CB8-A618-4C7C-97BB-63C9DC49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Lasso</a:t>
            </a:r>
            <a:r>
              <a:rPr lang="ko-KR" altLang="en-US" dirty="0"/>
              <a:t> </a:t>
            </a:r>
            <a:r>
              <a:rPr lang="en-US" altLang="ko-KR" dirty="0"/>
              <a:t>regression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개체 틀 5">
                <a:extLst>
                  <a:ext uri="{FF2B5EF4-FFF2-40B4-BE49-F238E27FC236}">
                    <a16:creationId xmlns:a16="http://schemas.microsoft.com/office/drawing/2014/main" id="{15A13DCD-42B1-4454-A536-14F2FEB7646E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The more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dirty="0"/>
                  <a:t>, the less slope, resulting in slope=0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텍스트 개체 틀 5">
                <a:extLst>
                  <a:ext uri="{FF2B5EF4-FFF2-40B4-BE49-F238E27FC236}">
                    <a16:creationId xmlns:a16="http://schemas.microsoft.com/office/drawing/2014/main" id="{15A13DCD-42B1-4454-A536-14F2FEB764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t="-7692" b="-1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그룹 71">
            <a:extLst>
              <a:ext uri="{FF2B5EF4-FFF2-40B4-BE49-F238E27FC236}">
                <a16:creationId xmlns:a16="http://schemas.microsoft.com/office/drawing/2014/main" id="{7A80AED0-3200-4F42-BFC2-A42D6D694E43}"/>
              </a:ext>
            </a:extLst>
          </p:cNvPr>
          <p:cNvGrpSpPr/>
          <p:nvPr/>
        </p:nvGrpSpPr>
        <p:grpSpPr>
          <a:xfrm>
            <a:off x="2161948" y="2488647"/>
            <a:ext cx="4389854" cy="3694257"/>
            <a:chOff x="2161948" y="2231472"/>
            <a:chExt cx="4389854" cy="3694257"/>
          </a:xfrm>
        </p:grpSpPr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54D176A4-49C6-4297-892F-735F8F63E497}"/>
                </a:ext>
              </a:extLst>
            </p:cNvPr>
            <p:cNvGrpSpPr/>
            <p:nvPr/>
          </p:nvGrpSpPr>
          <p:grpSpPr>
            <a:xfrm>
              <a:off x="2948731" y="2231472"/>
              <a:ext cx="3603071" cy="3187815"/>
              <a:chOff x="2948731" y="2231472"/>
              <a:chExt cx="3603071" cy="3187815"/>
            </a:xfrm>
          </p:grpSpPr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7753598D-1834-4668-8641-43EBC639CA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5538" y="2231472"/>
                <a:ext cx="0" cy="2994869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25CA5BC8-17BF-47DB-8905-B90C3B6A39DF}"/>
                  </a:ext>
                </a:extLst>
              </p:cNvPr>
              <p:cNvCxnSpPr/>
              <p:nvPr/>
            </p:nvCxnSpPr>
            <p:spPr>
              <a:xfrm>
                <a:off x="3087149" y="5234730"/>
                <a:ext cx="346465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60FEE280-58B6-40D9-9134-9000FE182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2158" y="5050172"/>
                <a:ext cx="0" cy="36911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63119C5B-0D7B-4D0B-87B1-2ED293110B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0176" y="5041783"/>
                <a:ext cx="0" cy="36911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FA0C8C1A-F075-41CC-B71E-7B7388D887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8194" y="5033394"/>
                <a:ext cx="0" cy="36911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718DDD2E-0F04-4844-B47A-6A13AC04AC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6212" y="5025005"/>
                <a:ext cx="0" cy="36911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14CA18B4-DBB8-4668-AA3A-8CA286B833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8731" y="4471332"/>
                <a:ext cx="293614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242A52BB-19AD-461E-926F-7F521E03B9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0130" y="3728906"/>
                <a:ext cx="293614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3A4D72F7-9143-4FB1-A6D8-420D73EB4C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1529" y="2986480"/>
                <a:ext cx="293614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9F072847-E313-4788-A743-BB4C7DB5C3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2928" y="2244054"/>
                <a:ext cx="293614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0D788A7-C6D5-4B8E-939D-A3683139609B}"/>
                </a:ext>
              </a:extLst>
            </p:cNvPr>
            <p:cNvSpPr txBox="1"/>
            <p:nvPr/>
          </p:nvSpPr>
          <p:spPr>
            <a:xfrm>
              <a:off x="2161948" y="3422708"/>
              <a:ext cx="782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/>
                <a:t>Size</a:t>
              </a:r>
              <a:endParaRPr lang="ko-KR" altLang="en-US" sz="2800" b="1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58469E9-FA38-41BE-923B-C622C0EFF754}"/>
                </a:ext>
              </a:extLst>
            </p:cNvPr>
            <p:cNvSpPr txBox="1"/>
            <p:nvPr/>
          </p:nvSpPr>
          <p:spPr>
            <a:xfrm>
              <a:off x="4194945" y="5402509"/>
              <a:ext cx="12490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/>
                <a:t>Weight</a:t>
              </a:r>
              <a:endParaRPr lang="ko-KR" altLang="en-US" sz="2800" b="1" dirty="0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7476B356-5D0E-4BE5-A351-2D1F3767A6FE}"/>
              </a:ext>
            </a:extLst>
          </p:cNvPr>
          <p:cNvGrpSpPr/>
          <p:nvPr/>
        </p:nvGrpSpPr>
        <p:grpSpPr>
          <a:xfrm>
            <a:off x="3498205" y="3698891"/>
            <a:ext cx="828416" cy="895391"/>
            <a:chOff x="3498205" y="3441716"/>
            <a:chExt cx="828416" cy="895391"/>
          </a:xfrm>
        </p:grpSpPr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62E779FC-AFD6-4D50-89A3-C593AA6B11A0}"/>
                </a:ext>
              </a:extLst>
            </p:cNvPr>
            <p:cNvCxnSpPr>
              <a:cxnSpLocks/>
              <a:stCxn id="85" idx="4"/>
            </p:cNvCxnSpPr>
            <p:nvPr/>
          </p:nvCxnSpPr>
          <p:spPr>
            <a:xfrm>
              <a:off x="4326621" y="3441716"/>
              <a:ext cx="0" cy="130159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9BAADA7C-74F0-4780-BC14-9B626DEF7B18}"/>
                </a:ext>
              </a:extLst>
            </p:cNvPr>
            <p:cNvCxnSpPr>
              <a:cxnSpLocks/>
              <a:endCxn id="84" idx="0"/>
            </p:cNvCxnSpPr>
            <p:nvPr/>
          </p:nvCxnSpPr>
          <p:spPr>
            <a:xfrm>
              <a:off x="3498205" y="4240591"/>
              <a:ext cx="0" cy="96516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7B0B9F22-5DEF-41FB-A0B0-57A791857BE0}"/>
              </a:ext>
            </a:extLst>
          </p:cNvPr>
          <p:cNvGrpSpPr/>
          <p:nvPr/>
        </p:nvGrpSpPr>
        <p:grpSpPr>
          <a:xfrm>
            <a:off x="3384955" y="3472391"/>
            <a:ext cx="1054916" cy="1348391"/>
            <a:chOff x="3384955" y="3215216"/>
            <a:chExt cx="1054916" cy="1348391"/>
          </a:xfrm>
        </p:grpSpPr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BE65153-B896-48C6-8D08-50313F9686C3}"/>
                </a:ext>
              </a:extLst>
            </p:cNvPr>
            <p:cNvSpPr/>
            <p:nvPr/>
          </p:nvSpPr>
          <p:spPr>
            <a:xfrm>
              <a:off x="3384955" y="4337107"/>
              <a:ext cx="226500" cy="226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87A621F3-D927-465A-AF02-07B4D27DB6E4}"/>
                </a:ext>
              </a:extLst>
            </p:cNvPr>
            <p:cNvSpPr/>
            <p:nvPr/>
          </p:nvSpPr>
          <p:spPr>
            <a:xfrm>
              <a:off x="4213371" y="3215216"/>
              <a:ext cx="226500" cy="226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F7139FFD-AD7A-4626-B56E-2749F4BC0E6D}"/>
              </a:ext>
            </a:extLst>
          </p:cNvPr>
          <p:cNvCxnSpPr>
            <a:cxnSpLocks/>
          </p:cNvCxnSpPr>
          <p:nvPr/>
        </p:nvCxnSpPr>
        <p:spPr>
          <a:xfrm flipV="1">
            <a:off x="3095538" y="2346630"/>
            <a:ext cx="3076590" cy="2474153"/>
          </a:xfrm>
          <a:prstGeom prst="line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D8DD45-B956-40C7-8EDD-2E515B26B764}"/>
              </a:ext>
            </a:extLst>
          </p:cNvPr>
          <p:cNvCxnSpPr>
            <a:cxnSpLocks/>
          </p:cNvCxnSpPr>
          <p:nvPr/>
        </p:nvCxnSpPr>
        <p:spPr>
          <a:xfrm flipV="1">
            <a:off x="3087149" y="2120625"/>
            <a:ext cx="2346808" cy="314980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01660E1-552E-4522-8CCF-8C3636C53D4F}"/>
              </a:ext>
            </a:extLst>
          </p:cNvPr>
          <p:cNvCxnSpPr>
            <a:cxnSpLocks/>
          </p:cNvCxnSpPr>
          <p:nvPr/>
        </p:nvCxnSpPr>
        <p:spPr>
          <a:xfrm flipV="1">
            <a:off x="3095538" y="2781300"/>
            <a:ext cx="3456264" cy="1812983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D998FE4-C826-4BCB-8759-B443DA887C10}"/>
              </a:ext>
            </a:extLst>
          </p:cNvPr>
          <p:cNvCxnSpPr>
            <a:cxnSpLocks/>
          </p:cNvCxnSpPr>
          <p:nvPr/>
        </p:nvCxnSpPr>
        <p:spPr>
          <a:xfrm flipV="1">
            <a:off x="3095538" y="3429000"/>
            <a:ext cx="3456264" cy="96520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496A614-2670-430E-82C8-DFC490DB0197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3095538" y="4142351"/>
            <a:ext cx="346414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6BC72C0-30A1-4954-9C21-B9EA6BA60369}"/>
                  </a:ext>
                </a:extLst>
              </p:cNvPr>
              <p:cNvSpPr txBox="1"/>
              <p:nvPr/>
            </p:nvSpPr>
            <p:spPr>
              <a:xfrm>
                <a:off x="6032781" y="1930758"/>
                <a:ext cx="82105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altLang="ko-KR" b="1" i="1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ko-KR" altLang="en-US" b="1" dirty="0">
                  <a:solidFill>
                    <a:schemeClr val="accent1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6BC72C0-30A1-4954-9C21-B9EA6BA60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781" y="1930758"/>
                <a:ext cx="82105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A45EA7B-DB0C-43DD-85CC-CFC4A01D8DCA}"/>
                  </a:ext>
                </a:extLst>
              </p:cNvPr>
              <p:cNvSpPr txBox="1"/>
              <p:nvPr/>
            </p:nvSpPr>
            <p:spPr>
              <a:xfrm>
                <a:off x="4927664" y="1751293"/>
                <a:ext cx="82105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A45EA7B-DB0C-43DD-85CC-CFC4A01D8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664" y="1751293"/>
                <a:ext cx="82105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5F8FF3A-20B4-4220-8705-E6D4379FA550}"/>
                  </a:ext>
                </a:extLst>
              </p:cNvPr>
              <p:cNvSpPr txBox="1"/>
              <p:nvPr/>
            </p:nvSpPr>
            <p:spPr>
              <a:xfrm>
                <a:off x="6559686" y="2534991"/>
                <a:ext cx="95891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altLang="ko-KR" b="1" i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ko-KR" altLang="en-US" b="1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5F8FF3A-20B4-4220-8705-E6D4379FA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686" y="2534991"/>
                <a:ext cx="95891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E35C849-5FC8-4321-ADF7-DA8DFA4C98B5}"/>
                  </a:ext>
                </a:extLst>
              </p:cNvPr>
              <p:cNvSpPr txBox="1"/>
              <p:nvPr/>
            </p:nvSpPr>
            <p:spPr>
              <a:xfrm>
                <a:off x="6559686" y="3204799"/>
                <a:ext cx="109677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altLang="ko-KR" b="1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</m:oMath>
                  </m:oMathPara>
                </a14:m>
                <a:endParaRPr lang="ko-KR" altLang="en-US" b="1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E35C849-5FC8-4321-ADF7-DA8DFA4C9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686" y="3204799"/>
                <a:ext cx="109677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EFE22E9-56DB-49AC-89B7-DD9D7823DD9B}"/>
                  </a:ext>
                </a:extLst>
              </p:cNvPr>
              <p:cNvSpPr txBox="1"/>
              <p:nvPr/>
            </p:nvSpPr>
            <p:spPr>
              <a:xfrm>
                <a:off x="6559686" y="3957685"/>
                <a:ext cx="13724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altLang="ko-KR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𝟏𝟎𝟎𝟎𝟎</m:t>
                      </m:r>
                    </m:oMath>
                  </m:oMathPara>
                </a14:m>
                <a:endParaRPr lang="ko-KR" alt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EFE22E9-56DB-49AC-89B7-DD9D7823D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686" y="3957685"/>
                <a:ext cx="137249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95F7AC95-8955-4722-A116-61C1697C2B19}"/>
              </a:ext>
            </a:extLst>
          </p:cNvPr>
          <p:cNvSpPr/>
          <p:nvPr/>
        </p:nvSpPr>
        <p:spPr>
          <a:xfrm rot="1218685">
            <a:off x="5462198" y="2308735"/>
            <a:ext cx="335443" cy="19764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9B5C4C47-59B4-4DE6-89AA-0E5BBD4B38EB}"/>
              </a:ext>
            </a:extLst>
          </p:cNvPr>
          <p:cNvSpPr/>
          <p:nvPr/>
        </p:nvSpPr>
        <p:spPr>
          <a:xfrm rot="3600000">
            <a:off x="5891240" y="2701999"/>
            <a:ext cx="283082" cy="17949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4C01D9B1-1F4C-49E3-A365-64A10BCFFFA9}"/>
              </a:ext>
            </a:extLst>
          </p:cNvPr>
          <p:cNvSpPr/>
          <p:nvPr/>
        </p:nvSpPr>
        <p:spPr>
          <a:xfrm rot="4875084">
            <a:off x="6073425" y="3166445"/>
            <a:ext cx="283082" cy="1794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EE17729E-0187-48BC-B830-6405E60CFB27}"/>
              </a:ext>
            </a:extLst>
          </p:cNvPr>
          <p:cNvSpPr/>
          <p:nvPr/>
        </p:nvSpPr>
        <p:spPr>
          <a:xfrm rot="5400000">
            <a:off x="6135560" y="3751391"/>
            <a:ext cx="249854" cy="158425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FCC8C11-2039-46F8-9C9A-9202C308365B}"/>
                  </a:ext>
                </a:extLst>
              </p:cNvPr>
              <p:cNvSpPr txBox="1"/>
              <p:nvPr/>
            </p:nvSpPr>
            <p:spPr>
              <a:xfrm>
                <a:off x="506897" y="1498420"/>
                <a:ext cx="351968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0070C0"/>
                    </a:solidFill>
                  </a:rPr>
                  <a:t>Lasso regression</a:t>
                </a:r>
              </a:p>
              <a:p>
                <a:r>
                  <a:rPr lang="en-US" altLang="ko-KR" sz="1200" b="1" dirty="0">
                    <a:solidFill>
                      <a:srgbClr val="0070C0"/>
                    </a:solidFill>
                  </a:rPr>
                  <a:t>Minimize</a:t>
                </a:r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𝑠𝑞𝑢𝑎𝑟𝑒𝑑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𝑟𝑒𝑠𝑖𝑑𝑢𝑎𝑙𝑠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1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×|</m:t>
                    </m:r>
                    <m:r>
                      <a:rPr lang="en-US" altLang="ko-KR" sz="1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𝑠𝑙𝑜𝑝𝑒</m:t>
                    </m:r>
                    <m:r>
                      <a:rPr lang="en-US" altLang="ko-KR" sz="1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FCC8C11-2039-46F8-9C9A-9202C3083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97" y="1498420"/>
                <a:ext cx="3519681" cy="553998"/>
              </a:xfrm>
              <a:prstGeom prst="rect">
                <a:avLst/>
              </a:prstGeom>
              <a:blipFill>
                <a:blip r:embed="rId8"/>
                <a:stretch>
                  <a:fillRect l="-1384" t="-6593"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12147BE-F01C-4C79-8EAB-CFE127FA27E1}"/>
                  </a:ext>
                </a:extLst>
              </p:cNvPr>
              <p:cNvSpPr txBox="1"/>
              <p:nvPr/>
            </p:nvSpPr>
            <p:spPr>
              <a:xfrm>
                <a:off x="6071340" y="4461400"/>
                <a:ext cx="176625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𝐿𝑎𝑟𝑔𝑒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 </a:t>
                </a:r>
                <a:r>
                  <a:rPr lang="en-US" altLang="ko-KR" b="1" dirty="0">
                    <a:sym typeface="Wingdings" panose="05000000000000000000" pitchFamily="2" charset="2"/>
                  </a:rPr>
                  <a:t>zero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12147BE-F01C-4C79-8EAB-CFE127FA2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1340" y="4461400"/>
                <a:ext cx="1766254" cy="369332"/>
              </a:xfrm>
              <a:prstGeom prst="rect">
                <a:avLst/>
              </a:prstGeom>
              <a:blipFill>
                <a:blip r:embed="rId9"/>
                <a:stretch>
                  <a:fillRect l="-690" t="-13333" r="-3103" b="-2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101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9C835B8-1640-4752-B12E-A1779361F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4838B0F-510B-48C3-B164-982A19CB8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3E48-3781-428D-80C5-C28103FE872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BE74471-E387-4DCE-A52D-B3FC34668F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7BBA891F-F8EA-4544-8874-BEEC6E4C5D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Regularization</a:t>
            </a:r>
          </a:p>
          <a:p>
            <a:r>
              <a:rPr lang="en-US" altLang="ko-KR" dirty="0"/>
              <a:t>Ridge</a:t>
            </a:r>
          </a:p>
          <a:p>
            <a:r>
              <a:rPr lang="en-US" altLang="ko-KR" dirty="0"/>
              <a:t>Lasso</a:t>
            </a:r>
          </a:p>
          <a:p>
            <a:r>
              <a:rPr lang="en-US" altLang="ko-KR" dirty="0"/>
              <a:t>Ridge VS Lasso</a:t>
            </a:r>
          </a:p>
          <a:p>
            <a:r>
              <a:rPr lang="en-US" altLang="ko-KR" dirty="0"/>
              <a:t>Elastic Net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6618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3D08FC8-2B0B-4422-B01A-4641D5F20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3E48-3781-428D-80C5-C28103FE872D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C55AD58-FEA3-45F8-AAEA-A20DC7E1C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Ridge VS Lasso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1EA8AB-41CC-4AA2-AC43-95EAA536C6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Different thing</a:t>
            </a:r>
            <a:endParaRPr lang="ko-KR" altLang="en-US" dirty="0"/>
          </a:p>
        </p:txBody>
      </p:sp>
      <p:pic>
        <p:nvPicPr>
          <p:cNvPr id="121" name="내용 개체 틀 120">
            <a:extLst>
              <a:ext uri="{FF2B5EF4-FFF2-40B4-BE49-F238E27FC236}">
                <a16:creationId xmlns:a16="http://schemas.microsoft.com/office/drawing/2014/main" id="{AD1C4F86-33F8-425A-BB79-695AACC484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29150" y="2674227"/>
            <a:ext cx="3886200" cy="2274722"/>
          </a:xfrm>
          <a:prstGeom prst="rect">
            <a:avLst/>
          </a:prstGeom>
        </p:spPr>
      </p:pic>
      <p:pic>
        <p:nvPicPr>
          <p:cNvPr id="161" name="내용 개체 틀 160">
            <a:extLst>
              <a:ext uri="{FF2B5EF4-FFF2-40B4-BE49-F238E27FC236}">
                <a16:creationId xmlns:a16="http://schemas.microsoft.com/office/drawing/2014/main" id="{C5B86E5B-A33F-4735-B582-953D917F1A0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28650" y="2674227"/>
            <a:ext cx="3886200" cy="227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311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>
            <a:extLst>
              <a:ext uri="{FF2B5EF4-FFF2-40B4-BE49-F238E27FC236}">
                <a16:creationId xmlns:a16="http://schemas.microsoft.com/office/drawing/2014/main" id="{726A3DE7-C9CA-4A86-9B01-8E8E3F892801}"/>
              </a:ext>
            </a:extLst>
          </p:cNvPr>
          <p:cNvSpPr/>
          <p:nvPr/>
        </p:nvSpPr>
        <p:spPr>
          <a:xfrm>
            <a:off x="2067929" y="3656030"/>
            <a:ext cx="992166" cy="99216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다이아몬드 31">
            <a:extLst>
              <a:ext uri="{FF2B5EF4-FFF2-40B4-BE49-F238E27FC236}">
                <a16:creationId xmlns:a16="http://schemas.microsoft.com/office/drawing/2014/main" id="{43BD9514-62BF-48D2-A51E-596ED7D93B87}"/>
              </a:ext>
            </a:extLst>
          </p:cNvPr>
          <p:cNvSpPr/>
          <p:nvPr/>
        </p:nvSpPr>
        <p:spPr>
          <a:xfrm>
            <a:off x="6076764" y="3656030"/>
            <a:ext cx="992166" cy="992166"/>
          </a:xfrm>
          <a:prstGeom prst="diamon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1EA8AB-41CC-4AA2-AC43-95EAA536C6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Ridge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6B10E6D2-D919-49C2-8009-D29F036058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Lasso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3D08FC8-2B0B-4422-B01A-4641D5F20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3E48-3781-428D-80C5-C28103FE872D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C55AD58-FEA3-45F8-AAEA-A20DC7E1C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Ridge VS Lasso</a:t>
            </a:r>
            <a:endParaRPr lang="ko-KR" altLang="en-US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9B98FFB1-A476-477B-8D4F-A66B169C0E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Different thing (Geometric perspective)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4C080D3-961E-491C-A168-92807377E362}"/>
              </a:ext>
            </a:extLst>
          </p:cNvPr>
          <p:cNvCxnSpPr>
            <a:cxnSpLocks/>
          </p:cNvCxnSpPr>
          <p:nvPr/>
        </p:nvCxnSpPr>
        <p:spPr>
          <a:xfrm>
            <a:off x="629842" y="4152113"/>
            <a:ext cx="386834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7305C80-633D-4DF1-BF49-B5E50ED74EF3}"/>
              </a:ext>
            </a:extLst>
          </p:cNvPr>
          <p:cNvCxnSpPr>
            <a:cxnSpLocks/>
          </p:cNvCxnSpPr>
          <p:nvPr/>
        </p:nvCxnSpPr>
        <p:spPr>
          <a:xfrm>
            <a:off x="4629152" y="4152113"/>
            <a:ext cx="388739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6C2F9F0-54E7-446E-A1E5-1B8218077EF3}"/>
              </a:ext>
            </a:extLst>
          </p:cNvPr>
          <p:cNvCxnSpPr>
            <a:cxnSpLocks/>
          </p:cNvCxnSpPr>
          <p:nvPr/>
        </p:nvCxnSpPr>
        <p:spPr>
          <a:xfrm>
            <a:off x="2564012" y="2208112"/>
            <a:ext cx="0" cy="3888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00AF3E0-A0BC-479A-B1F8-1B7167AE4F6A}"/>
              </a:ext>
            </a:extLst>
          </p:cNvPr>
          <p:cNvCxnSpPr>
            <a:cxnSpLocks/>
          </p:cNvCxnSpPr>
          <p:nvPr/>
        </p:nvCxnSpPr>
        <p:spPr>
          <a:xfrm>
            <a:off x="6572848" y="2208112"/>
            <a:ext cx="0" cy="3888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EB0EC39-B49E-4FBA-9586-8BD180933C7D}"/>
                  </a:ext>
                </a:extLst>
              </p:cNvPr>
              <p:cNvSpPr txBox="1"/>
              <p:nvPr/>
            </p:nvSpPr>
            <p:spPr>
              <a:xfrm>
                <a:off x="4133070" y="4152112"/>
                <a:ext cx="3642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EB0EC39-B49E-4FBA-9586-8BD180933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070" y="4152112"/>
                <a:ext cx="364202" cy="261610"/>
              </a:xfrm>
              <a:prstGeom prst="rect">
                <a:avLst/>
              </a:prstGeom>
              <a:blipFill>
                <a:blip r:embed="rId3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074C251-F9D3-4997-88DA-452854CE5312}"/>
                  </a:ext>
                </a:extLst>
              </p:cNvPr>
              <p:cNvSpPr txBox="1"/>
              <p:nvPr/>
            </p:nvSpPr>
            <p:spPr>
              <a:xfrm>
                <a:off x="8149956" y="4152112"/>
                <a:ext cx="3642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074C251-F9D3-4997-88DA-452854CE5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956" y="4152112"/>
                <a:ext cx="364202" cy="261610"/>
              </a:xfrm>
              <a:prstGeom prst="rect">
                <a:avLst/>
              </a:prstGeom>
              <a:blipFill>
                <a:blip r:embed="rId3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3FDDBC7-9943-4398-AE58-7A74CBBB992F}"/>
                  </a:ext>
                </a:extLst>
              </p:cNvPr>
              <p:cNvSpPr txBox="1"/>
              <p:nvPr/>
            </p:nvSpPr>
            <p:spPr>
              <a:xfrm>
                <a:off x="2564012" y="2114555"/>
                <a:ext cx="3642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3FDDBC7-9943-4398-AE58-7A74CBBB9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012" y="2114555"/>
                <a:ext cx="364202" cy="261610"/>
              </a:xfrm>
              <a:prstGeom prst="rect">
                <a:avLst/>
              </a:prstGeom>
              <a:blipFill>
                <a:blip r:embed="rId4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C0C53EE-BD09-4A34-ADF8-6F1D9889C8B8}"/>
                  </a:ext>
                </a:extLst>
              </p:cNvPr>
              <p:cNvSpPr txBox="1"/>
              <p:nvPr/>
            </p:nvSpPr>
            <p:spPr>
              <a:xfrm>
                <a:off x="6580898" y="2114555"/>
                <a:ext cx="3642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C0C53EE-BD09-4A34-ADF8-6F1D9889C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898" y="2114555"/>
                <a:ext cx="364202" cy="261610"/>
              </a:xfrm>
              <a:prstGeom prst="rect">
                <a:avLst/>
              </a:prstGeom>
              <a:blipFill>
                <a:blip r:embed="rId4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타원 39">
            <a:extLst>
              <a:ext uri="{FF2B5EF4-FFF2-40B4-BE49-F238E27FC236}">
                <a16:creationId xmlns:a16="http://schemas.microsoft.com/office/drawing/2014/main" id="{450A58E3-E159-49FC-B165-85BFDF9D3DC1}"/>
              </a:ext>
            </a:extLst>
          </p:cNvPr>
          <p:cNvSpPr/>
          <p:nvPr/>
        </p:nvSpPr>
        <p:spPr>
          <a:xfrm rot="2700000">
            <a:off x="3482132" y="2537923"/>
            <a:ext cx="364178" cy="9317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BAED50F5-0445-491A-94AB-33102FFB1EF9}"/>
              </a:ext>
            </a:extLst>
          </p:cNvPr>
          <p:cNvSpPr/>
          <p:nvPr/>
        </p:nvSpPr>
        <p:spPr>
          <a:xfrm rot="2700000">
            <a:off x="3370579" y="2252520"/>
            <a:ext cx="587284" cy="15025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3164CDD8-7E49-49F7-B56E-F3B15DE7A8D4}"/>
              </a:ext>
            </a:extLst>
          </p:cNvPr>
          <p:cNvSpPr/>
          <p:nvPr/>
        </p:nvSpPr>
        <p:spPr>
          <a:xfrm rot="2700000">
            <a:off x="3210850" y="1915192"/>
            <a:ext cx="906742" cy="21771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D4F96E6-1C35-4FFA-8EF5-5D1D0FDC0C3B}"/>
              </a:ext>
            </a:extLst>
          </p:cNvPr>
          <p:cNvSpPr/>
          <p:nvPr/>
        </p:nvSpPr>
        <p:spPr>
          <a:xfrm>
            <a:off x="3642236" y="2982717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0C1EFF1-7927-46BF-8267-56432133C394}"/>
                  </a:ext>
                </a:extLst>
              </p:cNvPr>
              <p:cNvSpPr txBox="1"/>
              <p:nvPr/>
            </p:nvSpPr>
            <p:spPr>
              <a:xfrm>
                <a:off x="3335350" y="2888493"/>
                <a:ext cx="451341" cy="4031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0C1EFF1-7927-46BF-8267-56432133C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350" y="2888493"/>
                <a:ext cx="451341" cy="403124"/>
              </a:xfrm>
              <a:prstGeom prst="rect">
                <a:avLst/>
              </a:prstGeom>
              <a:blipFill>
                <a:blip r:embed="rId5"/>
                <a:stretch>
                  <a:fillRect t="-1515" r="-18919" b="-2272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타원 57">
            <a:extLst>
              <a:ext uri="{FF2B5EF4-FFF2-40B4-BE49-F238E27FC236}">
                <a16:creationId xmlns:a16="http://schemas.microsoft.com/office/drawing/2014/main" id="{E11B3E3C-E176-49BD-8323-852F552E7884}"/>
              </a:ext>
            </a:extLst>
          </p:cNvPr>
          <p:cNvSpPr/>
          <p:nvPr/>
        </p:nvSpPr>
        <p:spPr>
          <a:xfrm rot="3600000">
            <a:off x="7558990" y="2537923"/>
            <a:ext cx="364178" cy="9317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9DF39EDE-99C3-4F99-A8F4-FDC30C92C763}"/>
              </a:ext>
            </a:extLst>
          </p:cNvPr>
          <p:cNvSpPr/>
          <p:nvPr/>
        </p:nvSpPr>
        <p:spPr>
          <a:xfrm rot="3600000">
            <a:off x="7447437" y="2252520"/>
            <a:ext cx="587284" cy="15025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3F9F0A2D-BBBC-4307-9E39-A8FAD5878E4E}"/>
              </a:ext>
            </a:extLst>
          </p:cNvPr>
          <p:cNvSpPr/>
          <p:nvPr/>
        </p:nvSpPr>
        <p:spPr>
          <a:xfrm rot="3600000">
            <a:off x="7303286" y="1917118"/>
            <a:ext cx="844429" cy="21771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93EA1CDB-0C3C-4294-93C2-202A913AD6A2}"/>
              </a:ext>
            </a:extLst>
          </p:cNvPr>
          <p:cNvSpPr/>
          <p:nvPr/>
        </p:nvSpPr>
        <p:spPr>
          <a:xfrm rot="900000">
            <a:off x="7718601" y="2982883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2D38E18-66C8-4E28-84EC-C2F03F1551C4}"/>
                  </a:ext>
                </a:extLst>
              </p:cNvPr>
              <p:cNvSpPr txBox="1"/>
              <p:nvPr/>
            </p:nvSpPr>
            <p:spPr>
              <a:xfrm>
                <a:off x="7412208" y="2888493"/>
                <a:ext cx="451341" cy="403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2D38E18-66C8-4E28-84EC-C2F03F155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208" y="2888493"/>
                <a:ext cx="451341" cy="403124"/>
              </a:xfrm>
              <a:prstGeom prst="rect">
                <a:avLst/>
              </a:prstGeom>
              <a:blipFill>
                <a:blip r:embed="rId6"/>
                <a:stretch>
                  <a:fillRect t="-1515" r="-17568" b="-2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타원 61">
            <a:extLst>
              <a:ext uri="{FF2B5EF4-FFF2-40B4-BE49-F238E27FC236}">
                <a16:creationId xmlns:a16="http://schemas.microsoft.com/office/drawing/2014/main" id="{BFE72953-2A5C-46FB-8791-F96CEBB75CC6}"/>
              </a:ext>
            </a:extLst>
          </p:cNvPr>
          <p:cNvSpPr/>
          <p:nvPr/>
        </p:nvSpPr>
        <p:spPr>
          <a:xfrm rot="3600000">
            <a:off x="7289192" y="1583720"/>
            <a:ext cx="1015538" cy="2770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FC81ABB-ED4D-4367-940C-7EF9E30E90C1}"/>
                  </a:ext>
                </a:extLst>
              </p:cNvPr>
              <p:cNvSpPr txBox="1"/>
              <p:nvPr/>
            </p:nvSpPr>
            <p:spPr>
              <a:xfrm>
                <a:off x="2329071" y="3429000"/>
                <a:ext cx="294953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FC81ABB-ED4D-4367-940C-7EF9E30E9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071" y="3429000"/>
                <a:ext cx="294953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BF4FE64-F242-40DD-A577-AC1E6BE60864}"/>
                  </a:ext>
                </a:extLst>
              </p:cNvPr>
              <p:cNvSpPr txBox="1"/>
              <p:nvPr/>
            </p:nvSpPr>
            <p:spPr>
              <a:xfrm>
                <a:off x="3007487" y="4121967"/>
                <a:ext cx="294953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BF4FE64-F242-40DD-A577-AC1E6BE60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487" y="4121967"/>
                <a:ext cx="294953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1000081-ED3A-4F01-B8DA-6A0E28C35775}"/>
                  </a:ext>
                </a:extLst>
              </p:cNvPr>
              <p:cNvSpPr txBox="1"/>
              <p:nvPr/>
            </p:nvSpPr>
            <p:spPr>
              <a:xfrm>
                <a:off x="6341800" y="3429000"/>
                <a:ext cx="294953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1000081-ED3A-4F01-B8DA-6A0E28C35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800" y="3429000"/>
                <a:ext cx="294953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5A1996C-8090-4AA4-ABC1-7F518C926A6F}"/>
                  </a:ext>
                </a:extLst>
              </p:cNvPr>
              <p:cNvSpPr txBox="1"/>
              <p:nvPr/>
            </p:nvSpPr>
            <p:spPr>
              <a:xfrm>
                <a:off x="6991846" y="4121967"/>
                <a:ext cx="294953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5A1996C-8090-4AA4-ABC1-7F518C926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846" y="4121967"/>
                <a:ext cx="294953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텍스트 개체 틀 4">
                <a:extLst>
                  <a:ext uri="{FF2B5EF4-FFF2-40B4-BE49-F238E27FC236}">
                    <a16:creationId xmlns:a16="http://schemas.microsoft.com/office/drawing/2014/main" id="{39C5BDF6-2DFE-48FB-ACE7-6D7513BA92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9842" y="5673178"/>
                <a:ext cx="3868340" cy="53545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marL="0" marR="0" indent="0" algn="l" defTabSz="685800" rtl="0" eaLnBrk="1" fontAlgn="auto" latinLnBrk="1" hangingPunct="1">
                  <a:lnSpc>
                    <a:spcPct val="90000"/>
                  </a:lnSpc>
                  <a:spcBef>
                    <a:spcPts val="75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57168" marR="0" indent="0" algn="l" defTabSz="685800" rtl="0" eaLnBrk="1" fontAlgn="auto" latinLnBrk="1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125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514338" marR="0" indent="0" algn="l" defTabSz="685800" rtl="0" eaLnBrk="1" fontAlgn="auto" latinLnBrk="1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013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771506" marR="0" indent="0" algn="l" defTabSz="685800" rtl="0" eaLnBrk="1" fontAlgn="auto" latinLnBrk="1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9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028674" marR="0" indent="0" algn="l" defTabSz="685800" rtl="0" eaLnBrk="1" fontAlgn="auto" latinLnBrk="1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9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285843" indent="0" algn="l" defTabSz="514338" rtl="0" eaLnBrk="1" latinLnBrk="1" hangingPunct="1">
                  <a:lnSpc>
                    <a:spcPct val="90000"/>
                  </a:lnSpc>
                  <a:spcBef>
                    <a:spcPts val="281"/>
                  </a:spcBef>
                  <a:buFont typeface="Arial" panose="020B0604020202020204" pitchFamily="34" charset="0"/>
                  <a:buNone/>
                  <a:defRPr sz="9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543012" indent="0" algn="l" defTabSz="514338" rtl="0" eaLnBrk="1" latinLnBrk="1" hangingPunct="1">
                  <a:lnSpc>
                    <a:spcPct val="90000"/>
                  </a:lnSpc>
                  <a:spcBef>
                    <a:spcPts val="281"/>
                  </a:spcBef>
                  <a:buFont typeface="Arial" panose="020B0604020202020204" pitchFamily="34" charset="0"/>
                  <a:buNone/>
                  <a:defRPr sz="9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800180" indent="0" algn="l" defTabSz="514338" rtl="0" eaLnBrk="1" latinLnBrk="1" hangingPunct="1">
                  <a:lnSpc>
                    <a:spcPct val="90000"/>
                  </a:lnSpc>
                  <a:spcBef>
                    <a:spcPts val="281"/>
                  </a:spcBef>
                  <a:buFont typeface="Arial" panose="020B0604020202020204" pitchFamily="34" charset="0"/>
                  <a:buNone/>
                  <a:defRPr sz="9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057349" indent="0" algn="l" defTabSz="514338" rtl="0" eaLnBrk="1" latinLnBrk="1" hangingPunct="1">
                  <a:lnSpc>
                    <a:spcPct val="90000"/>
                  </a:lnSpc>
                  <a:spcBef>
                    <a:spcPts val="281"/>
                  </a:spcBef>
                  <a:buFont typeface="Arial" panose="020B0604020202020204" pitchFamily="34" charset="0"/>
                  <a:buNone/>
                  <a:defRPr sz="9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ko-KR" altLang="en-US" b="0" dirty="0"/>
              </a:p>
            </p:txBody>
          </p:sp>
        </mc:Choice>
        <mc:Fallback xmlns="">
          <p:sp>
            <p:nvSpPr>
              <p:cNvPr id="70" name="텍스트 개체 틀 4">
                <a:extLst>
                  <a:ext uri="{FF2B5EF4-FFF2-40B4-BE49-F238E27FC236}">
                    <a16:creationId xmlns:a16="http://schemas.microsoft.com/office/drawing/2014/main" id="{39C5BDF6-2DFE-48FB-ACE7-6D7513BA9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842" y="5673178"/>
                <a:ext cx="3868340" cy="53545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텍스트 개체 틀 4">
                <a:extLst>
                  <a:ext uri="{FF2B5EF4-FFF2-40B4-BE49-F238E27FC236}">
                    <a16:creationId xmlns:a16="http://schemas.microsoft.com/office/drawing/2014/main" id="{E0F78AAB-7242-4E2F-A25C-6DCBB762E0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37268" y="5673178"/>
                <a:ext cx="3868340" cy="53545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marL="0" marR="0" indent="0" algn="l" defTabSz="685800" rtl="0" eaLnBrk="1" fontAlgn="auto" latinLnBrk="1" hangingPunct="1">
                  <a:lnSpc>
                    <a:spcPct val="90000"/>
                  </a:lnSpc>
                  <a:spcBef>
                    <a:spcPts val="75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57168" marR="0" indent="0" algn="l" defTabSz="685800" rtl="0" eaLnBrk="1" fontAlgn="auto" latinLnBrk="1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125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514338" marR="0" indent="0" algn="l" defTabSz="685800" rtl="0" eaLnBrk="1" fontAlgn="auto" latinLnBrk="1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013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771506" marR="0" indent="0" algn="l" defTabSz="685800" rtl="0" eaLnBrk="1" fontAlgn="auto" latinLnBrk="1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9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028674" marR="0" indent="0" algn="l" defTabSz="685800" rtl="0" eaLnBrk="1" fontAlgn="auto" latinLnBrk="1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9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285843" indent="0" algn="l" defTabSz="514338" rtl="0" eaLnBrk="1" latinLnBrk="1" hangingPunct="1">
                  <a:lnSpc>
                    <a:spcPct val="90000"/>
                  </a:lnSpc>
                  <a:spcBef>
                    <a:spcPts val="281"/>
                  </a:spcBef>
                  <a:buFont typeface="Arial" panose="020B0604020202020204" pitchFamily="34" charset="0"/>
                  <a:buNone/>
                  <a:defRPr sz="9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543012" indent="0" algn="l" defTabSz="514338" rtl="0" eaLnBrk="1" latinLnBrk="1" hangingPunct="1">
                  <a:lnSpc>
                    <a:spcPct val="90000"/>
                  </a:lnSpc>
                  <a:spcBef>
                    <a:spcPts val="281"/>
                  </a:spcBef>
                  <a:buFont typeface="Arial" panose="020B0604020202020204" pitchFamily="34" charset="0"/>
                  <a:buNone/>
                  <a:defRPr sz="9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800180" indent="0" algn="l" defTabSz="514338" rtl="0" eaLnBrk="1" latinLnBrk="1" hangingPunct="1">
                  <a:lnSpc>
                    <a:spcPct val="90000"/>
                  </a:lnSpc>
                  <a:spcBef>
                    <a:spcPts val="281"/>
                  </a:spcBef>
                  <a:buFont typeface="Arial" panose="020B0604020202020204" pitchFamily="34" charset="0"/>
                  <a:buNone/>
                  <a:defRPr sz="9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057349" indent="0" algn="l" defTabSz="514338" rtl="0" eaLnBrk="1" latinLnBrk="1" hangingPunct="1">
                  <a:lnSpc>
                    <a:spcPct val="90000"/>
                  </a:lnSpc>
                  <a:spcBef>
                    <a:spcPts val="281"/>
                  </a:spcBef>
                  <a:buFont typeface="Arial" panose="020B0604020202020204" pitchFamily="34" charset="0"/>
                  <a:buNone/>
                  <a:defRPr sz="9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|+|</m:t>
                      </m:r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|&lt;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ko-KR" altLang="en-US" b="0" dirty="0"/>
              </a:p>
            </p:txBody>
          </p:sp>
        </mc:Choice>
        <mc:Fallback xmlns="">
          <p:sp>
            <p:nvSpPr>
              <p:cNvPr id="71" name="텍스트 개체 틀 4">
                <a:extLst>
                  <a:ext uri="{FF2B5EF4-FFF2-40B4-BE49-F238E27FC236}">
                    <a16:creationId xmlns:a16="http://schemas.microsoft.com/office/drawing/2014/main" id="{E0F78AAB-7242-4E2F-A25C-6DCBB762E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268" y="5673178"/>
                <a:ext cx="3868340" cy="53545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5718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317D20A5-BFE6-4CDD-A829-DA97A29E47E5}"/>
              </a:ext>
            </a:extLst>
          </p:cNvPr>
          <p:cNvSpPr/>
          <p:nvPr/>
        </p:nvSpPr>
        <p:spPr>
          <a:xfrm>
            <a:off x="0" y="1181539"/>
            <a:ext cx="9144000" cy="5354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852DA55-4AE8-48C3-A171-7042268A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3E48-3781-428D-80C5-C28103FE872D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C687CB8-A618-4C7C-97BB-63C9DC49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Elastic Net regression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5A13DCD-42B1-4454-A536-14F2FEB764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893C17F-735C-49C7-950A-3E3B1DF009D2}"/>
              </a:ext>
            </a:extLst>
          </p:cNvPr>
          <p:cNvGrpSpPr/>
          <p:nvPr/>
        </p:nvGrpSpPr>
        <p:grpSpPr>
          <a:xfrm>
            <a:off x="1667518" y="2351971"/>
            <a:ext cx="6089680" cy="2892344"/>
            <a:chOff x="971914" y="2097775"/>
            <a:chExt cx="6089680" cy="289234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0EC2ACD8-E59B-47C6-85BA-7AA9993AF4A3}"/>
                    </a:ext>
                  </a:extLst>
                </p:cNvPr>
                <p:cNvSpPr txBox="1"/>
                <p:nvPr/>
              </p:nvSpPr>
              <p:spPr>
                <a:xfrm>
                  <a:off x="971914" y="2097775"/>
                  <a:ext cx="4597477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400" b="1" dirty="0">
                      <a:solidFill>
                        <a:srgbClr val="00B050"/>
                      </a:solidFill>
                    </a:rPr>
                    <a:t>Ridge regression</a:t>
                  </a:r>
                </a:p>
                <a:p>
                  <a:r>
                    <a:rPr lang="en-US" altLang="ko-KR" sz="1600" b="1" dirty="0">
                      <a:solidFill>
                        <a:srgbClr val="00B050"/>
                      </a:solidFill>
                    </a:rPr>
                    <a:t>Minimize</a:t>
                  </a:r>
                  <a:r>
                    <a:rPr lang="en-US" altLang="ko-KR" sz="1600" dirty="0"/>
                    <a:t> </a:t>
                  </a:r>
                  <a14:m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𝑠𝑞𝑢𝑎𝑟𝑒𝑑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𝑟𝑒𝑠𝑖𝑑𝑢𝑎𝑙𝑠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ko-KR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</m:e>
                        <m:sup>
                          <m:r>
                            <a:rPr lang="en-US" altLang="ko-KR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endParaRPr lang="ko-KR" altLang="en-US" sz="1600" dirty="0"/>
                </a:p>
              </p:txBody>
            </p:sp>
          </mc:Choice>
          <mc:Fallback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0EC2ACD8-E59B-47C6-85BA-7AA9993AF4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914" y="2097775"/>
                  <a:ext cx="4597477" cy="707886"/>
                </a:xfrm>
                <a:prstGeom prst="rect">
                  <a:avLst/>
                </a:prstGeom>
                <a:blipFill>
                  <a:blip r:embed="rId2"/>
                  <a:stretch>
                    <a:fillRect l="-2122" t="-6897" b="-948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7D246719-587A-4FAA-BA1D-91A087C05048}"/>
                    </a:ext>
                  </a:extLst>
                </p:cNvPr>
                <p:cNvSpPr txBox="1"/>
                <p:nvPr/>
              </p:nvSpPr>
              <p:spPr>
                <a:xfrm>
                  <a:off x="971914" y="3190004"/>
                  <a:ext cx="4627292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400" b="1" dirty="0">
                      <a:solidFill>
                        <a:srgbClr val="0070C0"/>
                      </a:solidFill>
                    </a:rPr>
                    <a:t>Lasso regression</a:t>
                  </a:r>
                </a:p>
                <a:p>
                  <a:r>
                    <a:rPr lang="en-US" altLang="ko-KR" sz="1600" b="1" dirty="0">
                      <a:solidFill>
                        <a:srgbClr val="0070C0"/>
                      </a:solidFill>
                    </a:rPr>
                    <a:t>Minimize</a:t>
                  </a:r>
                  <a:r>
                    <a:rPr lang="en-US" altLang="ko-KR" sz="1600" dirty="0"/>
                    <a:t> </a:t>
                  </a:r>
                  <a14:m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𝑠𝑞𝑢𝑎𝑟𝑒𝑑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𝑟𝑒𝑠𝑖𝑑𝑢𝑎𝑙𝑠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×|</m:t>
                      </m:r>
                      <m:r>
                        <a:rPr lang="en-US" altLang="ko-KR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US" altLang="ko-KR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a14:m>
                  <a:endParaRPr lang="ko-KR" altLang="en-US" sz="1600" dirty="0"/>
                </a:p>
              </p:txBody>
            </p:sp>
          </mc:Choice>
          <mc:Fallback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7D246719-587A-4FAA-BA1D-91A087C050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914" y="3190004"/>
                  <a:ext cx="4627292" cy="707886"/>
                </a:xfrm>
                <a:prstGeom prst="rect">
                  <a:avLst/>
                </a:prstGeom>
                <a:blipFill>
                  <a:blip r:embed="rId3"/>
                  <a:stretch>
                    <a:fillRect l="-2108" t="-6897" b="-948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DB5094D7-9878-4242-AFFA-7AB79C65EDE8}"/>
                    </a:ext>
                  </a:extLst>
                </p:cNvPr>
                <p:cNvSpPr txBox="1"/>
                <p:nvPr/>
              </p:nvSpPr>
              <p:spPr>
                <a:xfrm>
                  <a:off x="971914" y="4282233"/>
                  <a:ext cx="6089680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400" b="1" dirty="0">
                      <a:solidFill>
                        <a:srgbClr val="7030A0"/>
                      </a:solidFill>
                    </a:rPr>
                    <a:t>Elastic Net regression</a:t>
                  </a:r>
                </a:p>
                <a:p>
                  <a:r>
                    <a:rPr lang="en-US" altLang="ko-KR" sz="1600" b="1" dirty="0">
                      <a:solidFill>
                        <a:srgbClr val="7030A0"/>
                      </a:solidFill>
                    </a:rPr>
                    <a:t>Minimize</a:t>
                  </a:r>
                  <a:r>
                    <a:rPr lang="en-US" altLang="ko-KR" sz="1600" dirty="0"/>
                    <a:t> </a:t>
                  </a:r>
                  <a14:m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𝑠𝑞𝑢𝑎𝑟𝑒𝑑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𝑟𝑒𝑠𝑖𝑑𝑢𝑎𝑙𝑠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6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ko-KR" sz="1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</m:e>
                        <m:sup>
                          <m:r>
                            <a:rPr lang="en-US" altLang="ko-KR" sz="1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×|</m:t>
                      </m:r>
                      <m:r>
                        <a:rPr lang="en-US" altLang="ko-KR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US" altLang="ko-KR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a14:m>
                  <a:endParaRPr lang="ko-KR" altLang="en-US" sz="1600" dirty="0"/>
                </a:p>
              </p:txBody>
            </p:sp>
          </mc:Choice>
          <mc:Fallback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DB5094D7-9878-4242-AFFA-7AB79C65ED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914" y="4282233"/>
                  <a:ext cx="6089680" cy="707886"/>
                </a:xfrm>
                <a:prstGeom prst="rect">
                  <a:avLst/>
                </a:prstGeom>
                <a:blipFill>
                  <a:blip r:embed="rId4"/>
                  <a:stretch>
                    <a:fillRect l="-1602" t="-6897" b="-948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49519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BCCFA834-F657-4536-B27C-090BAB3A3D26}"/>
              </a:ext>
            </a:extLst>
          </p:cNvPr>
          <p:cNvSpPr/>
          <p:nvPr/>
        </p:nvSpPr>
        <p:spPr>
          <a:xfrm>
            <a:off x="0" y="1181539"/>
            <a:ext cx="9144000" cy="5354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20EB5ED5-2BE8-4081-B5D2-703932EB7A18}"/>
              </a:ext>
            </a:extLst>
          </p:cNvPr>
          <p:cNvSpPr/>
          <p:nvPr/>
        </p:nvSpPr>
        <p:spPr>
          <a:xfrm rot="5400000">
            <a:off x="4075917" y="3656029"/>
            <a:ext cx="992166" cy="992167"/>
          </a:xfrm>
          <a:custGeom>
            <a:avLst/>
            <a:gdLst>
              <a:gd name="connsiteX0" fmla="*/ 0 w 992166"/>
              <a:gd name="connsiteY0" fmla="*/ 496084 h 992167"/>
              <a:gd name="connsiteX1" fmla="*/ 17946 w 992166"/>
              <a:gd name="connsiteY1" fmla="*/ 478138 h 992167"/>
              <a:gd name="connsiteX2" fmla="*/ 82459 w 992166"/>
              <a:gd name="connsiteY2" fmla="*/ 336093 h 992167"/>
              <a:gd name="connsiteX3" fmla="*/ 182545 w 992166"/>
              <a:gd name="connsiteY3" fmla="*/ 196046 h 992167"/>
              <a:gd name="connsiteX4" fmla="*/ 326536 w 992166"/>
              <a:gd name="connsiteY4" fmla="*/ 93206 h 992167"/>
              <a:gd name="connsiteX5" fmla="*/ 471314 w 992166"/>
              <a:gd name="connsiteY5" fmla="*/ 24770 h 992167"/>
              <a:gd name="connsiteX6" fmla="*/ 496083 w 992166"/>
              <a:gd name="connsiteY6" fmla="*/ 0 h 992167"/>
              <a:gd name="connsiteX7" fmla="*/ 512221 w 992166"/>
              <a:gd name="connsiteY7" fmla="*/ 16139 h 992167"/>
              <a:gd name="connsiteX8" fmla="*/ 666382 w 992166"/>
              <a:gd name="connsiteY8" fmla="*/ 86154 h 992167"/>
              <a:gd name="connsiteX9" fmla="*/ 806429 w 992166"/>
              <a:gd name="connsiteY9" fmla="*/ 186240 h 992167"/>
              <a:gd name="connsiteX10" fmla="*/ 909269 w 992166"/>
              <a:gd name="connsiteY10" fmla="*/ 330231 h 992167"/>
              <a:gd name="connsiteX11" fmla="*/ 983633 w 992166"/>
              <a:gd name="connsiteY11" fmla="*/ 487550 h 992167"/>
              <a:gd name="connsiteX12" fmla="*/ 992166 w 992166"/>
              <a:gd name="connsiteY12" fmla="*/ 496084 h 992167"/>
              <a:gd name="connsiteX13" fmla="*/ 989111 w 992166"/>
              <a:gd name="connsiteY13" fmla="*/ 499139 h 992167"/>
              <a:gd name="connsiteX14" fmla="*/ 989785 w 992166"/>
              <a:gd name="connsiteY14" fmla="*/ 500565 h 992167"/>
              <a:gd name="connsiteX15" fmla="*/ 988737 w 992166"/>
              <a:gd name="connsiteY15" fmla="*/ 499513 h 992167"/>
              <a:gd name="connsiteX16" fmla="*/ 980033 w 992166"/>
              <a:gd name="connsiteY16" fmla="*/ 508217 h 992167"/>
              <a:gd name="connsiteX17" fmla="*/ 912468 w 992166"/>
              <a:gd name="connsiteY17" fmla="*/ 656983 h 992167"/>
              <a:gd name="connsiteX18" fmla="*/ 812381 w 992166"/>
              <a:gd name="connsiteY18" fmla="*/ 797031 h 992167"/>
              <a:gd name="connsiteX19" fmla="*/ 668390 w 992166"/>
              <a:gd name="connsiteY19" fmla="*/ 899870 h 992167"/>
              <a:gd name="connsiteX20" fmla="*/ 516655 w 992166"/>
              <a:gd name="connsiteY20" fmla="*/ 971595 h 992167"/>
              <a:gd name="connsiteX21" fmla="*/ 496083 w 992166"/>
              <a:gd name="connsiteY21" fmla="*/ 992167 h 992167"/>
              <a:gd name="connsiteX22" fmla="*/ 485745 w 992166"/>
              <a:gd name="connsiteY22" fmla="*/ 981828 h 992167"/>
              <a:gd name="connsiteX23" fmla="*/ 333308 w 992166"/>
              <a:gd name="connsiteY23" fmla="*/ 912596 h 992167"/>
              <a:gd name="connsiteX24" fmla="*/ 193261 w 992166"/>
              <a:gd name="connsiteY24" fmla="*/ 812509 h 992167"/>
              <a:gd name="connsiteX25" fmla="*/ 90421 w 992166"/>
              <a:gd name="connsiteY25" fmla="*/ 668518 h 992167"/>
              <a:gd name="connsiteX26" fmla="*/ 16901 w 992166"/>
              <a:gd name="connsiteY26" fmla="*/ 512984 h 99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992166" h="992167">
                <a:moveTo>
                  <a:pt x="0" y="496084"/>
                </a:moveTo>
                <a:lnTo>
                  <a:pt x="17946" y="478138"/>
                </a:lnTo>
                <a:lnTo>
                  <a:pt x="82459" y="336093"/>
                </a:lnTo>
                <a:cubicBezTo>
                  <a:pt x="109967" y="284450"/>
                  <a:pt x="141866" y="236527"/>
                  <a:pt x="182545" y="196046"/>
                </a:cubicBezTo>
                <a:cubicBezTo>
                  <a:pt x="223225" y="155565"/>
                  <a:pt x="272685" y="122525"/>
                  <a:pt x="326536" y="93206"/>
                </a:cubicBezTo>
                <a:lnTo>
                  <a:pt x="471314" y="24770"/>
                </a:lnTo>
                <a:lnTo>
                  <a:pt x="496083" y="0"/>
                </a:lnTo>
                <a:lnTo>
                  <a:pt x="512221" y="16139"/>
                </a:lnTo>
                <a:lnTo>
                  <a:pt x="666382" y="86154"/>
                </a:lnTo>
                <a:cubicBezTo>
                  <a:pt x="718025" y="113662"/>
                  <a:pt x="765948" y="145561"/>
                  <a:pt x="806429" y="186240"/>
                </a:cubicBezTo>
                <a:cubicBezTo>
                  <a:pt x="846910" y="226920"/>
                  <a:pt x="879950" y="276380"/>
                  <a:pt x="909269" y="330231"/>
                </a:cubicBezTo>
                <a:lnTo>
                  <a:pt x="983633" y="487550"/>
                </a:lnTo>
                <a:lnTo>
                  <a:pt x="992166" y="496084"/>
                </a:lnTo>
                <a:lnTo>
                  <a:pt x="989111" y="499139"/>
                </a:lnTo>
                <a:lnTo>
                  <a:pt x="989785" y="500565"/>
                </a:lnTo>
                <a:lnTo>
                  <a:pt x="988737" y="499513"/>
                </a:lnTo>
                <a:lnTo>
                  <a:pt x="980033" y="508217"/>
                </a:lnTo>
                <a:lnTo>
                  <a:pt x="912468" y="656983"/>
                </a:lnTo>
                <a:cubicBezTo>
                  <a:pt x="884959" y="708627"/>
                  <a:pt x="853061" y="756550"/>
                  <a:pt x="812381" y="797031"/>
                </a:cubicBezTo>
                <a:cubicBezTo>
                  <a:pt x="771702" y="837512"/>
                  <a:pt x="722241" y="870551"/>
                  <a:pt x="668390" y="899870"/>
                </a:cubicBezTo>
                <a:lnTo>
                  <a:pt x="516655" y="971595"/>
                </a:lnTo>
                <a:lnTo>
                  <a:pt x="496083" y="992167"/>
                </a:lnTo>
                <a:lnTo>
                  <a:pt x="485745" y="981828"/>
                </a:lnTo>
                <a:lnTo>
                  <a:pt x="333308" y="912596"/>
                </a:lnTo>
                <a:cubicBezTo>
                  <a:pt x="281665" y="885087"/>
                  <a:pt x="233742" y="853189"/>
                  <a:pt x="193261" y="812509"/>
                </a:cubicBezTo>
                <a:cubicBezTo>
                  <a:pt x="152780" y="771830"/>
                  <a:pt x="119740" y="722369"/>
                  <a:pt x="90421" y="668518"/>
                </a:cubicBezTo>
                <a:lnTo>
                  <a:pt x="16901" y="512984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7C2D06E-FCB3-4E41-B31B-255C5CA95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3E48-3781-428D-80C5-C28103FE872D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66259FF-E97E-455E-A3FB-0BCCC0506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Elastic Net regression</a:t>
            </a:r>
            <a:endParaRPr lang="ko-KR" altLang="en-US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75EE67E5-65F5-4489-9D90-C9CFE0BFDF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Geometry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67746A3-DC8F-48A1-925F-08268AE68D81}"/>
              </a:ext>
            </a:extLst>
          </p:cNvPr>
          <p:cNvCxnSpPr>
            <a:cxnSpLocks/>
          </p:cNvCxnSpPr>
          <p:nvPr/>
        </p:nvCxnSpPr>
        <p:spPr>
          <a:xfrm>
            <a:off x="2637830" y="4152113"/>
            <a:ext cx="386834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B1BEFAC-C767-4349-B538-B5669271E28A}"/>
              </a:ext>
            </a:extLst>
          </p:cNvPr>
          <p:cNvCxnSpPr>
            <a:cxnSpLocks/>
          </p:cNvCxnSpPr>
          <p:nvPr/>
        </p:nvCxnSpPr>
        <p:spPr>
          <a:xfrm>
            <a:off x="4572000" y="2208112"/>
            <a:ext cx="0" cy="3888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D29EE0-DBD3-448E-AD8D-4621815C631F}"/>
                  </a:ext>
                </a:extLst>
              </p:cNvPr>
              <p:cNvSpPr txBox="1"/>
              <p:nvPr/>
            </p:nvSpPr>
            <p:spPr>
              <a:xfrm>
                <a:off x="6141058" y="4152112"/>
                <a:ext cx="3642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05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D29EE0-DBD3-448E-AD8D-4621815C6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1058" y="4152112"/>
                <a:ext cx="364202" cy="261610"/>
              </a:xfrm>
              <a:prstGeom prst="rect">
                <a:avLst/>
              </a:prstGeom>
              <a:blipFill>
                <a:blip r:embed="rId2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C739E8-163A-4069-8EBB-E3644373CD35}"/>
                  </a:ext>
                </a:extLst>
              </p:cNvPr>
              <p:cNvSpPr txBox="1"/>
              <p:nvPr/>
            </p:nvSpPr>
            <p:spPr>
              <a:xfrm>
                <a:off x="4572000" y="2114555"/>
                <a:ext cx="3642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05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C739E8-163A-4069-8EBB-E3644373C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114555"/>
                <a:ext cx="364202" cy="261610"/>
              </a:xfrm>
              <a:prstGeom prst="rect">
                <a:avLst/>
              </a:prstGeom>
              <a:blipFill>
                <a:blip r:embed="rId3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타원 10">
            <a:extLst>
              <a:ext uri="{FF2B5EF4-FFF2-40B4-BE49-F238E27FC236}">
                <a16:creationId xmlns:a16="http://schemas.microsoft.com/office/drawing/2014/main" id="{53A8E4C2-EB78-4753-A89C-DE222355C5F1}"/>
              </a:ext>
            </a:extLst>
          </p:cNvPr>
          <p:cNvSpPr/>
          <p:nvPr/>
        </p:nvSpPr>
        <p:spPr>
          <a:xfrm rot="2700000">
            <a:off x="5490120" y="2537923"/>
            <a:ext cx="364178" cy="9317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B01755B-9EB1-4492-B2CA-F890C83A56A2}"/>
              </a:ext>
            </a:extLst>
          </p:cNvPr>
          <p:cNvSpPr/>
          <p:nvPr/>
        </p:nvSpPr>
        <p:spPr>
          <a:xfrm rot="2700000">
            <a:off x="5378567" y="2252520"/>
            <a:ext cx="587284" cy="15025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54B31CE-E6A6-47A1-8A4F-F7928FD8ED77}"/>
              </a:ext>
            </a:extLst>
          </p:cNvPr>
          <p:cNvSpPr/>
          <p:nvPr/>
        </p:nvSpPr>
        <p:spPr>
          <a:xfrm>
            <a:off x="5650224" y="2982717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FD22510-3CB0-4B93-A2BF-CC591E1965C1}"/>
                  </a:ext>
                </a:extLst>
              </p:cNvPr>
              <p:cNvSpPr txBox="1"/>
              <p:nvPr/>
            </p:nvSpPr>
            <p:spPr>
              <a:xfrm>
                <a:off x="5343338" y="2888493"/>
                <a:ext cx="451341" cy="4031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FD22510-3CB0-4B93-A2BF-CC591E196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338" y="2888493"/>
                <a:ext cx="451341" cy="403124"/>
              </a:xfrm>
              <a:prstGeom prst="rect">
                <a:avLst/>
              </a:prstGeom>
              <a:blipFill>
                <a:blip r:embed="rId4"/>
                <a:stretch>
                  <a:fillRect t="-6061" r="-17568" b="-90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114819-9CCA-4AC5-81FD-44FCC60C890D}"/>
                  </a:ext>
                </a:extLst>
              </p:cNvPr>
              <p:cNvSpPr txBox="1"/>
              <p:nvPr/>
            </p:nvSpPr>
            <p:spPr>
              <a:xfrm>
                <a:off x="4337059" y="3429000"/>
                <a:ext cx="294953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ko-KR" altLang="en-US" sz="105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114819-9CCA-4AC5-81FD-44FCC60C8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059" y="3429000"/>
                <a:ext cx="294953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0703620-57C5-440B-91ED-E770AC8ECD59}"/>
                  </a:ext>
                </a:extLst>
              </p:cNvPr>
              <p:cNvSpPr txBox="1"/>
              <p:nvPr/>
            </p:nvSpPr>
            <p:spPr>
              <a:xfrm>
                <a:off x="5015475" y="4121967"/>
                <a:ext cx="294953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ko-KR" altLang="en-US" sz="105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0703620-57C5-440B-91ED-E770AC8EC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475" y="4121967"/>
                <a:ext cx="294953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타원 23">
            <a:extLst>
              <a:ext uri="{FF2B5EF4-FFF2-40B4-BE49-F238E27FC236}">
                <a16:creationId xmlns:a16="http://schemas.microsoft.com/office/drawing/2014/main" id="{30080BF8-24C4-4A6E-BCD2-A61F60EC76D6}"/>
              </a:ext>
            </a:extLst>
          </p:cNvPr>
          <p:cNvSpPr/>
          <p:nvPr/>
        </p:nvSpPr>
        <p:spPr>
          <a:xfrm rot="2700000">
            <a:off x="5217083" y="1851317"/>
            <a:ext cx="900839" cy="23047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텍스트 개체 틀 4">
                <a:extLst>
                  <a:ext uri="{FF2B5EF4-FFF2-40B4-BE49-F238E27FC236}">
                    <a16:creationId xmlns:a16="http://schemas.microsoft.com/office/drawing/2014/main" id="{FB0183FC-81EA-46DE-B7F8-C84818234A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87240" y="5667056"/>
                <a:ext cx="3868340" cy="53545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91440" tIns="45720" rIns="91440" bIns="45720" rtlCol="0" anchor="ctr">
                <a:normAutofit fontScale="92500"/>
              </a:bodyPr>
              <a:lstStyle>
                <a:lvl1pPr marL="0" marR="0" indent="0" algn="l" defTabSz="685800" rtl="0" eaLnBrk="1" fontAlgn="auto" latinLnBrk="1" hangingPunct="1">
                  <a:lnSpc>
                    <a:spcPct val="90000"/>
                  </a:lnSpc>
                  <a:spcBef>
                    <a:spcPts val="75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57168" marR="0" indent="0" algn="l" defTabSz="685800" rtl="0" eaLnBrk="1" fontAlgn="auto" latinLnBrk="1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125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514338" marR="0" indent="0" algn="l" defTabSz="685800" rtl="0" eaLnBrk="1" fontAlgn="auto" latinLnBrk="1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013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771506" marR="0" indent="0" algn="l" defTabSz="685800" rtl="0" eaLnBrk="1" fontAlgn="auto" latinLnBrk="1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9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028674" marR="0" indent="0" algn="l" defTabSz="685800" rtl="0" eaLnBrk="1" fontAlgn="auto" latinLnBrk="1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9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285843" indent="0" algn="l" defTabSz="514338" rtl="0" eaLnBrk="1" latinLnBrk="1" hangingPunct="1">
                  <a:lnSpc>
                    <a:spcPct val="90000"/>
                  </a:lnSpc>
                  <a:spcBef>
                    <a:spcPts val="281"/>
                  </a:spcBef>
                  <a:buFont typeface="Arial" panose="020B0604020202020204" pitchFamily="34" charset="0"/>
                  <a:buNone/>
                  <a:defRPr sz="9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543012" indent="0" algn="l" defTabSz="514338" rtl="0" eaLnBrk="1" latinLnBrk="1" hangingPunct="1">
                  <a:lnSpc>
                    <a:spcPct val="90000"/>
                  </a:lnSpc>
                  <a:spcBef>
                    <a:spcPts val="281"/>
                  </a:spcBef>
                  <a:buFont typeface="Arial" panose="020B0604020202020204" pitchFamily="34" charset="0"/>
                  <a:buNone/>
                  <a:defRPr sz="9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800180" indent="0" algn="l" defTabSz="514338" rtl="0" eaLnBrk="1" latinLnBrk="1" hangingPunct="1">
                  <a:lnSpc>
                    <a:spcPct val="90000"/>
                  </a:lnSpc>
                  <a:spcBef>
                    <a:spcPts val="281"/>
                  </a:spcBef>
                  <a:buFont typeface="Arial" panose="020B0604020202020204" pitchFamily="34" charset="0"/>
                  <a:buNone/>
                  <a:defRPr sz="9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057349" indent="0" algn="l" defTabSz="514338" rtl="0" eaLnBrk="1" latinLnBrk="1" hangingPunct="1">
                  <a:lnSpc>
                    <a:spcPct val="90000"/>
                  </a:lnSpc>
                  <a:spcBef>
                    <a:spcPts val="281"/>
                  </a:spcBef>
                  <a:buFont typeface="Arial" panose="020B0604020202020204" pitchFamily="34" charset="0"/>
                  <a:buNone/>
                  <a:defRPr sz="9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dirty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b="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b="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b="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b="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dirty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b="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b="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)(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ko-KR" altLang="en-US" b="0" dirty="0"/>
              </a:p>
            </p:txBody>
          </p:sp>
        </mc:Choice>
        <mc:Fallback>
          <p:sp>
            <p:nvSpPr>
              <p:cNvPr id="27" name="텍스트 개체 틀 4">
                <a:extLst>
                  <a:ext uri="{FF2B5EF4-FFF2-40B4-BE49-F238E27FC236}">
                    <a16:creationId xmlns:a16="http://schemas.microsoft.com/office/drawing/2014/main" id="{FB0183FC-81EA-46DE-B7F8-C84818234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240" y="5667056"/>
                <a:ext cx="3868340" cy="5354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22029AA-AEB0-4307-BB4F-65622BDD85C3}"/>
                  </a:ext>
                </a:extLst>
              </p:cNvPr>
              <p:cNvSpPr/>
              <p:nvPr/>
            </p:nvSpPr>
            <p:spPr>
              <a:xfrm>
                <a:off x="7047431" y="5698182"/>
                <a:ext cx="1014508" cy="4732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20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1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dirty="0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ko-KR" sz="12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dirty="0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ko-KR" sz="12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2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dirty="0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ko-KR" sz="12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22029AA-AEB0-4307-BB4F-65622BDD85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7431" y="5698182"/>
                <a:ext cx="1014508" cy="4732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0909AAB-832F-4BE1-9541-DF8E182A6AF3}"/>
              </a:ext>
            </a:extLst>
          </p:cNvPr>
          <p:cNvCxnSpPr/>
          <p:nvPr/>
        </p:nvCxnSpPr>
        <p:spPr>
          <a:xfrm flipH="1">
            <a:off x="6455580" y="5934785"/>
            <a:ext cx="576591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2337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B02987EF-FDBD-45A1-BF7A-5FE8E8A41852}"/>
              </a:ext>
            </a:extLst>
          </p:cNvPr>
          <p:cNvSpPr/>
          <p:nvPr/>
        </p:nvSpPr>
        <p:spPr>
          <a:xfrm>
            <a:off x="0" y="1181539"/>
            <a:ext cx="9144000" cy="5354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8EA656D-BCFE-4418-97B1-70E858F99813}"/>
              </a:ext>
            </a:extLst>
          </p:cNvPr>
          <p:cNvSpPr/>
          <p:nvPr/>
        </p:nvSpPr>
        <p:spPr>
          <a:xfrm>
            <a:off x="4075006" y="3656030"/>
            <a:ext cx="992166" cy="99216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20EB5ED5-2BE8-4081-B5D2-703932EB7A18}"/>
              </a:ext>
            </a:extLst>
          </p:cNvPr>
          <p:cNvSpPr/>
          <p:nvPr/>
        </p:nvSpPr>
        <p:spPr>
          <a:xfrm rot="5400000">
            <a:off x="4075917" y="3656029"/>
            <a:ext cx="992166" cy="992167"/>
          </a:xfrm>
          <a:custGeom>
            <a:avLst/>
            <a:gdLst>
              <a:gd name="connsiteX0" fmla="*/ 0 w 992166"/>
              <a:gd name="connsiteY0" fmla="*/ 496084 h 992167"/>
              <a:gd name="connsiteX1" fmla="*/ 17946 w 992166"/>
              <a:gd name="connsiteY1" fmla="*/ 478138 h 992167"/>
              <a:gd name="connsiteX2" fmla="*/ 82459 w 992166"/>
              <a:gd name="connsiteY2" fmla="*/ 336093 h 992167"/>
              <a:gd name="connsiteX3" fmla="*/ 182545 w 992166"/>
              <a:gd name="connsiteY3" fmla="*/ 196046 h 992167"/>
              <a:gd name="connsiteX4" fmla="*/ 326536 w 992166"/>
              <a:gd name="connsiteY4" fmla="*/ 93206 h 992167"/>
              <a:gd name="connsiteX5" fmla="*/ 471314 w 992166"/>
              <a:gd name="connsiteY5" fmla="*/ 24770 h 992167"/>
              <a:gd name="connsiteX6" fmla="*/ 496083 w 992166"/>
              <a:gd name="connsiteY6" fmla="*/ 0 h 992167"/>
              <a:gd name="connsiteX7" fmla="*/ 512221 w 992166"/>
              <a:gd name="connsiteY7" fmla="*/ 16139 h 992167"/>
              <a:gd name="connsiteX8" fmla="*/ 666382 w 992166"/>
              <a:gd name="connsiteY8" fmla="*/ 86154 h 992167"/>
              <a:gd name="connsiteX9" fmla="*/ 806429 w 992166"/>
              <a:gd name="connsiteY9" fmla="*/ 186240 h 992167"/>
              <a:gd name="connsiteX10" fmla="*/ 909269 w 992166"/>
              <a:gd name="connsiteY10" fmla="*/ 330231 h 992167"/>
              <a:gd name="connsiteX11" fmla="*/ 983633 w 992166"/>
              <a:gd name="connsiteY11" fmla="*/ 487550 h 992167"/>
              <a:gd name="connsiteX12" fmla="*/ 992166 w 992166"/>
              <a:gd name="connsiteY12" fmla="*/ 496084 h 992167"/>
              <a:gd name="connsiteX13" fmla="*/ 989111 w 992166"/>
              <a:gd name="connsiteY13" fmla="*/ 499139 h 992167"/>
              <a:gd name="connsiteX14" fmla="*/ 989785 w 992166"/>
              <a:gd name="connsiteY14" fmla="*/ 500565 h 992167"/>
              <a:gd name="connsiteX15" fmla="*/ 988737 w 992166"/>
              <a:gd name="connsiteY15" fmla="*/ 499513 h 992167"/>
              <a:gd name="connsiteX16" fmla="*/ 980033 w 992166"/>
              <a:gd name="connsiteY16" fmla="*/ 508217 h 992167"/>
              <a:gd name="connsiteX17" fmla="*/ 912468 w 992166"/>
              <a:gd name="connsiteY17" fmla="*/ 656983 h 992167"/>
              <a:gd name="connsiteX18" fmla="*/ 812381 w 992166"/>
              <a:gd name="connsiteY18" fmla="*/ 797031 h 992167"/>
              <a:gd name="connsiteX19" fmla="*/ 668390 w 992166"/>
              <a:gd name="connsiteY19" fmla="*/ 899870 h 992167"/>
              <a:gd name="connsiteX20" fmla="*/ 516655 w 992166"/>
              <a:gd name="connsiteY20" fmla="*/ 971595 h 992167"/>
              <a:gd name="connsiteX21" fmla="*/ 496083 w 992166"/>
              <a:gd name="connsiteY21" fmla="*/ 992167 h 992167"/>
              <a:gd name="connsiteX22" fmla="*/ 485745 w 992166"/>
              <a:gd name="connsiteY22" fmla="*/ 981828 h 992167"/>
              <a:gd name="connsiteX23" fmla="*/ 333308 w 992166"/>
              <a:gd name="connsiteY23" fmla="*/ 912596 h 992167"/>
              <a:gd name="connsiteX24" fmla="*/ 193261 w 992166"/>
              <a:gd name="connsiteY24" fmla="*/ 812509 h 992167"/>
              <a:gd name="connsiteX25" fmla="*/ 90421 w 992166"/>
              <a:gd name="connsiteY25" fmla="*/ 668518 h 992167"/>
              <a:gd name="connsiteX26" fmla="*/ 16901 w 992166"/>
              <a:gd name="connsiteY26" fmla="*/ 512984 h 99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992166" h="992167">
                <a:moveTo>
                  <a:pt x="0" y="496084"/>
                </a:moveTo>
                <a:lnTo>
                  <a:pt x="17946" y="478138"/>
                </a:lnTo>
                <a:lnTo>
                  <a:pt x="82459" y="336093"/>
                </a:lnTo>
                <a:cubicBezTo>
                  <a:pt x="109967" y="284450"/>
                  <a:pt x="141866" y="236527"/>
                  <a:pt x="182545" y="196046"/>
                </a:cubicBezTo>
                <a:cubicBezTo>
                  <a:pt x="223225" y="155565"/>
                  <a:pt x="272685" y="122525"/>
                  <a:pt x="326536" y="93206"/>
                </a:cubicBezTo>
                <a:lnTo>
                  <a:pt x="471314" y="24770"/>
                </a:lnTo>
                <a:lnTo>
                  <a:pt x="496083" y="0"/>
                </a:lnTo>
                <a:lnTo>
                  <a:pt x="512221" y="16139"/>
                </a:lnTo>
                <a:lnTo>
                  <a:pt x="666382" y="86154"/>
                </a:lnTo>
                <a:cubicBezTo>
                  <a:pt x="718025" y="113662"/>
                  <a:pt x="765948" y="145561"/>
                  <a:pt x="806429" y="186240"/>
                </a:cubicBezTo>
                <a:cubicBezTo>
                  <a:pt x="846910" y="226920"/>
                  <a:pt x="879950" y="276380"/>
                  <a:pt x="909269" y="330231"/>
                </a:cubicBezTo>
                <a:lnTo>
                  <a:pt x="983633" y="487550"/>
                </a:lnTo>
                <a:lnTo>
                  <a:pt x="992166" y="496084"/>
                </a:lnTo>
                <a:lnTo>
                  <a:pt x="989111" y="499139"/>
                </a:lnTo>
                <a:lnTo>
                  <a:pt x="989785" y="500565"/>
                </a:lnTo>
                <a:lnTo>
                  <a:pt x="988737" y="499513"/>
                </a:lnTo>
                <a:lnTo>
                  <a:pt x="980033" y="508217"/>
                </a:lnTo>
                <a:lnTo>
                  <a:pt x="912468" y="656983"/>
                </a:lnTo>
                <a:cubicBezTo>
                  <a:pt x="884959" y="708627"/>
                  <a:pt x="853061" y="756550"/>
                  <a:pt x="812381" y="797031"/>
                </a:cubicBezTo>
                <a:cubicBezTo>
                  <a:pt x="771702" y="837512"/>
                  <a:pt x="722241" y="870551"/>
                  <a:pt x="668390" y="899870"/>
                </a:cubicBezTo>
                <a:lnTo>
                  <a:pt x="516655" y="971595"/>
                </a:lnTo>
                <a:lnTo>
                  <a:pt x="496083" y="992167"/>
                </a:lnTo>
                <a:lnTo>
                  <a:pt x="485745" y="981828"/>
                </a:lnTo>
                <a:lnTo>
                  <a:pt x="333308" y="912596"/>
                </a:lnTo>
                <a:cubicBezTo>
                  <a:pt x="281665" y="885087"/>
                  <a:pt x="233742" y="853189"/>
                  <a:pt x="193261" y="812509"/>
                </a:cubicBezTo>
                <a:cubicBezTo>
                  <a:pt x="152780" y="771830"/>
                  <a:pt x="119740" y="722369"/>
                  <a:pt x="90421" y="668518"/>
                </a:cubicBezTo>
                <a:lnTo>
                  <a:pt x="16901" y="512984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7C2D06E-FCB3-4E41-B31B-255C5CA95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3E48-3781-428D-80C5-C28103FE872D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66259FF-E97E-455E-A3FB-0BCCC0506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Elastic Net regression</a:t>
            </a:r>
            <a:endParaRPr lang="ko-KR" altLang="en-US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75EE67E5-65F5-4489-9D90-C9CFE0BFDF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Geometry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D29EE0-DBD3-448E-AD8D-4621815C631F}"/>
                  </a:ext>
                </a:extLst>
              </p:cNvPr>
              <p:cNvSpPr txBox="1"/>
              <p:nvPr/>
            </p:nvSpPr>
            <p:spPr>
              <a:xfrm>
                <a:off x="6141058" y="4152112"/>
                <a:ext cx="3642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05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D29EE0-DBD3-448E-AD8D-4621815C6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1058" y="4152112"/>
                <a:ext cx="364202" cy="261610"/>
              </a:xfrm>
              <a:prstGeom prst="rect">
                <a:avLst/>
              </a:prstGeom>
              <a:blipFill>
                <a:blip r:embed="rId2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C739E8-163A-4069-8EBB-E3644373CD35}"/>
                  </a:ext>
                </a:extLst>
              </p:cNvPr>
              <p:cNvSpPr txBox="1"/>
              <p:nvPr/>
            </p:nvSpPr>
            <p:spPr>
              <a:xfrm>
                <a:off x="4572000" y="2114555"/>
                <a:ext cx="3642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05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C739E8-163A-4069-8EBB-E3644373C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114555"/>
                <a:ext cx="364202" cy="261610"/>
              </a:xfrm>
              <a:prstGeom prst="rect">
                <a:avLst/>
              </a:prstGeom>
              <a:blipFill>
                <a:blip r:embed="rId3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114819-9CCA-4AC5-81FD-44FCC60C890D}"/>
                  </a:ext>
                </a:extLst>
              </p:cNvPr>
              <p:cNvSpPr txBox="1"/>
              <p:nvPr/>
            </p:nvSpPr>
            <p:spPr>
              <a:xfrm>
                <a:off x="4337059" y="3429000"/>
                <a:ext cx="294953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ko-KR" altLang="en-US" sz="105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114819-9CCA-4AC5-81FD-44FCC60C8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059" y="3429000"/>
                <a:ext cx="294953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0703620-57C5-440B-91ED-E770AC8ECD59}"/>
                  </a:ext>
                </a:extLst>
              </p:cNvPr>
              <p:cNvSpPr txBox="1"/>
              <p:nvPr/>
            </p:nvSpPr>
            <p:spPr>
              <a:xfrm>
                <a:off x="5015475" y="4121967"/>
                <a:ext cx="294953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ko-KR" altLang="en-US" sz="105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0703620-57C5-440B-91ED-E770AC8EC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475" y="4121967"/>
                <a:ext cx="294953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다이아몬드 29">
            <a:extLst>
              <a:ext uri="{FF2B5EF4-FFF2-40B4-BE49-F238E27FC236}">
                <a16:creationId xmlns:a16="http://schemas.microsoft.com/office/drawing/2014/main" id="{04C749CB-F045-4683-AF6B-71864A248B14}"/>
              </a:ext>
            </a:extLst>
          </p:cNvPr>
          <p:cNvSpPr/>
          <p:nvPr/>
        </p:nvSpPr>
        <p:spPr>
          <a:xfrm>
            <a:off x="4075006" y="3656030"/>
            <a:ext cx="992166" cy="992166"/>
          </a:xfrm>
          <a:prstGeom prst="diamon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B1BEFAC-C767-4349-B538-B5669271E28A}"/>
              </a:ext>
            </a:extLst>
          </p:cNvPr>
          <p:cNvCxnSpPr>
            <a:cxnSpLocks/>
          </p:cNvCxnSpPr>
          <p:nvPr/>
        </p:nvCxnSpPr>
        <p:spPr>
          <a:xfrm>
            <a:off x="4572000" y="2208112"/>
            <a:ext cx="0" cy="3888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67746A3-DC8F-48A1-925F-08268AE68D81}"/>
              </a:ext>
            </a:extLst>
          </p:cNvPr>
          <p:cNvCxnSpPr>
            <a:cxnSpLocks/>
          </p:cNvCxnSpPr>
          <p:nvPr/>
        </p:nvCxnSpPr>
        <p:spPr>
          <a:xfrm>
            <a:off x="2637830" y="4152113"/>
            <a:ext cx="386834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텍스트 개체 틀 4">
            <a:extLst>
              <a:ext uri="{FF2B5EF4-FFF2-40B4-BE49-F238E27FC236}">
                <a16:creationId xmlns:a16="http://schemas.microsoft.com/office/drawing/2014/main" id="{FB0183FC-81EA-46DE-B7F8-C84818234A7B}"/>
              </a:ext>
            </a:extLst>
          </p:cNvPr>
          <p:cNvSpPr txBox="1">
            <a:spLocks/>
          </p:cNvSpPr>
          <p:nvPr/>
        </p:nvSpPr>
        <p:spPr>
          <a:xfrm>
            <a:off x="5158231" y="4212187"/>
            <a:ext cx="739571" cy="53545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0" marR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7168" marR="0" indent="0" algn="l" defTabSz="685800" rtl="0" eaLnBrk="1" fontAlgn="auto" latinLnBrk="1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2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38" marR="0" indent="0" algn="l" defTabSz="685800" rtl="0" eaLnBrk="1" fontAlgn="auto" latinLnBrk="1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1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1506" marR="0" indent="0" algn="l" defTabSz="685800" rtl="0" eaLnBrk="1" fontAlgn="auto" latinLnBrk="1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8674" marR="0" indent="0" algn="l" defTabSz="685800" rtl="0" eaLnBrk="1" fontAlgn="auto" latinLnBrk="1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5843" indent="0" algn="l" defTabSz="514338" rtl="0" eaLnBrk="1" latinLnBrk="1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43012" indent="0" algn="l" defTabSz="514338" rtl="0" eaLnBrk="1" latinLnBrk="1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00180" indent="0" algn="l" defTabSz="514338" rtl="0" eaLnBrk="1" latinLnBrk="1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349" indent="0" algn="l" defTabSz="514338" rtl="0" eaLnBrk="1" latinLnBrk="1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/>
            <a:r>
              <a:rPr lang="en-US" altLang="ko-KR" dirty="0">
                <a:solidFill>
                  <a:srgbClr val="00B050"/>
                </a:solidFill>
              </a:rPr>
              <a:t>Ridge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1" name="텍스트 개체 틀 4">
            <a:extLst>
              <a:ext uri="{FF2B5EF4-FFF2-40B4-BE49-F238E27FC236}">
                <a16:creationId xmlns:a16="http://schemas.microsoft.com/office/drawing/2014/main" id="{82944D31-C7EF-4B62-A2D1-4BE6F4AE8FB4}"/>
              </a:ext>
            </a:extLst>
          </p:cNvPr>
          <p:cNvSpPr txBox="1">
            <a:spLocks/>
          </p:cNvSpPr>
          <p:nvPr/>
        </p:nvSpPr>
        <p:spPr>
          <a:xfrm>
            <a:off x="4894649" y="4535980"/>
            <a:ext cx="1337214" cy="53545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0" marR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7168" marR="0" indent="0" algn="l" defTabSz="685800" rtl="0" eaLnBrk="1" fontAlgn="auto" latinLnBrk="1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2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38" marR="0" indent="0" algn="l" defTabSz="685800" rtl="0" eaLnBrk="1" fontAlgn="auto" latinLnBrk="1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1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1506" marR="0" indent="0" algn="l" defTabSz="685800" rtl="0" eaLnBrk="1" fontAlgn="auto" latinLnBrk="1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8674" marR="0" indent="0" algn="l" defTabSz="685800" rtl="0" eaLnBrk="1" fontAlgn="auto" latinLnBrk="1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5843" indent="0" algn="l" defTabSz="514338" rtl="0" eaLnBrk="1" latinLnBrk="1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43012" indent="0" algn="l" defTabSz="514338" rtl="0" eaLnBrk="1" latinLnBrk="1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00180" indent="0" algn="l" defTabSz="514338" rtl="0" eaLnBrk="1" latinLnBrk="1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349" indent="0" algn="l" defTabSz="514338" rtl="0" eaLnBrk="1" latinLnBrk="1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/>
            <a:r>
              <a:rPr lang="en-US" altLang="ko-KR" dirty="0">
                <a:solidFill>
                  <a:srgbClr val="7030A0"/>
                </a:solidFill>
              </a:rPr>
              <a:t>Elastic Net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32" name="텍스트 개체 틀 4">
            <a:extLst>
              <a:ext uri="{FF2B5EF4-FFF2-40B4-BE49-F238E27FC236}">
                <a16:creationId xmlns:a16="http://schemas.microsoft.com/office/drawing/2014/main" id="{6021DC65-478F-466F-8E3F-E90A4B621BE5}"/>
              </a:ext>
            </a:extLst>
          </p:cNvPr>
          <p:cNvSpPr txBox="1">
            <a:spLocks/>
          </p:cNvSpPr>
          <p:nvPr/>
        </p:nvSpPr>
        <p:spPr>
          <a:xfrm>
            <a:off x="4640968" y="4859772"/>
            <a:ext cx="739571" cy="53545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0" marR="0" indent="0" algn="l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7168" marR="0" indent="0" algn="l" defTabSz="685800" rtl="0" eaLnBrk="1" fontAlgn="auto" latinLnBrk="1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2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38" marR="0" indent="0" algn="l" defTabSz="685800" rtl="0" eaLnBrk="1" fontAlgn="auto" latinLnBrk="1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1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1506" marR="0" indent="0" algn="l" defTabSz="685800" rtl="0" eaLnBrk="1" fontAlgn="auto" latinLnBrk="1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8674" marR="0" indent="0" algn="l" defTabSz="685800" rtl="0" eaLnBrk="1" fontAlgn="auto" latinLnBrk="1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5843" indent="0" algn="l" defTabSz="514338" rtl="0" eaLnBrk="1" latinLnBrk="1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43012" indent="0" algn="l" defTabSz="514338" rtl="0" eaLnBrk="1" latinLnBrk="1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00180" indent="0" algn="l" defTabSz="514338" rtl="0" eaLnBrk="1" latinLnBrk="1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349" indent="0" algn="l" defTabSz="514338" rtl="0" eaLnBrk="1" latinLnBrk="1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/>
            <a:r>
              <a:rPr lang="en-US" altLang="ko-KR" dirty="0">
                <a:solidFill>
                  <a:srgbClr val="0070C0"/>
                </a:solidFill>
              </a:rPr>
              <a:t>Lasso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562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3918972-A0D9-4FC7-8F52-9ED2EE038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Regularization Part 1: Ridge (L2) Regression</a:t>
            </a:r>
            <a:endParaRPr lang="en-US" altLang="ko-KR" dirty="0">
              <a:hlinkClick r:id="rId2"/>
            </a:endParaRPr>
          </a:p>
          <a:p>
            <a:pPr lvl="1"/>
            <a:r>
              <a:rPr lang="en-US" altLang="ko-KR" dirty="0">
                <a:hlinkClick r:id="rId2"/>
              </a:rPr>
              <a:t>https://www.youtube.com/watch?v=Q81RR3yKn30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Regularization Part 2: Lasso (L1) Regression</a:t>
            </a:r>
          </a:p>
          <a:p>
            <a:pPr lvl="1"/>
            <a:r>
              <a:rPr lang="en-US" altLang="ko-KR" dirty="0">
                <a:hlinkClick r:id="rId3"/>
              </a:rPr>
              <a:t>https://www.youtube.com/watch?v=NGf0voTMlcs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Regularization Part 3: Elastic Net Regression</a:t>
            </a:r>
          </a:p>
          <a:p>
            <a:pPr lvl="1"/>
            <a:r>
              <a:rPr lang="en-US" altLang="ko-KR" dirty="0">
                <a:hlinkClick r:id="rId4"/>
              </a:rPr>
              <a:t>https://www.youtube.com/watch?v=1dKRdX9bfIo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693CA44-73B2-4E8F-BE81-1B176E89C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3E48-3781-428D-80C5-C28103FE872D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42B7B6C-8CE0-47B2-94AB-C491D8A05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B4B959-C3F6-43F5-9BCA-391D79526FE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err="1"/>
              <a:t>StatQuest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6038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317D20A5-BFE6-4CDD-A829-DA97A29E47E5}"/>
              </a:ext>
            </a:extLst>
          </p:cNvPr>
          <p:cNvSpPr/>
          <p:nvPr/>
        </p:nvSpPr>
        <p:spPr>
          <a:xfrm>
            <a:off x="0" y="1181539"/>
            <a:ext cx="9144000" cy="5354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2969BF0-976D-45BA-A004-34ED5B750F61}"/>
              </a:ext>
            </a:extLst>
          </p:cNvPr>
          <p:cNvGrpSpPr/>
          <p:nvPr/>
        </p:nvGrpSpPr>
        <p:grpSpPr>
          <a:xfrm>
            <a:off x="2161948" y="2488647"/>
            <a:ext cx="4389854" cy="3694257"/>
            <a:chOff x="2161948" y="2231472"/>
            <a:chExt cx="4389854" cy="3694257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2371E926-90B5-4562-9A27-782A6388F9B6}"/>
                </a:ext>
              </a:extLst>
            </p:cNvPr>
            <p:cNvGrpSpPr/>
            <p:nvPr/>
          </p:nvGrpSpPr>
          <p:grpSpPr>
            <a:xfrm>
              <a:off x="2948731" y="2231472"/>
              <a:ext cx="3603071" cy="3187815"/>
              <a:chOff x="2948731" y="2231472"/>
              <a:chExt cx="3603071" cy="3187815"/>
            </a:xfrm>
          </p:grpSpPr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87CEFBA0-DD9B-4D52-8383-0014BE5D18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5538" y="2231472"/>
                <a:ext cx="0" cy="2994869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A4787C46-2E11-4D8D-BCD6-81AAC041247A}"/>
                  </a:ext>
                </a:extLst>
              </p:cNvPr>
              <p:cNvCxnSpPr/>
              <p:nvPr/>
            </p:nvCxnSpPr>
            <p:spPr>
              <a:xfrm>
                <a:off x="3087149" y="5234730"/>
                <a:ext cx="346465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0A595E5C-B870-4FED-93B0-67DF783D29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2158" y="5050172"/>
                <a:ext cx="0" cy="36911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97EB6522-023B-42B6-9D2D-A6F14CE5E2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0176" y="5041783"/>
                <a:ext cx="0" cy="36911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FF2A8A09-08F2-4D48-8467-0B6DCDFB4C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8194" y="5033394"/>
                <a:ext cx="0" cy="36911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6E3752D0-F0C6-4B77-A6A0-DA0E49A7B1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6212" y="5025005"/>
                <a:ext cx="0" cy="36911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DD59BE08-AA3F-43DB-B9AD-DF91944EF0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8731" y="4471332"/>
                <a:ext cx="293614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263D3FAE-928F-43F4-8E92-E912E8D57A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0130" y="3728906"/>
                <a:ext cx="293614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8EB54E3C-0E8D-4326-8E5C-55103E35AE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1529" y="2986480"/>
                <a:ext cx="293614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A55593D5-FD6D-4CD9-80EE-497B0AFDFE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2928" y="2244054"/>
                <a:ext cx="293614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A0B7EBC-50A1-437A-BB36-6C01018EF69E}"/>
                </a:ext>
              </a:extLst>
            </p:cNvPr>
            <p:cNvSpPr txBox="1"/>
            <p:nvPr/>
          </p:nvSpPr>
          <p:spPr>
            <a:xfrm>
              <a:off x="2161948" y="3422708"/>
              <a:ext cx="782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/>
                <a:t>Size</a:t>
              </a:r>
              <a:endParaRPr lang="ko-KR" altLang="en-US" sz="2800" b="1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6A8B057-ECEE-4D29-91BF-B3F96E8CA2C1}"/>
                </a:ext>
              </a:extLst>
            </p:cNvPr>
            <p:cNvSpPr txBox="1"/>
            <p:nvPr/>
          </p:nvSpPr>
          <p:spPr>
            <a:xfrm>
              <a:off x="4194945" y="5402509"/>
              <a:ext cx="12490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/>
                <a:t>Weight</a:t>
              </a:r>
              <a:endParaRPr lang="ko-KR" altLang="en-US" sz="2800" b="1" dirty="0"/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852DA55-4AE8-48C3-A171-7042268A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3E48-3781-428D-80C5-C28103FE872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C687CB8-A618-4C7C-97BB-63C9DC49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Regularization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5A13DCD-42B1-4454-A536-14F2FEB764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7476B356-5D0E-4BE5-A351-2D1F3767A6FE}"/>
              </a:ext>
            </a:extLst>
          </p:cNvPr>
          <p:cNvGrpSpPr/>
          <p:nvPr/>
        </p:nvGrpSpPr>
        <p:grpSpPr>
          <a:xfrm>
            <a:off x="3498205" y="2212583"/>
            <a:ext cx="2827095" cy="2381699"/>
            <a:chOff x="3498205" y="1955408"/>
            <a:chExt cx="2827095" cy="2381699"/>
          </a:xfrm>
        </p:grpSpPr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F5D7AAD8-FB07-4B40-8616-975BB40D70B6}"/>
                </a:ext>
              </a:extLst>
            </p:cNvPr>
            <p:cNvCxnSpPr>
              <a:cxnSpLocks/>
              <a:stCxn id="78" idx="4"/>
            </p:cNvCxnSpPr>
            <p:nvPr/>
          </p:nvCxnSpPr>
          <p:spPr>
            <a:xfrm>
              <a:off x="3724705" y="3926048"/>
              <a:ext cx="0" cy="231615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EC8EAA43-F6C2-406F-8BE8-2F6AF9C0D723}"/>
                </a:ext>
              </a:extLst>
            </p:cNvPr>
            <p:cNvCxnSpPr>
              <a:cxnSpLocks/>
              <a:endCxn id="79" idx="0"/>
            </p:cNvCxnSpPr>
            <p:nvPr/>
          </p:nvCxnSpPr>
          <p:spPr>
            <a:xfrm>
              <a:off x="4599257" y="3381375"/>
              <a:ext cx="0" cy="632716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62E779FC-AFD6-4D50-89A3-C593AA6B11A0}"/>
                </a:ext>
              </a:extLst>
            </p:cNvPr>
            <p:cNvCxnSpPr>
              <a:cxnSpLocks/>
              <a:stCxn id="85" idx="4"/>
            </p:cNvCxnSpPr>
            <p:nvPr/>
          </p:nvCxnSpPr>
          <p:spPr>
            <a:xfrm>
              <a:off x="4326621" y="3441716"/>
              <a:ext cx="0" cy="130159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9BAADA7C-74F0-4780-BC14-9B626DEF7B18}"/>
                </a:ext>
              </a:extLst>
            </p:cNvPr>
            <p:cNvCxnSpPr>
              <a:cxnSpLocks/>
              <a:endCxn id="84" idx="0"/>
            </p:cNvCxnSpPr>
            <p:nvPr/>
          </p:nvCxnSpPr>
          <p:spPr>
            <a:xfrm>
              <a:off x="3498205" y="4157663"/>
              <a:ext cx="0" cy="179444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CC80AEAC-EA75-4EBB-BE7A-1720EA6A9D56}"/>
                </a:ext>
              </a:extLst>
            </p:cNvPr>
            <p:cNvCxnSpPr>
              <a:cxnSpLocks/>
              <a:endCxn id="80" idx="0"/>
            </p:cNvCxnSpPr>
            <p:nvPr/>
          </p:nvCxnSpPr>
          <p:spPr>
            <a:xfrm>
              <a:off x="5094207" y="2946752"/>
              <a:ext cx="0" cy="48258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A91CBB2E-D410-4BA6-9D18-D63B97541045}"/>
                </a:ext>
              </a:extLst>
            </p:cNvPr>
            <p:cNvCxnSpPr>
              <a:cxnSpLocks/>
              <a:stCxn id="83" idx="4"/>
            </p:cNvCxnSpPr>
            <p:nvPr/>
          </p:nvCxnSpPr>
          <p:spPr>
            <a:xfrm>
              <a:off x="5320707" y="2453919"/>
              <a:ext cx="0" cy="33415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F1729782-A051-4F62-8CA2-B6EF2A17EF70}"/>
                </a:ext>
              </a:extLst>
            </p:cNvPr>
            <p:cNvCxnSpPr>
              <a:cxnSpLocks/>
              <a:endCxn id="81" idx="0"/>
            </p:cNvCxnSpPr>
            <p:nvPr/>
          </p:nvCxnSpPr>
          <p:spPr>
            <a:xfrm>
              <a:off x="5972962" y="2244054"/>
              <a:ext cx="0" cy="544022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B01607AD-D1F5-49AC-B3EB-40584A852A89}"/>
                </a:ext>
              </a:extLst>
            </p:cNvPr>
            <p:cNvCxnSpPr>
              <a:cxnSpLocks/>
              <a:endCxn id="82" idx="0"/>
            </p:cNvCxnSpPr>
            <p:nvPr/>
          </p:nvCxnSpPr>
          <p:spPr>
            <a:xfrm>
              <a:off x="6325300" y="1955408"/>
              <a:ext cx="0" cy="253825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7B0B9F22-5DEF-41FB-A0B0-57A791857BE0}"/>
              </a:ext>
            </a:extLst>
          </p:cNvPr>
          <p:cNvGrpSpPr/>
          <p:nvPr/>
        </p:nvGrpSpPr>
        <p:grpSpPr>
          <a:xfrm>
            <a:off x="3384955" y="3472391"/>
            <a:ext cx="1054916" cy="1348391"/>
            <a:chOff x="3384955" y="3215216"/>
            <a:chExt cx="1054916" cy="1348391"/>
          </a:xfrm>
        </p:grpSpPr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BE65153-B896-48C6-8D08-50313F9686C3}"/>
                </a:ext>
              </a:extLst>
            </p:cNvPr>
            <p:cNvSpPr/>
            <p:nvPr/>
          </p:nvSpPr>
          <p:spPr>
            <a:xfrm>
              <a:off x="3384955" y="4337107"/>
              <a:ext cx="226500" cy="226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87A621F3-D927-465A-AF02-07B4D27DB6E4}"/>
                </a:ext>
              </a:extLst>
            </p:cNvPr>
            <p:cNvSpPr/>
            <p:nvPr/>
          </p:nvSpPr>
          <p:spPr>
            <a:xfrm>
              <a:off x="4213371" y="3215216"/>
              <a:ext cx="226500" cy="226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FBC1ED85-45CA-44C3-9A44-4B36218DF4FA}"/>
              </a:ext>
            </a:extLst>
          </p:cNvPr>
          <p:cNvGrpSpPr/>
          <p:nvPr/>
        </p:nvGrpSpPr>
        <p:grpSpPr>
          <a:xfrm>
            <a:off x="3611455" y="2466408"/>
            <a:ext cx="2827095" cy="2031358"/>
            <a:chOff x="3611455" y="2209233"/>
            <a:chExt cx="2827095" cy="2031358"/>
          </a:xfrm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20398C54-364F-401C-9403-D4DD42182967}"/>
                </a:ext>
              </a:extLst>
            </p:cNvPr>
            <p:cNvSpPr/>
            <p:nvPr/>
          </p:nvSpPr>
          <p:spPr>
            <a:xfrm>
              <a:off x="3611455" y="3699548"/>
              <a:ext cx="226500" cy="2265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A70423D3-F470-4BA7-9FBE-A45C503CE493}"/>
                </a:ext>
              </a:extLst>
            </p:cNvPr>
            <p:cNvSpPr/>
            <p:nvPr/>
          </p:nvSpPr>
          <p:spPr>
            <a:xfrm>
              <a:off x="4486007" y="4014091"/>
              <a:ext cx="226500" cy="2265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0C5A3D03-E8FB-4050-9D9A-205B2A849C72}"/>
                </a:ext>
              </a:extLst>
            </p:cNvPr>
            <p:cNvSpPr/>
            <p:nvPr/>
          </p:nvSpPr>
          <p:spPr>
            <a:xfrm>
              <a:off x="4980957" y="2995010"/>
              <a:ext cx="226500" cy="2265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2793880C-B734-4083-AC85-4BC7E85CE33B}"/>
                </a:ext>
              </a:extLst>
            </p:cNvPr>
            <p:cNvSpPr/>
            <p:nvPr/>
          </p:nvSpPr>
          <p:spPr>
            <a:xfrm>
              <a:off x="5859712" y="2788076"/>
              <a:ext cx="226500" cy="2265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BEC6607C-3924-49E0-BBD6-589B1F083D83}"/>
                </a:ext>
              </a:extLst>
            </p:cNvPr>
            <p:cNvSpPr/>
            <p:nvPr/>
          </p:nvSpPr>
          <p:spPr>
            <a:xfrm>
              <a:off x="6212050" y="2209233"/>
              <a:ext cx="226500" cy="2265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705BDEC4-5147-4052-8981-7F20520C3FCD}"/>
                </a:ext>
              </a:extLst>
            </p:cNvPr>
            <p:cNvSpPr/>
            <p:nvPr/>
          </p:nvSpPr>
          <p:spPr>
            <a:xfrm>
              <a:off x="5207457" y="2227419"/>
              <a:ext cx="226500" cy="2265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B86FE4BA-274D-49CE-9407-D4EED89E7D99}"/>
                  </a:ext>
                </a:extLst>
              </p:cNvPr>
              <p:cNvSpPr txBox="1"/>
              <p:nvPr/>
            </p:nvSpPr>
            <p:spPr>
              <a:xfrm>
                <a:off x="2483492" y="1586343"/>
                <a:ext cx="261071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r>
                  <a:rPr lang="en-US" altLang="ko-KR" b="1" dirty="0">
                    <a:solidFill>
                      <a:srgbClr val="FF0000"/>
                    </a:solidFill>
                  </a:rPr>
                  <a:t>Linear regression</a:t>
                </a:r>
              </a:p>
              <a:p>
                <a:r>
                  <a:rPr lang="en-US" altLang="ko-KR" sz="1200" b="1" dirty="0">
                    <a:solidFill>
                      <a:srgbClr val="FF0000"/>
                    </a:solidFill>
                  </a:rPr>
                  <a:t>Minimize</a:t>
                </a:r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𝑠𝑞𝑢𝑎𝑟𝑒𝑑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𝑟𝑒𝑠𝑖𝑑𝑢𝑎𝑙𝑠</m:t>
                    </m:r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B86FE4BA-274D-49CE-9407-D4EED89E7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492" y="1586343"/>
                <a:ext cx="2610715" cy="553998"/>
              </a:xfrm>
              <a:prstGeom prst="rect">
                <a:avLst/>
              </a:prstGeom>
              <a:blipFill>
                <a:blip r:embed="rId2"/>
                <a:stretch>
                  <a:fillRect l="-1865" t="-5495"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EC2ACD8-E59B-47C6-85BA-7AA9993AF4A3}"/>
                  </a:ext>
                </a:extLst>
              </p:cNvPr>
              <p:cNvSpPr txBox="1"/>
              <p:nvPr/>
            </p:nvSpPr>
            <p:spPr>
              <a:xfrm>
                <a:off x="5576571" y="3391404"/>
                <a:ext cx="350051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00B050"/>
                    </a:solidFill>
                  </a:rPr>
                  <a:t>Ridge regression</a:t>
                </a:r>
              </a:p>
              <a:p>
                <a:r>
                  <a:rPr lang="en-US" altLang="ko-KR" sz="1200" b="1" dirty="0">
                    <a:solidFill>
                      <a:srgbClr val="00B050"/>
                    </a:solidFill>
                  </a:rPr>
                  <a:t>Minimize</a:t>
                </a:r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𝑠𝑞𝑢𝑎𝑟𝑒𝑑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𝑟𝑒𝑠𝑖𝑑𝑢𝑎𝑙𝑠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sz="1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𝑠𝑙𝑜𝑝𝑒</m:t>
                        </m:r>
                      </m:e>
                      <m:sup>
                        <m:r>
                          <a:rPr lang="en-US" altLang="ko-KR" sz="1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EC2ACD8-E59B-47C6-85BA-7AA9993AF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571" y="3391404"/>
                <a:ext cx="3500510" cy="553998"/>
              </a:xfrm>
              <a:prstGeom prst="rect">
                <a:avLst/>
              </a:prstGeom>
              <a:blipFill>
                <a:blip r:embed="rId3"/>
                <a:stretch>
                  <a:fillRect l="-1568" t="-5495"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7D246719-587A-4FAA-BA1D-91A087C05048}"/>
                  </a:ext>
                </a:extLst>
              </p:cNvPr>
              <p:cNvSpPr txBox="1"/>
              <p:nvPr/>
            </p:nvSpPr>
            <p:spPr>
              <a:xfrm>
                <a:off x="5576571" y="4010926"/>
                <a:ext cx="351968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0070C0"/>
                    </a:solidFill>
                  </a:rPr>
                  <a:t>Lasso regression</a:t>
                </a:r>
              </a:p>
              <a:p>
                <a:r>
                  <a:rPr lang="en-US" altLang="ko-KR" sz="1200" b="1" dirty="0">
                    <a:solidFill>
                      <a:srgbClr val="0070C0"/>
                    </a:solidFill>
                  </a:rPr>
                  <a:t>Minimize</a:t>
                </a:r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𝑠𝑞𝑢𝑎𝑟𝑒𝑑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𝑟𝑒𝑠𝑖𝑑𝑢𝑎𝑙𝑠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1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×|</m:t>
                    </m:r>
                    <m:r>
                      <a:rPr lang="en-US" altLang="ko-KR" sz="1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𝑠𝑙𝑜𝑝𝑒</m:t>
                    </m:r>
                    <m:r>
                      <a:rPr lang="en-US" altLang="ko-KR" sz="1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7D246719-587A-4FAA-BA1D-91A087C05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571" y="4010926"/>
                <a:ext cx="3519681" cy="553998"/>
              </a:xfrm>
              <a:prstGeom prst="rect">
                <a:avLst/>
              </a:prstGeom>
              <a:blipFill>
                <a:blip r:embed="rId4"/>
                <a:stretch>
                  <a:fillRect l="-1560" t="-6593"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F7139FFD-AD7A-4626-B56E-2749F4BC0E6D}"/>
              </a:ext>
            </a:extLst>
          </p:cNvPr>
          <p:cNvCxnSpPr>
            <a:cxnSpLocks/>
          </p:cNvCxnSpPr>
          <p:nvPr/>
        </p:nvCxnSpPr>
        <p:spPr>
          <a:xfrm flipV="1">
            <a:off x="3095538" y="2132377"/>
            <a:ext cx="3343012" cy="268840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D8DD45-B956-40C7-8EDD-2E515B26B764}"/>
              </a:ext>
            </a:extLst>
          </p:cNvPr>
          <p:cNvCxnSpPr>
            <a:cxnSpLocks/>
          </p:cNvCxnSpPr>
          <p:nvPr/>
        </p:nvCxnSpPr>
        <p:spPr>
          <a:xfrm flipV="1">
            <a:off x="3087149" y="2120625"/>
            <a:ext cx="2346808" cy="314980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C02B3E7-002B-4540-B9EC-E6B64EF7FBD1}"/>
              </a:ext>
            </a:extLst>
          </p:cNvPr>
          <p:cNvCxnSpPr>
            <a:cxnSpLocks/>
          </p:cNvCxnSpPr>
          <p:nvPr/>
        </p:nvCxnSpPr>
        <p:spPr>
          <a:xfrm flipV="1">
            <a:off x="3087148" y="2148730"/>
            <a:ext cx="3512428" cy="255880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9522CC6-E09C-4EB7-A9DA-A98C864FBCEB}"/>
                  </a:ext>
                </a:extLst>
              </p:cNvPr>
              <p:cNvSpPr txBox="1"/>
              <p:nvPr/>
            </p:nvSpPr>
            <p:spPr>
              <a:xfrm>
                <a:off x="5576571" y="4646339"/>
                <a:ext cx="350051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7030A0"/>
                    </a:solidFill>
                  </a:rPr>
                  <a:t>Elastic Net regression</a:t>
                </a:r>
              </a:p>
              <a:p>
                <a:r>
                  <a:rPr lang="en-US" altLang="ko-KR" sz="1200" b="1" dirty="0">
                    <a:solidFill>
                      <a:srgbClr val="7030A0"/>
                    </a:solidFill>
                  </a:rPr>
                  <a:t>Minimize</a:t>
                </a:r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𝑠𝑞𝑢𝑎𝑟𝑒𝑑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𝑟𝑒𝑠𝑖𝑑𝑢𝑎𝑙𝑠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2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12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sz="1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𝑠𝑙𝑜𝑝𝑒</m:t>
                        </m:r>
                      </m:e>
                      <m:sup>
                        <m:r>
                          <a:rPr lang="en-US" altLang="ko-KR" sz="1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9522CC6-E09C-4EB7-A9DA-A98C864FB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571" y="4646339"/>
                <a:ext cx="3500510" cy="553998"/>
              </a:xfrm>
              <a:prstGeom prst="rect">
                <a:avLst/>
              </a:prstGeom>
              <a:blipFill>
                <a:blip r:embed="rId5"/>
                <a:stretch>
                  <a:fillRect l="-1568" t="-5495"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6F06CF5D-C15F-4442-A845-46D0A46A01F2}"/>
                  </a:ext>
                </a:extLst>
              </p:cNvPr>
              <p:cNvSpPr/>
              <p:nvPr/>
            </p:nvSpPr>
            <p:spPr>
              <a:xfrm>
                <a:off x="7993611" y="5160458"/>
                <a:ext cx="107176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1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×|</m:t>
                      </m:r>
                      <m:r>
                        <a:rPr lang="en-US" altLang="ko-KR" sz="1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US" altLang="ko-KR" sz="1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6F06CF5D-C15F-4442-A845-46D0A46A01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3611" y="5160458"/>
                <a:ext cx="1071768" cy="276999"/>
              </a:xfrm>
              <a:prstGeom prst="rect">
                <a:avLst/>
              </a:prstGeom>
              <a:blipFill>
                <a:blip r:embed="rId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249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7FAFD3AE-5434-429E-B614-7D9BF904505B}"/>
              </a:ext>
            </a:extLst>
          </p:cNvPr>
          <p:cNvSpPr/>
          <p:nvPr/>
        </p:nvSpPr>
        <p:spPr>
          <a:xfrm>
            <a:off x="0" y="1181539"/>
            <a:ext cx="9144000" cy="5354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1BF5B323-6284-4E79-BC71-B45E41576438}"/>
              </a:ext>
            </a:extLst>
          </p:cNvPr>
          <p:cNvGrpSpPr/>
          <p:nvPr/>
        </p:nvGrpSpPr>
        <p:grpSpPr>
          <a:xfrm>
            <a:off x="2161948" y="2488647"/>
            <a:ext cx="4389854" cy="3694257"/>
            <a:chOff x="2161948" y="2231472"/>
            <a:chExt cx="4389854" cy="3694257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54058256-F235-420E-A44B-8884F58576A0}"/>
                </a:ext>
              </a:extLst>
            </p:cNvPr>
            <p:cNvGrpSpPr/>
            <p:nvPr/>
          </p:nvGrpSpPr>
          <p:grpSpPr>
            <a:xfrm>
              <a:off x="2948731" y="2231472"/>
              <a:ext cx="3603071" cy="3187815"/>
              <a:chOff x="2948731" y="2231472"/>
              <a:chExt cx="3603071" cy="3187815"/>
            </a:xfrm>
          </p:grpSpPr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45FE92EC-7C30-43DC-8852-BADEF8C4E5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5538" y="2231472"/>
                <a:ext cx="0" cy="2994869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53E54FE7-2EE7-4CBE-BE79-2FD2CA4682E7}"/>
                  </a:ext>
                </a:extLst>
              </p:cNvPr>
              <p:cNvCxnSpPr/>
              <p:nvPr/>
            </p:nvCxnSpPr>
            <p:spPr>
              <a:xfrm>
                <a:off x="3087149" y="5234730"/>
                <a:ext cx="346465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47CCB82D-F0FD-47DF-8201-2783D1C812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2158" y="5050172"/>
                <a:ext cx="0" cy="36911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888FF9FD-1265-46B9-8985-927DABF80F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0176" y="5041783"/>
                <a:ext cx="0" cy="36911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F60048EB-BC50-4935-B281-411C32E410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8194" y="5033394"/>
                <a:ext cx="0" cy="36911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D6658C2A-FE08-4021-B73E-BFE4657F15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6212" y="5025005"/>
                <a:ext cx="0" cy="36911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47B7C8D3-84A2-48B7-9A3D-FE81D36B5F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8731" y="4471332"/>
                <a:ext cx="293614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DDC48334-D5AE-4F4D-B7F5-54265A4673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0130" y="3728906"/>
                <a:ext cx="293614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2FAA1BCA-90B4-47D0-B1F5-E53BEE9B29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1529" y="2986480"/>
                <a:ext cx="293614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9F70400A-20C7-420A-AA1D-45C04B3564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2928" y="2244054"/>
                <a:ext cx="293614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51E2C55-0E7F-40B6-BA53-6CE3AF5FB836}"/>
                </a:ext>
              </a:extLst>
            </p:cNvPr>
            <p:cNvSpPr txBox="1"/>
            <p:nvPr/>
          </p:nvSpPr>
          <p:spPr>
            <a:xfrm>
              <a:off x="2161948" y="3422708"/>
              <a:ext cx="782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/>
                <a:t>Size</a:t>
              </a:r>
              <a:endParaRPr lang="ko-KR" altLang="en-US" sz="2800" b="1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DEC15E7-B17E-475F-8AF3-0E9D303D79BD}"/>
                </a:ext>
              </a:extLst>
            </p:cNvPr>
            <p:cNvSpPr txBox="1"/>
            <p:nvPr/>
          </p:nvSpPr>
          <p:spPr>
            <a:xfrm>
              <a:off x="4194945" y="5402509"/>
              <a:ext cx="12490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/>
                <a:t>Weight</a:t>
              </a:r>
              <a:endParaRPr lang="ko-KR" altLang="en-US" sz="2800" b="1" dirty="0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7C37244-1BB9-4117-AFCA-1D854DAD4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3E48-3781-428D-80C5-C28103FE872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B345D49-4DDE-48A3-B921-B9B5B2DAC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Regularization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A7ACFF-EEED-479A-A3FB-30DD490DF0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Example data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1A7A8AC-656B-4554-BEF9-E73C0776EA67}"/>
              </a:ext>
            </a:extLst>
          </p:cNvPr>
          <p:cNvGrpSpPr/>
          <p:nvPr/>
        </p:nvGrpSpPr>
        <p:grpSpPr>
          <a:xfrm>
            <a:off x="3384955" y="3472391"/>
            <a:ext cx="1054916" cy="1348391"/>
            <a:chOff x="3384955" y="3215216"/>
            <a:chExt cx="1054916" cy="1348391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7EC629E3-3385-4A2C-9A53-25244605A7F0}"/>
                </a:ext>
              </a:extLst>
            </p:cNvPr>
            <p:cNvSpPr/>
            <p:nvPr/>
          </p:nvSpPr>
          <p:spPr>
            <a:xfrm>
              <a:off x="3384955" y="4337107"/>
              <a:ext cx="226500" cy="226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996B3252-0920-4269-9444-6B0EBD5B4FDF}"/>
                </a:ext>
              </a:extLst>
            </p:cNvPr>
            <p:cNvSpPr/>
            <p:nvPr/>
          </p:nvSpPr>
          <p:spPr>
            <a:xfrm>
              <a:off x="4213371" y="3215216"/>
              <a:ext cx="226500" cy="226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85598E1-A834-4334-82DD-C53F7C5256CA}"/>
              </a:ext>
            </a:extLst>
          </p:cNvPr>
          <p:cNvGrpSpPr/>
          <p:nvPr/>
        </p:nvGrpSpPr>
        <p:grpSpPr>
          <a:xfrm>
            <a:off x="3611455" y="2466408"/>
            <a:ext cx="2827095" cy="2031358"/>
            <a:chOff x="3611455" y="2209233"/>
            <a:chExt cx="2827095" cy="2031358"/>
          </a:xfrm>
          <a:solidFill>
            <a:srgbClr val="FF0000"/>
          </a:solidFill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02FD43D-EEE3-45BF-B54D-2BE0FE668BAA}"/>
                </a:ext>
              </a:extLst>
            </p:cNvPr>
            <p:cNvSpPr/>
            <p:nvPr/>
          </p:nvSpPr>
          <p:spPr>
            <a:xfrm>
              <a:off x="3611455" y="3699548"/>
              <a:ext cx="226500" cy="2265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9861E7D-58E4-47BC-9304-F422C90B2C82}"/>
                </a:ext>
              </a:extLst>
            </p:cNvPr>
            <p:cNvSpPr/>
            <p:nvPr/>
          </p:nvSpPr>
          <p:spPr>
            <a:xfrm>
              <a:off x="4486007" y="4014091"/>
              <a:ext cx="226500" cy="2265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2B1EF5A-E71D-4F96-A50B-697F5A03680A}"/>
                </a:ext>
              </a:extLst>
            </p:cNvPr>
            <p:cNvSpPr/>
            <p:nvPr/>
          </p:nvSpPr>
          <p:spPr>
            <a:xfrm>
              <a:off x="4980957" y="2995010"/>
              <a:ext cx="226500" cy="2265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F51E779C-4830-4D0A-AB17-D4D0677DDE8F}"/>
                </a:ext>
              </a:extLst>
            </p:cNvPr>
            <p:cNvSpPr/>
            <p:nvPr/>
          </p:nvSpPr>
          <p:spPr>
            <a:xfrm>
              <a:off x="5859712" y="2788076"/>
              <a:ext cx="226500" cy="2265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D3B8257-B09A-444B-A46E-96A71432A145}"/>
                </a:ext>
              </a:extLst>
            </p:cNvPr>
            <p:cNvSpPr/>
            <p:nvPr/>
          </p:nvSpPr>
          <p:spPr>
            <a:xfrm>
              <a:off x="6212050" y="2209233"/>
              <a:ext cx="226500" cy="2265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66E8E1F6-6EAD-4EF7-BF0F-6AC4CCF9AB7F}"/>
                </a:ext>
              </a:extLst>
            </p:cNvPr>
            <p:cNvSpPr/>
            <p:nvPr/>
          </p:nvSpPr>
          <p:spPr>
            <a:xfrm>
              <a:off x="5207457" y="2227419"/>
              <a:ext cx="226500" cy="2265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2104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>
            <a:extLst>
              <a:ext uri="{FF2B5EF4-FFF2-40B4-BE49-F238E27FC236}">
                <a16:creationId xmlns:a16="http://schemas.microsoft.com/office/drawing/2014/main" id="{6F6DE20E-8BAF-4BE8-82CD-D5637E0ABBD6}"/>
              </a:ext>
            </a:extLst>
          </p:cNvPr>
          <p:cNvSpPr/>
          <p:nvPr/>
        </p:nvSpPr>
        <p:spPr>
          <a:xfrm>
            <a:off x="0" y="1181539"/>
            <a:ext cx="9144000" cy="5354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91C9185A-77F7-41CD-9A96-64D89DD2FFE2}"/>
              </a:ext>
            </a:extLst>
          </p:cNvPr>
          <p:cNvGrpSpPr/>
          <p:nvPr/>
        </p:nvGrpSpPr>
        <p:grpSpPr>
          <a:xfrm>
            <a:off x="2161948" y="2488647"/>
            <a:ext cx="4389854" cy="3694257"/>
            <a:chOff x="2161948" y="2231472"/>
            <a:chExt cx="4389854" cy="3694257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BA4AEDBA-674C-468A-8DD7-0E6AF506E6B6}"/>
                </a:ext>
              </a:extLst>
            </p:cNvPr>
            <p:cNvGrpSpPr/>
            <p:nvPr/>
          </p:nvGrpSpPr>
          <p:grpSpPr>
            <a:xfrm>
              <a:off x="2948731" y="2231472"/>
              <a:ext cx="3603071" cy="3187815"/>
              <a:chOff x="2948731" y="2231472"/>
              <a:chExt cx="3603071" cy="3187815"/>
            </a:xfrm>
          </p:grpSpPr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65C4395D-FC24-42FD-95C1-688658FB73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5538" y="2231472"/>
                <a:ext cx="0" cy="2994869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9B67D2BA-EE31-4F09-85BD-9992C6213924}"/>
                  </a:ext>
                </a:extLst>
              </p:cNvPr>
              <p:cNvCxnSpPr/>
              <p:nvPr/>
            </p:nvCxnSpPr>
            <p:spPr>
              <a:xfrm>
                <a:off x="3087149" y="5234730"/>
                <a:ext cx="346465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125515CD-5271-48C3-8766-3F4D0C2261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2158" y="5050172"/>
                <a:ext cx="0" cy="36911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3F2A879C-CEF9-43C2-9D90-614ACA4C85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0176" y="5041783"/>
                <a:ext cx="0" cy="36911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9EE033DF-494D-47C3-ACCC-0295673467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8194" y="5033394"/>
                <a:ext cx="0" cy="36911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5EA10C80-A8D6-43B2-B6B2-A777AE5FC9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6212" y="5025005"/>
                <a:ext cx="0" cy="36911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5B3F4A4B-652E-45F8-8AAB-DB1B7D5A77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8731" y="4471332"/>
                <a:ext cx="293614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447C1EB3-398C-497F-A527-89D035BEA4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0130" y="3728906"/>
                <a:ext cx="293614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A3A713F0-5B86-490F-AB1E-9C9BC1AAFD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1529" y="2986480"/>
                <a:ext cx="293614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>
                <a:extLst>
                  <a:ext uri="{FF2B5EF4-FFF2-40B4-BE49-F238E27FC236}">
                    <a16:creationId xmlns:a16="http://schemas.microsoft.com/office/drawing/2014/main" id="{2E59D66E-30C2-4E8F-AFC7-E4177E16FE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2928" y="2244054"/>
                <a:ext cx="293614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B0938AF-668F-4A6C-B76A-21C669D884D0}"/>
                </a:ext>
              </a:extLst>
            </p:cNvPr>
            <p:cNvSpPr txBox="1"/>
            <p:nvPr/>
          </p:nvSpPr>
          <p:spPr>
            <a:xfrm>
              <a:off x="2161948" y="3422708"/>
              <a:ext cx="782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/>
                <a:t>Size</a:t>
              </a:r>
              <a:endParaRPr lang="ko-KR" altLang="en-US" sz="2800" b="1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D4386A4-D0CD-453F-A7E7-95BBD1414BEB}"/>
                </a:ext>
              </a:extLst>
            </p:cNvPr>
            <p:cNvSpPr txBox="1"/>
            <p:nvPr/>
          </p:nvSpPr>
          <p:spPr>
            <a:xfrm>
              <a:off x="4194945" y="5402509"/>
              <a:ext cx="12490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/>
                <a:t>Weight</a:t>
              </a:r>
              <a:endParaRPr lang="ko-KR" altLang="en-US" sz="2800" b="1" dirty="0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7C37244-1BB9-4117-AFCA-1D854DAD4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3E48-3781-428D-80C5-C28103FE872D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B345D49-4DDE-48A3-B921-B9B5B2DAC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Regularization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A7ACFF-EEED-479A-A3FB-30DD490DF0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Linear regression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EB20263-DC2B-479B-B85D-811C6894CDFA}"/>
              </a:ext>
            </a:extLst>
          </p:cNvPr>
          <p:cNvGrpSpPr/>
          <p:nvPr/>
        </p:nvGrpSpPr>
        <p:grpSpPr>
          <a:xfrm>
            <a:off x="3498205" y="2212583"/>
            <a:ext cx="2827095" cy="2381699"/>
            <a:chOff x="3498205" y="1955408"/>
            <a:chExt cx="2827095" cy="2381699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410A6DE3-3351-4E51-97E4-DD264621ADD9}"/>
                </a:ext>
              </a:extLst>
            </p:cNvPr>
            <p:cNvCxnSpPr>
              <a:cxnSpLocks/>
              <a:stCxn id="12" idx="4"/>
            </p:cNvCxnSpPr>
            <p:nvPr/>
          </p:nvCxnSpPr>
          <p:spPr>
            <a:xfrm>
              <a:off x="3724705" y="3926048"/>
              <a:ext cx="0" cy="124176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F1A5A700-4032-45E8-A8C9-DC9EAFC934C9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4599257" y="3381375"/>
              <a:ext cx="0" cy="632716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C4F3F5C1-B40E-4BB5-B937-D99D0D838992}"/>
                </a:ext>
              </a:extLst>
            </p:cNvPr>
            <p:cNvCxnSpPr>
              <a:cxnSpLocks/>
              <a:stCxn id="19" idx="4"/>
            </p:cNvCxnSpPr>
            <p:nvPr/>
          </p:nvCxnSpPr>
          <p:spPr>
            <a:xfrm>
              <a:off x="4326621" y="3441716"/>
              <a:ext cx="0" cy="130159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BFCBB7A5-90BF-4353-BFF2-E1E02B5CA1C0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>
              <a:off x="3498205" y="4240591"/>
              <a:ext cx="0" cy="96516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747BCCA5-4EA1-4A7E-81D1-2FF1F3607E9C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5094207" y="2946752"/>
              <a:ext cx="0" cy="48258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922C228-23AE-4DF2-A2F2-B84BD576A0F4}"/>
                </a:ext>
              </a:extLst>
            </p:cNvPr>
            <p:cNvCxnSpPr>
              <a:cxnSpLocks/>
              <a:stCxn id="17" idx="4"/>
            </p:cNvCxnSpPr>
            <p:nvPr/>
          </p:nvCxnSpPr>
          <p:spPr>
            <a:xfrm>
              <a:off x="5320707" y="2453919"/>
              <a:ext cx="0" cy="33415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9213F361-FD88-4D53-AB37-6CEF1A3044C6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5972962" y="2244054"/>
              <a:ext cx="0" cy="544022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4CBE679A-8200-4F73-972A-2070391A5D43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>
              <a:off x="6325300" y="1955408"/>
              <a:ext cx="0" cy="253825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1A7A8AC-656B-4554-BEF9-E73C0776EA67}"/>
              </a:ext>
            </a:extLst>
          </p:cNvPr>
          <p:cNvGrpSpPr/>
          <p:nvPr/>
        </p:nvGrpSpPr>
        <p:grpSpPr>
          <a:xfrm>
            <a:off x="3384955" y="3472391"/>
            <a:ext cx="1054916" cy="1348391"/>
            <a:chOff x="3384955" y="3215216"/>
            <a:chExt cx="1054916" cy="1348391"/>
          </a:xfrm>
          <a:solidFill>
            <a:srgbClr val="FFD9D9"/>
          </a:solidFill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7EC629E3-3385-4A2C-9A53-25244605A7F0}"/>
                </a:ext>
              </a:extLst>
            </p:cNvPr>
            <p:cNvSpPr/>
            <p:nvPr/>
          </p:nvSpPr>
          <p:spPr>
            <a:xfrm>
              <a:off x="3384955" y="4337107"/>
              <a:ext cx="226500" cy="2265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996B3252-0920-4269-9444-6B0EBD5B4FDF}"/>
                </a:ext>
              </a:extLst>
            </p:cNvPr>
            <p:cNvSpPr/>
            <p:nvPr/>
          </p:nvSpPr>
          <p:spPr>
            <a:xfrm>
              <a:off x="4213371" y="3215216"/>
              <a:ext cx="226500" cy="2265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85598E1-A834-4334-82DD-C53F7C5256CA}"/>
              </a:ext>
            </a:extLst>
          </p:cNvPr>
          <p:cNvGrpSpPr/>
          <p:nvPr/>
        </p:nvGrpSpPr>
        <p:grpSpPr>
          <a:xfrm>
            <a:off x="3611455" y="2466408"/>
            <a:ext cx="2827095" cy="2031358"/>
            <a:chOff x="3611455" y="2209233"/>
            <a:chExt cx="2827095" cy="2031358"/>
          </a:xfrm>
          <a:solidFill>
            <a:srgbClr val="FFD9D9"/>
          </a:solidFill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02FD43D-EEE3-45BF-B54D-2BE0FE668BAA}"/>
                </a:ext>
              </a:extLst>
            </p:cNvPr>
            <p:cNvSpPr/>
            <p:nvPr/>
          </p:nvSpPr>
          <p:spPr>
            <a:xfrm>
              <a:off x="3611455" y="3699548"/>
              <a:ext cx="226500" cy="2265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9861E7D-58E4-47BC-9304-F422C90B2C82}"/>
                </a:ext>
              </a:extLst>
            </p:cNvPr>
            <p:cNvSpPr/>
            <p:nvPr/>
          </p:nvSpPr>
          <p:spPr>
            <a:xfrm>
              <a:off x="4486007" y="4014091"/>
              <a:ext cx="226500" cy="2265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2B1EF5A-E71D-4F96-A50B-697F5A03680A}"/>
                </a:ext>
              </a:extLst>
            </p:cNvPr>
            <p:cNvSpPr/>
            <p:nvPr/>
          </p:nvSpPr>
          <p:spPr>
            <a:xfrm>
              <a:off x="4980957" y="2995010"/>
              <a:ext cx="226500" cy="2265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F51E779C-4830-4D0A-AB17-D4D0677DDE8F}"/>
                </a:ext>
              </a:extLst>
            </p:cNvPr>
            <p:cNvSpPr/>
            <p:nvPr/>
          </p:nvSpPr>
          <p:spPr>
            <a:xfrm>
              <a:off x="5859712" y="2788076"/>
              <a:ext cx="226500" cy="2265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D3B8257-B09A-444B-A46E-96A71432A145}"/>
                </a:ext>
              </a:extLst>
            </p:cNvPr>
            <p:cNvSpPr/>
            <p:nvPr/>
          </p:nvSpPr>
          <p:spPr>
            <a:xfrm>
              <a:off x="6212050" y="2209233"/>
              <a:ext cx="226500" cy="2265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66E8E1F6-6EAD-4EF7-BF0F-6AC4CCF9AB7F}"/>
                </a:ext>
              </a:extLst>
            </p:cNvPr>
            <p:cNvSpPr/>
            <p:nvPr/>
          </p:nvSpPr>
          <p:spPr>
            <a:xfrm>
              <a:off x="5207457" y="2227419"/>
              <a:ext cx="226500" cy="2265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B66E3D6-9E2E-4797-A09A-C4C87BBCF492}"/>
                  </a:ext>
                </a:extLst>
              </p:cNvPr>
              <p:cNvSpPr txBox="1"/>
              <p:nvPr/>
            </p:nvSpPr>
            <p:spPr>
              <a:xfrm>
                <a:off x="4927816" y="1755821"/>
                <a:ext cx="3132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𝑺𝒊𝒛𝒆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=0.9+0.75×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𝑾𝒆𝒊𝒈𝒉𝒕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B66E3D6-9E2E-4797-A09A-C4C87BBCF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816" y="1755821"/>
                <a:ext cx="3132588" cy="369332"/>
              </a:xfrm>
              <a:prstGeom prst="rect">
                <a:avLst/>
              </a:prstGeom>
              <a:blipFill>
                <a:blip r:embed="rId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487761C-C92E-4DF4-96A8-AFAFEFB2F48C}"/>
              </a:ext>
            </a:extLst>
          </p:cNvPr>
          <p:cNvCxnSpPr>
            <a:cxnSpLocks/>
          </p:cNvCxnSpPr>
          <p:nvPr/>
        </p:nvCxnSpPr>
        <p:spPr>
          <a:xfrm flipV="1">
            <a:off x="3095538" y="2132377"/>
            <a:ext cx="3343012" cy="268840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884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7820CEEE-987A-47CD-9D98-4A5B52118A20}"/>
              </a:ext>
            </a:extLst>
          </p:cNvPr>
          <p:cNvSpPr/>
          <p:nvPr/>
        </p:nvSpPr>
        <p:spPr>
          <a:xfrm>
            <a:off x="0" y="1181539"/>
            <a:ext cx="9144000" cy="5354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CCDDD6C0-7450-4E27-B379-497EB0CC1994}"/>
              </a:ext>
            </a:extLst>
          </p:cNvPr>
          <p:cNvGrpSpPr/>
          <p:nvPr/>
        </p:nvGrpSpPr>
        <p:grpSpPr>
          <a:xfrm>
            <a:off x="2161948" y="2488647"/>
            <a:ext cx="4389854" cy="3694257"/>
            <a:chOff x="2161948" y="2231472"/>
            <a:chExt cx="4389854" cy="3694257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3A8ECB1F-34DB-4B62-9AB2-72379DD57B8C}"/>
                </a:ext>
              </a:extLst>
            </p:cNvPr>
            <p:cNvGrpSpPr/>
            <p:nvPr/>
          </p:nvGrpSpPr>
          <p:grpSpPr>
            <a:xfrm>
              <a:off x="2948731" y="2231472"/>
              <a:ext cx="3603071" cy="3187815"/>
              <a:chOff x="2948731" y="2231472"/>
              <a:chExt cx="3603071" cy="3187815"/>
            </a:xfrm>
          </p:grpSpPr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FFB98802-853B-4ACB-B578-2C97C72711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5538" y="2231472"/>
                <a:ext cx="0" cy="2994869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DF36D44E-BCC4-4F75-B1BB-763A7D827466}"/>
                  </a:ext>
                </a:extLst>
              </p:cNvPr>
              <p:cNvCxnSpPr/>
              <p:nvPr/>
            </p:nvCxnSpPr>
            <p:spPr>
              <a:xfrm>
                <a:off x="3087149" y="5234730"/>
                <a:ext cx="346465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85AE4979-E77A-493B-865A-53C9B43CA0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2158" y="5050172"/>
                <a:ext cx="0" cy="36911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F2D1FD0C-E737-4F2F-9409-6CA2BDA13C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0176" y="5041783"/>
                <a:ext cx="0" cy="36911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431E62AB-8A1D-4360-B2A0-5851D12AD1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8194" y="5033394"/>
                <a:ext cx="0" cy="36911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60EDC503-96FE-4BE8-97FF-261891CF0B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6212" y="5025005"/>
                <a:ext cx="0" cy="36911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EACF47E3-8870-4DEE-9EF6-FEDBB01092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8731" y="4471332"/>
                <a:ext cx="293614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910E2BED-D482-43A5-BD9C-92B5318990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0130" y="3728906"/>
                <a:ext cx="293614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29E1E628-2527-4ABD-A4FB-4F6A414C9D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1529" y="2986480"/>
                <a:ext cx="293614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9E10A0DA-FDE8-4A75-AF32-D969B709A2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2928" y="2244054"/>
                <a:ext cx="293614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91F6702-DD5F-476D-AE57-19CDF622632B}"/>
                </a:ext>
              </a:extLst>
            </p:cNvPr>
            <p:cNvSpPr txBox="1"/>
            <p:nvPr/>
          </p:nvSpPr>
          <p:spPr>
            <a:xfrm>
              <a:off x="2161948" y="3422708"/>
              <a:ext cx="782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/>
                <a:t>Size</a:t>
              </a:r>
              <a:endParaRPr lang="ko-KR" altLang="en-US" sz="2800" b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D03FF3A-4134-47B8-A0BA-A1DAAD1A7493}"/>
                </a:ext>
              </a:extLst>
            </p:cNvPr>
            <p:cNvSpPr txBox="1"/>
            <p:nvPr/>
          </p:nvSpPr>
          <p:spPr>
            <a:xfrm>
              <a:off x="4194945" y="5402509"/>
              <a:ext cx="12490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/>
                <a:t>Weight</a:t>
              </a:r>
              <a:endParaRPr lang="ko-KR" altLang="en-US" sz="2800" b="1" dirty="0"/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852DA55-4AE8-48C3-A171-7042268A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3E48-3781-428D-80C5-C28103FE872D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C687CB8-A618-4C7C-97BB-63C9DC49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Regularization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5A13DCD-42B1-4454-A536-14F2FEB764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Linear regression with small data</a:t>
            </a:r>
            <a:endParaRPr lang="ko-KR" altLang="en-US" dirty="0"/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7B0B9F22-5DEF-41FB-A0B0-57A791857BE0}"/>
              </a:ext>
            </a:extLst>
          </p:cNvPr>
          <p:cNvGrpSpPr/>
          <p:nvPr/>
        </p:nvGrpSpPr>
        <p:grpSpPr>
          <a:xfrm>
            <a:off x="3384955" y="3472391"/>
            <a:ext cx="1054916" cy="1348391"/>
            <a:chOff x="3384955" y="3215216"/>
            <a:chExt cx="1054916" cy="1348391"/>
          </a:xfrm>
        </p:grpSpPr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BE65153-B896-48C6-8D08-50313F9686C3}"/>
                </a:ext>
              </a:extLst>
            </p:cNvPr>
            <p:cNvSpPr/>
            <p:nvPr/>
          </p:nvSpPr>
          <p:spPr>
            <a:xfrm>
              <a:off x="3384955" y="4337107"/>
              <a:ext cx="226500" cy="226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87A621F3-D927-465A-AF02-07B4D27DB6E4}"/>
                </a:ext>
              </a:extLst>
            </p:cNvPr>
            <p:cNvSpPr/>
            <p:nvPr/>
          </p:nvSpPr>
          <p:spPr>
            <a:xfrm>
              <a:off x="4213371" y="3215216"/>
              <a:ext cx="226500" cy="226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66415A9-4A62-4540-AB33-E86810941635}"/>
              </a:ext>
            </a:extLst>
          </p:cNvPr>
          <p:cNvCxnSpPr>
            <a:cxnSpLocks/>
          </p:cNvCxnSpPr>
          <p:nvPr/>
        </p:nvCxnSpPr>
        <p:spPr>
          <a:xfrm>
            <a:off x="4326621" y="3698891"/>
            <a:ext cx="0" cy="39493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A99602D-C979-410F-9A3B-13097A533DBA}"/>
              </a:ext>
            </a:extLst>
          </p:cNvPr>
          <p:cNvCxnSpPr>
            <a:cxnSpLocks/>
          </p:cNvCxnSpPr>
          <p:nvPr/>
        </p:nvCxnSpPr>
        <p:spPr>
          <a:xfrm>
            <a:off x="3498205" y="4278385"/>
            <a:ext cx="0" cy="31589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508497A-B767-44DF-B631-9CFA8F3F0BE4}"/>
              </a:ext>
            </a:extLst>
          </p:cNvPr>
          <p:cNvCxnSpPr>
            <a:cxnSpLocks/>
          </p:cNvCxnSpPr>
          <p:nvPr/>
        </p:nvCxnSpPr>
        <p:spPr>
          <a:xfrm flipV="1">
            <a:off x="3087149" y="3614345"/>
            <a:ext cx="3464653" cy="742427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A01E804-622E-4276-A9BE-7597ADAE462B}"/>
                  </a:ext>
                </a:extLst>
              </p:cNvPr>
              <p:cNvSpPr txBox="1"/>
              <p:nvPr/>
            </p:nvSpPr>
            <p:spPr>
              <a:xfrm>
                <a:off x="5785694" y="3831669"/>
                <a:ext cx="30268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/>
                  <a:t>Minimize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𝑠𝑞𝑢𝑎𝑟𝑒𝑑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𝑟𝑒𝑠𝑖𝑑𝑢𝑎𝑙𝑠</m:t>
                    </m:r>
                  </m:oMath>
                </a14:m>
                <a:endParaRPr lang="ko-KR" altLang="en-US" sz="1400" i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A01E804-622E-4276-A9BE-7597ADAE4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5694" y="3831669"/>
                <a:ext cx="3026854" cy="307777"/>
              </a:xfrm>
              <a:prstGeom prst="rect">
                <a:avLst/>
              </a:prstGeom>
              <a:blipFill>
                <a:blip r:embed="rId2"/>
                <a:stretch>
                  <a:fillRect l="-604" t="-6000" b="-1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71853E26-B201-4485-873B-857FC7432431}"/>
              </a:ext>
            </a:extLst>
          </p:cNvPr>
          <p:cNvSpPr txBox="1"/>
          <p:nvPr/>
        </p:nvSpPr>
        <p:spPr>
          <a:xfrm>
            <a:off x="3067431" y="1467751"/>
            <a:ext cx="300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Fit a line with </a:t>
            </a:r>
            <a:r>
              <a:rPr lang="en-US" altLang="ko-KR" b="1" dirty="0"/>
              <a:t>Least Squares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2347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3B646882-077C-42D6-ACF6-25AA61A94A33}"/>
              </a:ext>
            </a:extLst>
          </p:cNvPr>
          <p:cNvSpPr/>
          <p:nvPr/>
        </p:nvSpPr>
        <p:spPr>
          <a:xfrm>
            <a:off x="0" y="1181539"/>
            <a:ext cx="9144000" cy="5354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039735B-2715-49A7-8F1A-67EA83B9B14C}"/>
              </a:ext>
            </a:extLst>
          </p:cNvPr>
          <p:cNvGrpSpPr/>
          <p:nvPr/>
        </p:nvGrpSpPr>
        <p:grpSpPr>
          <a:xfrm>
            <a:off x="2161948" y="2488647"/>
            <a:ext cx="4389854" cy="3694257"/>
            <a:chOff x="2161948" y="2231472"/>
            <a:chExt cx="4389854" cy="3694257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16D1AC81-4CF2-404C-86F0-AB2E56CF4D77}"/>
                </a:ext>
              </a:extLst>
            </p:cNvPr>
            <p:cNvGrpSpPr/>
            <p:nvPr/>
          </p:nvGrpSpPr>
          <p:grpSpPr>
            <a:xfrm>
              <a:off x="2948731" y="2231472"/>
              <a:ext cx="3603071" cy="3187815"/>
              <a:chOff x="2948731" y="2231472"/>
              <a:chExt cx="3603071" cy="3187815"/>
            </a:xfrm>
          </p:grpSpPr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D33A9FA7-0991-4546-A353-4A3F22C727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5538" y="2231472"/>
                <a:ext cx="0" cy="2994869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A3937B16-B435-4417-B77E-69DB3266D334}"/>
                  </a:ext>
                </a:extLst>
              </p:cNvPr>
              <p:cNvCxnSpPr/>
              <p:nvPr/>
            </p:nvCxnSpPr>
            <p:spPr>
              <a:xfrm>
                <a:off x="3087149" y="5234730"/>
                <a:ext cx="346465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457FB0B9-D529-4E0F-81DE-B9FC5CD944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2158" y="5050172"/>
                <a:ext cx="0" cy="36911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8084482E-9D75-460C-BC81-864EE7BCD8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0176" y="5041783"/>
                <a:ext cx="0" cy="36911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1E6AD095-931B-421E-B6C7-AEA101C5AA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8194" y="5033394"/>
                <a:ext cx="0" cy="36911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C4E2AC5D-9D5B-4DAB-AF7F-A47E5DE7DB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6212" y="5025005"/>
                <a:ext cx="0" cy="36911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AE435C5A-819F-49C3-A6F2-45C9EC29A7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8731" y="4471332"/>
                <a:ext cx="293614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7663348D-8BEE-42A2-A474-3E0C0675B1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0130" y="3728906"/>
                <a:ext cx="293614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B2A3E881-8B4C-40B1-A47F-6EBEEB30E1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1529" y="2986480"/>
                <a:ext cx="293614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51B9AEEF-6106-4657-83A0-5716782B25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2928" y="2244054"/>
                <a:ext cx="293614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F98FE80-F817-49D1-831D-D6C2D257C933}"/>
                </a:ext>
              </a:extLst>
            </p:cNvPr>
            <p:cNvSpPr txBox="1"/>
            <p:nvPr/>
          </p:nvSpPr>
          <p:spPr>
            <a:xfrm>
              <a:off x="2161948" y="3422708"/>
              <a:ext cx="782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/>
                <a:t>Size</a:t>
              </a:r>
              <a:endParaRPr lang="ko-KR" altLang="en-US" sz="2800" b="1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0AB2389-CF1C-4BE0-A5FD-0A450CFAA637}"/>
                </a:ext>
              </a:extLst>
            </p:cNvPr>
            <p:cNvSpPr txBox="1"/>
            <p:nvPr/>
          </p:nvSpPr>
          <p:spPr>
            <a:xfrm>
              <a:off x="4194945" y="5402509"/>
              <a:ext cx="12490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/>
                <a:t>Weight</a:t>
              </a:r>
              <a:endParaRPr lang="ko-KR" altLang="en-US" sz="2800" b="1" dirty="0"/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852DA55-4AE8-48C3-A171-7042268A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3E48-3781-428D-80C5-C28103FE872D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C687CB8-A618-4C7C-97BB-63C9DC49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Regularization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5A13DCD-42B1-4454-A536-14F2FEB764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Linear regression with small data:</a:t>
            </a:r>
            <a:r>
              <a:rPr lang="ko-KR" altLang="en-US" dirty="0"/>
              <a:t> </a:t>
            </a:r>
            <a:r>
              <a:rPr lang="en-US" altLang="ko-KR" dirty="0"/>
              <a:t>result</a:t>
            </a:r>
            <a:endParaRPr lang="ko-KR" altLang="en-US" dirty="0"/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D8DD45-B956-40C7-8EDD-2E515B26B764}"/>
              </a:ext>
            </a:extLst>
          </p:cNvPr>
          <p:cNvCxnSpPr>
            <a:cxnSpLocks/>
          </p:cNvCxnSpPr>
          <p:nvPr/>
        </p:nvCxnSpPr>
        <p:spPr>
          <a:xfrm flipV="1">
            <a:off x="3087149" y="2120625"/>
            <a:ext cx="2346808" cy="314980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7B0B9F22-5DEF-41FB-A0B0-57A791857BE0}"/>
              </a:ext>
            </a:extLst>
          </p:cNvPr>
          <p:cNvGrpSpPr/>
          <p:nvPr/>
        </p:nvGrpSpPr>
        <p:grpSpPr>
          <a:xfrm>
            <a:off x="3384955" y="3472391"/>
            <a:ext cx="1054916" cy="1348391"/>
            <a:chOff x="3384955" y="3215216"/>
            <a:chExt cx="1054916" cy="1348391"/>
          </a:xfrm>
        </p:grpSpPr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BE65153-B896-48C6-8D08-50313F9686C3}"/>
                </a:ext>
              </a:extLst>
            </p:cNvPr>
            <p:cNvSpPr/>
            <p:nvPr/>
          </p:nvSpPr>
          <p:spPr>
            <a:xfrm>
              <a:off x="3384955" y="4337107"/>
              <a:ext cx="226500" cy="226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87A621F3-D927-465A-AF02-07B4D27DB6E4}"/>
                </a:ext>
              </a:extLst>
            </p:cNvPr>
            <p:cNvSpPr/>
            <p:nvPr/>
          </p:nvSpPr>
          <p:spPr>
            <a:xfrm>
              <a:off x="4213371" y="3215216"/>
              <a:ext cx="226500" cy="226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90948AE-3C08-42D0-97DC-67C04AC33F76}"/>
                  </a:ext>
                </a:extLst>
              </p:cNvPr>
              <p:cNvSpPr txBox="1"/>
              <p:nvPr/>
            </p:nvSpPr>
            <p:spPr>
              <a:xfrm>
                <a:off x="3838760" y="4067237"/>
                <a:ext cx="1560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𝑟𝑒𝑠𝑖𝑑𝑢𝑎𝑙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90948AE-3C08-42D0-97DC-67C04AC33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760" y="4067237"/>
                <a:ext cx="156094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66D31CE-1DF5-418B-8A16-88385EB9054D}"/>
                  </a:ext>
                </a:extLst>
              </p:cNvPr>
              <p:cNvSpPr txBox="1"/>
              <p:nvPr/>
            </p:nvSpPr>
            <p:spPr>
              <a:xfrm>
                <a:off x="4927816" y="1755821"/>
                <a:ext cx="3004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𝑺𝒊𝒛𝒆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=0.4+1.3×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𝑾𝒆𝒊𝒈𝒉𝒕</m:t>
                      </m:r>
                    </m:oMath>
                  </m:oMathPara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66D31CE-1DF5-418B-8A16-88385EB90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816" y="1755821"/>
                <a:ext cx="3004349" cy="369332"/>
              </a:xfrm>
              <a:prstGeom prst="rect">
                <a:avLst/>
              </a:prstGeom>
              <a:blipFill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0817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>
            <a:extLst>
              <a:ext uri="{FF2B5EF4-FFF2-40B4-BE49-F238E27FC236}">
                <a16:creationId xmlns:a16="http://schemas.microsoft.com/office/drawing/2014/main" id="{B94FA70E-52E8-4EA4-B60B-689A1B93C917}"/>
              </a:ext>
            </a:extLst>
          </p:cNvPr>
          <p:cNvSpPr/>
          <p:nvPr/>
        </p:nvSpPr>
        <p:spPr>
          <a:xfrm>
            <a:off x="0" y="1181539"/>
            <a:ext cx="9144000" cy="5354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1BE65844-7B76-4219-86A0-6EFE2C717934}"/>
              </a:ext>
            </a:extLst>
          </p:cNvPr>
          <p:cNvGrpSpPr/>
          <p:nvPr/>
        </p:nvGrpSpPr>
        <p:grpSpPr>
          <a:xfrm>
            <a:off x="2161948" y="2488647"/>
            <a:ext cx="4389854" cy="3694257"/>
            <a:chOff x="2161948" y="2231472"/>
            <a:chExt cx="4389854" cy="3694257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7BE0B011-63B2-4481-B7BB-BE0F3879949D}"/>
                </a:ext>
              </a:extLst>
            </p:cNvPr>
            <p:cNvGrpSpPr/>
            <p:nvPr/>
          </p:nvGrpSpPr>
          <p:grpSpPr>
            <a:xfrm>
              <a:off x="2948731" y="2231472"/>
              <a:ext cx="3603071" cy="3187815"/>
              <a:chOff x="2948731" y="2231472"/>
              <a:chExt cx="3603071" cy="3187815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2856507F-9AD5-4C2E-A360-843C799DC6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5538" y="2231472"/>
                <a:ext cx="0" cy="2994869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BFACCFFB-8038-4079-ABD9-062461FBEF20}"/>
                  </a:ext>
                </a:extLst>
              </p:cNvPr>
              <p:cNvCxnSpPr/>
              <p:nvPr/>
            </p:nvCxnSpPr>
            <p:spPr>
              <a:xfrm>
                <a:off x="3087149" y="5234730"/>
                <a:ext cx="346465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F4520B80-B2E9-4079-B833-1E95B7F871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2158" y="5050172"/>
                <a:ext cx="0" cy="36911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E4FAC46C-5848-4637-A594-047B1E99B4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0176" y="5041783"/>
                <a:ext cx="0" cy="36911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6BF8245D-CDDA-4917-A1A3-EA8455BB1C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8194" y="5033394"/>
                <a:ext cx="0" cy="36911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ABC81196-856C-4A26-B900-D3F5E9AE85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6212" y="5025005"/>
                <a:ext cx="0" cy="36911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A9FEC1A1-6350-4D67-9264-F6F80A48B5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8731" y="4471332"/>
                <a:ext cx="293614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>
                <a:extLst>
                  <a:ext uri="{FF2B5EF4-FFF2-40B4-BE49-F238E27FC236}">
                    <a16:creationId xmlns:a16="http://schemas.microsoft.com/office/drawing/2014/main" id="{C362F342-D86E-427B-8766-81E87204BE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0130" y="3728906"/>
                <a:ext cx="293614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85055041-521C-49A4-A8AC-373C561EEC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1529" y="2986480"/>
                <a:ext cx="293614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A450D4CB-1E01-40A2-BD40-2BDA7551D2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2928" y="2244054"/>
                <a:ext cx="293614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12F4276-55F7-489D-A447-B74BB62566EA}"/>
                </a:ext>
              </a:extLst>
            </p:cNvPr>
            <p:cNvSpPr txBox="1"/>
            <p:nvPr/>
          </p:nvSpPr>
          <p:spPr>
            <a:xfrm>
              <a:off x="2161948" y="3422708"/>
              <a:ext cx="782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/>
                <a:t>Size</a:t>
              </a:r>
              <a:endParaRPr lang="ko-KR" altLang="en-US" sz="2800" b="1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CD014E4-8570-4757-A87B-6B5C3E2538C3}"/>
                </a:ext>
              </a:extLst>
            </p:cNvPr>
            <p:cNvSpPr txBox="1"/>
            <p:nvPr/>
          </p:nvSpPr>
          <p:spPr>
            <a:xfrm>
              <a:off x="4194945" y="5402509"/>
              <a:ext cx="12490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/>
                <a:t>Weight</a:t>
              </a:r>
              <a:endParaRPr lang="ko-KR" altLang="en-US" sz="2800" b="1" dirty="0"/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852DA55-4AE8-48C3-A171-7042268A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3E48-3781-428D-80C5-C28103FE872D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C687CB8-A618-4C7C-97BB-63C9DC49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Regularization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5A13DCD-42B1-4454-A536-14F2FEB764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Linear regression with small data:</a:t>
            </a:r>
            <a:r>
              <a:rPr lang="ko-KR" altLang="en-US" dirty="0"/>
              <a:t> </a:t>
            </a:r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endParaRPr lang="ko-KR" altLang="en-US" dirty="0"/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7B0B9F22-5DEF-41FB-A0B0-57A791857BE0}"/>
              </a:ext>
            </a:extLst>
          </p:cNvPr>
          <p:cNvGrpSpPr/>
          <p:nvPr/>
        </p:nvGrpSpPr>
        <p:grpSpPr>
          <a:xfrm>
            <a:off x="3384955" y="3472391"/>
            <a:ext cx="1054916" cy="1348391"/>
            <a:chOff x="3384955" y="3215216"/>
            <a:chExt cx="1054916" cy="1348391"/>
          </a:xfrm>
        </p:grpSpPr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BE65153-B896-48C6-8D08-50313F9686C3}"/>
                </a:ext>
              </a:extLst>
            </p:cNvPr>
            <p:cNvSpPr/>
            <p:nvPr/>
          </p:nvSpPr>
          <p:spPr>
            <a:xfrm>
              <a:off x="3384955" y="4337107"/>
              <a:ext cx="226500" cy="226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87A621F3-D927-465A-AF02-07B4D27DB6E4}"/>
                </a:ext>
              </a:extLst>
            </p:cNvPr>
            <p:cNvSpPr/>
            <p:nvPr/>
          </p:nvSpPr>
          <p:spPr>
            <a:xfrm>
              <a:off x="4213371" y="3215216"/>
              <a:ext cx="226500" cy="226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B805A3A-7FCD-4619-8086-4A12D7FC1702}"/>
              </a:ext>
            </a:extLst>
          </p:cNvPr>
          <p:cNvGrpSpPr/>
          <p:nvPr/>
        </p:nvGrpSpPr>
        <p:grpSpPr>
          <a:xfrm>
            <a:off x="3611455" y="2466408"/>
            <a:ext cx="2827095" cy="2031358"/>
            <a:chOff x="3611455" y="2209233"/>
            <a:chExt cx="2827095" cy="2031358"/>
          </a:xfrm>
          <a:solidFill>
            <a:srgbClr val="00B050"/>
          </a:solidFill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6FD04274-66BE-4E6F-9CC9-E1D46A925448}"/>
                </a:ext>
              </a:extLst>
            </p:cNvPr>
            <p:cNvSpPr/>
            <p:nvPr/>
          </p:nvSpPr>
          <p:spPr>
            <a:xfrm>
              <a:off x="3611455" y="3699548"/>
              <a:ext cx="226500" cy="2265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ADF8EA74-3049-459F-8C30-F76C8F7E6520}"/>
                </a:ext>
              </a:extLst>
            </p:cNvPr>
            <p:cNvSpPr/>
            <p:nvPr/>
          </p:nvSpPr>
          <p:spPr>
            <a:xfrm>
              <a:off x="4486007" y="4014091"/>
              <a:ext cx="226500" cy="2265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A153F6FB-DE40-497D-9AC7-566F5B3FD9F3}"/>
                </a:ext>
              </a:extLst>
            </p:cNvPr>
            <p:cNvSpPr/>
            <p:nvPr/>
          </p:nvSpPr>
          <p:spPr>
            <a:xfrm>
              <a:off x="4980957" y="2995010"/>
              <a:ext cx="226500" cy="2265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3C11DA21-95D2-46EF-86D2-228F838320FB}"/>
                </a:ext>
              </a:extLst>
            </p:cNvPr>
            <p:cNvSpPr/>
            <p:nvPr/>
          </p:nvSpPr>
          <p:spPr>
            <a:xfrm>
              <a:off x="5859712" y="2788076"/>
              <a:ext cx="226500" cy="2265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56FBB74E-06E5-4213-B9CC-0978EFDE3F43}"/>
                </a:ext>
              </a:extLst>
            </p:cNvPr>
            <p:cNvSpPr/>
            <p:nvPr/>
          </p:nvSpPr>
          <p:spPr>
            <a:xfrm>
              <a:off x="6212050" y="2209233"/>
              <a:ext cx="226500" cy="2265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5073CE0-40B5-4FD5-9ED6-B38E05AACEFF}"/>
                </a:ext>
              </a:extLst>
            </p:cNvPr>
            <p:cNvSpPr/>
            <p:nvPr/>
          </p:nvSpPr>
          <p:spPr>
            <a:xfrm>
              <a:off x="5207457" y="2227419"/>
              <a:ext cx="226500" cy="2265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EB1F420-0F13-43B0-BD78-9A4ECF4137BB}"/>
              </a:ext>
            </a:extLst>
          </p:cNvPr>
          <p:cNvSpPr txBox="1"/>
          <p:nvPr/>
        </p:nvSpPr>
        <p:spPr>
          <a:xfrm>
            <a:off x="6988970" y="2675919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New test data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0EBF505-6D24-4E0A-B4F6-E9990A10B466}"/>
              </a:ext>
            </a:extLst>
          </p:cNvPr>
          <p:cNvCxnSpPr>
            <a:stCxn id="32" idx="1"/>
            <a:endCxn id="30" idx="5"/>
          </p:cNvCxnSpPr>
          <p:nvPr/>
        </p:nvCxnSpPr>
        <p:spPr>
          <a:xfrm flipH="1" flipV="1">
            <a:off x="6405380" y="2659738"/>
            <a:ext cx="583590" cy="20084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4653D95-1894-454D-883C-010F58513C27}"/>
              </a:ext>
            </a:extLst>
          </p:cNvPr>
          <p:cNvGrpSpPr/>
          <p:nvPr/>
        </p:nvGrpSpPr>
        <p:grpSpPr>
          <a:xfrm>
            <a:off x="3724705" y="2298583"/>
            <a:ext cx="2600595" cy="2114026"/>
            <a:chOff x="3724705" y="2041408"/>
            <a:chExt cx="2600595" cy="2114026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C1C53990-19CA-443D-8E7D-666CEC56A588}"/>
                </a:ext>
              </a:extLst>
            </p:cNvPr>
            <p:cNvCxnSpPr>
              <a:cxnSpLocks/>
            </p:cNvCxnSpPr>
            <p:nvPr/>
          </p:nvCxnSpPr>
          <p:spPr>
            <a:xfrm>
              <a:off x="3724705" y="3926048"/>
              <a:ext cx="0" cy="229386"/>
            </a:xfrm>
            <a:prstGeom prst="line">
              <a:avLst/>
            </a:prstGeom>
            <a:ln w="285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B4C2A93B-DE9F-4AFA-9EC2-958A9B3BC0B3}"/>
                </a:ext>
              </a:extLst>
            </p:cNvPr>
            <p:cNvCxnSpPr>
              <a:cxnSpLocks/>
            </p:cNvCxnSpPr>
            <p:nvPr/>
          </p:nvCxnSpPr>
          <p:spPr>
            <a:xfrm>
              <a:off x="4599257" y="3014576"/>
              <a:ext cx="0" cy="999515"/>
            </a:xfrm>
            <a:prstGeom prst="line">
              <a:avLst/>
            </a:prstGeom>
            <a:ln w="285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5565FB7B-4181-4AE8-A9F5-BAB6C2D445E1}"/>
                </a:ext>
              </a:extLst>
            </p:cNvPr>
            <p:cNvCxnSpPr>
              <a:cxnSpLocks/>
              <a:stCxn id="28" idx="0"/>
            </p:cNvCxnSpPr>
            <p:nvPr/>
          </p:nvCxnSpPr>
          <p:spPr>
            <a:xfrm flipV="1">
              <a:off x="5094207" y="2318245"/>
              <a:ext cx="0" cy="676765"/>
            </a:xfrm>
            <a:prstGeom prst="line">
              <a:avLst/>
            </a:prstGeom>
            <a:ln w="285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82FC4A9B-F25F-4D1F-B69C-41F462ACB75C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V="1">
              <a:off x="5320707" y="2041408"/>
              <a:ext cx="0" cy="186011"/>
            </a:xfrm>
            <a:prstGeom prst="line">
              <a:avLst/>
            </a:prstGeom>
            <a:ln w="285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77AE5927-6395-4C43-BEE2-D9EA2628E942}"/>
                </a:ext>
              </a:extLst>
            </p:cNvPr>
            <p:cNvCxnSpPr>
              <a:cxnSpLocks/>
            </p:cNvCxnSpPr>
            <p:nvPr/>
          </p:nvCxnSpPr>
          <p:spPr>
            <a:xfrm>
              <a:off x="5972962" y="2041408"/>
              <a:ext cx="0" cy="746668"/>
            </a:xfrm>
            <a:prstGeom prst="line">
              <a:avLst/>
            </a:prstGeom>
            <a:ln w="285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8444F637-924F-4617-81C2-CDF7CA526453}"/>
                </a:ext>
              </a:extLst>
            </p:cNvPr>
            <p:cNvCxnSpPr>
              <a:cxnSpLocks/>
            </p:cNvCxnSpPr>
            <p:nvPr/>
          </p:nvCxnSpPr>
          <p:spPr>
            <a:xfrm>
              <a:off x="6325300" y="2041408"/>
              <a:ext cx="0" cy="167825"/>
            </a:xfrm>
            <a:prstGeom prst="line">
              <a:avLst/>
            </a:prstGeom>
            <a:ln w="285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E3CA24F9-FE08-49CB-A6F7-BEA29B931115}"/>
              </a:ext>
            </a:extLst>
          </p:cNvPr>
          <p:cNvSpPr txBox="1"/>
          <p:nvPr/>
        </p:nvSpPr>
        <p:spPr>
          <a:xfrm>
            <a:off x="2851835" y="1467751"/>
            <a:ext cx="3440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Large residuals </a:t>
            </a:r>
            <a:r>
              <a:rPr lang="en-US" altLang="ko-KR" dirty="0">
                <a:sym typeface="Wingdings" panose="05000000000000000000" pitchFamily="2" charset="2"/>
              </a:rPr>
              <a:t> High variance</a:t>
            </a:r>
          </a:p>
          <a:p>
            <a:pPr algn="ctr"/>
            <a:r>
              <a:rPr lang="en-US" altLang="ko-KR" b="1" dirty="0">
                <a:sym typeface="Wingdings" panose="05000000000000000000" pitchFamily="2" charset="2"/>
              </a:rPr>
              <a:t>(Overfitting)</a:t>
            </a:r>
            <a:endParaRPr lang="ko-KR" altLang="en-US" b="1" dirty="0"/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D8DD45-B956-40C7-8EDD-2E515B26B764}"/>
              </a:ext>
            </a:extLst>
          </p:cNvPr>
          <p:cNvCxnSpPr>
            <a:cxnSpLocks/>
          </p:cNvCxnSpPr>
          <p:nvPr/>
        </p:nvCxnSpPr>
        <p:spPr>
          <a:xfrm flipV="1">
            <a:off x="3087149" y="2120625"/>
            <a:ext cx="2346808" cy="314980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236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649C30E9-0FA9-4FB5-81AA-D8AD0781BF0D}"/>
              </a:ext>
            </a:extLst>
          </p:cNvPr>
          <p:cNvSpPr/>
          <p:nvPr/>
        </p:nvSpPr>
        <p:spPr>
          <a:xfrm>
            <a:off x="0" y="1181539"/>
            <a:ext cx="9144000" cy="5354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D645EFE9-36EC-46DA-8ABE-CE2F447CBCD5}"/>
              </a:ext>
            </a:extLst>
          </p:cNvPr>
          <p:cNvGrpSpPr/>
          <p:nvPr/>
        </p:nvGrpSpPr>
        <p:grpSpPr>
          <a:xfrm>
            <a:off x="2161948" y="2488647"/>
            <a:ext cx="4389854" cy="3694257"/>
            <a:chOff x="2161948" y="2231472"/>
            <a:chExt cx="4389854" cy="3694257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80F940E7-1D2A-4CE6-9C9F-83EFE27621BB}"/>
                </a:ext>
              </a:extLst>
            </p:cNvPr>
            <p:cNvGrpSpPr/>
            <p:nvPr/>
          </p:nvGrpSpPr>
          <p:grpSpPr>
            <a:xfrm>
              <a:off x="2948731" y="2231472"/>
              <a:ext cx="3603071" cy="3187815"/>
              <a:chOff x="2948731" y="2231472"/>
              <a:chExt cx="3603071" cy="3187815"/>
            </a:xfrm>
          </p:grpSpPr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D2660B08-9AA3-4804-8CCB-EEB4F7A015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5538" y="2231472"/>
                <a:ext cx="0" cy="2994869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A8BBAE57-79DF-4C30-A9C9-33A16E590831}"/>
                  </a:ext>
                </a:extLst>
              </p:cNvPr>
              <p:cNvCxnSpPr/>
              <p:nvPr/>
            </p:nvCxnSpPr>
            <p:spPr>
              <a:xfrm>
                <a:off x="3087149" y="5234730"/>
                <a:ext cx="346465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6361BE7E-59D8-407A-A4D9-7A6295A283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2158" y="5050172"/>
                <a:ext cx="0" cy="36911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CFCEF9E7-A936-47FE-9677-1026167111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0176" y="5041783"/>
                <a:ext cx="0" cy="36911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5F098F42-A0B0-44A5-BF2A-A4291BCFD7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8194" y="5033394"/>
                <a:ext cx="0" cy="36911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1C67F3B1-5A53-41AE-9AC1-6A5834AA79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6212" y="5025005"/>
                <a:ext cx="0" cy="36911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1C20CED8-46B7-463A-AFB5-D149813DE4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8731" y="4471332"/>
                <a:ext cx="293614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CBC2A67D-832B-4F93-B44C-FA8A6F1894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0130" y="3728906"/>
                <a:ext cx="293614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345C1F85-25E3-4302-B873-51B40E960D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1529" y="2986480"/>
                <a:ext cx="293614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AB7050A7-5766-412A-B7E3-D760CB4EAC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2928" y="2244054"/>
                <a:ext cx="293614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EEDE618-D4E1-4EE0-BF29-F07C7AB7E777}"/>
                </a:ext>
              </a:extLst>
            </p:cNvPr>
            <p:cNvSpPr txBox="1"/>
            <p:nvPr/>
          </p:nvSpPr>
          <p:spPr>
            <a:xfrm>
              <a:off x="2161948" y="3422708"/>
              <a:ext cx="782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/>
                <a:t>Size</a:t>
              </a:r>
              <a:endParaRPr lang="ko-KR" altLang="en-US" sz="2800" b="1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0041CCE-13AB-4496-A837-314F4468459E}"/>
                </a:ext>
              </a:extLst>
            </p:cNvPr>
            <p:cNvSpPr txBox="1"/>
            <p:nvPr/>
          </p:nvSpPr>
          <p:spPr>
            <a:xfrm>
              <a:off x="4194945" y="5402509"/>
              <a:ext cx="12490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/>
                <a:t>Weight</a:t>
              </a:r>
              <a:endParaRPr lang="ko-KR" altLang="en-US" sz="2800" b="1" dirty="0"/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852DA55-4AE8-48C3-A171-7042268A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3E48-3781-428D-80C5-C28103FE872D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C687CB8-A618-4C7C-97BB-63C9DC49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Regularization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5A13DCD-42B1-4454-A536-14F2FEB764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Concept of regularization</a:t>
            </a:r>
            <a:endParaRPr lang="ko-KR" altLang="en-US" dirty="0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F7139FFD-AD7A-4626-B56E-2749F4BC0E6D}"/>
              </a:ext>
            </a:extLst>
          </p:cNvPr>
          <p:cNvCxnSpPr>
            <a:cxnSpLocks/>
          </p:cNvCxnSpPr>
          <p:nvPr/>
        </p:nvCxnSpPr>
        <p:spPr>
          <a:xfrm flipV="1">
            <a:off x="3095538" y="2132377"/>
            <a:ext cx="3343012" cy="268840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D8DD45-B956-40C7-8EDD-2E515B26B764}"/>
              </a:ext>
            </a:extLst>
          </p:cNvPr>
          <p:cNvCxnSpPr>
            <a:cxnSpLocks/>
          </p:cNvCxnSpPr>
          <p:nvPr/>
        </p:nvCxnSpPr>
        <p:spPr>
          <a:xfrm flipV="1">
            <a:off x="3087149" y="2120625"/>
            <a:ext cx="2346808" cy="314980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7476B356-5D0E-4BE5-A351-2D1F3767A6FE}"/>
              </a:ext>
            </a:extLst>
          </p:cNvPr>
          <p:cNvGrpSpPr/>
          <p:nvPr/>
        </p:nvGrpSpPr>
        <p:grpSpPr>
          <a:xfrm>
            <a:off x="3498205" y="2212583"/>
            <a:ext cx="2827095" cy="2381699"/>
            <a:chOff x="3498205" y="1955408"/>
            <a:chExt cx="2827095" cy="2381699"/>
          </a:xfrm>
        </p:grpSpPr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F5D7AAD8-FB07-4B40-8616-975BB40D70B6}"/>
                </a:ext>
              </a:extLst>
            </p:cNvPr>
            <p:cNvCxnSpPr>
              <a:cxnSpLocks/>
              <a:stCxn id="78" idx="4"/>
            </p:cNvCxnSpPr>
            <p:nvPr/>
          </p:nvCxnSpPr>
          <p:spPr>
            <a:xfrm>
              <a:off x="3724705" y="3926048"/>
              <a:ext cx="0" cy="124176"/>
            </a:xfrm>
            <a:prstGeom prst="line">
              <a:avLst/>
            </a:prstGeom>
            <a:ln w="285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EC8EAA43-F6C2-406F-8BE8-2F6AF9C0D723}"/>
                </a:ext>
              </a:extLst>
            </p:cNvPr>
            <p:cNvCxnSpPr>
              <a:cxnSpLocks/>
              <a:endCxn id="79" idx="0"/>
            </p:cNvCxnSpPr>
            <p:nvPr/>
          </p:nvCxnSpPr>
          <p:spPr>
            <a:xfrm>
              <a:off x="4599257" y="3381375"/>
              <a:ext cx="0" cy="632716"/>
            </a:xfrm>
            <a:prstGeom prst="line">
              <a:avLst/>
            </a:prstGeom>
            <a:ln w="285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62E779FC-AFD6-4D50-89A3-C593AA6B11A0}"/>
                </a:ext>
              </a:extLst>
            </p:cNvPr>
            <p:cNvCxnSpPr>
              <a:cxnSpLocks/>
              <a:stCxn id="85" idx="4"/>
            </p:cNvCxnSpPr>
            <p:nvPr/>
          </p:nvCxnSpPr>
          <p:spPr>
            <a:xfrm>
              <a:off x="4326621" y="3441716"/>
              <a:ext cx="0" cy="130159"/>
            </a:xfrm>
            <a:prstGeom prst="line">
              <a:avLst/>
            </a:prstGeom>
            <a:ln w="285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9BAADA7C-74F0-4780-BC14-9B626DEF7B18}"/>
                </a:ext>
              </a:extLst>
            </p:cNvPr>
            <p:cNvCxnSpPr>
              <a:cxnSpLocks/>
              <a:endCxn id="84" idx="0"/>
            </p:cNvCxnSpPr>
            <p:nvPr/>
          </p:nvCxnSpPr>
          <p:spPr>
            <a:xfrm>
              <a:off x="3498205" y="4240591"/>
              <a:ext cx="0" cy="96516"/>
            </a:xfrm>
            <a:prstGeom prst="line">
              <a:avLst/>
            </a:prstGeom>
            <a:ln w="285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CC80AEAC-EA75-4EBB-BE7A-1720EA6A9D56}"/>
                </a:ext>
              </a:extLst>
            </p:cNvPr>
            <p:cNvCxnSpPr>
              <a:cxnSpLocks/>
              <a:endCxn id="80" idx="0"/>
            </p:cNvCxnSpPr>
            <p:nvPr/>
          </p:nvCxnSpPr>
          <p:spPr>
            <a:xfrm>
              <a:off x="5094207" y="2946752"/>
              <a:ext cx="0" cy="48258"/>
            </a:xfrm>
            <a:prstGeom prst="line">
              <a:avLst/>
            </a:prstGeom>
            <a:ln w="285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A91CBB2E-D410-4BA6-9D18-D63B97541045}"/>
                </a:ext>
              </a:extLst>
            </p:cNvPr>
            <p:cNvCxnSpPr>
              <a:cxnSpLocks/>
              <a:stCxn id="83" idx="4"/>
            </p:cNvCxnSpPr>
            <p:nvPr/>
          </p:nvCxnSpPr>
          <p:spPr>
            <a:xfrm>
              <a:off x="5320707" y="2453919"/>
              <a:ext cx="0" cy="334157"/>
            </a:xfrm>
            <a:prstGeom prst="line">
              <a:avLst/>
            </a:prstGeom>
            <a:ln w="285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F1729782-A051-4F62-8CA2-B6EF2A17EF70}"/>
                </a:ext>
              </a:extLst>
            </p:cNvPr>
            <p:cNvCxnSpPr>
              <a:cxnSpLocks/>
              <a:endCxn id="81" idx="0"/>
            </p:cNvCxnSpPr>
            <p:nvPr/>
          </p:nvCxnSpPr>
          <p:spPr>
            <a:xfrm>
              <a:off x="5972962" y="2244054"/>
              <a:ext cx="0" cy="544022"/>
            </a:xfrm>
            <a:prstGeom prst="line">
              <a:avLst/>
            </a:prstGeom>
            <a:ln w="285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B01607AD-D1F5-49AC-B3EB-40584A852A89}"/>
                </a:ext>
              </a:extLst>
            </p:cNvPr>
            <p:cNvCxnSpPr>
              <a:cxnSpLocks/>
              <a:endCxn id="82" idx="0"/>
            </p:cNvCxnSpPr>
            <p:nvPr/>
          </p:nvCxnSpPr>
          <p:spPr>
            <a:xfrm>
              <a:off x="6325300" y="1955408"/>
              <a:ext cx="0" cy="253825"/>
            </a:xfrm>
            <a:prstGeom prst="line">
              <a:avLst/>
            </a:prstGeom>
            <a:ln w="285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7B0B9F22-5DEF-41FB-A0B0-57A791857BE0}"/>
              </a:ext>
            </a:extLst>
          </p:cNvPr>
          <p:cNvGrpSpPr/>
          <p:nvPr/>
        </p:nvGrpSpPr>
        <p:grpSpPr>
          <a:xfrm>
            <a:off x="3384955" y="3472391"/>
            <a:ext cx="1054916" cy="1348391"/>
            <a:chOff x="3384955" y="3215216"/>
            <a:chExt cx="1054916" cy="1348391"/>
          </a:xfrm>
        </p:grpSpPr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BE65153-B896-48C6-8D08-50313F9686C3}"/>
                </a:ext>
              </a:extLst>
            </p:cNvPr>
            <p:cNvSpPr/>
            <p:nvPr/>
          </p:nvSpPr>
          <p:spPr>
            <a:xfrm>
              <a:off x="3384955" y="4337107"/>
              <a:ext cx="226500" cy="226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87A621F3-D927-465A-AF02-07B4D27DB6E4}"/>
                </a:ext>
              </a:extLst>
            </p:cNvPr>
            <p:cNvSpPr/>
            <p:nvPr/>
          </p:nvSpPr>
          <p:spPr>
            <a:xfrm>
              <a:off x="4213371" y="3215216"/>
              <a:ext cx="226500" cy="226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FBC1ED85-45CA-44C3-9A44-4B36218DF4FA}"/>
              </a:ext>
            </a:extLst>
          </p:cNvPr>
          <p:cNvGrpSpPr/>
          <p:nvPr/>
        </p:nvGrpSpPr>
        <p:grpSpPr>
          <a:xfrm>
            <a:off x="3611455" y="2466408"/>
            <a:ext cx="2827095" cy="2031358"/>
            <a:chOff x="3611455" y="2209233"/>
            <a:chExt cx="2827095" cy="2031358"/>
          </a:xfrm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20398C54-364F-401C-9403-D4DD42182967}"/>
                </a:ext>
              </a:extLst>
            </p:cNvPr>
            <p:cNvSpPr/>
            <p:nvPr/>
          </p:nvSpPr>
          <p:spPr>
            <a:xfrm>
              <a:off x="3611455" y="3699548"/>
              <a:ext cx="226500" cy="2265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A70423D3-F470-4BA7-9FBE-A45C503CE493}"/>
                </a:ext>
              </a:extLst>
            </p:cNvPr>
            <p:cNvSpPr/>
            <p:nvPr/>
          </p:nvSpPr>
          <p:spPr>
            <a:xfrm>
              <a:off x="4486007" y="4014091"/>
              <a:ext cx="226500" cy="2265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0C5A3D03-E8FB-4050-9D9A-205B2A849C72}"/>
                </a:ext>
              </a:extLst>
            </p:cNvPr>
            <p:cNvSpPr/>
            <p:nvPr/>
          </p:nvSpPr>
          <p:spPr>
            <a:xfrm>
              <a:off x="4980957" y="2995010"/>
              <a:ext cx="226500" cy="2265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2793880C-B734-4083-AC85-4BC7E85CE33B}"/>
                </a:ext>
              </a:extLst>
            </p:cNvPr>
            <p:cNvSpPr/>
            <p:nvPr/>
          </p:nvSpPr>
          <p:spPr>
            <a:xfrm>
              <a:off x="5859712" y="2788076"/>
              <a:ext cx="226500" cy="2265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BEC6607C-3924-49E0-BBD6-589B1F083D83}"/>
                </a:ext>
              </a:extLst>
            </p:cNvPr>
            <p:cNvSpPr/>
            <p:nvPr/>
          </p:nvSpPr>
          <p:spPr>
            <a:xfrm>
              <a:off x="6212050" y="2209233"/>
              <a:ext cx="226500" cy="2265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705BDEC4-5147-4052-8981-7F20520C3FCD}"/>
                </a:ext>
              </a:extLst>
            </p:cNvPr>
            <p:cNvSpPr/>
            <p:nvPr/>
          </p:nvSpPr>
          <p:spPr>
            <a:xfrm>
              <a:off x="5207457" y="2227419"/>
              <a:ext cx="226500" cy="2265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8ACA685B-AD1E-41A2-A505-BE59EFD90989}"/>
              </a:ext>
            </a:extLst>
          </p:cNvPr>
          <p:cNvSpPr txBox="1"/>
          <p:nvPr/>
        </p:nvSpPr>
        <p:spPr>
          <a:xfrm>
            <a:off x="1947754" y="1467751"/>
            <a:ext cx="5248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Increased small bias, but significantly l</a:t>
            </a:r>
            <a:r>
              <a:rPr lang="en-US" altLang="ko-KR" dirty="0">
                <a:sym typeface="Wingdings" panose="05000000000000000000" pitchFamily="2" charset="2"/>
              </a:rPr>
              <a:t>ess variance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0BDD558-2886-4B38-8300-05CBC13DE165}"/>
                  </a:ext>
                </a:extLst>
              </p:cNvPr>
              <p:cNvSpPr txBox="1"/>
              <p:nvPr/>
            </p:nvSpPr>
            <p:spPr>
              <a:xfrm>
                <a:off x="4927816" y="1755821"/>
                <a:ext cx="3004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𝑺𝒊𝒛𝒆</m:t>
                      </m:r>
                      <m:r>
                        <a:rPr lang="en-US" altLang="ko-K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=0.9+0.8×</m:t>
                      </m:r>
                      <m:r>
                        <a:rPr lang="en-US" altLang="ko-KR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𝑾𝒆𝒊𝒈𝒉𝒕</m:t>
                      </m:r>
                    </m:oMath>
                  </m:oMathPara>
                </a14:m>
                <a:endParaRPr lang="ko-KR" alt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0BDD558-2886-4B38-8300-05CBC13DE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816" y="1755821"/>
                <a:ext cx="3004349" cy="369332"/>
              </a:xfrm>
              <a:prstGeom prst="rect">
                <a:avLst/>
              </a:prstGeom>
              <a:blipFill>
                <a:blip r:embed="rId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962221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조선일보명조">
      <a:majorFont>
        <a:latin typeface="조선굵은명조"/>
        <a:ea typeface="조선굵은명조"/>
        <a:cs typeface=""/>
      </a:majorFont>
      <a:minorFont>
        <a:latin typeface="조선일보명조"/>
        <a:ea typeface="조선일보명조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" id="{63C9E23E-42E3-4AF0-940F-22CA30D3F317}" vid="{21B1E109-475F-4A45-B8BE-76FF5A4DC5F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235</TotalTime>
  <Words>1107</Words>
  <Application>Microsoft Office PowerPoint</Application>
  <PresentationFormat>화면 슬라이드 쇼(4:3)</PresentationFormat>
  <Paragraphs>255</Paragraphs>
  <Slides>25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맑은 고딕</vt:lpstr>
      <vt:lpstr>조선굵은명조</vt:lpstr>
      <vt:lpstr>조선일보명조</vt:lpstr>
      <vt:lpstr>Arial</vt:lpstr>
      <vt:lpstr>Cambria Math</vt:lpstr>
      <vt:lpstr>default</vt:lpstr>
      <vt:lpstr>Regularization</vt:lpstr>
      <vt:lpstr>Contents</vt:lpstr>
      <vt:lpstr>Regularization</vt:lpstr>
      <vt:lpstr>Regularization</vt:lpstr>
      <vt:lpstr>Regularization</vt:lpstr>
      <vt:lpstr>Regularization</vt:lpstr>
      <vt:lpstr>Regularization</vt:lpstr>
      <vt:lpstr>Regularization</vt:lpstr>
      <vt:lpstr>Regularization</vt:lpstr>
      <vt:lpstr>Regularization</vt:lpstr>
      <vt:lpstr>Ridge regression</vt:lpstr>
      <vt:lpstr>Ridge regression</vt:lpstr>
      <vt:lpstr>Ridge regression</vt:lpstr>
      <vt:lpstr>Ridge regression</vt:lpstr>
      <vt:lpstr>Ridge regression</vt:lpstr>
      <vt:lpstr>Ridge regression</vt:lpstr>
      <vt:lpstr>Ridge regression</vt:lpstr>
      <vt:lpstr>Lasso regression</vt:lpstr>
      <vt:lpstr>Lasso regression</vt:lpstr>
      <vt:lpstr>Ridge VS Lasso</vt:lpstr>
      <vt:lpstr>Ridge VS Lasso</vt:lpstr>
      <vt:lpstr>Elastic Net regression</vt:lpstr>
      <vt:lpstr>Elastic Net regression</vt:lpstr>
      <vt:lpstr>Elastic Net regression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(대학원생) 양태양 (바이오메디컬공학과(정보바이오융합대학))</dc:creator>
  <cp:lastModifiedBy>(대학원생) 양태양 (바이오메디컬공학과(정보바이오융합대학))</cp:lastModifiedBy>
  <cp:revision>39</cp:revision>
  <dcterms:created xsi:type="dcterms:W3CDTF">2020-10-11T07:46:52Z</dcterms:created>
  <dcterms:modified xsi:type="dcterms:W3CDTF">2020-10-15T12:07:54Z</dcterms:modified>
</cp:coreProperties>
</file>