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422" r:id="rId2"/>
    <p:sldId id="646" r:id="rId3"/>
    <p:sldId id="656" r:id="rId4"/>
    <p:sldId id="663" r:id="rId5"/>
    <p:sldId id="664" r:id="rId6"/>
    <p:sldId id="667" r:id="rId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0">
          <p15:clr>
            <a:srgbClr val="A4A3A4"/>
          </p15:clr>
        </p15:guide>
        <p15:guide id="2" orient="horz" pos="2448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orient="horz" pos="1503">
          <p15:clr>
            <a:srgbClr val="A4A3A4"/>
          </p15:clr>
        </p15:guide>
        <p15:guide id="5" pos="293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s83506" initials="" lastIdx="1" clrIdx="0"/>
  <p:cmAuthor id="1" name="sb96762" initials="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08A"/>
    <a:srgbClr val="FFFFCC"/>
    <a:srgbClr val="FF3300"/>
    <a:srgbClr val="DC241F"/>
    <a:srgbClr val="BED8EC"/>
    <a:srgbClr val="C0C0C0"/>
    <a:srgbClr val="003082"/>
    <a:srgbClr val="FFF05F"/>
    <a:srgbClr val="EDEDED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8387" autoAdjust="0"/>
  </p:normalViewPr>
  <p:slideViewPr>
    <p:cSldViewPr snapToGrid="0">
      <p:cViewPr varScale="1">
        <p:scale>
          <a:sx n="67" d="100"/>
          <a:sy n="67" d="100"/>
        </p:scale>
        <p:origin x="-907" y="-91"/>
      </p:cViewPr>
      <p:guideLst>
        <p:guide orient="horz" pos="300"/>
        <p:guide orient="horz" pos="2448"/>
        <p:guide orient="horz" pos="4319"/>
        <p:guide orient="horz" pos="1503"/>
        <p:guide pos="293"/>
        <p:guide pos="5759"/>
      </p:guideLst>
    </p:cSldViewPr>
  </p:slideViewPr>
  <p:outlineViewPr>
    <p:cViewPr>
      <p:scale>
        <a:sx n="33" d="100"/>
        <a:sy n="33" d="100"/>
      </p:scale>
      <p:origin x="0" y="75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362" y="-91"/>
      </p:cViewPr>
      <p:guideLst>
        <p:guide orient="horz" pos="3024"/>
        <p:guide pos="230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>
            <a:lvl1pPr algn="l" defTabSz="920750">
              <a:defRPr sz="1300"/>
            </a:lvl1pPr>
          </a:lstStyle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>
            <a:lvl1pPr algn="r" defTabSz="920750">
              <a:defRPr sz="1300"/>
            </a:lvl1pPr>
          </a:lstStyle>
          <a:p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b" anchorCtr="0" compatLnSpc="1">
            <a:prstTxWarp prst="textNoShape">
              <a:avLst/>
            </a:prstTxWarp>
          </a:bodyPr>
          <a:lstStyle>
            <a:lvl1pPr algn="l" defTabSz="920750">
              <a:defRPr sz="1300"/>
            </a:lvl1pPr>
          </a:lstStyle>
          <a:p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b" anchorCtr="0" compatLnSpc="1">
            <a:prstTxWarp prst="textNoShape">
              <a:avLst/>
            </a:prstTxWarp>
          </a:bodyPr>
          <a:lstStyle>
            <a:lvl1pPr algn="r" defTabSz="920750">
              <a:defRPr sz="1300"/>
            </a:lvl1pPr>
          </a:lstStyle>
          <a:p>
            <a:fld id="{EDAFF1B9-CA38-436F-A838-D89362384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15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7" tIns="48438" rIns="96877" bIns="48438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7" tIns="48438" rIns="96877" bIns="48438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7" tIns="48438" rIns="96877" bIns="48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7" tIns="48438" rIns="96877" bIns="48438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7" tIns="48438" rIns="96877" bIns="48438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/>
            </a:lvl1pPr>
          </a:lstStyle>
          <a:p>
            <a:fld id="{68213FBC-D36D-4C28-9534-A35C55325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4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3FBC-D36D-4C28-9534-A35C553259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2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56100" y="2838450"/>
            <a:ext cx="4465638" cy="365125"/>
          </a:xfrm>
          <a:solidFill>
            <a:srgbClr val="FFFFFF"/>
          </a:solidFill>
        </p:spPr>
        <p:txBody>
          <a:bodyPr>
            <a:spAutoFit/>
          </a:bodyPr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>
                <a:solidFill>
                  <a:srgbClr val="DC24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322263" y="3276600"/>
            <a:ext cx="8499475" cy="152400"/>
          </a:xfrm>
          <a:prstGeom prst="rect">
            <a:avLst/>
          </a:prstGeom>
          <a:solidFill>
            <a:srgbClr val="A7A9AC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/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56100" y="3500438"/>
            <a:ext cx="4465638" cy="274637"/>
          </a:xfrm>
          <a:ln/>
        </p:spPr>
        <p:txBody>
          <a:bodyPr>
            <a:spAutoFit/>
          </a:bodyPr>
          <a:lstStyle>
            <a:lvl1pPr marL="0" indent="0" algn="r">
              <a:buFont typeface="Wingdings 2" pitchFamily="18" charset="2"/>
              <a:buNone/>
              <a:defRPr sz="1800">
                <a:solidFill>
                  <a:srgbClr val="DC241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2631989" y="6506403"/>
            <a:ext cx="5177482" cy="15388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>
                <a:solidFill>
                  <a:srgbClr val="DC241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12043" y="6536695"/>
            <a:ext cx="3987114" cy="321305"/>
          </a:xfrm>
          <a:prstGeom prst="rect">
            <a:avLst/>
          </a:prstGeom>
        </p:spPr>
        <p:txBody>
          <a:bodyPr/>
          <a:lstStyle/>
          <a:p>
            <a:pPr algn="ctr"/>
            <a:endParaRPr lang="en-US" spc="100" dirty="0">
              <a:solidFill>
                <a:schemeClr val="bg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8683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00308A"/>
                </a:solidFill>
              </a:defRPr>
            </a:lvl1pPr>
          </a:lstStyle>
          <a:p>
            <a:fld id="{A974895D-AF2D-4ECE-A959-DE7D3DBD7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536695"/>
            <a:ext cx="768604" cy="291457"/>
          </a:xfrm>
          <a:prstGeom prst="rect">
            <a:avLst/>
          </a:prstGeom>
        </p:spPr>
        <p:txBody>
          <a:bodyPr tIns="0" rIns="228600" bIns="0"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772400" cy="3429000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2pPr>
            <a:lvl3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3pPr>
            <a:lvl4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algn="ctr"/>
            <a:endParaRPr lang="en-US" spc="100" dirty="0">
              <a:solidFill>
                <a:schemeClr val="bg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712043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Helvetica" pitchFamily="34" charset="0"/>
              </a:rPr>
              <a:t>EAST SIDE HIGH SCHOOL – NEWARK, NJ</a:t>
            </a:r>
            <a:endParaRPr kumimoji="0" lang="en-US" sz="1200" b="1" i="0" u="none" strike="noStrike" kern="1200" cap="none" spc="10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Helvetica" pitchFamily="34" charset="0"/>
            </a:endParaRPr>
          </a:p>
        </p:txBody>
      </p:sp>
      <p:sp>
        <p:nvSpPr>
          <p:cNvPr id="12" name="Slide Number Placeholder 11"/>
          <p:cNvSpPr txBox="1">
            <a:spLocks/>
          </p:cNvSpPr>
          <p:nvPr userDrawn="1"/>
        </p:nvSpPr>
        <p:spPr>
          <a:xfrm>
            <a:off x="688683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74895D-AF2D-4ECE-A959-DE7D3DBD715A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65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algn="ctr"/>
            <a:endParaRPr lang="en-US" spc="100" dirty="0">
              <a:solidFill>
                <a:schemeClr val="bg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712043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0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Helvetica" pitchFamily="34" charset="0"/>
              </a:rPr>
              <a:t>EAST SIDE HIGH SCHOOL – NEWARK, NJ</a:t>
            </a:r>
            <a:endParaRPr kumimoji="0" lang="en-US" sz="1200" b="1" i="0" u="none" strike="noStrike" kern="1200" cap="none" spc="10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Helvetica" pitchFamily="34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8683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A974895D-AF2D-4ECE-A959-DE7D3DBD7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557338"/>
            <a:ext cx="4173537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3538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algn="ctr"/>
            <a:endParaRPr lang="en-US" spc="100" dirty="0">
              <a:solidFill>
                <a:schemeClr val="bg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712043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0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Helvetica" pitchFamily="34" charset="0"/>
              </a:rPr>
              <a:t>EAST SIDE HIGH SCHOOL – NEWARK, NJ</a:t>
            </a:r>
            <a:endParaRPr kumimoji="0" lang="en-US" sz="1200" b="1" i="0" u="none" strike="noStrike" kern="1200" cap="none" spc="10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Helvetica" pitchFamily="34" charset="0"/>
            </a:endParaRP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8683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A974895D-AF2D-4ECE-A959-DE7D3DBD7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algn="ctr"/>
            <a:endParaRPr lang="en-US" spc="100" dirty="0">
              <a:solidFill>
                <a:schemeClr val="bg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712043" y="6536695"/>
            <a:ext cx="3987114" cy="32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Garamond" pitchFamily="18" charset="0"/>
                <a:ea typeface="+mn-ea"/>
                <a:cs typeface="Helvetica" pitchFamily="34" charset="0"/>
              </a:rPr>
              <a:t>DC DAT9 – GENERAL ASSEMBLY</a:t>
            </a:r>
            <a:endParaRPr kumimoji="0" lang="en-US" sz="1200" b="1" i="0" u="none" strike="noStrike" kern="1200" cap="none" spc="10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Helvetica" pitchFamily="34" charset="0"/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8683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A974895D-AF2D-4ECE-A959-DE7D3DBD7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557338"/>
            <a:ext cx="8499475" cy="446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9539" name="Line 3"/>
          <p:cNvSpPr>
            <a:spLocks noChangeShapeType="1"/>
          </p:cNvSpPr>
          <p:nvPr/>
        </p:nvSpPr>
        <p:spPr bwMode="auto">
          <a:xfrm>
            <a:off x="322263" y="609600"/>
            <a:ext cx="84994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5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8499475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9542" name="Rectangle 6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14300" y="6543675"/>
            <a:ext cx="123825" cy="2444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/>
            <a:fld id="{4FB76F82-17DD-4FE4-A6BA-BB7449CBEFAD}" type="slidenum">
              <a:rPr lang="en-US" sz="800"/>
              <a:pPr algn="l" eaLnBrk="0" hangingPunct="0"/>
              <a:t>‹#›</a:t>
            </a:fld>
            <a:endParaRPr lang="en-US" sz="800"/>
          </a:p>
          <a:p>
            <a:pPr algn="l" eaLnBrk="0" hangingPunct="0"/>
            <a:endParaRPr lang="en-US" sz="800"/>
          </a:p>
        </p:txBody>
      </p:sp>
      <p:sp>
        <p:nvSpPr>
          <p:cNvPr id="8" name="Rectangle 7"/>
          <p:cNvSpPr/>
          <p:nvPr userDrawn="1"/>
        </p:nvSpPr>
        <p:spPr>
          <a:xfrm>
            <a:off x="0" y="6536695"/>
            <a:ext cx="4572000" cy="321305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0" y="6536694"/>
            <a:ext cx="4572000" cy="321306"/>
          </a:xfrm>
          <a:prstGeom prst="rect">
            <a:avLst/>
          </a:prstGeom>
          <a:solidFill>
            <a:srgbClr val="981E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66542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 smtClean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“UNDERMATCHING” AND DATA SCIENCE </a:t>
            </a:r>
            <a:endParaRPr lang="en-US" sz="1100" b="1" spc="100" baseline="0" dirty="0">
              <a:solidFill>
                <a:schemeClr val="bg1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8683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A974895D-AF2D-4ECE-A959-DE7D3DBD71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://washingtontechnology.org/wp-content/uploads/2014/11/General_Assembly_logo.png"/>
          <p:cNvPicPr>
            <a:picLocks noChangeAspect="1" noChangeArrowheads="1"/>
          </p:cNvPicPr>
          <p:nvPr userDrawn="1"/>
        </p:nvPicPr>
        <p:blipFill>
          <a:blip r:embed="rId8" cstate="print"/>
          <a:srcRect r="62372"/>
          <a:stretch>
            <a:fillRect/>
          </a:stretch>
        </p:blipFill>
        <p:spPr bwMode="auto">
          <a:xfrm>
            <a:off x="7888076" y="5492730"/>
            <a:ext cx="1255923" cy="100171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5" r:id="rId4"/>
    <p:sldLayoutId id="214748365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75000"/>
        </a:spcBef>
        <a:spcAft>
          <a:spcPct val="0"/>
        </a:spcAft>
        <a:buClr>
          <a:srgbClr val="DC241F"/>
        </a:buClr>
        <a:buFont typeface="Wingdings 2" pitchFamily="18" charset="2"/>
        <a:buChar char="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5425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84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12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Wingdings 2" pitchFamily="18" charset="2"/>
        <a:buChar char=""/>
        <a:defRPr sz="1400">
          <a:solidFill>
            <a:schemeClr val="tx1"/>
          </a:solidFill>
          <a:latin typeface="+mn-lt"/>
        </a:defRPr>
      </a:lvl4pPr>
      <a:lvl5pPr marL="11414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7894" y="2834243"/>
            <a:ext cx="6692598" cy="369332"/>
          </a:xfrm>
        </p:spPr>
        <p:txBody>
          <a:bodyPr/>
          <a:lstStyle/>
          <a:p>
            <a:r>
              <a:rPr lang="en-US" b="1" dirty="0" smtClean="0"/>
              <a:t>College “Under-Matching” and Data Science</a:t>
            </a:r>
            <a:endParaRPr lang="en-US" b="1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513317"/>
            <a:ext cx="4465638" cy="1015663"/>
          </a:xfrm>
          <a:noFill/>
        </p:spPr>
        <p:txBody>
          <a:bodyPr/>
          <a:lstStyle/>
          <a:p>
            <a:r>
              <a:rPr lang="en-US" sz="2400" dirty="0" smtClean="0"/>
              <a:t>Tim Yang</a:t>
            </a:r>
            <a:endParaRPr lang="en-US" sz="2400" dirty="0" smtClean="0"/>
          </a:p>
          <a:p>
            <a:r>
              <a:rPr lang="en-US" sz="2400" dirty="0" smtClean="0"/>
              <a:t>November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, 2015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74895D-AF2D-4ECE-A959-DE7D3DBD715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338" name="Picture 2" descr="http://washingtontechnology.org/wp-content/uploads/2014/11/General_Assembl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1449" y="5701965"/>
            <a:ext cx="3851910" cy="11560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2263" y="153988"/>
            <a:ext cx="8499475" cy="427037"/>
          </a:xfrm>
          <a:noFill/>
        </p:spPr>
        <p:txBody>
          <a:bodyPr lIns="91440" tIns="45720" rIns="91440" bIns="45720"/>
          <a:lstStyle/>
          <a:p>
            <a:r>
              <a:rPr lang="en-US" dirty="0" smtClean="0"/>
              <a:t>The Struggle is Real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776" y="906821"/>
            <a:ext cx="3621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75000"/>
              </a:spcBef>
              <a:buClr>
                <a:srgbClr val="DC241F"/>
              </a:buClr>
              <a:buFont typeface="Wingdings 2" pitchFamily="18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07103 - Newark, NJ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74895D-AF2D-4ECE-A959-DE7D3DBD71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8526" y="929535"/>
            <a:ext cx="3621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75000"/>
              </a:spcBef>
              <a:buClr>
                <a:srgbClr val="DC241F"/>
              </a:buClr>
              <a:buFont typeface="Wingdings 2" pitchFamily="18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22201 - Arlington, VA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 r="29413"/>
          <a:stretch>
            <a:fillRect/>
          </a:stretch>
        </p:blipFill>
        <p:spPr bwMode="auto">
          <a:xfrm>
            <a:off x="4421505" y="1671638"/>
            <a:ext cx="458533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5328" y="3118486"/>
            <a:ext cx="2481261" cy="343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 r="30237"/>
          <a:stretch>
            <a:fillRect/>
          </a:stretch>
        </p:blipFill>
        <p:spPr bwMode="auto">
          <a:xfrm>
            <a:off x="0" y="1685925"/>
            <a:ext cx="449199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57500"/>
            <a:ext cx="24003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0" y="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https://www.claritas.com/MyBestSegments/Default.jsp?ID=20&amp;menuOption=ziplookup&amp;pageName=ZIP%2BCode%2BLookup#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40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2263" y="153988"/>
            <a:ext cx="8499475" cy="427037"/>
          </a:xfrm>
          <a:noFill/>
        </p:spPr>
        <p:txBody>
          <a:bodyPr lIns="91440" tIns="45720" rIns="91440" bIns="45720"/>
          <a:lstStyle/>
          <a:p>
            <a:r>
              <a:rPr lang="en-US" sz="2300" dirty="0" smtClean="0"/>
              <a:t>Problem: Higher Education and “</a:t>
            </a:r>
            <a:r>
              <a:rPr lang="en-US" sz="2300" dirty="0" err="1" smtClean="0"/>
              <a:t>Undermatching</a:t>
            </a:r>
            <a:r>
              <a:rPr lang="en-US" sz="2300" dirty="0" smtClean="0"/>
              <a:t>”  </a:t>
            </a:r>
            <a:endParaRPr lang="en-US" sz="23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736600"/>
            <a:ext cx="8697012" cy="558799"/>
            <a:chOff x="192" y="464"/>
            <a:chExt cx="5503" cy="352"/>
          </a:xfrm>
        </p:grpSpPr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192" y="464"/>
              <a:ext cx="550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chemeClr val="folHlink"/>
                  </a:solidFill>
                </a:rPr>
                <a:t>High-achieving students in low-income areas do not “price in” the value/affordability of a elite private/state university degree</a:t>
              </a:r>
              <a:endParaRPr lang="en-US" sz="1400" dirty="0" smtClean="0">
                <a:solidFill>
                  <a:schemeClr val="folHlink"/>
                </a:solidFill>
              </a:endParaRPr>
            </a:p>
          </p:txBody>
        </p: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 flipV="1">
              <a:off x="192" y="816"/>
              <a:ext cx="53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 t="1713"/>
          <a:stretch>
            <a:fillRect/>
          </a:stretch>
        </p:blipFill>
        <p:spPr bwMode="auto">
          <a:xfrm>
            <a:off x="0" y="1417320"/>
            <a:ext cx="4518642" cy="349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 t="1876" b="36292"/>
          <a:stretch>
            <a:fillRect/>
          </a:stretch>
        </p:blipFill>
        <p:spPr bwMode="auto">
          <a:xfrm>
            <a:off x="4866323" y="1440180"/>
            <a:ext cx="3408997" cy="222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787" y="3911918"/>
            <a:ext cx="4825213" cy="260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34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2263" y="153988"/>
            <a:ext cx="8499475" cy="427037"/>
          </a:xfrm>
          <a:noFill/>
        </p:spPr>
        <p:txBody>
          <a:bodyPr lIns="91440" tIns="45720" rIns="91440" bIns="45720"/>
          <a:lstStyle/>
          <a:p>
            <a:r>
              <a:rPr lang="en-US" sz="2300" dirty="0" smtClean="0"/>
              <a:t>Data: White House College Scorecard</a:t>
            </a:r>
            <a:endParaRPr lang="en-US" sz="23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844549"/>
            <a:ext cx="8697012" cy="450849"/>
            <a:chOff x="192" y="532"/>
            <a:chExt cx="5503" cy="284"/>
          </a:xfrm>
        </p:grpSpPr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192" y="532"/>
              <a:ext cx="550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chemeClr val="folHlink"/>
                  </a:solidFill>
                </a:rPr>
                <a:t>Dataset contains information on graduation rate, true costs, and salaries expected  per graduate.</a:t>
              </a:r>
              <a:endParaRPr lang="en-US" sz="1400" dirty="0" smtClean="0">
                <a:solidFill>
                  <a:schemeClr val="folHlink"/>
                </a:solidFill>
              </a:endParaRPr>
            </a:p>
          </p:txBody>
        </p: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 flipV="1">
              <a:off x="192" y="816"/>
              <a:ext cx="53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1813560"/>
            <a:ext cx="4735236" cy="439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34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2263" y="153988"/>
            <a:ext cx="8499475" cy="427037"/>
          </a:xfrm>
          <a:noFill/>
        </p:spPr>
        <p:txBody>
          <a:bodyPr lIns="91440" tIns="45720" rIns="91440" bIns="45720"/>
          <a:lstStyle/>
          <a:p>
            <a:r>
              <a:rPr lang="en-US" sz="2300" dirty="0" smtClean="0"/>
              <a:t>Model: </a:t>
            </a:r>
            <a:r>
              <a:rPr lang="en-US" sz="2300" dirty="0" err="1" smtClean="0"/>
              <a:t>TrueCar</a:t>
            </a:r>
            <a:r>
              <a:rPr lang="en-US" sz="2300" dirty="0" smtClean="0"/>
              <a:t>, </a:t>
            </a:r>
            <a:r>
              <a:rPr lang="en-US" sz="2300" dirty="0" err="1" smtClean="0"/>
              <a:t>TrueCost</a:t>
            </a:r>
            <a:r>
              <a:rPr lang="en-US" sz="2300" dirty="0" smtClean="0"/>
              <a:t>…</a:t>
            </a:r>
            <a:r>
              <a:rPr lang="en-US" sz="2300" dirty="0" err="1" smtClean="0"/>
              <a:t>TrueCollege</a:t>
            </a:r>
            <a:r>
              <a:rPr lang="en-US" sz="2300" dirty="0" smtClean="0"/>
              <a:t>?</a:t>
            </a:r>
            <a:endParaRPr lang="en-US" sz="23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844549"/>
            <a:ext cx="8697012" cy="450849"/>
            <a:chOff x="192" y="532"/>
            <a:chExt cx="5503" cy="284"/>
          </a:xfrm>
        </p:grpSpPr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192" y="532"/>
              <a:ext cx="550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chemeClr val="folHlink"/>
                  </a:solidFill>
                </a:rPr>
                <a:t>Predicted Output: After 10 years, what is the True Revenue/Expenses of attending this school?</a:t>
              </a:r>
              <a:endParaRPr lang="en-US" sz="1400" dirty="0" smtClean="0">
                <a:solidFill>
                  <a:schemeClr val="folHlink"/>
                </a:solidFill>
              </a:endParaRPr>
            </a:p>
          </p:txBody>
        </p: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 flipV="1">
              <a:off x="192" y="816"/>
              <a:ext cx="53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 bwMode="auto">
          <a:xfrm rot="1871451">
            <a:off x="7441506" y="382537"/>
            <a:ext cx="1656212" cy="641013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Proposed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301" y="1713161"/>
            <a:ext cx="24738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 smtClean="0"/>
              <a:t>TrueCollege</a:t>
            </a:r>
            <a:r>
              <a:rPr lang="en-US" sz="3000" dirty="0" smtClean="0"/>
              <a:t>$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3909060" y="1725930"/>
            <a:ext cx="4503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REVENUES: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+ $250,000   Median Salary post-tax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+ $240,000 Institutional Grant Aid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+ $35,000   Work Study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x  </a:t>
            </a:r>
            <a:r>
              <a:rPr lang="en-US" sz="2000" i="1" dirty="0" smtClean="0">
                <a:solidFill>
                  <a:srgbClr val="00B050"/>
                </a:solidFill>
              </a:rPr>
              <a:t>p(Graduation Rate)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1440" y="4038600"/>
            <a:ext cx="5025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EXPENSES: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 $120,000   Tuition Years 1-4</a:t>
            </a:r>
          </a:p>
          <a:p>
            <a:pPr algn="l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 $80,000      Room &amp; Board</a:t>
            </a:r>
          </a:p>
          <a:p>
            <a:pPr algn="l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$35,000      Stafford Loan Interest</a:t>
            </a:r>
          </a:p>
          <a:p>
            <a:pPr algn="l"/>
            <a:r>
              <a:rPr lang="en-US" sz="2000" i="1" dirty="0" smtClean="0">
                <a:solidFill>
                  <a:srgbClr val="FF0000"/>
                </a:solidFill>
              </a:rPr>
              <a:t>X p(Odds of taking &gt; 4 Years to Graduate)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2263" y="153988"/>
            <a:ext cx="8499475" cy="427037"/>
          </a:xfrm>
          <a:noFill/>
        </p:spPr>
        <p:txBody>
          <a:bodyPr lIns="91440" tIns="45720" rIns="91440" bIns="45720"/>
          <a:lstStyle/>
          <a:p>
            <a:r>
              <a:rPr lang="en-US" sz="2300" dirty="0" smtClean="0"/>
              <a:t>Interesting Finds:</a:t>
            </a:r>
            <a:endParaRPr lang="en-US" sz="23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844549"/>
            <a:ext cx="8697012" cy="450849"/>
            <a:chOff x="192" y="532"/>
            <a:chExt cx="5503" cy="284"/>
          </a:xfrm>
        </p:grpSpPr>
        <p:sp>
          <p:nvSpPr>
            <p:cNvPr id="488456" name="Rectangle 8"/>
            <p:cNvSpPr>
              <a:spLocks noChangeArrowheads="1"/>
            </p:cNvSpPr>
            <p:nvPr/>
          </p:nvSpPr>
          <p:spPr bwMode="auto">
            <a:xfrm>
              <a:off x="192" y="532"/>
              <a:ext cx="550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chemeClr val="folHlink"/>
                  </a:solidFill>
                </a:rPr>
                <a:t>How do we objectively evaluate art school/liberal arts colleges/delineate by major?</a:t>
              </a:r>
              <a:endParaRPr lang="en-US" sz="1400" dirty="0" smtClean="0">
                <a:solidFill>
                  <a:schemeClr val="folHlink"/>
                </a:solidFill>
              </a:endParaRPr>
            </a:p>
          </p:txBody>
        </p: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 flipV="1">
              <a:off x="192" y="816"/>
              <a:ext cx="53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12" y="1531620"/>
            <a:ext cx="8974878" cy="44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34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heme/theme1.xml><?xml version="1.0" encoding="utf-8"?>
<a:theme xmlns:a="http://schemas.openxmlformats.org/drawingml/2006/main" name="MB_Pres (2)">
  <a:themeElements>
    <a:clrScheme name="MB_Pres (2)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B"/>
      </a:folHlink>
    </a:clrScheme>
    <a:fontScheme name="MB_Pres (2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B_Pres (2)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17872</TotalTime>
  <Words>177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MB_Pres (2)</vt:lpstr>
      <vt:lpstr>College “Under-Matching” and Data Science</vt:lpstr>
      <vt:lpstr>The Struggle is Real</vt:lpstr>
      <vt:lpstr>Problem: Higher Education and “Undermatching”  </vt:lpstr>
      <vt:lpstr>Data: White House College Scorecard</vt:lpstr>
      <vt:lpstr>Model: TrueCar, TrueCost…TrueCollege?</vt:lpstr>
      <vt:lpstr>Interesting Finds: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Subject]</dc:title>
  <dc:creator>Tim Yang</dc:creator>
  <cp:lastModifiedBy>Brittany</cp:lastModifiedBy>
  <cp:revision>837</cp:revision>
  <dcterms:created xsi:type="dcterms:W3CDTF">2006-12-26T22:58:28Z</dcterms:created>
  <dcterms:modified xsi:type="dcterms:W3CDTF">2015-11-03T23:33:56Z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</Properties>
</file>