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9" r:id="rId7"/>
    <p:sldId id="260" r:id="rId8"/>
    <p:sldId id="261" r:id="rId9"/>
    <p:sldId id="262" r:id="rId10"/>
    <p:sldId id="263" r:id="rId11"/>
    <p:sldId id="270" r:id="rId12"/>
    <p:sldId id="264" r:id="rId13"/>
    <p:sldId id="265" r:id="rId14"/>
    <p:sldId id="266" r:id="rId15"/>
    <p:sldId id="271" r:id="rId16"/>
    <p:sldId id="267" r:id="rId17"/>
    <p:sldId id="268"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D8E1D0-6DF2-4F5B-A6CD-5366995C2309}" v="8" dt="2023-06-18T23:31:28.278"/>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72323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Tyler Morgan</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2570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400562" y="1394409"/>
            <a:ext cx="5618747" cy="4951359"/>
          </a:xfrm>
          <a:prstGeom prst="rect">
            <a:avLst/>
          </a:prstGeom>
          <a:noFill/>
          <a:ln>
            <a:noFill/>
          </a:ln>
        </p:spPr>
        <p:txBody>
          <a:bodyPr spcFirstLastPara="1" wrap="square" lIns="91425" tIns="45700" rIns="91425" bIns="45700" anchor="t" anchorCtr="0">
            <a:normAutofit fontScale="77500" lnSpcReduction="20000"/>
          </a:bodyPr>
          <a:lstStyle/>
          <a:p>
            <a:pPr algn="l"/>
            <a:r>
              <a:rPr lang="en-US" b="0" i="0" dirty="0" err="1">
                <a:solidFill>
                  <a:srgbClr val="D1D5DB"/>
                </a:solidFill>
                <a:effectLst/>
                <a:latin typeface="Century Gothic" panose="020B0502020202020204" pitchFamily="34" charset="0"/>
              </a:rPr>
              <a:t>DevSecOps</a:t>
            </a:r>
            <a:r>
              <a:rPr lang="en-US" b="0" i="0" dirty="0">
                <a:solidFill>
                  <a:srgbClr val="D1D5DB"/>
                </a:solidFill>
                <a:effectLst/>
                <a:latin typeface="Century Gothic" panose="020B0502020202020204" pitchFamily="34" charset="0"/>
              </a:rPr>
              <a:t> Pipeline:</a:t>
            </a:r>
          </a:p>
          <a:p>
            <a:pPr algn="l">
              <a:buFont typeface="Arial" panose="020B0604020202020204" pitchFamily="34" charset="0"/>
              <a:buChar char="•"/>
            </a:pPr>
            <a:r>
              <a:rPr lang="en-US" b="0" i="0" dirty="0">
                <a:solidFill>
                  <a:srgbClr val="D1D5DB"/>
                </a:solidFill>
                <a:effectLst/>
                <a:latin typeface="Century Gothic" panose="020B0502020202020204" pitchFamily="34" charset="0"/>
              </a:rPr>
              <a:t>Plan: Define security requirements, perform threat modeling, and establish security controls.</a:t>
            </a:r>
          </a:p>
          <a:p>
            <a:pPr algn="l">
              <a:buFont typeface="Arial" panose="020B0604020202020204" pitchFamily="34" charset="0"/>
              <a:buChar char="•"/>
            </a:pPr>
            <a:r>
              <a:rPr lang="en-US" b="0" i="0" dirty="0">
                <a:solidFill>
                  <a:srgbClr val="D1D5DB"/>
                </a:solidFill>
                <a:effectLst/>
                <a:latin typeface="Century Gothic" panose="020B0502020202020204" pitchFamily="34" charset="0"/>
              </a:rPr>
              <a:t>Develop: Write and test code using secure coding practices. Analyze code and dependencies for vulnerabilities.</a:t>
            </a:r>
          </a:p>
          <a:p>
            <a:pPr algn="l">
              <a:buFont typeface="Arial" panose="020B0604020202020204" pitchFamily="34" charset="0"/>
              <a:buChar char="•"/>
            </a:pPr>
            <a:r>
              <a:rPr lang="en-US" b="0" i="0" dirty="0">
                <a:solidFill>
                  <a:srgbClr val="D1D5DB"/>
                </a:solidFill>
                <a:effectLst/>
                <a:latin typeface="Century Gothic" panose="020B0502020202020204" pitchFamily="34" charset="0"/>
              </a:rPr>
              <a:t>Build: Build and package the application, ensuring secure configuration management.</a:t>
            </a:r>
          </a:p>
          <a:p>
            <a:pPr algn="l">
              <a:buFont typeface="Arial" panose="020B0604020202020204" pitchFamily="34" charset="0"/>
              <a:buChar char="•"/>
            </a:pPr>
            <a:r>
              <a:rPr lang="en-US" b="0" i="0" dirty="0">
                <a:solidFill>
                  <a:srgbClr val="D1D5DB"/>
                </a:solidFill>
                <a:effectLst/>
                <a:latin typeface="Century Gothic" panose="020B0502020202020204" pitchFamily="34" charset="0"/>
              </a:rPr>
              <a:t>Test: Conduct comprehensive testing, including unit testing, integration testing, and security testing.</a:t>
            </a:r>
          </a:p>
          <a:p>
            <a:pPr algn="l">
              <a:buFont typeface="Arial" panose="020B0604020202020204" pitchFamily="34" charset="0"/>
              <a:buChar char="•"/>
            </a:pPr>
            <a:r>
              <a:rPr lang="en-US" b="0" i="0" dirty="0">
                <a:solidFill>
                  <a:srgbClr val="D1D5DB"/>
                </a:solidFill>
                <a:effectLst/>
                <a:latin typeface="Century Gothic" panose="020B0502020202020204" pitchFamily="34" charset="0"/>
              </a:rPr>
              <a:t>Deploy: Deploy the application securely using automation tools and infrastructure-as-code practices.</a:t>
            </a:r>
          </a:p>
          <a:p>
            <a:pPr algn="l">
              <a:buFont typeface="Arial" panose="020B0604020202020204" pitchFamily="34" charset="0"/>
              <a:buChar char="•"/>
            </a:pPr>
            <a:r>
              <a:rPr lang="en-US" b="0" i="0" dirty="0">
                <a:solidFill>
                  <a:srgbClr val="D1D5DB"/>
                </a:solidFill>
                <a:effectLst/>
                <a:latin typeface="Century Gothic" panose="020B0502020202020204" pitchFamily="34" charset="0"/>
              </a:rPr>
              <a:t>Operate: Monitor and manage the application in the production environment, utilizing security monitoring and incident response tools.</a:t>
            </a:r>
          </a:p>
          <a:p>
            <a:pPr algn="l"/>
            <a:endParaRPr lang="en-US" b="0" i="0" dirty="0">
              <a:solidFill>
                <a:srgbClr val="D1D5DB"/>
              </a:solidFill>
              <a:effectLst/>
              <a:latin typeface="Century Gothic" panose="020B0502020202020204" pitchFamily="34" charset="0"/>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863DB40A-FEBB-4778-C96B-68DFFBCCBD0B}"/>
              </a:ext>
            </a:extLst>
          </p:cNvPr>
          <p:cNvSpPr txBox="1"/>
          <p:nvPr/>
        </p:nvSpPr>
        <p:spPr>
          <a:xfrm>
            <a:off x="6172693" y="666569"/>
            <a:ext cx="4683310" cy="6124754"/>
          </a:xfrm>
          <a:prstGeom prst="rect">
            <a:avLst/>
          </a:prstGeom>
          <a:noFill/>
        </p:spPr>
        <p:txBody>
          <a:bodyPr wrap="square" rtlCol="0">
            <a:spAutoFit/>
          </a:bodyPr>
          <a:lstStyle/>
          <a:p>
            <a:pPr algn="l"/>
            <a:r>
              <a:rPr lang="en-US" b="0" i="0" dirty="0">
                <a:solidFill>
                  <a:srgbClr val="D1D5DB"/>
                </a:solidFill>
                <a:effectLst/>
                <a:latin typeface="Century Gothic" panose="020B0502020202020204" pitchFamily="34" charset="0"/>
              </a:rPr>
              <a:t>External Tools Used:</a:t>
            </a:r>
          </a:p>
          <a:p>
            <a:pPr algn="l"/>
            <a:r>
              <a:rPr lang="en-US" b="0" i="0" dirty="0">
                <a:solidFill>
                  <a:srgbClr val="D1D5DB"/>
                </a:solidFill>
                <a:effectLst/>
                <a:latin typeface="Century Gothic" panose="020B0502020202020204" pitchFamily="34" charset="0"/>
              </a:rPr>
              <a:t>Static Application Security Testing (SAST) tools: Analyze source code for vulnerabilities and coding errors.</a:t>
            </a:r>
          </a:p>
          <a:p>
            <a:pPr algn="l"/>
            <a:r>
              <a:rPr lang="en-US" b="0" i="0" dirty="0">
                <a:solidFill>
                  <a:srgbClr val="D1D5DB"/>
                </a:solidFill>
                <a:effectLst/>
                <a:latin typeface="Century Gothic" panose="020B0502020202020204" pitchFamily="34" charset="0"/>
              </a:rPr>
              <a:t>Software Composition Analysis (SCA) tools: Scan software dependencies for known vulnerabilities and license compliance.</a:t>
            </a:r>
          </a:p>
          <a:p>
            <a:pPr algn="l"/>
            <a:r>
              <a:rPr lang="en-US" b="0" i="0" dirty="0">
                <a:solidFill>
                  <a:srgbClr val="D1D5DB"/>
                </a:solidFill>
                <a:effectLst/>
                <a:latin typeface="Century Gothic" panose="020B0502020202020204" pitchFamily="34" charset="0"/>
              </a:rPr>
              <a:t>Dynamic Application Security Testing (DAST) tools: Simulate attacks to identify vulnerabilities and misconfigurations.</a:t>
            </a:r>
          </a:p>
          <a:p>
            <a:pPr algn="l"/>
            <a:r>
              <a:rPr lang="en-US" b="0" i="0" dirty="0">
                <a:solidFill>
                  <a:srgbClr val="D1D5DB"/>
                </a:solidFill>
                <a:effectLst/>
                <a:latin typeface="Century Gothic" panose="020B0502020202020204" pitchFamily="34" charset="0"/>
              </a:rPr>
              <a:t>Security Testing Frameworks: Perform manual or automated security testing, such as vulnerability scanning and penetration testing.</a:t>
            </a:r>
          </a:p>
          <a:p>
            <a:pPr algn="l"/>
            <a:r>
              <a:rPr lang="en-US" b="0" i="0" dirty="0">
                <a:solidFill>
                  <a:srgbClr val="D1D5DB"/>
                </a:solidFill>
                <a:effectLst/>
                <a:latin typeface="Century Gothic" panose="020B0502020202020204" pitchFamily="34" charset="0"/>
              </a:rPr>
              <a:t>Build Automation Tools: Automate the build process for consistent and repeatable builds.</a:t>
            </a:r>
          </a:p>
          <a:p>
            <a:pPr algn="l"/>
            <a:r>
              <a:rPr lang="en-US" b="0" i="0" dirty="0">
                <a:solidFill>
                  <a:srgbClr val="D1D5DB"/>
                </a:solidFill>
                <a:effectLst/>
                <a:latin typeface="Century Gothic" panose="020B0502020202020204" pitchFamily="34" charset="0"/>
              </a:rPr>
              <a:t>Artifact Repository: Store and manage build artifacts securely.</a:t>
            </a:r>
          </a:p>
          <a:p>
            <a:pPr algn="l"/>
            <a:r>
              <a:rPr lang="en-US" b="0" i="0" dirty="0">
                <a:solidFill>
                  <a:srgbClr val="D1D5DB"/>
                </a:solidFill>
                <a:effectLst/>
                <a:latin typeface="Century Gothic" panose="020B0502020202020204" pitchFamily="34" charset="0"/>
              </a:rPr>
              <a:t>Deployment Automation Tools: Automate secure deployments to target environments.</a:t>
            </a:r>
          </a:p>
          <a:p>
            <a:pPr algn="l"/>
            <a:r>
              <a:rPr lang="en-US" b="0" i="0" dirty="0">
                <a:solidFill>
                  <a:srgbClr val="D1D5DB"/>
                </a:solidFill>
                <a:effectLst/>
                <a:latin typeface="Century Gothic" panose="020B0502020202020204" pitchFamily="34" charset="0"/>
              </a:rPr>
              <a:t>Infrastructure as Code (</a:t>
            </a:r>
            <a:r>
              <a:rPr lang="en-US" b="0" i="0" dirty="0" err="1">
                <a:solidFill>
                  <a:srgbClr val="D1D5DB"/>
                </a:solidFill>
                <a:effectLst/>
                <a:latin typeface="Century Gothic" panose="020B0502020202020204" pitchFamily="34" charset="0"/>
              </a:rPr>
              <a:t>IaC</a:t>
            </a:r>
            <a:r>
              <a:rPr lang="en-US" b="0" i="0" dirty="0">
                <a:solidFill>
                  <a:srgbClr val="D1D5DB"/>
                </a:solidFill>
                <a:effectLst/>
                <a:latin typeface="Century Gothic" panose="020B0502020202020204" pitchFamily="34" charset="0"/>
              </a:rPr>
              <a:t>) Tools: Define and provision infrastructure securely.</a:t>
            </a:r>
          </a:p>
          <a:p>
            <a:pPr algn="l"/>
            <a:r>
              <a:rPr lang="en-US" b="0" i="0" dirty="0">
                <a:solidFill>
                  <a:srgbClr val="D1D5DB"/>
                </a:solidFill>
                <a:effectLst/>
                <a:latin typeface="Century Gothic" panose="020B0502020202020204" pitchFamily="34" charset="0"/>
              </a:rPr>
              <a:t>Security Information and Event Management (SIEM) systems: Analyze logs and events to detect security incidents.</a:t>
            </a:r>
          </a:p>
          <a:p>
            <a:pPr algn="l"/>
            <a:r>
              <a:rPr lang="en-US" b="0" i="0" dirty="0">
                <a:solidFill>
                  <a:srgbClr val="D1D5DB"/>
                </a:solidFill>
                <a:effectLst/>
                <a:latin typeface="Century Gothic" panose="020B0502020202020204" pitchFamily="34" charset="0"/>
              </a:rPr>
              <a:t>Intrusion Detection and Prevention Systems (IDPS): Monitor network traffic and system activities for intrusions or attacks.</a:t>
            </a:r>
          </a:p>
          <a:p>
            <a:endParaRPr lang="en-US" dirty="0">
              <a:solidFill>
                <a:schemeClr val="bg1"/>
              </a:solidFill>
              <a:latin typeface="Century Gothic" panose="020B0502020202020204" pitchFamily="3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solidFill>
                  <a:schemeClr val="bg1"/>
                </a:solidFill>
              </a:rPr>
              <a:t>RISKS AND BENEFITS</a:t>
            </a:r>
            <a:endParaRPr dirty="0">
              <a:solidFill>
                <a:schemeClr val="bg1"/>
              </a:solidFill>
            </a:endParaRPr>
          </a:p>
        </p:txBody>
      </p:sp>
      <p:sp>
        <p:nvSpPr>
          <p:cNvPr id="217" name="Google Shape;217;p11"/>
          <p:cNvSpPr txBox="1">
            <a:spLocks noGrp="1"/>
          </p:cNvSpPr>
          <p:nvPr>
            <p:ph type="body" idx="1"/>
          </p:nvPr>
        </p:nvSpPr>
        <p:spPr>
          <a:xfrm>
            <a:off x="445169" y="1962676"/>
            <a:ext cx="3372853" cy="377310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lt1"/>
              </a:buClr>
              <a:buSzPts val="2000"/>
              <a:buNone/>
            </a:pPr>
            <a:r>
              <a:rPr lang="en-US" dirty="0">
                <a:solidFill>
                  <a:schemeClr val="bg1"/>
                </a:solidFill>
                <a:latin typeface="Century Gothic" panose="020B0502020202020204" pitchFamily="34" charset="0"/>
              </a:rPr>
              <a:t>Problems: </a:t>
            </a:r>
          </a:p>
          <a:p>
            <a:pPr marL="0" indent="0">
              <a:spcBef>
                <a:spcPts val="0"/>
              </a:spcBef>
              <a:buSzPts val="2000"/>
              <a:buNone/>
            </a:pPr>
            <a:r>
              <a:rPr lang="en-US" b="0" i="0" dirty="0">
                <a:solidFill>
                  <a:schemeClr val="bg1"/>
                </a:solidFill>
                <a:effectLst/>
                <a:latin typeface="Century Gothic" panose="020B0502020202020204" pitchFamily="34" charset="0"/>
              </a:rPr>
              <a:t>Security vulnerabilities: Insufficient input validation can lead to various security risks, including SQL injection, cross-site scripting (XSS), command injection, and other types of attacks. These vulnerabilities can result in data breaches, unauthorized access, and compromised system integrity.</a:t>
            </a:r>
          </a:p>
          <a:p>
            <a:pPr marL="0" lvl="0" indent="0" algn="l" rtl="0">
              <a:lnSpc>
                <a:spcPct val="90000"/>
              </a:lnSpc>
              <a:spcBef>
                <a:spcPts val="0"/>
              </a:spcBef>
              <a:spcAft>
                <a:spcPts val="0"/>
              </a:spcAft>
              <a:buClr>
                <a:schemeClr val="lt1"/>
              </a:buClr>
              <a:buSzPts val="2000"/>
              <a:buNone/>
            </a:pPr>
            <a:endParaRPr dirty="0">
              <a:solidFill>
                <a:schemeClr val="bg1"/>
              </a:solidFill>
              <a:latin typeface="Century Gothic" panose="020B0502020202020204" pitchFamily="34" charset="0"/>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679CA802-11A6-887F-8E32-829690139E49}"/>
              </a:ext>
            </a:extLst>
          </p:cNvPr>
          <p:cNvSpPr txBox="1"/>
          <p:nvPr/>
        </p:nvSpPr>
        <p:spPr>
          <a:xfrm>
            <a:off x="4074696" y="1916018"/>
            <a:ext cx="7009378" cy="4401205"/>
          </a:xfrm>
          <a:prstGeom prst="rect">
            <a:avLst/>
          </a:prstGeom>
          <a:noFill/>
        </p:spPr>
        <p:txBody>
          <a:bodyPr wrap="square" rtlCol="0">
            <a:spAutoFit/>
          </a:bodyPr>
          <a:lstStyle/>
          <a:p>
            <a:r>
              <a:rPr lang="en-US" sz="2000" dirty="0">
                <a:solidFill>
                  <a:schemeClr val="bg1"/>
                </a:solidFill>
                <a:latin typeface="Century Gothic" panose="020B0502020202020204" pitchFamily="34" charset="0"/>
              </a:rPr>
              <a:t>Solutions:</a:t>
            </a:r>
          </a:p>
          <a:p>
            <a:pPr algn="l"/>
            <a:r>
              <a:rPr lang="en-US" sz="2000" b="0" i="0" dirty="0">
                <a:solidFill>
                  <a:schemeClr val="bg1"/>
                </a:solidFill>
                <a:effectLst/>
                <a:latin typeface="Century Gothic" panose="020B0502020202020204" pitchFamily="34" charset="0"/>
              </a:rPr>
              <a:t>Implement strong input validation: Develop robust validation routines to ensure that user input meets the expected criteria. Validate input for data type, length, format, and range.</a:t>
            </a:r>
          </a:p>
          <a:p>
            <a:pPr algn="l"/>
            <a:r>
              <a:rPr lang="en-US" sz="2000" b="0" i="0" dirty="0">
                <a:solidFill>
                  <a:schemeClr val="bg1"/>
                </a:solidFill>
                <a:effectLst/>
                <a:latin typeface="Century Gothic" panose="020B0502020202020204" pitchFamily="34" charset="0"/>
              </a:rPr>
              <a:t>Sanitize input: Apply proper sanitization techniques, such as input filtering and output encoding, to prevent code injection attacks and malicious input manipulation.</a:t>
            </a:r>
          </a:p>
          <a:p>
            <a:pPr algn="l"/>
            <a:r>
              <a:rPr lang="en-US" sz="2000" b="0" i="0" dirty="0">
                <a:solidFill>
                  <a:schemeClr val="bg1"/>
                </a:solidFill>
                <a:effectLst/>
                <a:latin typeface="Century Gothic" panose="020B0502020202020204" pitchFamily="34" charset="0"/>
              </a:rPr>
              <a:t>Use secure frameworks and libraries: Leverage established frameworks and libraries with built-in input validation and security features to reduce the risk of vulnerabilities</a:t>
            </a:r>
          </a:p>
          <a:p>
            <a:endParaRPr lang="en-US" sz="2000" dirty="0">
              <a:solidFill>
                <a:schemeClr val="bg1"/>
              </a:solidFill>
              <a:latin typeface="Century Gothic" panose="020B0502020202020204" pitchFamily="34" charset="0"/>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765A-D673-F81D-0749-4BAE566AA21F}"/>
              </a:ext>
            </a:extLst>
          </p:cNvPr>
          <p:cNvSpPr>
            <a:spLocks noGrp="1"/>
          </p:cNvSpPr>
          <p:nvPr>
            <p:ph type="title"/>
          </p:nvPr>
        </p:nvSpPr>
        <p:spPr>
          <a:xfrm>
            <a:off x="2895600" y="761999"/>
            <a:ext cx="8610599" cy="1303867"/>
          </a:xfrm>
        </p:spPr>
        <p:txBody>
          <a:bodyPr wrap="square" anchor="ctr">
            <a:normAutofit/>
          </a:bodyPr>
          <a:lstStyle/>
          <a:p>
            <a:r>
              <a:rPr lang="en-US" dirty="0"/>
              <a:t>Risks and Benefits Cont.</a:t>
            </a:r>
          </a:p>
        </p:txBody>
      </p:sp>
      <p:sp>
        <p:nvSpPr>
          <p:cNvPr id="8" name="Text Placeholder 2">
            <a:extLst>
              <a:ext uri="{FF2B5EF4-FFF2-40B4-BE49-F238E27FC236}">
                <a16:creationId xmlns:a16="http://schemas.microsoft.com/office/drawing/2014/main" id="{4A4AB56E-49A7-C44D-E14A-31BB1821909B}"/>
              </a:ext>
            </a:extLst>
          </p:cNvPr>
          <p:cNvSpPr>
            <a:spLocks noGrp="1"/>
          </p:cNvSpPr>
          <p:nvPr>
            <p:ph type="body" idx="1"/>
          </p:nvPr>
        </p:nvSpPr>
        <p:spPr>
          <a:xfrm>
            <a:off x="685800" y="2202080"/>
            <a:ext cx="3456432" cy="617320"/>
          </a:xfrm>
        </p:spPr>
        <p:txBody>
          <a:bodyPr/>
          <a:lstStyle/>
          <a:p>
            <a:r>
              <a:rPr lang="en-US" dirty="0"/>
              <a:t>Risks</a:t>
            </a:r>
          </a:p>
        </p:txBody>
      </p:sp>
      <p:sp>
        <p:nvSpPr>
          <p:cNvPr id="10" name="Text Placeholder 3">
            <a:extLst>
              <a:ext uri="{FF2B5EF4-FFF2-40B4-BE49-F238E27FC236}">
                <a16:creationId xmlns:a16="http://schemas.microsoft.com/office/drawing/2014/main" id="{64738F40-17E9-9DED-B115-A74C75AFEAB6}"/>
              </a:ext>
            </a:extLst>
          </p:cNvPr>
          <p:cNvSpPr>
            <a:spLocks noGrp="1"/>
          </p:cNvSpPr>
          <p:nvPr>
            <p:ph type="body" idx="2"/>
          </p:nvPr>
        </p:nvSpPr>
        <p:spPr>
          <a:xfrm>
            <a:off x="685799" y="2904565"/>
            <a:ext cx="3456432" cy="3314132"/>
          </a:xfrm>
        </p:spPr>
        <p:txBody>
          <a:bodyPr>
            <a:normAutofit lnSpcReduction="10000"/>
          </a:bodyPr>
          <a:lstStyle/>
          <a:p>
            <a:pPr algn="l">
              <a:buFont typeface="+mj-lt"/>
              <a:buAutoNum type="arabicPeriod"/>
            </a:pPr>
            <a:r>
              <a:rPr lang="en-US" b="0" i="0" dirty="0">
                <a:solidFill>
                  <a:srgbClr val="D1D5DB"/>
                </a:solidFill>
                <a:effectLst/>
                <a:latin typeface="Century Gothic" panose="020B0502020202020204" pitchFamily="34" charset="0"/>
              </a:rPr>
              <a:t>False negatives: Overly strict validation rules may reject valid input, leading to user frustration and potential usability issues.</a:t>
            </a:r>
          </a:p>
          <a:p>
            <a:pPr algn="l">
              <a:buFont typeface="+mj-lt"/>
              <a:buAutoNum type="arabicPeriod"/>
            </a:pPr>
            <a:r>
              <a:rPr lang="en-US" b="0" i="0" dirty="0">
                <a:solidFill>
                  <a:srgbClr val="D1D5DB"/>
                </a:solidFill>
                <a:effectLst/>
                <a:latin typeface="Century Gothic" panose="020B0502020202020204" pitchFamily="34" charset="0"/>
              </a:rPr>
              <a:t>Incomplete validation: Insufficient validation checks or neglecting certain types of input may leave the system exposed to attacks and vulnerabilities.</a:t>
            </a:r>
          </a:p>
          <a:p>
            <a:pPr algn="l">
              <a:buFont typeface="+mj-lt"/>
              <a:buAutoNum type="arabicPeriod"/>
            </a:pPr>
            <a:r>
              <a:rPr lang="en-US" b="0" i="0" dirty="0">
                <a:solidFill>
                  <a:srgbClr val="D1D5DB"/>
                </a:solidFill>
                <a:effectLst/>
                <a:latin typeface="Century Gothic" panose="020B0502020202020204" pitchFamily="34" charset="0"/>
              </a:rPr>
              <a:t>Overreliance on client-side validation: Relying solely on client-side validation allows attackers to bypass it and send malicious requests directly to the server.</a:t>
            </a:r>
          </a:p>
          <a:p>
            <a:endParaRPr lang="en-US" dirty="0">
              <a:latin typeface="Century Gothic" panose="020B0502020202020204" pitchFamily="34" charset="0"/>
            </a:endParaRPr>
          </a:p>
        </p:txBody>
      </p:sp>
      <p:sp>
        <p:nvSpPr>
          <p:cNvPr id="12" name="Text Placeholder 4">
            <a:extLst>
              <a:ext uri="{FF2B5EF4-FFF2-40B4-BE49-F238E27FC236}">
                <a16:creationId xmlns:a16="http://schemas.microsoft.com/office/drawing/2014/main" id="{5E1ED054-3212-2E50-B3A8-FC6EB515C97D}"/>
              </a:ext>
            </a:extLst>
          </p:cNvPr>
          <p:cNvSpPr>
            <a:spLocks noGrp="1"/>
          </p:cNvSpPr>
          <p:nvPr>
            <p:ph type="body" idx="3"/>
          </p:nvPr>
        </p:nvSpPr>
        <p:spPr>
          <a:xfrm>
            <a:off x="4368800" y="2201333"/>
            <a:ext cx="3456432" cy="626534"/>
          </a:xfrm>
        </p:spPr>
        <p:txBody>
          <a:bodyPr/>
          <a:lstStyle/>
          <a:p>
            <a:r>
              <a:rPr lang="en-US" dirty="0"/>
              <a:t>Benefits</a:t>
            </a:r>
          </a:p>
        </p:txBody>
      </p:sp>
      <p:sp>
        <p:nvSpPr>
          <p:cNvPr id="14" name="Text Placeholder 5">
            <a:extLst>
              <a:ext uri="{FF2B5EF4-FFF2-40B4-BE49-F238E27FC236}">
                <a16:creationId xmlns:a16="http://schemas.microsoft.com/office/drawing/2014/main" id="{6DBF605E-6D94-67E9-694C-5DED11115432}"/>
              </a:ext>
            </a:extLst>
          </p:cNvPr>
          <p:cNvSpPr>
            <a:spLocks noGrp="1"/>
          </p:cNvSpPr>
          <p:nvPr>
            <p:ph type="body" idx="4"/>
          </p:nvPr>
        </p:nvSpPr>
        <p:spPr>
          <a:xfrm>
            <a:off x="4366858" y="2904067"/>
            <a:ext cx="3456432" cy="3314618"/>
          </a:xfrm>
        </p:spPr>
        <p:txBody>
          <a:bodyPr>
            <a:normAutofit lnSpcReduction="10000"/>
          </a:bodyPr>
          <a:lstStyle/>
          <a:p>
            <a:pPr algn="l">
              <a:buFont typeface="+mj-lt"/>
              <a:buAutoNum type="arabicPeriod"/>
            </a:pPr>
            <a:r>
              <a:rPr lang="en-US" b="0" i="0" dirty="0">
                <a:solidFill>
                  <a:srgbClr val="D1D5DB"/>
                </a:solidFill>
                <a:effectLst/>
                <a:latin typeface="Century Gothic" panose="020B0502020202020204" pitchFamily="34" charset="0"/>
              </a:rPr>
              <a:t>Improved security: Proper input validation mitigates security risks by preventing malicious input from exploiting vulnerabilities in the system.</a:t>
            </a:r>
          </a:p>
          <a:p>
            <a:pPr algn="l">
              <a:buFont typeface="+mj-lt"/>
              <a:buAutoNum type="arabicPeriod"/>
            </a:pPr>
            <a:r>
              <a:rPr lang="en-US" b="0" i="0" dirty="0">
                <a:solidFill>
                  <a:srgbClr val="D1D5DB"/>
                </a:solidFill>
                <a:effectLst/>
                <a:latin typeface="Century Gothic" panose="020B0502020202020204" pitchFamily="34" charset="0"/>
              </a:rPr>
              <a:t>Data integrity: Validating input ensures data consistency and integrity, reducing the likelihood of data corruption or unauthorized modifications.</a:t>
            </a:r>
          </a:p>
          <a:p>
            <a:pPr algn="l">
              <a:buFont typeface="+mj-lt"/>
              <a:buAutoNum type="arabicPeriod"/>
            </a:pPr>
            <a:r>
              <a:rPr lang="en-US" b="0" i="0" dirty="0">
                <a:solidFill>
                  <a:srgbClr val="D1D5DB"/>
                </a:solidFill>
                <a:effectLst/>
                <a:latin typeface="Century Gothic" panose="020B0502020202020204" pitchFamily="34" charset="0"/>
              </a:rPr>
              <a:t>Enhanced user experience: Clear validation messages and user-friendly feedback guide users in providing valid input, improving the overall user experience.</a:t>
            </a:r>
          </a:p>
          <a:p>
            <a:endParaRPr lang="en-US" dirty="0">
              <a:latin typeface="Century Gothic" panose="020B0502020202020204" pitchFamily="34" charset="0"/>
            </a:endParaRPr>
          </a:p>
        </p:txBody>
      </p:sp>
      <p:sp>
        <p:nvSpPr>
          <p:cNvPr id="16" name="Text Placeholder 6">
            <a:extLst>
              <a:ext uri="{FF2B5EF4-FFF2-40B4-BE49-F238E27FC236}">
                <a16:creationId xmlns:a16="http://schemas.microsoft.com/office/drawing/2014/main" id="{F7067C57-3A42-7842-B4AE-2208E3CC467E}"/>
              </a:ext>
            </a:extLst>
          </p:cNvPr>
          <p:cNvSpPr>
            <a:spLocks noGrp="1"/>
          </p:cNvSpPr>
          <p:nvPr>
            <p:ph type="body" idx="5"/>
          </p:nvPr>
        </p:nvSpPr>
        <p:spPr>
          <a:xfrm>
            <a:off x="8051800" y="2192866"/>
            <a:ext cx="3456432" cy="626534"/>
          </a:xfrm>
        </p:spPr>
        <p:txBody>
          <a:bodyPr/>
          <a:lstStyle/>
          <a:p>
            <a:r>
              <a:rPr lang="en-US" dirty="0"/>
              <a:t>Steps to Take</a:t>
            </a:r>
          </a:p>
        </p:txBody>
      </p:sp>
      <p:sp>
        <p:nvSpPr>
          <p:cNvPr id="18" name="Text Placeholder 7">
            <a:extLst>
              <a:ext uri="{FF2B5EF4-FFF2-40B4-BE49-F238E27FC236}">
                <a16:creationId xmlns:a16="http://schemas.microsoft.com/office/drawing/2014/main" id="{22662FC2-6E00-A6BC-AB69-28FC23B76357}"/>
              </a:ext>
            </a:extLst>
          </p:cNvPr>
          <p:cNvSpPr>
            <a:spLocks noGrp="1"/>
          </p:cNvSpPr>
          <p:nvPr>
            <p:ph type="body" idx="6"/>
          </p:nvPr>
        </p:nvSpPr>
        <p:spPr>
          <a:xfrm>
            <a:off x="8051801" y="2904565"/>
            <a:ext cx="3456432" cy="3314132"/>
          </a:xfrm>
        </p:spPr>
        <p:txBody>
          <a:bodyPr>
            <a:normAutofit fontScale="62500" lnSpcReduction="20000"/>
          </a:bodyPr>
          <a:lstStyle/>
          <a:p>
            <a:pPr algn="l">
              <a:buFont typeface="+mj-lt"/>
              <a:buAutoNum type="arabicPeriod"/>
            </a:pPr>
            <a:r>
              <a:rPr lang="en-US" b="0" i="0" dirty="0">
                <a:solidFill>
                  <a:srgbClr val="D1D5DB"/>
                </a:solidFill>
                <a:effectLst/>
                <a:latin typeface="Century Gothic" panose="020B0502020202020204" pitchFamily="34" charset="0"/>
              </a:rPr>
              <a:t>Comprehensive risk assessment: Conduct a thorough analysis of the application to identify potential vulnerabilities and risks associated with input handling.</a:t>
            </a:r>
          </a:p>
          <a:p>
            <a:pPr algn="l">
              <a:buFont typeface="+mj-lt"/>
              <a:buAutoNum type="arabicPeriod"/>
            </a:pPr>
            <a:r>
              <a:rPr lang="en-US" b="0" i="0" dirty="0">
                <a:solidFill>
                  <a:srgbClr val="D1D5DB"/>
                </a:solidFill>
                <a:effectLst/>
                <a:latin typeface="Century Gothic" panose="020B0502020202020204" pitchFamily="34" charset="0"/>
              </a:rPr>
              <a:t>Implement a layered approach: Incorporate input validation as part of a multi-layered security strategy that includes input filtering, output encoding, secure communication, and other security measures.</a:t>
            </a:r>
          </a:p>
          <a:p>
            <a:pPr algn="l">
              <a:buFont typeface="+mj-lt"/>
              <a:buAutoNum type="arabicPeriod"/>
            </a:pPr>
            <a:r>
              <a:rPr lang="en-US" b="0" i="0" dirty="0">
                <a:solidFill>
                  <a:srgbClr val="D1D5DB"/>
                </a:solidFill>
                <a:effectLst/>
                <a:latin typeface="Century Gothic" panose="020B0502020202020204" pitchFamily="34" charset="0"/>
              </a:rPr>
              <a:t>Expand validation criteria: Define and implement validation rules to cover a wide range of input scenarios, considering data types, lengths, formats, and patterns.</a:t>
            </a:r>
          </a:p>
          <a:p>
            <a:pPr algn="l">
              <a:buFont typeface="+mj-lt"/>
              <a:buAutoNum type="arabicPeriod"/>
            </a:pPr>
            <a:r>
              <a:rPr lang="en-US" b="0" i="0" dirty="0">
                <a:solidFill>
                  <a:srgbClr val="D1D5DB"/>
                </a:solidFill>
                <a:effectLst/>
                <a:latin typeface="Century Gothic" panose="020B0502020202020204" pitchFamily="34" charset="0"/>
              </a:rPr>
              <a:t>Combine validation and sanitization: Employ input sanitization techniques, such as removing or encoding special characters, to prevent code injection attacks and maintain data integrity.</a:t>
            </a:r>
          </a:p>
          <a:p>
            <a:pPr algn="l">
              <a:buFont typeface="+mj-lt"/>
              <a:buAutoNum type="arabicPeriod"/>
            </a:pPr>
            <a:r>
              <a:rPr lang="en-US" b="0" i="0" dirty="0">
                <a:solidFill>
                  <a:srgbClr val="D1D5DB"/>
                </a:solidFill>
                <a:effectLst/>
                <a:latin typeface="Century Gothic" panose="020B0502020202020204" pitchFamily="34" charset="0"/>
              </a:rPr>
              <a:t>Server-side validation: Emphasize server-side validation to ensure that input is validated on the server regardless of client-side validation.</a:t>
            </a:r>
          </a:p>
          <a:p>
            <a:pPr algn="l">
              <a:buFont typeface="+mj-lt"/>
              <a:buAutoNum type="arabicPeriod"/>
            </a:pPr>
            <a:r>
              <a:rPr lang="en-US" b="0" i="0" dirty="0">
                <a:solidFill>
                  <a:srgbClr val="D1D5DB"/>
                </a:solidFill>
                <a:effectLst/>
                <a:latin typeface="Century Gothic" panose="020B0502020202020204" pitchFamily="34" charset="0"/>
              </a:rPr>
              <a:t>Regular security updates: Stay up to date with security best practices, frameworks, libraries, and apply security patches to address emerging vulnerabilities.</a:t>
            </a:r>
          </a:p>
          <a:p>
            <a:endParaRPr lang="en-US" dirty="0">
              <a:latin typeface="Century Gothic" panose="020B0502020202020204" pitchFamily="34" charset="0"/>
            </a:endParaRPr>
          </a:p>
        </p:txBody>
      </p:sp>
    </p:spTree>
    <p:extLst>
      <p:ext uri="{BB962C8B-B14F-4D97-AF65-F5344CB8AC3E}">
        <p14:creationId xmlns:p14="http://schemas.microsoft.com/office/powerpoint/2010/main" val="296671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400" dirty="0"/>
              <a:t>Overall, it’s always important to update and check our security policies. We keep our risk assessment policy up-to-date, which will allow us to identify and prioritize any potential threats or vulnerabilities in our systems and data.</a:t>
            </a:r>
          </a:p>
          <a:p>
            <a:pPr marL="1143000" lvl="2" indent="-228600" algn="l" rtl="0">
              <a:lnSpc>
                <a:spcPct val="90000"/>
              </a:lnSpc>
              <a:spcBef>
                <a:spcPts val="0"/>
              </a:spcBef>
              <a:spcAft>
                <a:spcPts val="0"/>
              </a:spcAft>
              <a:buClr>
                <a:schemeClr val="lt1"/>
              </a:buClr>
              <a:buSzPts val="1800"/>
              <a:buChar char="•"/>
            </a:pPr>
            <a:r>
              <a:rPr lang="en-US" sz="2400" dirty="0"/>
              <a:t>Keep all new employees trained on security awareness</a:t>
            </a:r>
          </a:p>
          <a:p>
            <a:pPr marL="1143000" lvl="2" indent="-228600" algn="l" rtl="0">
              <a:lnSpc>
                <a:spcPct val="90000"/>
              </a:lnSpc>
              <a:spcBef>
                <a:spcPts val="0"/>
              </a:spcBef>
              <a:spcAft>
                <a:spcPts val="0"/>
              </a:spcAft>
              <a:buClr>
                <a:schemeClr val="lt1"/>
              </a:buClr>
              <a:buSzPts val="1800"/>
              <a:buChar char="•"/>
            </a:pPr>
            <a:r>
              <a:rPr lang="en-US" sz="2400" dirty="0"/>
              <a:t>Make sure our third-party vendors are being properly addressed by our security policy</a:t>
            </a:r>
          </a:p>
          <a:p>
            <a:pPr marL="1143000" lvl="2" indent="-228600" algn="l" rtl="0">
              <a:lnSpc>
                <a:spcPct val="90000"/>
              </a:lnSpc>
              <a:spcBef>
                <a:spcPts val="0"/>
              </a:spcBef>
              <a:spcAft>
                <a:spcPts val="0"/>
              </a:spcAft>
              <a:buClr>
                <a:schemeClr val="lt1"/>
              </a:buClr>
              <a:buSzPts val="1800"/>
              <a:buChar char="•"/>
            </a:pPr>
            <a:r>
              <a:rPr lang="en-US" sz="2400" dirty="0"/>
              <a:t>Incident reporting</a:t>
            </a:r>
          </a:p>
          <a:p>
            <a:pPr marL="1143000" lvl="2" indent="-228600" algn="l" rtl="0">
              <a:lnSpc>
                <a:spcPct val="90000"/>
              </a:lnSpc>
              <a:spcBef>
                <a:spcPts val="0"/>
              </a:spcBef>
              <a:spcAft>
                <a:spcPts val="0"/>
              </a:spcAft>
              <a:buClr>
                <a:schemeClr val="lt1"/>
              </a:buClr>
              <a:buSzPts val="1800"/>
              <a:buChar char="•"/>
            </a:pPr>
            <a:r>
              <a:rPr lang="en-US" sz="2400" dirty="0"/>
              <a:t>Regular updates and reviews</a:t>
            </a:r>
            <a:endParaRPr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139700" indent="0">
              <a:buSzPts val="2200"/>
              <a:buNone/>
            </a:pPr>
            <a:r>
              <a:rPr lang="en-US" b="0" i="0" dirty="0">
                <a:solidFill>
                  <a:srgbClr val="D1D5DB"/>
                </a:solidFill>
                <a:effectLst/>
                <a:latin typeface="Century Gothic" panose="020B0502020202020204" pitchFamily="34" charset="0"/>
              </a:rPr>
              <a:t>By adopting these standards, you can establish a strong foundation for your organization's security practices, reduce risks, and align with recognized industry benchmarks. However, it's important to note that the specific standards you should adopt will depend on factors such as your industry, regulatory requirements, and the nature of your organization's operations. Conducting a thorough risk assessment and seeking guidance from security professionals can help determine the most appropriate standards to follow for your specific context.</a:t>
            </a:r>
          </a:p>
          <a:p>
            <a:pPr marL="482600">
              <a:buSzPts val="2200"/>
            </a:pPr>
            <a:r>
              <a:rPr lang="en-US" dirty="0">
                <a:solidFill>
                  <a:srgbClr val="D1D5DB"/>
                </a:solidFill>
                <a:latin typeface="Century Gothic" panose="020B0502020202020204" pitchFamily="34" charset="0"/>
              </a:rPr>
              <a:t>ISO 27001</a:t>
            </a:r>
          </a:p>
          <a:p>
            <a:pPr marL="482600">
              <a:buSzPts val="2200"/>
            </a:pPr>
            <a:r>
              <a:rPr lang="en-US" dirty="0">
                <a:solidFill>
                  <a:srgbClr val="D1D5DB"/>
                </a:solidFill>
                <a:latin typeface="Century Gothic" panose="020B0502020202020204" pitchFamily="34" charset="0"/>
              </a:rPr>
              <a:t>NIST Cybersecurity Framework</a:t>
            </a:r>
          </a:p>
          <a:p>
            <a:pPr marL="482600">
              <a:buSzPts val="2200"/>
            </a:pPr>
            <a:r>
              <a:rPr lang="en-US" dirty="0">
                <a:solidFill>
                  <a:srgbClr val="D1D5DB"/>
                </a:solidFill>
                <a:latin typeface="Century Gothic" panose="020B0502020202020204" pitchFamily="34" charset="0"/>
              </a:rPr>
              <a:t>PCI DSS</a:t>
            </a:r>
          </a:p>
          <a:p>
            <a:pPr marL="482600">
              <a:buSzPts val="2200"/>
            </a:pPr>
            <a:r>
              <a:rPr lang="en-US" dirty="0">
                <a:latin typeface="Century Gothic" panose="020B0502020202020204" pitchFamily="34" charset="0"/>
              </a:rPr>
              <a:t>HIPAA</a:t>
            </a:r>
          </a:p>
          <a:p>
            <a:pPr marL="482600">
              <a:buSzPts val="2200"/>
            </a:pPr>
            <a:r>
              <a:rPr lang="en-US" dirty="0">
                <a:latin typeface="Century Gothic" panose="020B0502020202020204" pitchFamily="34" charset="0"/>
              </a:rPr>
              <a:t>GDPR-The General Data Protection Regulation</a:t>
            </a:r>
          </a:p>
          <a:p>
            <a:pPr marL="482600">
              <a:buSzPts val="2200"/>
            </a:pPr>
            <a:r>
              <a:rPr lang="en-US" dirty="0">
                <a:latin typeface="Century Gothic" panose="020B0502020202020204" pitchFamily="34" charset="0"/>
              </a:rPr>
              <a:t>OWASP- The Open Web Application Security Project</a:t>
            </a:r>
          </a:p>
          <a:p>
            <a:pPr marL="139700" indent="0">
              <a:buSzPts val="2200"/>
              <a:buNone/>
            </a:pPr>
            <a:endParaRPr dirty="0">
              <a:latin typeface="Century Gothic" panose="020B0502020202020204" pitchFamily="34" charset="0"/>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852864"/>
            <a:ext cx="10820400" cy="4365822"/>
          </a:xfrm>
          <a:prstGeom prst="rect">
            <a:avLst/>
          </a:prstGeom>
          <a:noFill/>
          <a:ln>
            <a:noFill/>
          </a:ln>
        </p:spPr>
        <p:txBody>
          <a:bodyPr spcFirstLastPara="1" wrap="square" lIns="91425" tIns="45700" rIns="91425" bIns="45700" anchor="t" anchorCtr="0">
            <a:normAutofit/>
          </a:bodyPr>
          <a:lstStyle/>
          <a:p>
            <a:pPr marL="0" marR="0">
              <a:spcBef>
                <a:spcPts val="0"/>
              </a:spcBef>
              <a:spcAft>
                <a:spcPts val="0"/>
              </a:spcAft>
            </a:pPr>
            <a:r>
              <a:rPr lang="en-US" sz="1800" dirty="0">
                <a:effectLst/>
                <a:latin typeface="Century Gothic" panose="020B0502020202020204" pitchFamily="34" charset="0"/>
                <a:ea typeface="Calibri" panose="020F0502020204030204" pitchFamily="34" charset="0"/>
              </a:rPr>
              <a:t>Software development at Green Pace requires consistent implementation of secure principles to all developed applications. Consistent approaches and methodologies must be maintained through all policies that are uniformly defined, implemented, governed, and maintained over time.</a:t>
            </a:r>
          </a:p>
          <a:p>
            <a:pPr marL="0" lvl="0" indent="0" algn="l" rtl="0">
              <a:lnSpc>
                <a:spcPct val="90000"/>
              </a:lnSpc>
              <a:spcBef>
                <a:spcPts val="1000"/>
              </a:spcBef>
              <a:spcAft>
                <a:spcPts val="0"/>
              </a:spcAft>
              <a:buClr>
                <a:schemeClr val="lt1"/>
              </a:buClr>
              <a:buSzPts val="2200"/>
              <a:buNone/>
            </a:pPr>
            <a:endParaRPr dirty="0">
              <a:latin typeface="Century Gothic" panose="020B0502020202020204" pitchFamily="34" charset="0"/>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200"/>
            </a:pPr>
            <a:r>
              <a:rPr lang="en-US" dirty="0"/>
              <a:t>Validate Input</a:t>
            </a:r>
          </a:p>
          <a:p>
            <a:pPr marL="342900">
              <a:spcBef>
                <a:spcPts val="0"/>
              </a:spcBef>
              <a:buSzPts val="2200"/>
            </a:pPr>
            <a:r>
              <a:rPr lang="en-US" dirty="0"/>
              <a:t>Heed Compiler Warnings</a:t>
            </a:r>
          </a:p>
          <a:p>
            <a:pPr marL="342900">
              <a:spcBef>
                <a:spcPts val="0"/>
              </a:spcBef>
              <a:buSzPts val="2200"/>
            </a:pPr>
            <a:r>
              <a:rPr lang="en-US" dirty="0"/>
              <a:t>Architect and Design for Security Policies</a:t>
            </a:r>
          </a:p>
          <a:p>
            <a:pPr marL="342900">
              <a:spcBef>
                <a:spcPts val="0"/>
              </a:spcBef>
              <a:buSzPts val="2200"/>
            </a:pPr>
            <a:r>
              <a:rPr lang="en-US" dirty="0"/>
              <a:t>Keep it Simple</a:t>
            </a:r>
          </a:p>
          <a:p>
            <a:pPr marL="342900">
              <a:spcBef>
                <a:spcPts val="0"/>
              </a:spcBef>
              <a:buSzPts val="2200"/>
            </a:pPr>
            <a:r>
              <a:rPr lang="en-US" dirty="0"/>
              <a:t>Default Deny</a:t>
            </a:r>
          </a:p>
          <a:p>
            <a:pPr marL="342900">
              <a:spcBef>
                <a:spcPts val="0"/>
              </a:spcBef>
              <a:buSzPts val="2200"/>
            </a:pPr>
            <a:r>
              <a:rPr lang="en-US" dirty="0"/>
              <a:t>Adhere to the Principle of Least Privilege</a:t>
            </a:r>
          </a:p>
          <a:p>
            <a:pPr marL="342900">
              <a:spcBef>
                <a:spcPts val="0"/>
              </a:spcBef>
              <a:buSzPts val="2200"/>
            </a:pPr>
            <a:r>
              <a:rPr lang="en-US" dirty="0"/>
              <a:t>Sanitize Data Sent to Other Systems</a:t>
            </a:r>
          </a:p>
          <a:p>
            <a:pPr marL="342900">
              <a:spcBef>
                <a:spcPts val="0"/>
              </a:spcBef>
              <a:buSzPts val="2200"/>
            </a:pPr>
            <a:r>
              <a:rPr lang="en-US" dirty="0"/>
              <a:t>Practice Defense in Depth</a:t>
            </a:r>
          </a:p>
          <a:p>
            <a:pPr marL="342900">
              <a:spcBef>
                <a:spcPts val="0"/>
              </a:spcBef>
              <a:buSzPts val="2200"/>
            </a:pPr>
            <a:r>
              <a:rPr lang="en-US" dirty="0"/>
              <a:t>Use Effective Quality Assurance Techniques</a:t>
            </a:r>
          </a:p>
          <a:p>
            <a:pPr marL="342900">
              <a:spcBef>
                <a:spcPts val="0"/>
              </a:spcBef>
              <a:buSzPts val="2200"/>
            </a:pPr>
            <a:r>
              <a:rPr lang="en-US" dirty="0"/>
              <a:t>Adopt a Secure Coding standard</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Data Type</a:t>
            </a:r>
          </a:p>
          <a:p>
            <a:pPr marL="228600" lvl="0" indent="-228600" algn="l" rtl="0">
              <a:lnSpc>
                <a:spcPct val="90000"/>
              </a:lnSpc>
              <a:spcBef>
                <a:spcPts val="0"/>
              </a:spcBef>
              <a:spcAft>
                <a:spcPts val="0"/>
              </a:spcAft>
              <a:buClr>
                <a:schemeClr val="lt1"/>
              </a:buClr>
              <a:buSzPts val="2000"/>
              <a:buChar char="•"/>
            </a:pPr>
            <a:r>
              <a:rPr lang="en-US" sz="2000" dirty="0"/>
              <a:t>Data Value</a:t>
            </a:r>
          </a:p>
          <a:p>
            <a:pPr marL="228600" lvl="0" indent="-228600" algn="l" rtl="0">
              <a:lnSpc>
                <a:spcPct val="90000"/>
              </a:lnSpc>
              <a:spcBef>
                <a:spcPts val="0"/>
              </a:spcBef>
              <a:spcAft>
                <a:spcPts val="0"/>
              </a:spcAft>
              <a:buClr>
                <a:schemeClr val="lt1"/>
              </a:buClr>
              <a:buSzPts val="2000"/>
              <a:buChar char="•"/>
            </a:pPr>
            <a:r>
              <a:rPr lang="en-US" sz="2000" dirty="0"/>
              <a:t>String Correctness</a:t>
            </a:r>
          </a:p>
          <a:p>
            <a:pPr marL="228600" lvl="0" indent="-228600" algn="l" rtl="0">
              <a:lnSpc>
                <a:spcPct val="90000"/>
              </a:lnSpc>
              <a:spcBef>
                <a:spcPts val="0"/>
              </a:spcBef>
              <a:spcAft>
                <a:spcPts val="0"/>
              </a:spcAft>
              <a:buClr>
                <a:schemeClr val="lt1"/>
              </a:buClr>
              <a:buSzPts val="2000"/>
              <a:buChar char="•"/>
            </a:pPr>
            <a:r>
              <a:rPr lang="en-US" sz="2000" dirty="0"/>
              <a:t>SQL Injection</a:t>
            </a:r>
          </a:p>
          <a:p>
            <a:pPr marL="228600" lvl="0" indent="-228600" algn="l" rtl="0">
              <a:lnSpc>
                <a:spcPct val="90000"/>
              </a:lnSpc>
              <a:spcBef>
                <a:spcPts val="0"/>
              </a:spcBef>
              <a:spcAft>
                <a:spcPts val="0"/>
              </a:spcAft>
              <a:buClr>
                <a:schemeClr val="lt1"/>
              </a:buClr>
              <a:buSzPts val="2000"/>
              <a:buChar char="•"/>
            </a:pPr>
            <a:r>
              <a:rPr lang="en-US" sz="2000" dirty="0"/>
              <a:t>Memory Protection</a:t>
            </a:r>
          </a:p>
          <a:p>
            <a:pPr marL="228600" lvl="0" indent="-228600" algn="l" rtl="0">
              <a:lnSpc>
                <a:spcPct val="90000"/>
              </a:lnSpc>
              <a:spcBef>
                <a:spcPts val="0"/>
              </a:spcBef>
              <a:spcAft>
                <a:spcPts val="0"/>
              </a:spcAft>
              <a:buClr>
                <a:schemeClr val="lt1"/>
              </a:buClr>
              <a:buSzPts val="2000"/>
              <a:buChar char="•"/>
            </a:pPr>
            <a:r>
              <a:rPr lang="en-US" sz="2000" dirty="0"/>
              <a:t>Assertions</a:t>
            </a:r>
          </a:p>
          <a:p>
            <a:pPr marL="228600" lvl="0" indent="-228600" algn="l" rtl="0">
              <a:lnSpc>
                <a:spcPct val="90000"/>
              </a:lnSpc>
              <a:spcBef>
                <a:spcPts val="0"/>
              </a:spcBef>
              <a:spcAft>
                <a:spcPts val="0"/>
              </a:spcAft>
              <a:buClr>
                <a:schemeClr val="lt1"/>
              </a:buClr>
              <a:buSzPts val="2000"/>
              <a:buChar char="•"/>
            </a:pPr>
            <a:r>
              <a:rPr lang="en-US" sz="2000" dirty="0"/>
              <a:t>Exceptions</a:t>
            </a:r>
          </a:p>
          <a:p>
            <a:pPr marL="228600" lvl="0" indent="-228600" algn="l" rtl="0">
              <a:lnSpc>
                <a:spcPct val="90000"/>
              </a:lnSpc>
              <a:spcBef>
                <a:spcPts val="0"/>
              </a:spcBef>
              <a:spcAft>
                <a:spcPts val="0"/>
              </a:spcAft>
              <a:buClr>
                <a:schemeClr val="lt1"/>
              </a:buClr>
              <a:buSzPts val="2000"/>
              <a:buChar char="•"/>
            </a:pPr>
            <a:r>
              <a:rPr lang="en-US" sz="2000" dirty="0"/>
              <a:t>Input Validation</a:t>
            </a:r>
          </a:p>
          <a:p>
            <a:pPr marL="228600" lvl="0" indent="-228600" algn="l" rtl="0">
              <a:lnSpc>
                <a:spcPct val="90000"/>
              </a:lnSpc>
              <a:spcBef>
                <a:spcPts val="0"/>
              </a:spcBef>
              <a:spcAft>
                <a:spcPts val="0"/>
              </a:spcAft>
              <a:buClr>
                <a:schemeClr val="lt1"/>
              </a:buClr>
              <a:buSzPts val="2000"/>
              <a:buChar char="•"/>
            </a:pPr>
            <a:r>
              <a:rPr lang="en-US" sz="2000" dirty="0"/>
              <a:t>Error Handling and Logging</a:t>
            </a:r>
          </a:p>
          <a:p>
            <a:pPr marL="228600" lvl="0" indent="-228600" algn="l" rtl="0">
              <a:lnSpc>
                <a:spcPct val="90000"/>
              </a:lnSpc>
              <a:spcBef>
                <a:spcPts val="0"/>
              </a:spcBef>
              <a:spcAft>
                <a:spcPts val="0"/>
              </a:spcAft>
              <a:buClr>
                <a:schemeClr val="lt1"/>
              </a:buClr>
              <a:buSzPts val="2000"/>
              <a:buChar char="•"/>
            </a:pPr>
            <a:r>
              <a:rPr lang="en-US" sz="2000" dirty="0"/>
              <a:t>Code Documentation</a:t>
            </a:r>
          </a:p>
          <a:p>
            <a:pPr marL="228600" lvl="0" indent="-228600" algn="l" rtl="0">
              <a:lnSpc>
                <a:spcPct val="90000"/>
              </a:lnSpc>
              <a:spcBef>
                <a:spcPts val="0"/>
              </a:spcBef>
              <a:spcAft>
                <a:spcPts val="0"/>
              </a:spcAft>
              <a:buClr>
                <a:schemeClr val="lt1"/>
              </a:buClr>
              <a:buSzPts val="2000"/>
              <a:buChar char="•"/>
            </a:pPr>
            <a:endParaRPr lang="en-US"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237127" y="22329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221325" y="1092962"/>
            <a:ext cx="10820400" cy="4024125"/>
          </a:xfrm>
          <a:prstGeom prst="rect">
            <a:avLst/>
          </a:prstGeom>
          <a:noFill/>
          <a:ln>
            <a:noFill/>
          </a:ln>
        </p:spPr>
        <p:txBody>
          <a:bodyPr spcFirstLastPara="1" wrap="square" lIns="91425" tIns="45700" rIns="91425" bIns="45700" anchor="t" anchorCtr="0">
            <a:noAutofit/>
          </a:bodyPr>
          <a:lstStyle/>
          <a:p>
            <a:pPr marL="114300" indent="0" algn="l">
              <a:buNone/>
            </a:pPr>
            <a:r>
              <a:rPr lang="en-US" sz="1000" b="0" i="0" dirty="0">
                <a:solidFill>
                  <a:srgbClr val="D1D5DB"/>
                </a:solidFill>
                <a:effectLst/>
                <a:latin typeface="Century Gothic" panose="020B0502020202020204" pitchFamily="34" charset="0"/>
              </a:rPr>
              <a:t>Encryption is a crucial technique used to protect data from unauthorized access and ensure its confidentiality and integrity. Encryption policies define the rules and practices for implementing encryption in different states of data: in flight, at rest, and in use. Here's an explanation of the policies for each state:</a:t>
            </a:r>
          </a:p>
          <a:p>
            <a:pPr marL="114300" indent="0" algn="l">
              <a:buNone/>
            </a:pPr>
            <a:r>
              <a:rPr lang="en-US" sz="1000" b="0" i="0" dirty="0">
                <a:solidFill>
                  <a:srgbClr val="D1D5DB"/>
                </a:solidFill>
                <a:effectLst/>
                <a:latin typeface="Century Gothic" panose="020B0502020202020204" pitchFamily="34" charset="0"/>
              </a:rPr>
              <a:t>Encryption in Flight: Encryption in flight, also known as data in transit, refers to the protection of data as it travels between systems or over a network. The following policies support encryption in flight:</a:t>
            </a:r>
          </a:p>
          <a:p>
            <a:pPr marL="114300" indent="0" algn="l">
              <a:buNone/>
            </a:pPr>
            <a:r>
              <a:rPr lang="en-US" sz="1000" b="0" i="0" dirty="0">
                <a:solidFill>
                  <a:srgbClr val="D1D5DB"/>
                </a:solidFill>
                <a:effectLst/>
                <a:latin typeface="Century Gothic" panose="020B0502020202020204" pitchFamily="34" charset="0"/>
              </a:rPr>
              <a:t>Secure Protocols: Policies require the use of secure communication protocols such as Transport Layer Security (TLS) or Secure Sockets Layer (SSL) for transmitting data. These protocols encrypt the data while it is in transit, preventing eavesdropping and unauthorized interception.</a:t>
            </a:r>
          </a:p>
          <a:p>
            <a:pPr marL="114300" indent="0" algn="l">
              <a:buNone/>
            </a:pPr>
            <a:r>
              <a:rPr lang="en-US" sz="1000" b="0" i="0" dirty="0">
                <a:solidFill>
                  <a:srgbClr val="D1D5DB"/>
                </a:solidFill>
                <a:effectLst/>
                <a:latin typeface="Century Gothic" panose="020B0502020202020204" pitchFamily="34" charset="0"/>
              </a:rPr>
              <a:t>Certificate Management: Policies govern the management of digital certificates used in encryption. They outline practices for obtaining trusted certificates from a recognized certificate authority, renewing certificates when they expire, and ensuring the integrity of the certificate chain.</a:t>
            </a:r>
          </a:p>
          <a:p>
            <a:pPr marL="114300" indent="0" algn="l">
              <a:buNone/>
            </a:pPr>
            <a:r>
              <a:rPr lang="en-US" sz="1000" b="0" i="0" dirty="0">
                <a:solidFill>
                  <a:srgbClr val="D1D5DB"/>
                </a:solidFill>
                <a:effectLst/>
                <a:latin typeface="Century Gothic" panose="020B0502020202020204" pitchFamily="34" charset="0"/>
              </a:rPr>
              <a:t>Mutual Authentication: Policies may require mutual authentication, where both the client and the server verify each other's identities using digital certificates. This ensures that data is exchanged only with trusted entities and protects against man-in-the-middle attacks.</a:t>
            </a:r>
          </a:p>
          <a:p>
            <a:pPr marL="114300" indent="0" algn="l">
              <a:buNone/>
            </a:pPr>
            <a:r>
              <a:rPr lang="en-US" sz="1000" b="0" i="0" dirty="0">
                <a:solidFill>
                  <a:srgbClr val="D1D5DB"/>
                </a:solidFill>
                <a:effectLst/>
                <a:latin typeface="Century Gothic" panose="020B0502020202020204" pitchFamily="34" charset="0"/>
              </a:rPr>
              <a:t>Encryption at Rest: Encryption at rest involves safeguarding data that is stored or archived on physical or digital storage devices. The following policies support encryption at rest:</a:t>
            </a:r>
          </a:p>
          <a:p>
            <a:pPr marL="114300" indent="0" algn="l">
              <a:buNone/>
            </a:pPr>
            <a:r>
              <a:rPr lang="en-US" sz="1000" b="0" i="0" dirty="0">
                <a:solidFill>
                  <a:srgbClr val="D1D5DB"/>
                </a:solidFill>
                <a:effectLst/>
                <a:latin typeface="Century Gothic" panose="020B0502020202020204" pitchFamily="34" charset="0"/>
              </a:rPr>
              <a:t>Data Encryption Algorithms: Policies specify the encryption algorithms and key lengths to be used for encrypting data at rest. Strong encryption algorithms, such as Advanced Encryption Standard (AES), are typically recommended to ensure the confidentiality of the data.</a:t>
            </a:r>
          </a:p>
          <a:p>
            <a:pPr marL="114300" indent="0" algn="l">
              <a:buNone/>
            </a:pPr>
            <a:r>
              <a:rPr lang="en-US" sz="1000" b="0" i="0" dirty="0">
                <a:solidFill>
                  <a:srgbClr val="D1D5DB"/>
                </a:solidFill>
                <a:effectLst/>
                <a:latin typeface="Century Gothic" panose="020B0502020202020204" pitchFamily="34" charset="0"/>
              </a:rPr>
              <a:t>Key Management: Policies outline procedures for secure key generation, distribution, storage, and rotation. They define who has access to the encryption keys, how the keys are protected, and how they are destroyed when no longer needed. Key management policies are crucial to prevent unauthorized access to encrypted data.</a:t>
            </a:r>
          </a:p>
          <a:p>
            <a:pPr marL="114300" indent="0" algn="l">
              <a:buNone/>
            </a:pPr>
            <a:r>
              <a:rPr lang="en-US" sz="1000" b="0" i="0" dirty="0">
                <a:solidFill>
                  <a:srgbClr val="D1D5DB"/>
                </a:solidFill>
                <a:effectLst/>
                <a:latin typeface="Century Gothic" panose="020B0502020202020204" pitchFamily="34" charset="0"/>
              </a:rPr>
              <a:t>Storage Device Encryption: Policies may require the use of storage devices or file systems that support hardware or software-based encryption. This ensures that data remains encrypted even if the storage media is compromised or stolen.</a:t>
            </a:r>
          </a:p>
          <a:p>
            <a:pPr marL="114300" indent="0" algn="l">
              <a:buNone/>
            </a:pPr>
            <a:r>
              <a:rPr lang="en-US" sz="1000" b="0" i="0" dirty="0">
                <a:solidFill>
                  <a:srgbClr val="D1D5DB"/>
                </a:solidFill>
                <a:effectLst/>
                <a:latin typeface="Century Gothic" panose="020B0502020202020204" pitchFamily="34" charset="0"/>
              </a:rPr>
              <a:t>Encryption in Use: Encryption in use refers to the protection of data while it is being processed or used by applications or systems. The following policies support encryption in use:</a:t>
            </a:r>
          </a:p>
          <a:p>
            <a:pPr marL="114300" indent="0" algn="l">
              <a:buNone/>
            </a:pPr>
            <a:r>
              <a:rPr lang="en-US" sz="1000" b="0" i="0" dirty="0">
                <a:solidFill>
                  <a:srgbClr val="D1D5DB"/>
                </a:solidFill>
                <a:effectLst/>
                <a:latin typeface="Century Gothic" panose="020B0502020202020204" pitchFamily="34" charset="0"/>
              </a:rPr>
              <a:t>Application-Level Encryption: Policies may require applications to encrypt sensitive data before it is stored in memory or processed. This helps protect data from unauthorized access by malicious programs or individuals.</a:t>
            </a:r>
          </a:p>
          <a:p>
            <a:pPr marL="114300" indent="0" algn="l">
              <a:buNone/>
            </a:pPr>
            <a:r>
              <a:rPr lang="en-US" sz="1000" b="0" i="0" dirty="0">
                <a:solidFill>
                  <a:srgbClr val="D1D5DB"/>
                </a:solidFill>
                <a:effectLst/>
                <a:latin typeface="Century Gothic" panose="020B0502020202020204" pitchFamily="34" charset="0"/>
              </a:rPr>
              <a:t>Secure Processing Environments: Policies define security requirements for systems or environments where sensitive data is processed. This may include the use of secure enclaves, hardware security modules (HSMs), or trusted execution environments (TEEs) to ensure the confidentiality and integrity of data during processing.</a:t>
            </a:r>
          </a:p>
          <a:p>
            <a:pPr marL="114300" indent="0" algn="l">
              <a:buNone/>
            </a:pPr>
            <a:r>
              <a:rPr lang="en-US" sz="1000" b="0" i="0" dirty="0">
                <a:solidFill>
                  <a:srgbClr val="D1D5DB"/>
                </a:solidFill>
                <a:effectLst/>
                <a:latin typeface="Century Gothic" panose="020B0502020202020204" pitchFamily="34" charset="0"/>
              </a:rPr>
              <a:t>Data Leakage Prevention: Policies may include measures to prevent data leakage during processing. This may involve encrypting intermediate data or using secure communication channels between different components of a system.</a:t>
            </a:r>
          </a:p>
          <a:p>
            <a:pPr marL="114300" indent="0" algn="l">
              <a:buNone/>
            </a:pPr>
            <a:r>
              <a:rPr lang="en-US" sz="1000" b="0" i="0" dirty="0">
                <a:solidFill>
                  <a:srgbClr val="D1D5DB"/>
                </a:solidFill>
                <a:effectLst/>
                <a:latin typeface="Century Gothic" panose="020B0502020202020204" pitchFamily="34" charset="0"/>
              </a:rPr>
              <a:t>By implementing policies for encryption in flight, at rest, and in use, organizations can protect their data from unauthorized access and mitigate the risk of data breaches or data loss. These policies ensure that data remains secure throughout its lifecycle, whether it is being transmitted, stored, or processed.</a:t>
            </a:r>
          </a:p>
          <a:p>
            <a:pPr marL="0" lvl="0" indent="0" algn="l" rtl="0">
              <a:lnSpc>
                <a:spcPct val="90000"/>
              </a:lnSpc>
              <a:spcBef>
                <a:spcPts val="1000"/>
              </a:spcBef>
              <a:spcAft>
                <a:spcPts val="0"/>
              </a:spcAft>
              <a:buClr>
                <a:schemeClr val="lt1"/>
              </a:buClr>
              <a:buSzPts val="1600"/>
              <a:buNone/>
            </a:pPr>
            <a:endParaRPr sz="1000" dirty="0">
              <a:latin typeface="Century Gothic" panose="020B0502020202020204" pitchFamily="34" charset="0"/>
            </a:endParaRPr>
          </a:p>
          <a:p>
            <a:pPr marL="139700" lvl="0" indent="0" algn="l" rtl="0">
              <a:lnSpc>
                <a:spcPct val="90000"/>
              </a:lnSpc>
              <a:spcBef>
                <a:spcPts val="1000"/>
              </a:spcBef>
              <a:spcAft>
                <a:spcPts val="0"/>
              </a:spcAft>
              <a:buClr>
                <a:schemeClr val="lt1"/>
              </a:buClr>
              <a:buSzPts val="2200"/>
              <a:buNone/>
            </a:pPr>
            <a:endParaRPr sz="1000" dirty="0">
              <a:latin typeface="Century Gothic" panose="020B0502020202020204" pitchFamily="34" charset="0"/>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3007743" y="8288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430864" y="1151085"/>
            <a:ext cx="10820400" cy="4762864"/>
          </a:xfrm>
          <a:prstGeom prst="rect">
            <a:avLst/>
          </a:prstGeom>
          <a:noFill/>
          <a:ln>
            <a:noFill/>
          </a:ln>
        </p:spPr>
        <p:txBody>
          <a:bodyPr spcFirstLastPara="1" wrap="square" lIns="91425" tIns="45700" rIns="91425" bIns="45700" anchor="t" anchorCtr="0">
            <a:noAutofit/>
          </a:bodyPr>
          <a:lstStyle/>
          <a:p>
            <a:pPr marL="114300" indent="0" algn="l">
              <a:buNone/>
            </a:pPr>
            <a:r>
              <a:rPr lang="en-US" sz="1000" b="0" i="0" dirty="0">
                <a:solidFill>
                  <a:srgbClr val="D1D5DB"/>
                </a:solidFill>
                <a:effectLst/>
                <a:latin typeface="Century Gothic" panose="020B0502020202020204" pitchFamily="34" charset="0"/>
              </a:rPr>
              <a:t>Authentication, authorization, and accounting (AAA) are three essential components of a comprehensive security framework. They work together to ensure secure access to systems, protect sensitive data, and monitor user activities. Here's an explanation of the policies that support AAA:</a:t>
            </a:r>
          </a:p>
          <a:p>
            <a:pPr marL="114300" indent="0" algn="l">
              <a:buNone/>
            </a:pPr>
            <a:r>
              <a:rPr lang="en-US" sz="1000" b="1" i="0" dirty="0">
                <a:solidFill>
                  <a:srgbClr val="D1D5DB"/>
                </a:solidFill>
                <a:effectLst/>
                <a:latin typeface="Century Gothic" panose="020B0502020202020204" pitchFamily="34" charset="0"/>
              </a:rPr>
              <a:t>Authentication</a:t>
            </a:r>
            <a:r>
              <a:rPr lang="en-US" sz="1000" b="0" i="0" dirty="0">
                <a:solidFill>
                  <a:srgbClr val="D1D5DB"/>
                </a:solidFill>
                <a:effectLst/>
                <a:latin typeface="Century Gothic" panose="020B0502020202020204" pitchFamily="34" charset="0"/>
              </a:rPr>
              <a:t>: Authentication is the process of verifying the identity of a user or entity accessing a system or resource. The following policies support authentication:</a:t>
            </a:r>
          </a:p>
          <a:p>
            <a:pPr marL="114300" indent="0" algn="l">
              <a:buNone/>
            </a:pPr>
            <a:r>
              <a:rPr lang="en-US" sz="1000" b="0" i="0" dirty="0">
                <a:solidFill>
                  <a:srgbClr val="D1D5DB"/>
                </a:solidFill>
                <a:effectLst/>
                <a:latin typeface="Century Gothic" panose="020B0502020202020204" pitchFamily="34" charset="0"/>
              </a:rPr>
              <a:t>Password Policies: Organizations establish password policies to enforce strong passwords, such as minimum length, complexity requirements, and expiration periods. These policies help ensure that users choose secure passwords and regularly update them.</a:t>
            </a:r>
          </a:p>
          <a:p>
            <a:pPr marL="114300" indent="0" algn="l">
              <a:buNone/>
            </a:pPr>
            <a:r>
              <a:rPr lang="en-US" sz="1000" b="0" i="0" dirty="0">
                <a:solidFill>
                  <a:srgbClr val="D1D5DB"/>
                </a:solidFill>
                <a:effectLst/>
                <a:latin typeface="Century Gothic" panose="020B0502020202020204" pitchFamily="34" charset="0"/>
              </a:rPr>
              <a:t>Multi-factor Authentication (MFA): MFA policies require users to provide additional proof of identity, usually through a combination of something they know (e.g., password), something they have (e.g., a security token or smartphone), or something they are (e.g., biometric data like fingerprint or facial recognition). MFA significantly enhances security by adding an extra layer of verification.</a:t>
            </a:r>
          </a:p>
          <a:p>
            <a:pPr marL="114300" indent="0" algn="l">
              <a:buNone/>
            </a:pPr>
            <a:r>
              <a:rPr lang="en-US" sz="1000" b="0" i="0" dirty="0">
                <a:solidFill>
                  <a:srgbClr val="D1D5DB"/>
                </a:solidFill>
                <a:effectLst/>
                <a:latin typeface="Century Gothic" panose="020B0502020202020204" pitchFamily="34" charset="0"/>
              </a:rPr>
              <a:t>Account Lockout Policies: Account lockout policies define rules for automatically locking user accounts after multiple failed login attempts. This policy prevents brute-force attacks and unauthorized access attempts.</a:t>
            </a:r>
          </a:p>
          <a:p>
            <a:pPr marL="114300" indent="0" algn="l">
              <a:buNone/>
            </a:pPr>
            <a:r>
              <a:rPr lang="en-US" sz="1000" b="0" i="0" dirty="0">
                <a:solidFill>
                  <a:srgbClr val="D1D5DB"/>
                </a:solidFill>
                <a:effectLst/>
                <a:latin typeface="Century Gothic" panose="020B0502020202020204" pitchFamily="34" charset="0"/>
              </a:rPr>
              <a:t>Authorization: Authorization controls what actions a user or entity can perform once they have been authenticated. It determines the permissions and privileges granted to different users based on their roles, responsibilities, and the resources they need to access. The following policies support authorization:</a:t>
            </a:r>
          </a:p>
          <a:p>
            <a:pPr marL="114300" indent="0" algn="l">
              <a:buNone/>
            </a:pPr>
            <a:r>
              <a:rPr lang="en-US" sz="1000" b="0" i="0" dirty="0">
                <a:solidFill>
                  <a:srgbClr val="D1D5DB"/>
                </a:solidFill>
                <a:effectLst/>
                <a:latin typeface="Century Gothic" panose="020B0502020202020204" pitchFamily="34" charset="0"/>
              </a:rPr>
              <a:t>Role-Based Access Control (RBAC): RBAC policies assign permissions and privileges based on predefined roles within an organization. Users are assigned specific roles, and their access rights are determined by those roles. This policy simplifies administration and reduces the risk of unauthorized access by granting the principle of least privilege.</a:t>
            </a:r>
          </a:p>
          <a:p>
            <a:pPr marL="114300" indent="0" algn="l">
              <a:buNone/>
            </a:pPr>
            <a:r>
              <a:rPr lang="en-US" sz="1000" b="0" i="0" dirty="0">
                <a:solidFill>
                  <a:srgbClr val="D1D5DB"/>
                </a:solidFill>
                <a:effectLst/>
                <a:latin typeface="Century Gothic" panose="020B0502020202020204" pitchFamily="34" charset="0"/>
              </a:rPr>
              <a:t>Attribute-Based Access Control (ABAC): ABAC policies consider various attributes, such as user attributes, resource attributes, and environmental attributes, to determine access permissions. It provides fine-grained access control and allows for more flexible and dynamic authorization rules.</a:t>
            </a:r>
          </a:p>
          <a:p>
            <a:pPr marL="114300" indent="0" algn="l">
              <a:buNone/>
            </a:pPr>
            <a:r>
              <a:rPr lang="en-US" sz="1000" b="0" i="0" dirty="0">
                <a:solidFill>
                  <a:srgbClr val="D1D5DB"/>
                </a:solidFill>
                <a:effectLst/>
                <a:latin typeface="Century Gothic" panose="020B0502020202020204" pitchFamily="34" charset="0"/>
              </a:rPr>
              <a:t>Accounting: Accounting involves the tracking and recording of user activities and resource usage. It provides an audit trail of events and actions, allowing organizations to monitor and analyze system activities for security, compliance, and troubleshooting purposes. The following policies support accounting:</a:t>
            </a:r>
          </a:p>
          <a:p>
            <a:pPr marL="114300" indent="0" algn="l">
              <a:buNone/>
            </a:pPr>
            <a:r>
              <a:rPr lang="en-US" sz="1000" b="0" i="0" dirty="0">
                <a:solidFill>
                  <a:srgbClr val="D1D5DB"/>
                </a:solidFill>
                <a:effectLst/>
                <a:latin typeface="Century Gothic" panose="020B0502020202020204" pitchFamily="34" charset="0"/>
              </a:rPr>
              <a:t>Logging Policies: Logging policies define what events and activities should be logged, including login attempts, system changes, file access, and other relevant actions. The policies specify the level of detail, retention period, and protection mechanisms for log data.</a:t>
            </a:r>
          </a:p>
          <a:p>
            <a:pPr marL="114300" indent="0" algn="l">
              <a:buNone/>
            </a:pPr>
            <a:r>
              <a:rPr lang="en-US" sz="1000" b="0" i="0" dirty="0">
                <a:solidFill>
                  <a:srgbClr val="D1D5DB"/>
                </a:solidFill>
                <a:effectLst/>
                <a:latin typeface="Century Gothic" panose="020B0502020202020204" pitchFamily="34" charset="0"/>
              </a:rPr>
              <a:t>Audit Policies: Audit policies determine when and how audits should be conducted. They outline the frequency of audits, the scope of auditing, and the responsibilities for reviewing and analyzing audit logs. Auditing helps identify security breaches, policy violations, and potential vulnerabilities.</a:t>
            </a:r>
          </a:p>
          <a:p>
            <a:pPr marL="114300" indent="0" algn="l">
              <a:buNone/>
            </a:pPr>
            <a:r>
              <a:rPr lang="en-US" sz="1000" b="0" i="0" dirty="0">
                <a:solidFill>
                  <a:srgbClr val="D1D5DB"/>
                </a:solidFill>
                <a:effectLst/>
                <a:latin typeface="Century Gothic" panose="020B0502020202020204" pitchFamily="34" charset="0"/>
              </a:rPr>
              <a:t>Privacy Policies: Privacy policies govern the handling and protection of user data and ensure compliance with privacy regulations. They define what data can be collected, how it can be used, and who has access to it. Privacy policies often include provisions for data anonymization, encryption, and user consent.</a:t>
            </a:r>
          </a:p>
          <a:p>
            <a:pPr marL="114300" indent="0" algn="l">
              <a:buNone/>
            </a:pPr>
            <a:r>
              <a:rPr lang="en-US" sz="1000" b="0" i="0" dirty="0">
                <a:solidFill>
                  <a:srgbClr val="D1D5DB"/>
                </a:solidFill>
                <a:effectLst/>
                <a:latin typeface="Century Gothic" panose="020B0502020202020204" pitchFamily="34" charset="0"/>
              </a:rPr>
              <a:t>These policies work together to establish a secure environment by verifying user identities, granting appropriate access permissions, and monitoring system activities. By implementing robust AAA policies, organizations can mitigate risks, protect sensitive information, and maintain the integrity of their systems.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59"/>
            <a:ext cx="5586663" cy="4663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1800" dirty="0">
                <a:latin typeface="Century Gothic" panose="020B0502020202020204" pitchFamily="34" charset="0"/>
              </a:rPr>
              <a:t>I chose to test for Input Validation:</a:t>
            </a:r>
          </a:p>
          <a:p>
            <a:pPr marL="114300" indent="0" algn="l">
              <a:buNone/>
            </a:pPr>
            <a:r>
              <a:rPr lang="en-US" sz="1400" b="0" i="0" dirty="0">
                <a:solidFill>
                  <a:srgbClr val="D1D5DB"/>
                </a:solidFill>
                <a:effectLst/>
                <a:latin typeface="Century Gothic" panose="020B0502020202020204" pitchFamily="34" charset="0"/>
              </a:rPr>
              <a:t>Test 1: Minimum Length Requirement</a:t>
            </a:r>
          </a:p>
          <a:p>
            <a:pPr marL="114300" indent="0" algn="l">
              <a:buNone/>
            </a:pPr>
            <a:r>
              <a:rPr lang="en-US" sz="1400" b="0" i="0" dirty="0">
                <a:solidFill>
                  <a:srgbClr val="D1D5DB"/>
                </a:solidFill>
                <a:effectLst/>
                <a:latin typeface="Century Gothic" panose="020B0502020202020204" pitchFamily="34" charset="0"/>
              </a:rPr>
              <a:t>Username: Must be at least 5 characters long.</a:t>
            </a:r>
          </a:p>
          <a:p>
            <a:pPr marL="114300" indent="0" algn="l">
              <a:buNone/>
            </a:pPr>
            <a:r>
              <a:rPr lang="en-US" sz="1400" b="0" i="0" dirty="0">
                <a:solidFill>
                  <a:srgbClr val="D1D5DB"/>
                </a:solidFill>
                <a:effectLst/>
                <a:latin typeface="Century Gothic" panose="020B0502020202020204" pitchFamily="34" charset="0"/>
              </a:rPr>
              <a:t>Password: Must be at least 8 characters long.</a:t>
            </a:r>
          </a:p>
          <a:p>
            <a:pPr marL="114300" indent="0" algn="l">
              <a:buNone/>
            </a:pPr>
            <a:r>
              <a:rPr lang="en-US" sz="1400" b="0" i="0" dirty="0">
                <a:solidFill>
                  <a:srgbClr val="D1D5DB"/>
                </a:solidFill>
                <a:effectLst/>
                <a:latin typeface="Century Gothic" panose="020B0502020202020204" pitchFamily="34" charset="0"/>
              </a:rPr>
              <a:t>Test 2: Maximum Length Restriction</a:t>
            </a:r>
          </a:p>
          <a:p>
            <a:pPr marL="114300" indent="0" algn="l">
              <a:buNone/>
            </a:pPr>
            <a:r>
              <a:rPr lang="en-US" sz="1400" b="0" i="0" dirty="0">
                <a:solidFill>
                  <a:srgbClr val="D1D5DB"/>
                </a:solidFill>
                <a:effectLst/>
                <a:latin typeface="Century Gothic" panose="020B0502020202020204" pitchFamily="34" charset="0"/>
              </a:rPr>
              <a:t>Username: Must not exceed 20 characters.</a:t>
            </a:r>
          </a:p>
          <a:p>
            <a:pPr marL="114300" indent="0" algn="l">
              <a:buNone/>
            </a:pPr>
            <a:r>
              <a:rPr lang="en-US" sz="1400" b="0" i="0" dirty="0">
                <a:solidFill>
                  <a:srgbClr val="D1D5DB"/>
                </a:solidFill>
                <a:effectLst/>
                <a:latin typeface="Century Gothic" panose="020B0502020202020204" pitchFamily="34" charset="0"/>
              </a:rPr>
              <a:t>Password: Must not exceed 15 characters.</a:t>
            </a:r>
          </a:p>
          <a:p>
            <a:pPr marL="114300" indent="0" algn="l">
              <a:buNone/>
            </a:pPr>
            <a:r>
              <a:rPr lang="en-US" sz="1400" b="0" i="0" dirty="0">
                <a:solidFill>
                  <a:srgbClr val="D1D5DB"/>
                </a:solidFill>
                <a:effectLst/>
                <a:latin typeface="Century Gothic" panose="020B0502020202020204" pitchFamily="34" charset="0"/>
              </a:rPr>
              <a:t>Test 3: Alphanumeric Characters Only</a:t>
            </a:r>
          </a:p>
          <a:p>
            <a:pPr marL="114300" indent="0" algn="l">
              <a:buNone/>
            </a:pPr>
            <a:r>
              <a:rPr lang="en-US" sz="1400" b="0" i="0" dirty="0">
                <a:solidFill>
                  <a:srgbClr val="D1D5DB"/>
                </a:solidFill>
                <a:effectLst/>
                <a:latin typeface="Century Gothic" panose="020B0502020202020204" pitchFamily="34" charset="0"/>
              </a:rPr>
              <a:t>Username: Must contain only alphanumeric characters (letters and numbers).</a:t>
            </a:r>
          </a:p>
          <a:p>
            <a:pPr marL="114300" indent="0" algn="l">
              <a:buNone/>
            </a:pPr>
            <a:r>
              <a:rPr lang="en-US" sz="1400" b="0" i="0" dirty="0">
                <a:solidFill>
                  <a:srgbClr val="D1D5DB"/>
                </a:solidFill>
                <a:effectLst/>
                <a:latin typeface="Century Gothic" panose="020B0502020202020204" pitchFamily="34" charset="0"/>
              </a:rPr>
              <a:t>Password: Must contain only alphanumeric characters (letters and numbers).</a:t>
            </a:r>
          </a:p>
          <a:p>
            <a:pPr marL="0" lvl="0" indent="0" algn="l" rtl="0">
              <a:lnSpc>
                <a:spcPct val="90000"/>
              </a:lnSpc>
              <a:spcBef>
                <a:spcPts val="1000"/>
              </a:spcBef>
              <a:spcAft>
                <a:spcPts val="0"/>
              </a:spcAft>
              <a:buSzPts val="1800"/>
              <a:buNone/>
            </a:pPr>
            <a:endParaRPr sz="1200" dirty="0">
              <a:latin typeface="Century Gothic" panose="020B0502020202020204" pitchFamily="34" charset="0"/>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567E304A-BC60-B2F4-4CE1-6150890041D2}"/>
              </a:ext>
            </a:extLst>
          </p:cNvPr>
          <p:cNvSpPr txBox="1"/>
          <p:nvPr/>
        </p:nvSpPr>
        <p:spPr>
          <a:xfrm>
            <a:off x="6272463" y="2547426"/>
            <a:ext cx="4811611" cy="3323987"/>
          </a:xfrm>
          <a:prstGeom prst="rect">
            <a:avLst/>
          </a:prstGeom>
          <a:noFill/>
        </p:spPr>
        <p:txBody>
          <a:bodyPr wrap="square" rtlCol="0">
            <a:spAutoFit/>
          </a:bodyPr>
          <a:lstStyle/>
          <a:p>
            <a:pPr marL="285750" indent="-285750" algn="l">
              <a:buFont typeface="Arial" panose="020B0604020202020204" pitchFamily="34" charset="0"/>
              <a:buChar char="•"/>
            </a:pPr>
            <a:r>
              <a:rPr lang="en-US" sz="1400" b="0" i="0" dirty="0">
                <a:solidFill>
                  <a:srgbClr val="D1D5DB"/>
                </a:solidFill>
                <a:effectLst/>
                <a:latin typeface="Century Gothic" panose="020B0502020202020204" pitchFamily="34" charset="0"/>
              </a:rPr>
              <a:t>Test 4: Special Character Requirement</a:t>
            </a:r>
          </a:p>
          <a:p>
            <a:pPr marL="285750" indent="-285750" algn="l">
              <a:buFont typeface="Arial" panose="020B0604020202020204" pitchFamily="34" charset="0"/>
              <a:buChar char="•"/>
            </a:pPr>
            <a:r>
              <a:rPr lang="en-US" sz="1400" b="0" i="0" dirty="0">
                <a:solidFill>
                  <a:srgbClr val="D1D5DB"/>
                </a:solidFill>
                <a:effectLst/>
                <a:latin typeface="Century Gothic" panose="020B0502020202020204" pitchFamily="34" charset="0"/>
              </a:rPr>
              <a:t>Username: No specific requirement.</a:t>
            </a:r>
          </a:p>
          <a:p>
            <a:pPr marL="285750" indent="-285750" algn="l">
              <a:buFont typeface="Arial" panose="020B0604020202020204" pitchFamily="34" charset="0"/>
              <a:buChar char="•"/>
            </a:pPr>
            <a:r>
              <a:rPr lang="en-US" sz="1400" b="0" i="0" dirty="0">
                <a:solidFill>
                  <a:srgbClr val="D1D5DB"/>
                </a:solidFill>
                <a:effectLst/>
                <a:latin typeface="Century Gothic" panose="020B0502020202020204" pitchFamily="34" charset="0"/>
              </a:rPr>
              <a:t>Password: Must contain at least one special character (e.g., @, #, $, %).</a:t>
            </a:r>
          </a:p>
          <a:p>
            <a:pPr marL="285750" indent="-285750" algn="l">
              <a:buFont typeface="Arial" panose="020B0604020202020204" pitchFamily="34" charset="0"/>
              <a:buChar char="•"/>
            </a:pPr>
            <a:endParaRPr lang="en-US" sz="1400" b="0" i="0" dirty="0">
              <a:solidFill>
                <a:srgbClr val="D1D5DB"/>
              </a:solidFill>
              <a:effectLst/>
              <a:latin typeface="Century Gothic" panose="020B0502020202020204" pitchFamily="34" charset="0"/>
            </a:endParaRPr>
          </a:p>
          <a:p>
            <a:pPr marL="285750" indent="-285750" algn="l">
              <a:buFont typeface="Arial" panose="020B0604020202020204" pitchFamily="34" charset="0"/>
              <a:buChar char="•"/>
            </a:pPr>
            <a:r>
              <a:rPr lang="en-US" sz="1400" b="0" i="0" dirty="0">
                <a:solidFill>
                  <a:srgbClr val="D1D5DB"/>
                </a:solidFill>
                <a:effectLst/>
                <a:latin typeface="Century Gothic" panose="020B0502020202020204" pitchFamily="34" charset="0"/>
              </a:rPr>
              <a:t>Test 5: Password Complexity</a:t>
            </a:r>
          </a:p>
          <a:p>
            <a:pPr marL="285750" indent="-285750" algn="l">
              <a:buFont typeface="Arial" panose="020B0604020202020204" pitchFamily="34" charset="0"/>
              <a:buChar char="•"/>
            </a:pPr>
            <a:r>
              <a:rPr lang="en-US" sz="1400" b="0" i="0" dirty="0">
                <a:solidFill>
                  <a:srgbClr val="D1D5DB"/>
                </a:solidFill>
                <a:effectLst/>
                <a:latin typeface="Century Gothic" panose="020B0502020202020204" pitchFamily="34" charset="0"/>
              </a:rPr>
              <a:t>Username: No specific requirement.</a:t>
            </a:r>
          </a:p>
          <a:p>
            <a:pPr marL="285750" indent="-285750" algn="l">
              <a:buFont typeface="Arial" panose="020B0604020202020204" pitchFamily="34" charset="0"/>
              <a:buChar char="•"/>
            </a:pPr>
            <a:r>
              <a:rPr lang="en-US" sz="1400" b="0" i="0" dirty="0">
                <a:solidFill>
                  <a:srgbClr val="D1D5DB"/>
                </a:solidFill>
                <a:effectLst/>
                <a:latin typeface="Century Gothic" panose="020B0502020202020204" pitchFamily="34" charset="0"/>
              </a:rPr>
              <a:t>Password: Must contain at least one uppercase letter, one lowercase letter, and one digit.</a:t>
            </a:r>
          </a:p>
          <a:p>
            <a:pPr marL="285750" indent="-285750" algn="l">
              <a:buFont typeface="Arial" panose="020B0604020202020204" pitchFamily="34" charset="0"/>
              <a:buChar char="•"/>
            </a:pPr>
            <a:endParaRPr lang="en-US" sz="1400" b="0" i="0" dirty="0">
              <a:solidFill>
                <a:srgbClr val="D1D5DB"/>
              </a:solidFill>
              <a:effectLst/>
              <a:latin typeface="Century Gothic" panose="020B0502020202020204" pitchFamily="34" charset="0"/>
            </a:endParaRPr>
          </a:p>
          <a:p>
            <a:pPr marL="285750" indent="-285750" algn="l">
              <a:buFont typeface="Arial" panose="020B0604020202020204" pitchFamily="34" charset="0"/>
              <a:buChar char="•"/>
            </a:pPr>
            <a:r>
              <a:rPr lang="en-US" sz="1400" b="0" i="0" dirty="0">
                <a:solidFill>
                  <a:srgbClr val="D1D5DB"/>
                </a:solidFill>
                <a:effectLst/>
                <a:latin typeface="Century Gothic" panose="020B0502020202020204" pitchFamily="34" charset="0"/>
              </a:rPr>
              <a:t>Test 6: Restricted Words</a:t>
            </a:r>
          </a:p>
          <a:p>
            <a:pPr marL="285750" indent="-285750" algn="l">
              <a:buFont typeface="Arial" panose="020B0604020202020204" pitchFamily="34" charset="0"/>
              <a:buChar char="•"/>
            </a:pPr>
            <a:r>
              <a:rPr lang="en-US" sz="1400" b="0" i="0" dirty="0">
                <a:solidFill>
                  <a:srgbClr val="D1D5DB"/>
                </a:solidFill>
                <a:effectLst/>
                <a:latin typeface="Century Gothic" panose="020B0502020202020204" pitchFamily="34" charset="0"/>
              </a:rPr>
              <a:t>Username: Must not contain certain restricted words (e.g., "admin", "password").</a:t>
            </a:r>
          </a:p>
          <a:p>
            <a:pPr marL="285750" indent="-285750" algn="l">
              <a:buFont typeface="Arial" panose="020B0604020202020204" pitchFamily="34" charset="0"/>
              <a:buChar char="•"/>
            </a:pPr>
            <a:r>
              <a:rPr lang="en-US" sz="1400" b="0" i="0" dirty="0">
                <a:solidFill>
                  <a:srgbClr val="D1D5DB"/>
                </a:solidFill>
                <a:effectLst/>
                <a:latin typeface="Century Gothic" panose="020B0502020202020204" pitchFamily="34" charset="0"/>
              </a:rPr>
              <a:t>Password: No specific requirement.</a:t>
            </a:r>
          </a:p>
          <a:p>
            <a:pPr marL="285750" indent="-285750">
              <a:buFont typeface="Arial" panose="020B0604020202020204" pitchFamily="34" charset="0"/>
              <a:buChar char="•"/>
            </a:pPr>
            <a:endParaRPr 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0059-B43D-7FA7-1CB0-9008BAB11532}"/>
              </a:ext>
            </a:extLst>
          </p:cNvPr>
          <p:cNvSpPr>
            <a:spLocks noGrp="1"/>
          </p:cNvSpPr>
          <p:nvPr>
            <p:ph type="title"/>
          </p:nvPr>
        </p:nvSpPr>
        <p:spPr>
          <a:xfrm>
            <a:off x="2927685" y="404227"/>
            <a:ext cx="8610600" cy="1293028"/>
          </a:xfrm>
        </p:spPr>
        <p:txBody>
          <a:bodyPr/>
          <a:lstStyle/>
          <a:p>
            <a:r>
              <a:rPr lang="en-US" dirty="0"/>
              <a:t>Unit Testing Cont.</a:t>
            </a:r>
          </a:p>
        </p:txBody>
      </p:sp>
      <p:sp>
        <p:nvSpPr>
          <p:cNvPr id="3" name="Text Placeholder 2">
            <a:extLst>
              <a:ext uri="{FF2B5EF4-FFF2-40B4-BE49-F238E27FC236}">
                <a16:creationId xmlns:a16="http://schemas.microsoft.com/office/drawing/2014/main" id="{1B17EE4F-0693-8E0E-E9DC-631083557295}"/>
              </a:ext>
            </a:extLst>
          </p:cNvPr>
          <p:cNvSpPr>
            <a:spLocks noGrp="1"/>
          </p:cNvSpPr>
          <p:nvPr>
            <p:ph type="body" idx="1"/>
          </p:nvPr>
        </p:nvSpPr>
        <p:spPr>
          <a:xfrm>
            <a:off x="136359" y="1697255"/>
            <a:ext cx="3681662" cy="5040429"/>
          </a:xfrm>
        </p:spPr>
        <p:txBody>
          <a:bodyPr>
            <a:noAutofit/>
          </a:bodyPr>
          <a:lstStyle/>
          <a:p>
            <a:pPr marL="114300" indent="0">
              <a:buNone/>
            </a:pPr>
            <a:r>
              <a:rPr lang="en-US" sz="1200" dirty="0">
                <a:latin typeface="Courier New" panose="02070309020205020404" pitchFamily="49" charset="0"/>
                <a:cs typeface="Courier New" panose="02070309020205020404" pitchFamily="49" charset="0"/>
              </a:rPr>
              <a:t>#include &lt;catch2/catch.hpp&gt;</a:t>
            </a:r>
          </a:p>
          <a:p>
            <a:pPr marL="114300" indent="0">
              <a:buNone/>
            </a:pPr>
            <a:endParaRPr lang="en-US" sz="1200" dirty="0">
              <a:latin typeface="Courier New" panose="02070309020205020404" pitchFamily="49" charset="0"/>
              <a:cs typeface="Courier New" panose="02070309020205020404" pitchFamily="49" charset="0"/>
            </a:endParaRPr>
          </a:p>
          <a:p>
            <a:pPr marL="114300" indent="0">
              <a:buNone/>
            </a:pPr>
            <a:r>
              <a:rPr lang="en-US" sz="1200" dirty="0">
                <a:latin typeface="Courier New" panose="02070309020205020404" pitchFamily="49" charset="0"/>
                <a:cs typeface="Courier New" panose="02070309020205020404" pitchFamily="49" charset="0"/>
              </a:rPr>
              <a:t>// Include the header file containing the input validation functions</a:t>
            </a:r>
          </a:p>
          <a:p>
            <a:pPr marL="114300" indent="0">
              <a:buNone/>
            </a:pPr>
            <a:r>
              <a:rPr lang="en-US" sz="1200" dirty="0">
                <a:latin typeface="Courier New" panose="02070309020205020404" pitchFamily="49" charset="0"/>
                <a:cs typeface="Courier New" panose="02070309020205020404" pitchFamily="49" charset="0"/>
              </a:rPr>
              <a:t>#include "</a:t>
            </a:r>
            <a:r>
              <a:rPr lang="en-US" sz="1200" dirty="0" err="1">
                <a:latin typeface="Courier New" panose="02070309020205020404" pitchFamily="49" charset="0"/>
                <a:cs typeface="Courier New" panose="02070309020205020404" pitchFamily="49" charset="0"/>
              </a:rPr>
              <a:t>input_validation.h</a:t>
            </a:r>
            <a:r>
              <a:rPr lang="en-US" sz="1200" dirty="0">
                <a:latin typeface="Courier New" panose="02070309020205020404" pitchFamily="49" charset="0"/>
                <a:cs typeface="Courier New" panose="02070309020205020404" pitchFamily="49" charset="0"/>
              </a:rPr>
              <a:t>"</a:t>
            </a:r>
          </a:p>
          <a:p>
            <a:pPr marL="114300" indent="0">
              <a:buNone/>
            </a:pPr>
            <a:endParaRPr lang="en-US" sz="1200" dirty="0">
              <a:latin typeface="Courier New" panose="02070309020205020404" pitchFamily="49" charset="0"/>
              <a:cs typeface="Courier New" panose="02070309020205020404" pitchFamily="49" charset="0"/>
            </a:endParaRPr>
          </a:p>
          <a:p>
            <a:pPr marL="114300" indent="0">
              <a:buNone/>
            </a:pPr>
            <a:r>
              <a:rPr lang="en-US" sz="1200" dirty="0">
                <a:latin typeface="Courier New" panose="02070309020205020404" pitchFamily="49" charset="0"/>
                <a:cs typeface="Courier New" panose="02070309020205020404" pitchFamily="49" charset="0"/>
              </a:rPr>
              <a:t>TEST_CASE("Username input validation tests") {</a:t>
            </a:r>
          </a:p>
          <a:p>
            <a:pPr marL="114300" indent="0">
              <a:buNone/>
            </a:pPr>
            <a:r>
              <a:rPr lang="en-US" sz="1200" dirty="0">
                <a:latin typeface="Courier New" panose="02070309020205020404" pitchFamily="49" charset="0"/>
                <a:cs typeface="Courier New" panose="02070309020205020404" pitchFamily="49" charset="0"/>
              </a:rPr>
              <a:t>    SECTION("Minimum length requirement") {</a:t>
            </a:r>
          </a:p>
          <a:p>
            <a:pPr marL="114300" indent="0">
              <a:buNone/>
            </a:pPr>
            <a:r>
              <a:rPr lang="en-US" sz="1200" dirty="0">
                <a:latin typeface="Courier New" panose="02070309020205020404" pitchFamily="49" charset="0"/>
                <a:cs typeface="Courier New" panose="02070309020205020404" pitchFamily="49" charset="0"/>
              </a:rPr>
              <a:t>        REQUIRE_FALSE(</a:t>
            </a:r>
            <a:r>
              <a:rPr lang="en-US" sz="1200" dirty="0" err="1">
                <a:latin typeface="Courier New" panose="02070309020205020404" pitchFamily="49" charset="0"/>
                <a:cs typeface="Courier New" panose="02070309020205020404" pitchFamily="49" charset="0"/>
              </a:rPr>
              <a:t>validateUsername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abc</a:t>
            </a:r>
            <a:r>
              <a:rPr lang="en-US" sz="1200" dirty="0">
                <a:latin typeface="Courier New" panose="02070309020205020404" pitchFamily="49" charset="0"/>
                <a:cs typeface="Courier New" panose="02070309020205020404" pitchFamily="49" charset="0"/>
              </a:rPr>
              <a:t>"));</a:t>
            </a:r>
          </a:p>
          <a:p>
            <a:pPr marL="114300" indent="0">
              <a:buNone/>
            </a:pPr>
            <a:r>
              <a:rPr lang="en-US" sz="1200" dirty="0">
                <a:latin typeface="Courier New" panose="02070309020205020404" pitchFamily="49" charset="0"/>
                <a:cs typeface="Courier New" panose="02070309020205020404" pitchFamily="49" charset="0"/>
              </a:rPr>
              <a:t>    }</a:t>
            </a:r>
          </a:p>
          <a:p>
            <a:pPr marL="114300" indent="0">
              <a:buNone/>
            </a:pPr>
            <a:endParaRPr lang="en-US" sz="1200" dirty="0">
              <a:latin typeface="Courier New" panose="02070309020205020404" pitchFamily="49" charset="0"/>
              <a:cs typeface="Courier New" panose="02070309020205020404" pitchFamily="49" charset="0"/>
            </a:endParaRPr>
          </a:p>
          <a:p>
            <a:pPr marL="114300" indent="0">
              <a:buNone/>
            </a:pPr>
            <a:r>
              <a:rPr lang="en-US" sz="1200" dirty="0">
                <a:latin typeface="Courier New" panose="02070309020205020404" pitchFamily="49" charset="0"/>
                <a:cs typeface="Courier New" panose="02070309020205020404" pitchFamily="49" charset="0"/>
              </a:rPr>
              <a:t>    SECTION("Maximum length restriction") {</a:t>
            </a:r>
          </a:p>
          <a:p>
            <a:pPr marL="114300" indent="0">
              <a:buNone/>
            </a:pPr>
            <a:r>
              <a:rPr lang="en-US" sz="1200" dirty="0">
                <a:latin typeface="Courier New" panose="02070309020205020404" pitchFamily="49" charset="0"/>
                <a:cs typeface="Courier New" panose="02070309020205020404" pitchFamily="49" charset="0"/>
              </a:rPr>
              <a:t>        </a:t>
            </a:r>
          </a:p>
        </p:txBody>
      </p:sp>
      <p:sp>
        <p:nvSpPr>
          <p:cNvPr id="4" name="TextBox 3">
            <a:extLst>
              <a:ext uri="{FF2B5EF4-FFF2-40B4-BE49-F238E27FC236}">
                <a16:creationId xmlns:a16="http://schemas.microsoft.com/office/drawing/2014/main" id="{DAB849E5-87FF-AD9A-34AF-1438E7359395}"/>
              </a:ext>
            </a:extLst>
          </p:cNvPr>
          <p:cNvSpPr txBox="1"/>
          <p:nvPr/>
        </p:nvSpPr>
        <p:spPr>
          <a:xfrm>
            <a:off x="7499682" y="1293591"/>
            <a:ext cx="4305300" cy="5847755"/>
          </a:xfrm>
          <a:prstGeom prst="rect">
            <a:avLst/>
          </a:prstGeom>
          <a:noFill/>
        </p:spPr>
        <p:txBody>
          <a:bodyPr wrap="square" rtlCol="0">
            <a:spAutoFit/>
          </a:bodyPr>
          <a:lstStyle/>
          <a:p>
            <a:pPr marL="114300" indent="0">
              <a:buNone/>
            </a:pPr>
            <a:endParaRPr lang="en-US" sz="1100" dirty="0">
              <a:solidFill>
                <a:schemeClr val="bg1"/>
              </a:solidFill>
              <a:latin typeface="Courier New" panose="02070309020205020404" pitchFamily="49" charset="0"/>
              <a:cs typeface="Courier New" panose="02070309020205020404" pitchFamily="49" charset="0"/>
            </a:endParaRPr>
          </a:p>
          <a:p>
            <a:pPr marL="114300" indent="0">
              <a:buNone/>
            </a:pPr>
            <a:r>
              <a:rPr lang="en-US" sz="1100" dirty="0">
                <a:solidFill>
                  <a:schemeClr val="bg1"/>
                </a:solidFill>
                <a:latin typeface="Courier New" panose="02070309020205020404" pitchFamily="49" charset="0"/>
                <a:cs typeface="Courier New" panose="02070309020205020404" pitchFamily="49" charset="0"/>
              </a:rPr>
              <a:t>    SECTION("Valid username") {</a:t>
            </a:r>
          </a:p>
          <a:p>
            <a:pPr marL="114300" indent="0">
              <a:buNone/>
            </a:pPr>
            <a:r>
              <a:rPr lang="en-US" sz="1100" dirty="0">
                <a:solidFill>
                  <a:schemeClr val="bg1"/>
                </a:solidFill>
                <a:latin typeface="Courier New" panose="02070309020205020404" pitchFamily="49" charset="0"/>
                <a:cs typeface="Courier New" panose="02070309020205020404" pitchFamily="49" charset="0"/>
              </a:rPr>
              <a:t>        REQUIRE(</a:t>
            </a:r>
            <a:r>
              <a:rPr lang="en-US" sz="1100" dirty="0" err="1">
                <a:solidFill>
                  <a:schemeClr val="bg1"/>
                </a:solidFill>
                <a:latin typeface="Courier New" panose="02070309020205020404" pitchFamily="49" charset="0"/>
                <a:cs typeface="Courier New" panose="02070309020205020404" pitchFamily="49" charset="0"/>
              </a:rPr>
              <a:t>validateUsername</a:t>
            </a:r>
            <a:r>
              <a:rPr lang="en-US" sz="1100" dirty="0">
                <a:solidFill>
                  <a:schemeClr val="bg1"/>
                </a:solidFill>
                <a:latin typeface="Courier New" panose="02070309020205020404" pitchFamily="49" charset="0"/>
                <a:cs typeface="Courier New" panose="02070309020205020404" pitchFamily="49" charset="0"/>
              </a:rPr>
              <a:t>("myusername123"));</a:t>
            </a:r>
          </a:p>
          <a:p>
            <a:pPr marL="114300" indent="0">
              <a:buNone/>
            </a:pPr>
            <a:r>
              <a:rPr lang="en-US" sz="1100" dirty="0">
                <a:solidFill>
                  <a:schemeClr val="bg1"/>
                </a:solidFill>
                <a:latin typeface="Courier New" panose="02070309020205020404" pitchFamily="49" charset="0"/>
                <a:cs typeface="Courier New" panose="02070309020205020404" pitchFamily="49" charset="0"/>
              </a:rPr>
              <a:t>    }</a:t>
            </a:r>
          </a:p>
          <a:p>
            <a:pPr marL="114300" indent="0">
              <a:buNone/>
            </a:pPr>
            <a:r>
              <a:rPr lang="en-US" sz="1100" dirty="0">
                <a:solidFill>
                  <a:schemeClr val="bg1"/>
                </a:solidFill>
                <a:latin typeface="Courier New" panose="02070309020205020404" pitchFamily="49" charset="0"/>
                <a:cs typeface="Courier New" panose="02070309020205020404" pitchFamily="49" charset="0"/>
              </a:rPr>
              <a:t>}</a:t>
            </a:r>
          </a:p>
          <a:p>
            <a:pPr marL="114300" indent="0">
              <a:buNone/>
            </a:pPr>
            <a:endParaRPr lang="en-US" sz="1100" dirty="0">
              <a:solidFill>
                <a:schemeClr val="bg1"/>
              </a:solidFill>
              <a:latin typeface="Courier New" panose="02070309020205020404" pitchFamily="49" charset="0"/>
              <a:cs typeface="Courier New" panose="02070309020205020404" pitchFamily="49" charset="0"/>
            </a:endParaRPr>
          </a:p>
          <a:p>
            <a:pPr marL="114300" indent="0">
              <a:buNone/>
            </a:pPr>
            <a:r>
              <a:rPr lang="en-US" sz="1100" dirty="0">
                <a:solidFill>
                  <a:schemeClr val="bg1"/>
                </a:solidFill>
                <a:latin typeface="Courier New" panose="02070309020205020404" pitchFamily="49" charset="0"/>
                <a:cs typeface="Courier New" panose="02070309020205020404" pitchFamily="49" charset="0"/>
              </a:rPr>
              <a:t>TEST_CASE("Password input validation tests") {</a:t>
            </a:r>
          </a:p>
          <a:p>
            <a:pPr marL="114300" indent="0">
              <a:buNone/>
            </a:pPr>
            <a:r>
              <a:rPr lang="en-US" sz="1100" dirty="0">
                <a:solidFill>
                  <a:schemeClr val="bg1"/>
                </a:solidFill>
                <a:latin typeface="Courier New" panose="02070309020205020404" pitchFamily="49" charset="0"/>
                <a:cs typeface="Courier New" panose="02070309020205020404" pitchFamily="49" charset="0"/>
              </a:rPr>
              <a:t>    SECTION("Minimum length requirement") {</a:t>
            </a:r>
          </a:p>
          <a:p>
            <a:pPr marL="114300" indent="0">
              <a:buNone/>
            </a:pPr>
            <a:r>
              <a:rPr lang="en-US" sz="1100" dirty="0">
                <a:solidFill>
                  <a:schemeClr val="bg1"/>
                </a:solidFill>
                <a:latin typeface="Courier New" panose="02070309020205020404" pitchFamily="49" charset="0"/>
                <a:cs typeface="Courier New" panose="02070309020205020404" pitchFamily="49" charset="0"/>
              </a:rPr>
              <a:t>        REQUIRE_FALSE(</a:t>
            </a:r>
            <a:r>
              <a:rPr lang="en-US" sz="1100" dirty="0" err="1">
                <a:solidFill>
                  <a:schemeClr val="bg1"/>
                </a:solidFill>
                <a:latin typeface="Courier New" panose="02070309020205020404" pitchFamily="49" charset="0"/>
                <a:cs typeface="Courier New" panose="02070309020205020404" pitchFamily="49" charset="0"/>
              </a:rPr>
              <a:t>validatePassword</a:t>
            </a:r>
            <a:r>
              <a:rPr lang="en-US" sz="1100" dirty="0">
                <a:solidFill>
                  <a:schemeClr val="bg1"/>
                </a:solidFill>
                <a:latin typeface="Courier New" panose="02070309020205020404" pitchFamily="49" charset="0"/>
                <a:cs typeface="Courier New" panose="02070309020205020404" pitchFamily="49" charset="0"/>
              </a:rPr>
              <a:t>("pass123"));</a:t>
            </a:r>
          </a:p>
          <a:p>
            <a:pPr marL="114300" indent="0">
              <a:buNone/>
            </a:pPr>
            <a:r>
              <a:rPr lang="en-US" sz="1100" dirty="0">
                <a:solidFill>
                  <a:schemeClr val="bg1"/>
                </a:solidFill>
                <a:latin typeface="Courier New" panose="02070309020205020404" pitchFamily="49" charset="0"/>
                <a:cs typeface="Courier New" panose="02070309020205020404" pitchFamily="49" charset="0"/>
              </a:rPr>
              <a:t>    }</a:t>
            </a:r>
          </a:p>
          <a:p>
            <a:pPr marL="114300" indent="0">
              <a:buNone/>
            </a:pPr>
            <a:endParaRPr lang="en-US" sz="1100" dirty="0">
              <a:solidFill>
                <a:schemeClr val="bg1"/>
              </a:solidFill>
              <a:latin typeface="Courier New" panose="02070309020205020404" pitchFamily="49" charset="0"/>
              <a:cs typeface="Courier New" panose="02070309020205020404" pitchFamily="49" charset="0"/>
            </a:endParaRPr>
          </a:p>
          <a:p>
            <a:pPr marL="114300" indent="0">
              <a:buNone/>
            </a:pPr>
            <a:r>
              <a:rPr lang="en-US" sz="1100" dirty="0">
                <a:solidFill>
                  <a:schemeClr val="bg1"/>
                </a:solidFill>
                <a:latin typeface="Courier New" panose="02070309020205020404" pitchFamily="49" charset="0"/>
                <a:cs typeface="Courier New" panose="02070309020205020404" pitchFamily="49" charset="0"/>
              </a:rPr>
              <a:t>    SECTION("Maximum length restriction") {</a:t>
            </a:r>
          </a:p>
          <a:p>
            <a:pPr marL="114300" indent="0">
              <a:buNone/>
            </a:pPr>
            <a:r>
              <a:rPr lang="en-US" sz="1100" dirty="0">
                <a:solidFill>
                  <a:schemeClr val="bg1"/>
                </a:solidFill>
                <a:latin typeface="Courier New" panose="02070309020205020404" pitchFamily="49" charset="0"/>
                <a:cs typeface="Courier New" panose="02070309020205020404" pitchFamily="49" charset="0"/>
              </a:rPr>
              <a:t>        REQUIRE_FALSE(</a:t>
            </a:r>
            <a:r>
              <a:rPr lang="en-US" sz="1100" dirty="0" err="1">
                <a:solidFill>
                  <a:schemeClr val="bg1"/>
                </a:solidFill>
                <a:latin typeface="Courier New" panose="02070309020205020404" pitchFamily="49" charset="0"/>
                <a:cs typeface="Courier New" panose="02070309020205020404" pitchFamily="49" charset="0"/>
              </a:rPr>
              <a:t>validatePassword</a:t>
            </a:r>
            <a:r>
              <a:rPr lang="en-US" sz="1100" dirty="0">
                <a:solidFill>
                  <a:schemeClr val="bg1"/>
                </a:solidFill>
                <a:latin typeface="Courier New" panose="02070309020205020404" pitchFamily="49" charset="0"/>
                <a:cs typeface="Courier New" panose="02070309020205020404" pitchFamily="49" charset="0"/>
              </a:rPr>
              <a:t>("password1234567890"));</a:t>
            </a:r>
          </a:p>
          <a:p>
            <a:pPr marL="114300" indent="0">
              <a:buNone/>
            </a:pPr>
            <a:r>
              <a:rPr lang="en-US" sz="1100" dirty="0">
                <a:solidFill>
                  <a:schemeClr val="bg1"/>
                </a:solidFill>
                <a:latin typeface="Courier New" panose="02070309020205020404" pitchFamily="49" charset="0"/>
                <a:cs typeface="Courier New" panose="02070309020205020404" pitchFamily="49" charset="0"/>
              </a:rPr>
              <a:t>    }</a:t>
            </a:r>
          </a:p>
          <a:p>
            <a:pPr marL="114300" indent="0">
              <a:buNone/>
            </a:pPr>
            <a:endParaRPr lang="en-US" sz="1100" dirty="0">
              <a:solidFill>
                <a:schemeClr val="bg1"/>
              </a:solidFill>
              <a:latin typeface="Courier New" panose="02070309020205020404" pitchFamily="49" charset="0"/>
              <a:cs typeface="Courier New" panose="02070309020205020404" pitchFamily="49" charset="0"/>
            </a:endParaRPr>
          </a:p>
          <a:p>
            <a:pPr marL="114300" indent="0">
              <a:buNone/>
            </a:pPr>
            <a:r>
              <a:rPr lang="en-US" sz="1100" dirty="0">
                <a:solidFill>
                  <a:schemeClr val="bg1"/>
                </a:solidFill>
                <a:latin typeface="Courier New" panose="02070309020205020404" pitchFamily="49" charset="0"/>
                <a:cs typeface="Courier New" panose="02070309020205020404" pitchFamily="49" charset="0"/>
              </a:rPr>
              <a:t>    SECTION("Complexity requirement") {</a:t>
            </a:r>
          </a:p>
          <a:p>
            <a:pPr marL="114300" indent="0">
              <a:buNone/>
            </a:pPr>
            <a:r>
              <a:rPr lang="en-US" sz="1100" dirty="0">
                <a:solidFill>
                  <a:schemeClr val="bg1"/>
                </a:solidFill>
                <a:latin typeface="Courier New" panose="02070309020205020404" pitchFamily="49" charset="0"/>
                <a:cs typeface="Courier New" panose="02070309020205020404" pitchFamily="49" charset="0"/>
              </a:rPr>
              <a:t>        REQUIRE_FALSE(</a:t>
            </a:r>
            <a:r>
              <a:rPr lang="en-US" sz="1100" dirty="0" err="1">
                <a:solidFill>
                  <a:schemeClr val="bg1"/>
                </a:solidFill>
                <a:latin typeface="Courier New" panose="02070309020205020404" pitchFamily="49" charset="0"/>
                <a:cs typeface="Courier New" panose="02070309020205020404" pitchFamily="49" charset="0"/>
              </a:rPr>
              <a:t>validatePassword</a:t>
            </a:r>
            <a:r>
              <a:rPr lang="en-US" sz="1100" dirty="0">
                <a:solidFill>
                  <a:schemeClr val="bg1"/>
                </a:solidFill>
                <a:latin typeface="Courier New" panose="02070309020205020404" pitchFamily="49" charset="0"/>
                <a:cs typeface="Courier New" panose="02070309020205020404" pitchFamily="49" charset="0"/>
              </a:rPr>
              <a:t>("password"));</a:t>
            </a:r>
          </a:p>
          <a:p>
            <a:pPr marL="114300" indent="0">
              <a:buNone/>
            </a:pPr>
            <a:r>
              <a:rPr lang="en-US" sz="1100" dirty="0">
                <a:solidFill>
                  <a:schemeClr val="bg1"/>
                </a:solidFill>
                <a:latin typeface="Courier New" panose="02070309020205020404" pitchFamily="49" charset="0"/>
                <a:cs typeface="Courier New" panose="02070309020205020404" pitchFamily="49" charset="0"/>
              </a:rPr>
              <a:t>    }</a:t>
            </a:r>
          </a:p>
          <a:p>
            <a:pPr marL="114300" indent="0">
              <a:buNone/>
            </a:pPr>
            <a:endParaRPr lang="en-US" sz="1100" dirty="0">
              <a:solidFill>
                <a:schemeClr val="bg1"/>
              </a:solidFill>
              <a:latin typeface="Courier New" panose="02070309020205020404" pitchFamily="49" charset="0"/>
              <a:cs typeface="Courier New" panose="02070309020205020404" pitchFamily="49" charset="0"/>
            </a:endParaRPr>
          </a:p>
          <a:p>
            <a:pPr marL="114300" indent="0">
              <a:buNone/>
            </a:pPr>
            <a:r>
              <a:rPr lang="en-US" sz="1100" dirty="0">
                <a:solidFill>
                  <a:schemeClr val="bg1"/>
                </a:solidFill>
                <a:latin typeface="Courier New" panose="02070309020205020404" pitchFamily="49" charset="0"/>
                <a:cs typeface="Courier New" panose="02070309020205020404" pitchFamily="49" charset="0"/>
              </a:rPr>
              <a:t>    SECTION("Special character requirement") {</a:t>
            </a:r>
          </a:p>
          <a:p>
            <a:pPr marL="114300" indent="0">
              <a:buNone/>
            </a:pPr>
            <a:r>
              <a:rPr lang="en-US" sz="1100" dirty="0">
                <a:solidFill>
                  <a:schemeClr val="bg1"/>
                </a:solidFill>
                <a:latin typeface="Courier New" panose="02070309020205020404" pitchFamily="49" charset="0"/>
                <a:cs typeface="Courier New" panose="02070309020205020404" pitchFamily="49" charset="0"/>
              </a:rPr>
              <a:t>        REQUIRE_FALSE(</a:t>
            </a:r>
            <a:r>
              <a:rPr lang="en-US" sz="1100" dirty="0" err="1">
                <a:solidFill>
                  <a:schemeClr val="bg1"/>
                </a:solidFill>
                <a:latin typeface="Courier New" panose="02070309020205020404" pitchFamily="49" charset="0"/>
                <a:cs typeface="Courier New" panose="02070309020205020404" pitchFamily="49" charset="0"/>
              </a:rPr>
              <a:t>validatePassword</a:t>
            </a:r>
            <a:r>
              <a:rPr lang="en-US" sz="1100" dirty="0">
                <a:solidFill>
                  <a:schemeClr val="bg1"/>
                </a:solidFill>
                <a:latin typeface="Courier New" panose="02070309020205020404" pitchFamily="49" charset="0"/>
                <a:cs typeface="Courier New" panose="02070309020205020404" pitchFamily="49" charset="0"/>
              </a:rPr>
              <a:t>("Password123"));</a:t>
            </a:r>
          </a:p>
          <a:p>
            <a:pPr marL="114300" indent="0">
              <a:buNone/>
            </a:pPr>
            <a:r>
              <a:rPr lang="en-US" sz="1100" dirty="0">
                <a:solidFill>
                  <a:schemeClr val="bg1"/>
                </a:solidFill>
                <a:latin typeface="Courier New" panose="02070309020205020404" pitchFamily="49" charset="0"/>
                <a:cs typeface="Courier New" panose="02070309020205020404" pitchFamily="49" charset="0"/>
              </a:rPr>
              <a:t>    }</a:t>
            </a:r>
          </a:p>
          <a:p>
            <a:pPr marL="114300" indent="0">
              <a:buNone/>
            </a:pPr>
            <a:endParaRPr lang="en-US" sz="1100" dirty="0">
              <a:solidFill>
                <a:schemeClr val="bg1"/>
              </a:solidFill>
              <a:latin typeface="Courier New" panose="02070309020205020404" pitchFamily="49" charset="0"/>
              <a:cs typeface="Courier New" panose="02070309020205020404" pitchFamily="49" charset="0"/>
            </a:endParaRPr>
          </a:p>
          <a:p>
            <a:pPr marL="114300" indent="0">
              <a:buNone/>
            </a:pPr>
            <a:r>
              <a:rPr lang="en-US" sz="1100" dirty="0">
                <a:solidFill>
                  <a:schemeClr val="bg1"/>
                </a:solidFill>
                <a:latin typeface="Courier New" panose="02070309020205020404" pitchFamily="49" charset="0"/>
                <a:cs typeface="Courier New" panose="02070309020205020404" pitchFamily="49" charset="0"/>
              </a:rPr>
              <a:t>    SECTION("Valid password") {</a:t>
            </a:r>
          </a:p>
          <a:p>
            <a:pPr marL="114300" indent="0">
              <a:buNone/>
            </a:pPr>
            <a:r>
              <a:rPr lang="en-US" sz="1100" dirty="0">
                <a:solidFill>
                  <a:schemeClr val="bg1"/>
                </a:solidFill>
                <a:latin typeface="Courier New" panose="02070309020205020404" pitchFamily="49" charset="0"/>
                <a:cs typeface="Courier New" panose="02070309020205020404" pitchFamily="49" charset="0"/>
              </a:rPr>
              <a:t>        REQUIRE(</a:t>
            </a:r>
            <a:r>
              <a:rPr lang="en-US" sz="1100" dirty="0" err="1">
                <a:solidFill>
                  <a:schemeClr val="bg1"/>
                </a:solidFill>
                <a:latin typeface="Courier New" panose="02070309020205020404" pitchFamily="49" charset="0"/>
                <a:cs typeface="Courier New" panose="02070309020205020404" pitchFamily="49" charset="0"/>
              </a:rPr>
              <a:t>validatePassword</a:t>
            </a:r>
            <a:r>
              <a:rPr lang="en-US" sz="1100" dirty="0">
                <a:solidFill>
                  <a:schemeClr val="bg1"/>
                </a:solidFill>
                <a:latin typeface="Courier New" panose="02070309020205020404" pitchFamily="49" charset="0"/>
                <a:cs typeface="Courier New" panose="02070309020205020404" pitchFamily="49" charset="0"/>
              </a:rPr>
              <a:t>("Secure@123"));</a:t>
            </a:r>
          </a:p>
          <a:p>
            <a:pPr marL="114300" indent="0">
              <a:buNone/>
            </a:pPr>
            <a:r>
              <a:rPr lang="en-US" sz="1100" dirty="0">
                <a:solidFill>
                  <a:schemeClr val="bg1"/>
                </a:solidFill>
                <a:latin typeface="Courier New" panose="02070309020205020404" pitchFamily="49" charset="0"/>
                <a:cs typeface="Courier New" panose="02070309020205020404" pitchFamily="49" charset="0"/>
              </a:rPr>
              <a:t>    }</a:t>
            </a:r>
          </a:p>
          <a:p>
            <a:pPr marL="114300" indent="0">
              <a:buNone/>
            </a:pPr>
            <a:r>
              <a:rPr lang="en-US" sz="1100" dirty="0">
                <a:solidFill>
                  <a:schemeClr val="bg1"/>
                </a:solidFill>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1A7CD066-FBC8-17C5-7C4A-AEE864700C95}"/>
              </a:ext>
            </a:extLst>
          </p:cNvPr>
          <p:cNvSpPr txBox="1"/>
          <p:nvPr/>
        </p:nvSpPr>
        <p:spPr>
          <a:xfrm>
            <a:off x="3967412" y="1697255"/>
            <a:ext cx="3382879" cy="4185761"/>
          </a:xfrm>
          <a:prstGeom prst="rect">
            <a:avLst/>
          </a:prstGeom>
          <a:noFill/>
        </p:spPr>
        <p:txBody>
          <a:bodyPr wrap="square" rtlCol="0">
            <a:spAutoFit/>
          </a:bodyPr>
          <a:lstStyle/>
          <a:p>
            <a:pPr marL="114300" indent="0">
              <a:buNone/>
            </a:pPr>
            <a:r>
              <a:rPr lang="en-US" sz="1400" dirty="0">
                <a:solidFill>
                  <a:schemeClr val="bg1"/>
                </a:solidFill>
                <a:latin typeface="Courier New" panose="02070309020205020404" pitchFamily="49" charset="0"/>
                <a:cs typeface="Courier New" panose="02070309020205020404" pitchFamily="49" charset="0"/>
              </a:rPr>
              <a:t>REQUIRE_FALSE(</a:t>
            </a:r>
            <a:r>
              <a:rPr lang="en-US" sz="1400" dirty="0" err="1">
                <a:solidFill>
                  <a:schemeClr val="bg1"/>
                </a:solidFill>
                <a:latin typeface="Courier New" panose="02070309020205020404" pitchFamily="49" charset="0"/>
                <a:cs typeface="Courier New" panose="02070309020205020404" pitchFamily="49" charset="0"/>
              </a:rPr>
              <a:t>validateUsername</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abcdefghijklmnopqrstuvwxyz</a:t>
            </a:r>
            <a:r>
              <a:rPr lang="en-US" sz="1400" dirty="0">
                <a:solidFill>
                  <a:schemeClr val="bg1"/>
                </a:solidFill>
                <a:latin typeface="Courier New" panose="02070309020205020404" pitchFamily="49" charset="0"/>
                <a:cs typeface="Courier New" panose="02070309020205020404" pitchFamily="49" charset="0"/>
              </a:rPr>
              <a:t>"));</a:t>
            </a:r>
          </a:p>
          <a:p>
            <a:pPr marL="114300" indent="0">
              <a:buNone/>
            </a:pPr>
            <a:r>
              <a:rPr lang="en-US" sz="1400" dirty="0">
                <a:solidFill>
                  <a:schemeClr val="bg1"/>
                </a:solidFill>
                <a:latin typeface="Courier New" panose="02070309020205020404" pitchFamily="49" charset="0"/>
                <a:cs typeface="Courier New" panose="02070309020205020404" pitchFamily="49" charset="0"/>
              </a:rPr>
              <a:t>    }</a:t>
            </a:r>
          </a:p>
          <a:p>
            <a:pPr marL="114300" indent="0">
              <a:buNone/>
            </a:pPr>
            <a:endParaRPr lang="en-US" sz="1400" dirty="0">
              <a:solidFill>
                <a:schemeClr val="bg1"/>
              </a:solidFill>
              <a:latin typeface="Courier New" panose="02070309020205020404" pitchFamily="49" charset="0"/>
              <a:cs typeface="Courier New" panose="02070309020205020404" pitchFamily="49" charset="0"/>
            </a:endParaRPr>
          </a:p>
          <a:p>
            <a:pPr marL="114300" indent="0">
              <a:buNone/>
            </a:pPr>
            <a:r>
              <a:rPr lang="en-US" sz="1400" dirty="0">
                <a:solidFill>
                  <a:schemeClr val="bg1"/>
                </a:solidFill>
                <a:latin typeface="Courier New" panose="02070309020205020404" pitchFamily="49" charset="0"/>
                <a:cs typeface="Courier New" panose="02070309020205020404" pitchFamily="49" charset="0"/>
              </a:rPr>
              <a:t>    SECTION("Alphanumeric characters only") {</a:t>
            </a:r>
          </a:p>
          <a:p>
            <a:pPr marL="114300" indent="0">
              <a:buNone/>
            </a:pPr>
            <a:r>
              <a:rPr lang="en-US" sz="1400" dirty="0">
                <a:solidFill>
                  <a:schemeClr val="bg1"/>
                </a:solidFill>
                <a:latin typeface="Courier New" panose="02070309020205020404" pitchFamily="49" charset="0"/>
                <a:cs typeface="Courier New" panose="02070309020205020404" pitchFamily="49" charset="0"/>
              </a:rPr>
              <a:t>        REQUIRE_FALSE(</a:t>
            </a:r>
            <a:r>
              <a:rPr lang="en-US" sz="1400" dirty="0" err="1">
                <a:solidFill>
                  <a:schemeClr val="bg1"/>
                </a:solidFill>
                <a:latin typeface="Courier New" panose="02070309020205020404" pitchFamily="49" charset="0"/>
                <a:cs typeface="Courier New" panose="02070309020205020404" pitchFamily="49" charset="0"/>
              </a:rPr>
              <a:t>validateUsername</a:t>
            </a:r>
            <a:r>
              <a:rPr lang="en-US" sz="1400" dirty="0">
                <a:solidFill>
                  <a:schemeClr val="bg1"/>
                </a:solidFill>
                <a:latin typeface="Courier New" panose="02070309020205020404" pitchFamily="49" charset="0"/>
                <a:cs typeface="Courier New" panose="02070309020205020404" pitchFamily="49" charset="0"/>
              </a:rPr>
              <a:t>("user@123"));</a:t>
            </a:r>
          </a:p>
          <a:p>
            <a:pPr marL="114300" indent="0">
              <a:buNone/>
            </a:pPr>
            <a:r>
              <a:rPr lang="en-US" sz="1400" dirty="0">
                <a:solidFill>
                  <a:schemeClr val="bg1"/>
                </a:solidFill>
                <a:latin typeface="Courier New" panose="02070309020205020404" pitchFamily="49" charset="0"/>
                <a:cs typeface="Courier New" panose="02070309020205020404" pitchFamily="49" charset="0"/>
              </a:rPr>
              <a:t>    }</a:t>
            </a:r>
          </a:p>
          <a:p>
            <a:pPr marL="114300" indent="0">
              <a:buNone/>
            </a:pPr>
            <a:endParaRPr lang="en-US" sz="1400" dirty="0">
              <a:solidFill>
                <a:schemeClr val="bg1"/>
              </a:solidFill>
              <a:latin typeface="Courier New" panose="02070309020205020404" pitchFamily="49" charset="0"/>
              <a:cs typeface="Courier New" panose="02070309020205020404" pitchFamily="49" charset="0"/>
            </a:endParaRPr>
          </a:p>
          <a:p>
            <a:pPr marL="114300" indent="0">
              <a:buNone/>
            </a:pPr>
            <a:r>
              <a:rPr lang="en-US" sz="1400" dirty="0">
                <a:solidFill>
                  <a:schemeClr val="bg1"/>
                </a:solidFill>
                <a:latin typeface="Courier New" panose="02070309020205020404" pitchFamily="49" charset="0"/>
                <a:cs typeface="Courier New" panose="02070309020205020404" pitchFamily="49" charset="0"/>
              </a:rPr>
              <a:t>    SECTION("Restricted words") {</a:t>
            </a:r>
          </a:p>
          <a:p>
            <a:pPr marL="114300" indent="0">
              <a:buNone/>
            </a:pPr>
            <a:r>
              <a:rPr lang="en-US" sz="1400" dirty="0">
                <a:solidFill>
                  <a:schemeClr val="bg1"/>
                </a:solidFill>
                <a:latin typeface="Courier New" panose="02070309020205020404" pitchFamily="49" charset="0"/>
                <a:cs typeface="Courier New" panose="02070309020205020404" pitchFamily="49" charset="0"/>
              </a:rPr>
              <a:t>        REQUIRE_FALSE(</a:t>
            </a:r>
            <a:r>
              <a:rPr lang="en-US" sz="1400" dirty="0" err="1">
                <a:solidFill>
                  <a:schemeClr val="bg1"/>
                </a:solidFill>
                <a:latin typeface="Courier New" panose="02070309020205020404" pitchFamily="49" charset="0"/>
                <a:cs typeface="Courier New" panose="02070309020205020404" pitchFamily="49" charset="0"/>
              </a:rPr>
              <a:t>validateUsername</a:t>
            </a:r>
            <a:r>
              <a:rPr lang="en-US" sz="1400" dirty="0">
                <a:solidFill>
                  <a:schemeClr val="bg1"/>
                </a:solidFill>
                <a:latin typeface="Courier New" panose="02070309020205020404" pitchFamily="49" charset="0"/>
                <a:cs typeface="Courier New" panose="02070309020205020404" pitchFamily="49" charset="0"/>
              </a:rPr>
              <a:t>("admin123"));</a:t>
            </a:r>
          </a:p>
          <a:p>
            <a:pPr marL="114300" indent="0">
              <a:buNone/>
            </a:pPr>
            <a:r>
              <a:rPr lang="en-US" sz="1400" dirty="0">
                <a:solidFill>
                  <a:schemeClr val="bg1"/>
                </a:solidFill>
                <a:latin typeface="Courier New" panose="02070309020205020404" pitchFamily="49" charset="0"/>
                <a:cs typeface="Courier New" panose="02070309020205020404" pitchFamily="49" charset="0"/>
              </a:rPr>
              <a:t>    }</a:t>
            </a:r>
          </a:p>
          <a:p>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470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418</TotalTime>
  <Words>2624</Words>
  <Application>Microsoft Office PowerPoint</Application>
  <PresentationFormat>Widescreen</PresentationFormat>
  <Paragraphs>185</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Courier New</vt:lpstr>
      <vt:lpstr>Vapor Trail</vt:lpstr>
      <vt:lpstr>Green Pace</vt:lpstr>
      <vt:lpstr>OVERVIEW: DEFENSE IN DEPTH</vt:lpstr>
      <vt:lpstr>10 PRINCIPLES</vt:lpstr>
      <vt:lpstr>CODING STANDARDS</vt:lpstr>
      <vt:lpstr>ENCRYPTION POLICIES</vt:lpstr>
      <vt:lpstr>TRIPLE-A POLICIES</vt:lpstr>
      <vt:lpstr>Unit Testing</vt:lpstr>
      <vt:lpstr>Unit Testing Cont.</vt:lpstr>
      <vt:lpstr>AUTOMATION SUMMARY</vt:lpstr>
      <vt:lpstr>TOOLS</vt:lpstr>
      <vt:lpstr>RISKS AND BENEFITS</vt:lpstr>
      <vt:lpstr>Risks and Benefits Cont.</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Tyler Morgan</cp:lastModifiedBy>
  <cp:revision>6</cp:revision>
  <dcterms:created xsi:type="dcterms:W3CDTF">2020-08-19T17:59:24Z</dcterms:created>
  <dcterms:modified xsi:type="dcterms:W3CDTF">2023-06-19T00:11:40Z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