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06" r:id="rId3"/>
    <p:sldId id="409" r:id="rId4"/>
    <p:sldId id="417" r:id="rId5"/>
    <p:sldId id="407" r:id="rId6"/>
    <p:sldId id="408" r:id="rId7"/>
    <p:sldId id="413" r:id="rId8"/>
    <p:sldId id="419" r:id="rId9"/>
    <p:sldId id="414" r:id="rId10"/>
    <p:sldId id="410" r:id="rId11"/>
    <p:sldId id="418" r:id="rId12"/>
    <p:sldId id="411" r:id="rId13"/>
    <p:sldId id="412" r:id="rId14"/>
    <p:sldId id="421" r:id="rId15"/>
    <p:sldId id="4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dehashed</a:t>
            </a:r>
            <a:r>
              <a:rPr lang="en-US" dirty="0"/>
              <a:t> with count cutoffs with same percentile for all 4 hashes for each mixed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Pgen</a:t>
            </a:r>
            <a:r>
              <a:rPr lang="en-US" dirty="0"/>
              <a:t> not yet </a:t>
            </a:r>
            <a:r>
              <a:rPr lang="en-US" dirty="0" err="1"/>
              <a:t>dehashed</a:t>
            </a:r>
            <a:r>
              <a:rPr lang="en-US" dirty="0"/>
              <a:t> but not expecting big differences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Basically everything statistically significant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1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Unique counts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p-value = 0.39 for CDR3 AA length TRA red vs. green</a:t>
            </a:r>
          </a:p>
          <a:p>
            <a:endParaRPr lang="en-US" dirty="0"/>
          </a:p>
          <a:p>
            <a:r>
              <a:rPr lang="en-US" dirty="0"/>
              <a:t>p-value = 0.09 for red vs. green TRB </a:t>
            </a:r>
            <a:r>
              <a:rPr lang="en-US" dirty="0" err="1"/>
              <a:t>pgen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8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Cutoffs in ~55-75 percentile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0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 CDR3 hydro: p-value = 2.719e-13</a:t>
            </a:r>
          </a:p>
          <a:p>
            <a:r>
              <a:rPr lang="en-US" dirty="0"/>
              <a:t>TRB CDR3 hydro: p-value = 3.964e-16</a:t>
            </a:r>
          </a:p>
          <a:p>
            <a:endParaRPr lang="en-US" dirty="0"/>
          </a:p>
          <a:p>
            <a:r>
              <a:rPr lang="en-US" dirty="0"/>
              <a:t>TRA CDR3 length: p-value = 1.823e-13</a:t>
            </a:r>
          </a:p>
          <a:p>
            <a:r>
              <a:rPr lang="en-US" dirty="0"/>
              <a:t>TRB CDR3 length: p-value &lt; 2.2e-16</a:t>
            </a:r>
          </a:p>
          <a:p>
            <a:endParaRPr lang="en-US" dirty="0"/>
          </a:p>
          <a:p>
            <a:r>
              <a:rPr lang="en-US" dirty="0" err="1"/>
              <a:t>Pgen</a:t>
            </a:r>
            <a:r>
              <a:rPr lang="en-US" dirty="0"/>
              <a:t> TRB: p-value &lt; 2.2e-16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pgen</a:t>
            </a:r>
            <a:endParaRPr lang="en-US" dirty="0"/>
          </a:p>
          <a:p>
            <a:r>
              <a:rPr lang="en-US" dirty="0"/>
              <a:t>Red vs, green TRB: p-value &lt; 2.2e-16</a:t>
            </a:r>
          </a:p>
          <a:p>
            <a:r>
              <a:rPr lang="en-US" dirty="0"/>
              <a:t>Blue vs. green TRB: p-value &lt; 2.2e-16</a:t>
            </a:r>
          </a:p>
          <a:p>
            <a:endParaRPr lang="en-US" dirty="0"/>
          </a:p>
          <a:p>
            <a:r>
              <a:rPr lang="en-US" dirty="0"/>
              <a:t>-log10(</a:t>
            </a:r>
            <a:r>
              <a:rPr lang="en-US" dirty="0" err="1"/>
              <a:t>pgen</a:t>
            </a:r>
            <a:r>
              <a:rPr lang="en-US" dirty="0"/>
              <a:t>): higher is less germline-like (less cross-reactive), so it’s the opposite difference that I would expect… (i.e. green having lower –log10(</a:t>
            </a:r>
            <a:r>
              <a:rPr lang="en-US" dirty="0" err="1"/>
              <a:t>pgen</a:t>
            </a:r>
            <a:r>
              <a:rPr lang="en-US" dirty="0"/>
              <a:t>) i.e. being more germline-like and more cross-reactive)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unsurprising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3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11 2 2023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Optimize </a:t>
            </a:r>
            <a:r>
              <a:rPr lang="en-US" dirty="0" err="1"/>
              <a:t>dehashing</a:t>
            </a:r>
            <a:r>
              <a:rPr lang="en-US" dirty="0"/>
              <a:t> count cutoffs?</a:t>
            </a:r>
          </a:p>
          <a:p>
            <a:r>
              <a:rPr lang="en-US" dirty="0"/>
              <a:t>Analyze IMGT/</a:t>
            </a:r>
            <a:r>
              <a:rPr lang="en-US" dirty="0" err="1"/>
              <a:t>HighV</a:t>
            </a:r>
            <a:r>
              <a:rPr lang="en-US" dirty="0"/>
              <a:t>-Quest data</a:t>
            </a:r>
          </a:p>
          <a:p>
            <a:r>
              <a:rPr lang="en-US" dirty="0"/>
              <a:t>U</a:t>
            </a:r>
            <a:r>
              <a:rPr lang="en-US" dirty="0">
                <a:sym typeface="Wingdings" pitchFamily="2" charset="2"/>
              </a:rPr>
              <a:t>se Seurat reference mapping to assign cell types  stratify TCR feature analysis by cell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Significant differences seen between all TCR features across all top ~1% of differentially encountered TCRs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CE87C-D5CD-BDD4-37C9-CDEA10CD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07" y="2117778"/>
            <a:ext cx="5537971" cy="3490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328D4-B76C-FF21-CB42-0F93F675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32008"/>
            <a:ext cx="6460177" cy="41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Significant differences seen between all TCR features across all top ~1% of differentially encountered TCRs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D980D-7F97-A22F-2FCC-39E10010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" y="2079289"/>
            <a:ext cx="6377049" cy="3902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C13A1-F6EC-F6ED-2313-76334041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80" y="2173186"/>
            <a:ext cx="5727871" cy="36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differences remain significant with unique differentially encountered CDR3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97CD22-417D-C3D9-3281-46470CA9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4607"/>
            <a:ext cx="5812714" cy="3502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68B14B-7558-6979-01AD-CEC996249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2" y="2471761"/>
            <a:ext cx="5161539" cy="32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Significant differences seen between all TCR features across all top ~1% of differentially encountered TCRs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CE87C-D5CD-BDD4-37C9-CDEA10CD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07" y="2117778"/>
            <a:ext cx="5537971" cy="3490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328D4-B76C-FF21-CB42-0F93F675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32008"/>
            <a:ext cx="6460177" cy="41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Significant differences seen between all TCR features across all top ~1% of differentially encountered TCRs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CE87C-D5CD-BDD4-37C9-CDEA10CD3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07" y="2117778"/>
            <a:ext cx="5537971" cy="3490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328D4-B76C-FF21-CB42-0F93F6759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32008"/>
            <a:ext cx="6460177" cy="41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1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/>
              <a:t>Conclusions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Dehashing</a:t>
            </a:r>
            <a:r>
              <a:rPr lang="en-US" dirty="0"/>
              <a:t> mixed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Vary count cutoffs to maximize number of barcodes with single hash matches (1 ‘pass’)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1D2F4-C76E-2E48-2C02-4F72EDFB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40" y="3063834"/>
            <a:ext cx="5949538" cy="3794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780F-8F3B-6A42-AC4C-FD0C6373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6" y="3170712"/>
            <a:ext cx="5547384" cy="35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6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Significant differences seen between most TCR features across all TCRs (large sample sizes)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14C60-1783-DAD8-F668-202BF1BA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0906"/>
            <a:ext cx="5942850" cy="362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EAFB2-19BB-3B4B-F004-18C7DE404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29" y="2170905"/>
            <a:ext cx="5918838" cy="36222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EFE204-FC0A-D3C6-03CC-7B1DE04B7875}"/>
              </a:ext>
            </a:extLst>
          </p:cNvPr>
          <p:cNvSpPr txBox="1"/>
          <p:nvPr/>
        </p:nvSpPr>
        <p:spPr>
          <a:xfrm>
            <a:off x="7742712" y="232470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20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TRB </a:t>
            </a:r>
            <a:r>
              <a:rPr lang="en-US" dirty="0" err="1"/>
              <a:t>Pgen</a:t>
            </a:r>
            <a:r>
              <a:rPr lang="en-US" dirty="0"/>
              <a:t> differences observed across all TCRs between no </a:t>
            </a:r>
            <a:r>
              <a:rPr lang="en-US" dirty="0" err="1"/>
              <a:t>irAE</a:t>
            </a:r>
            <a:r>
              <a:rPr lang="en-US" dirty="0"/>
              <a:t> and </a:t>
            </a:r>
            <a:r>
              <a:rPr lang="en-US" dirty="0" err="1"/>
              <a:t>irAE</a:t>
            </a:r>
            <a:r>
              <a:rPr lang="en-US" dirty="0"/>
              <a:t> patient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92524-1D89-3A66-304A-EE5B4C78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48" y="2383859"/>
            <a:ext cx="5814677" cy="3464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A9F11-93A7-9CC8-4D92-D54EC5C1B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" y="2030681"/>
            <a:ext cx="6424332" cy="3721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4BD18-2512-E68C-B6DF-5F0B93C87E6D}"/>
              </a:ext>
            </a:extLst>
          </p:cNvPr>
          <p:cNvSpPr txBox="1"/>
          <p:nvPr/>
        </p:nvSpPr>
        <p:spPr>
          <a:xfrm>
            <a:off x="9120248" y="24344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4A865-B7E5-DD4D-32E3-4FA1F95DECC9}"/>
              </a:ext>
            </a:extLst>
          </p:cNvPr>
          <p:cNvSpPr txBox="1"/>
          <p:nvPr/>
        </p:nvSpPr>
        <p:spPr>
          <a:xfrm>
            <a:off x="9569526" y="2444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408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Search for most differentially encountered TCRs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10DF7B-616F-4994-BDAB-235BFFED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Separately for TRA and TRB…</a:t>
            </a:r>
          </a:p>
          <a:p>
            <a:pPr lvl="1"/>
            <a:r>
              <a:rPr lang="en-US" dirty="0"/>
              <a:t>Count # of times each CDR3 sequence appears in each group</a:t>
            </a:r>
          </a:p>
          <a:p>
            <a:pPr lvl="1"/>
            <a:r>
              <a:rPr lang="en-US" dirty="0"/>
              <a:t>Calculate difference</a:t>
            </a:r>
          </a:p>
          <a:p>
            <a:pPr lvl="1"/>
            <a:r>
              <a:rPr lang="en-US" dirty="0"/>
              <a:t>Filter for most variably encountered CDR3 sequences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FBE66-ACC1-21A7-0849-72C6F90B5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67" y="3608389"/>
            <a:ext cx="7772400" cy="31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Differentially encountered CDR3s mostly single patient-driven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10DF7B-616F-4994-BDAB-235BFFED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BBD21F-DC98-D3B2-3FC0-BB46F849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95" y="2267606"/>
            <a:ext cx="10302005" cy="35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~No differences remain significant with unique differentially encountered CDR3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23045-B8B1-B564-F4C2-33FB683E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48" y="2203054"/>
            <a:ext cx="5913912" cy="3672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86124-78D8-36F1-A438-C1E1DA8E7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88" y="2399668"/>
            <a:ext cx="5913912" cy="3662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CC116-6E2A-2925-43E0-F6679F9826B0}"/>
              </a:ext>
            </a:extLst>
          </p:cNvPr>
          <p:cNvSpPr txBox="1"/>
          <p:nvPr/>
        </p:nvSpPr>
        <p:spPr>
          <a:xfrm>
            <a:off x="3313217" y="34438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0.055</a:t>
            </a:r>
          </a:p>
        </p:txBody>
      </p:sp>
    </p:spTree>
    <p:extLst>
      <p:ext uri="{BB962C8B-B14F-4D97-AF65-F5344CB8AC3E}">
        <p14:creationId xmlns:p14="http://schemas.microsoft.com/office/powerpoint/2010/main" val="210134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When comparing unique differentially encountered TCRs, TRA CDR3s marginally longer in patients with </a:t>
            </a:r>
            <a:r>
              <a:rPr lang="en-US" dirty="0" err="1"/>
              <a:t>irAE</a:t>
            </a:r>
            <a:endParaRPr lang="en-US" dirty="0"/>
          </a:p>
          <a:p>
            <a:pPr lvl="1"/>
            <a:r>
              <a:rPr lang="en-US" dirty="0"/>
              <a:t>Haven’t yet stratified by cell type, but seems opposite to conclusion from BRI data (</a:t>
            </a:r>
            <a:r>
              <a:rPr lang="en-US" dirty="0" err="1"/>
              <a:t>crossreactive</a:t>
            </a:r>
            <a:r>
              <a:rPr lang="en-US" dirty="0"/>
              <a:t> CD8 TRA chains shorter)</a:t>
            </a:r>
          </a:p>
          <a:p>
            <a:r>
              <a:rPr lang="en-US" dirty="0"/>
              <a:t>TRB chain repertoire probability of generation scores higher in patients without </a:t>
            </a:r>
            <a:r>
              <a:rPr lang="en-US" dirty="0" err="1"/>
              <a:t>irAEs</a:t>
            </a:r>
            <a:r>
              <a:rPr lang="en-US" dirty="0"/>
              <a:t> (holds true in 3 group analysis)</a:t>
            </a:r>
          </a:p>
          <a:p>
            <a:pPr lvl="1"/>
            <a:r>
              <a:rPr lang="en-US" dirty="0"/>
              <a:t>Opposite of hypothesis that higher </a:t>
            </a:r>
            <a:r>
              <a:rPr lang="en-US" dirty="0" err="1"/>
              <a:t>pgen</a:t>
            </a:r>
            <a:r>
              <a:rPr lang="en-US" dirty="0"/>
              <a:t> means more germline-like and more germline-like TCRs are more </a:t>
            </a:r>
            <a:r>
              <a:rPr lang="en-US" dirty="0" err="1"/>
              <a:t>crossreactive</a:t>
            </a:r>
            <a:r>
              <a:rPr lang="en-US" dirty="0"/>
              <a:t> and more </a:t>
            </a:r>
            <a:r>
              <a:rPr lang="en-US" dirty="0" err="1"/>
              <a:t>crossreactive</a:t>
            </a:r>
            <a:r>
              <a:rPr lang="en-US" dirty="0"/>
              <a:t> TCRs underlie </a:t>
            </a:r>
            <a:r>
              <a:rPr lang="en-US" dirty="0" err="1"/>
              <a:t>irAEs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0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8100</TotalTime>
  <Words>485</Words>
  <Application>Microsoft Macintosh PowerPoint</Application>
  <PresentationFormat>Widescreen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Dehashing mixed samples</vt:lpstr>
      <vt:lpstr>Significant differences seen between most TCR features across all TCRs (large sample sizes)</vt:lpstr>
      <vt:lpstr>TRB Pgen differences observed across all TCRs between no irAE and irAE patient groups</vt:lpstr>
      <vt:lpstr>Search for most differentially encountered TCRs</vt:lpstr>
      <vt:lpstr>Differentially encountered CDR3s mostly single patient-driven</vt:lpstr>
      <vt:lpstr>~No differences remain significant with unique differentially encountered CDR3</vt:lpstr>
      <vt:lpstr>Conclusions</vt:lpstr>
      <vt:lpstr>Next steps</vt:lpstr>
      <vt:lpstr>Significant differences seen between all TCR features across all top ~1% of differentially encountered TCRs</vt:lpstr>
      <vt:lpstr>Significant differences seen between all TCR features across all top ~1% of differentially encountered TCRs</vt:lpstr>
      <vt:lpstr>No differences remain significant with unique differentially encountered CDR3</vt:lpstr>
      <vt:lpstr>Significant differences seen between all TCR features across all top ~1% of differentially encountered TCRs</vt:lpstr>
      <vt:lpstr>Significant differences seen between all TCR features across all top ~1% of differentially encountered TCRs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765</cp:revision>
  <dcterms:created xsi:type="dcterms:W3CDTF">2023-09-15T17:40:02Z</dcterms:created>
  <dcterms:modified xsi:type="dcterms:W3CDTF">2023-11-02T19:27:44Z</dcterms:modified>
</cp:coreProperties>
</file>